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291" r:id="rId3"/>
    <p:sldId id="300" r:id="rId4"/>
    <p:sldId id="317" r:id="rId5"/>
    <p:sldId id="31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0" d="100"/>
          <a:sy n="80" d="100"/>
        </p:scale>
        <p:origin x="-1378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846D31B-2ADE-46EB-BD10-B6EDFE40A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29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673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2871" cy="16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white">
            <a:xfrm>
              <a:off x="0" y="1632"/>
              <a:ext cx="2870" cy="2687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white">
            <a:xfrm>
              <a:off x="2882" y="0"/>
              <a:ext cx="2871" cy="163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white">
            <a:xfrm>
              <a:off x="2882" y="1632"/>
              <a:ext cx="2871" cy="268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white">
            <a:xfrm>
              <a:off x="192" y="2832"/>
              <a:ext cx="5376" cy="1152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 useBgFill="1">
          <p:nvSpPr>
            <p:cNvPr id="10" name="Rectangle 7"/>
            <p:cNvSpPr>
              <a:spLocks noChangeArrowheads="1"/>
            </p:cNvSpPr>
            <p:nvPr/>
          </p:nvSpPr>
          <p:spPr bwMode="ltGray">
            <a:xfrm>
              <a:off x="184" y="461"/>
              <a:ext cx="5396" cy="2390"/>
            </a:xfrm>
            <a:prstGeom prst="rect">
              <a:avLst/>
            </a:prstGeom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250" y="520"/>
              <a:ext cx="5264" cy="22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white">
            <a:xfrm>
              <a:off x="294" y="573"/>
              <a:ext cx="5173" cy="21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13" name="Group 16"/>
            <p:cNvGrpSpPr>
              <a:grpSpLocks/>
            </p:cNvGrpSpPr>
            <p:nvPr/>
          </p:nvGrpSpPr>
          <p:grpSpPr bwMode="auto">
            <a:xfrm>
              <a:off x="2586" y="0"/>
              <a:ext cx="562" cy="577"/>
              <a:chOff x="2586" y="0"/>
              <a:chExt cx="562" cy="577"/>
            </a:xfrm>
          </p:grpSpPr>
          <p:sp>
            <p:nvSpPr>
              <p:cNvPr id="28" name="Freeform 10"/>
              <p:cNvSpPr>
                <a:spLocks/>
              </p:cNvSpPr>
              <p:nvPr/>
            </p:nvSpPr>
            <p:spPr bwMode="ltGray">
              <a:xfrm>
                <a:off x="2682" y="0"/>
                <a:ext cx="95" cy="577"/>
              </a:xfrm>
              <a:custGeom>
                <a:avLst/>
                <a:gdLst>
                  <a:gd name="T0" fmla="*/ 90 w 95"/>
                  <a:gd name="T1" fmla="*/ 0 h 577"/>
                  <a:gd name="T2" fmla="*/ 94 w 95"/>
                  <a:gd name="T3" fmla="*/ 458 h 577"/>
                  <a:gd name="T4" fmla="*/ 0 w 95"/>
                  <a:gd name="T5" fmla="*/ 576 h 577"/>
                  <a:gd name="T6" fmla="*/ 0 w 95"/>
                  <a:gd name="T7" fmla="*/ 0 h 577"/>
                  <a:gd name="T8" fmla="*/ 90 w 95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1"/>
              <p:cNvSpPr>
                <a:spLocks/>
              </p:cNvSpPr>
              <p:nvPr/>
            </p:nvSpPr>
            <p:spPr bwMode="ltGray">
              <a:xfrm>
                <a:off x="2586" y="0"/>
                <a:ext cx="97" cy="577"/>
              </a:xfrm>
              <a:custGeom>
                <a:avLst/>
                <a:gdLst>
                  <a:gd name="T0" fmla="*/ 0 w 97"/>
                  <a:gd name="T1" fmla="*/ 0 h 577"/>
                  <a:gd name="T2" fmla="*/ 1 w 97"/>
                  <a:gd name="T3" fmla="*/ 458 h 577"/>
                  <a:gd name="T4" fmla="*/ 96 w 97"/>
                  <a:gd name="T5" fmla="*/ 576 h 577"/>
                  <a:gd name="T6" fmla="*/ 96 w 97"/>
                  <a:gd name="T7" fmla="*/ 0 h 577"/>
                  <a:gd name="T8" fmla="*/ 0 w 97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2"/>
              <p:cNvSpPr>
                <a:spLocks/>
              </p:cNvSpPr>
              <p:nvPr/>
            </p:nvSpPr>
            <p:spPr bwMode="ltGray">
              <a:xfrm>
                <a:off x="2868" y="0"/>
                <a:ext cx="95" cy="577"/>
              </a:xfrm>
              <a:custGeom>
                <a:avLst/>
                <a:gdLst>
                  <a:gd name="T0" fmla="*/ 90 w 95"/>
                  <a:gd name="T1" fmla="*/ 0 h 577"/>
                  <a:gd name="T2" fmla="*/ 94 w 95"/>
                  <a:gd name="T3" fmla="*/ 458 h 577"/>
                  <a:gd name="T4" fmla="*/ 0 w 95"/>
                  <a:gd name="T5" fmla="*/ 576 h 577"/>
                  <a:gd name="T6" fmla="*/ 0 w 95"/>
                  <a:gd name="T7" fmla="*/ 0 h 577"/>
                  <a:gd name="T8" fmla="*/ 90 w 95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3"/>
              <p:cNvSpPr>
                <a:spLocks/>
              </p:cNvSpPr>
              <p:nvPr/>
            </p:nvSpPr>
            <p:spPr bwMode="ltGray">
              <a:xfrm>
                <a:off x="2772" y="0"/>
                <a:ext cx="97" cy="577"/>
              </a:xfrm>
              <a:custGeom>
                <a:avLst/>
                <a:gdLst>
                  <a:gd name="T0" fmla="*/ 0 w 97"/>
                  <a:gd name="T1" fmla="*/ 0 h 577"/>
                  <a:gd name="T2" fmla="*/ 1 w 97"/>
                  <a:gd name="T3" fmla="*/ 458 h 577"/>
                  <a:gd name="T4" fmla="*/ 96 w 97"/>
                  <a:gd name="T5" fmla="*/ 576 h 577"/>
                  <a:gd name="T6" fmla="*/ 96 w 97"/>
                  <a:gd name="T7" fmla="*/ 0 h 577"/>
                  <a:gd name="T8" fmla="*/ 0 w 97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4"/>
              <p:cNvSpPr>
                <a:spLocks/>
              </p:cNvSpPr>
              <p:nvPr/>
            </p:nvSpPr>
            <p:spPr bwMode="ltGray">
              <a:xfrm>
                <a:off x="3053" y="0"/>
                <a:ext cx="95" cy="577"/>
              </a:xfrm>
              <a:custGeom>
                <a:avLst/>
                <a:gdLst>
                  <a:gd name="T0" fmla="*/ 90 w 95"/>
                  <a:gd name="T1" fmla="*/ 0 h 577"/>
                  <a:gd name="T2" fmla="*/ 94 w 95"/>
                  <a:gd name="T3" fmla="*/ 458 h 577"/>
                  <a:gd name="T4" fmla="*/ 0 w 95"/>
                  <a:gd name="T5" fmla="*/ 576 h 577"/>
                  <a:gd name="T6" fmla="*/ 0 w 95"/>
                  <a:gd name="T7" fmla="*/ 0 h 577"/>
                  <a:gd name="T8" fmla="*/ 90 w 95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5"/>
              <p:cNvSpPr>
                <a:spLocks/>
              </p:cNvSpPr>
              <p:nvPr/>
            </p:nvSpPr>
            <p:spPr bwMode="ltGray">
              <a:xfrm>
                <a:off x="2957" y="0"/>
                <a:ext cx="97" cy="577"/>
              </a:xfrm>
              <a:custGeom>
                <a:avLst/>
                <a:gdLst>
                  <a:gd name="T0" fmla="*/ 0 w 97"/>
                  <a:gd name="T1" fmla="*/ 0 h 577"/>
                  <a:gd name="T2" fmla="*/ 1 w 97"/>
                  <a:gd name="T3" fmla="*/ 458 h 577"/>
                  <a:gd name="T4" fmla="*/ 96 w 97"/>
                  <a:gd name="T5" fmla="*/ 576 h 577"/>
                  <a:gd name="T6" fmla="*/ 96 w 97"/>
                  <a:gd name="T7" fmla="*/ 0 h 577"/>
                  <a:gd name="T8" fmla="*/ 0 w 97"/>
                  <a:gd name="T9" fmla="*/ 0 h 5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3"/>
            <p:cNvGrpSpPr>
              <a:grpSpLocks/>
            </p:cNvGrpSpPr>
            <p:nvPr/>
          </p:nvGrpSpPr>
          <p:grpSpPr bwMode="auto">
            <a:xfrm>
              <a:off x="0" y="1307"/>
              <a:ext cx="313" cy="667"/>
              <a:chOff x="0" y="1307"/>
              <a:chExt cx="313" cy="667"/>
            </a:xfrm>
          </p:grpSpPr>
          <p:sp>
            <p:nvSpPr>
              <p:cNvPr id="22" name="Freeform 17"/>
              <p:cNvSpPr>
                <a:spLocks/>
              </p:cNvSpPr>
              <p:nvPr/>
            </p:nvSpPr>
            <p:spPr bwMode="ltGray">
              <a:xfrm>
                <a:off x="0" y="1862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8"/>
              <p:cNvSpPr>
                <a:spLocks/>
              </p:cNvSpPr>
              <p:nvPr/>
            </p:nvSpPr>
            <p:spPr bwMode="ltGray">
              <a:xfrm>
                <a:off x="0" y="1751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9"/>
              <p:cNvSpPr>
                <a:spLocks/>
              </p:cNvSpPr>
              <p:nvPr/>
            </p:nvSpPr>
            <p:spPr bwMode="ltGray">
              <a:xfrm>
                <a:off x="0" y="1640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0"/>
              <p:cNvSpPr>
                <a:spLocks/>
              </p:cNvSpPr>
              <p:nvPr/>
            </p:nvSpPr>
            <p:spPr bwMode="ltGray">
              <a:xfrm>
                <a:off x="0" y="1529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21"/>
              <p:cNvSpPr>
                <a:spLocks/>
              </p:cNvSpPr>
              <p:nvPr/>
            </p:nvSpPr>
            <p:spPr bwMode="ltGray">
              <a:xfrm>
                <a:off x="0" y="1418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2"/>
              <p:cNvSpPr>
                <a:spLocks/>
              </p:cNvSpPr>
              <p:nvPr/>
            </p:nvSpPr>
            <p:spPr bwMode="ltGray">
              <a:xfrm>
                <a:off x="0" y="1307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30"/>
            <p:cNvGrpSpPr>
              <a:grpSpLocks/>
            </p:cNvGrpSpPr>
            <p:nvPr/>
          </p:nvGrpSpPr>
          <p:grpSpPr bwMode="auto">
            <a:xfrm>
              <a:off x="5442" y="1307"/>
              <a:ext cx="318" cy="637"/>
              <a:chOff x="5442" y="1307"/>
              <a:chExt cx="318" cy="637"/>
            </a:xfrm>
          </p:grpSpPr>
          <p:sp>
            <p:nvSpPr>
              <p:cNvPr id="16" name="Freeform 24"/>
              <p:cNvSpPr>
                <a:spLocks/>
              </p:cNvSpPr>
              <p:nvPr/>
            </p:nvSpPr>
            <p:spPr bwMode="ltGray">
              <a:xfrm>
                <a:off x="5442" y="1837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25"/>
              <p:cNvSpPr>
                <a:spLocks/>
              </p:cNvSpPr>
              <p:nvPr/>
            </p:nvSpPr>
            <p:spPr bwMode="ltGray">
              <a:xfrm>
                <a:off x="5442" y="1731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26"/>
              <p:cNvSpPr>
                <a:spLocks/>
              </p:cNvSpPr>
              <p:nvPr/>
            </p:nvSpPr>
            <p:spPr bwMode="ltGray">
              <a:xfrm>
                <a:off x="5442" y="1625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27"/>
              <p:cNvSpPr>
                <a:spLocks/>
              </p:cNvSpPr>
              <p:nvPr/>
            </p:nvSpPr>
            <p:spPr bwMode="ltGray">
              <a:xfrm>
                <a:off x="5442" y="1519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28"/>
              <p:cNvSpPr>
                <a:spLocks/>
              </p:cNvSpPr>
              <p:nvPr/>
            </p:nvSpPr>
            <p:spPr bwMode="ltGray">
              <a:xfrm>
                <a:off x="5442" y="1413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9"/>
              <p:cNvSpPr>
                <a:spLocks/>
              </p:cNvSpPr>
              <p:nvPr/>
            </p:nvSpPr>
            <p:spPr bwMode="ltGray">
              <a:xfrm>
                <a:off x="5442" y="1307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0574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99830-1B29-4B6E-8CFD-C24A06179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1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9915B-EC70-4E83-A88C-B81CA9E9F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5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C1181-6CD8-4A6B-8270-B54423D68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0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05CFD-D387-46BD-82F3-590C0DCD7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A2F30-FE11-4EEE-9420-0F9D90B8B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26AD9-C7AE-4E4B-9C2D-3FB27236C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79B72-CB24-4BBD-8826-2C505C41D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7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99F4-8AEC-4D37-B3EC-3AB1026AB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0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10550-1342-4E18-9979-D939C679A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7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218AC-4C3A-4E0A-997A-8E30CAF99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087F1-88B0-4AFA-9699-51D73CFB4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8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7"/>
          <p:cNvGrpSpPr>
            <a:grpSpLocks/>
          </p:cNvGrpSpPr>
          <p:nvPr/>
        </p:nvGrpSpPr>
        <p:grpSpPr bwMode="auto">
          <a:xfrm>
            <a:off x="0" y="0"/>
            <a:ext cx="9164638" cy="6867525"/>
            <a:chOff x="0" y="0"/>
            <a:chExt cx="5773" cy="4326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2871" cy="216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33" name="Rectangle 3"/>
            <p:cNvSpPr>
              <a:spLocks noChangeArrowheads="1"/>
            </p:cNvSpPr>
            <p:nvPr/>
          </p:nvSpPr>
          <p:spPr bwMode="white">
            <a:xfrm>
              <a:off x="0" y="2162"/>
              <a:ext cx="2870" cy="215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34" name="Rectangle 4"/>
            <p:cNvSpPr>
              <a:spLocks noChangeArrowheads="1"/>
            </p:cNvSpPr>
            <p:nvPr/>
          </p:nvSpPr>
          <p:spPr bwMode="white">
            <a:xfrm>
              <a:off x="2882" y="0"/>
              <a:ext cx="2871" cy="216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35" name="Rectangle 5"/>
            <p:cNvSpPr>
              <a:spLocks noChangeArrowheads="1"/>
            </p:cNvSpPr>
            <p:nvPr/>
          </p:nvSpPr>
          <p:spPr bwMode="white">
            <a:xfrm>
              <a:off x="2882" y="2162"/>
              <a:ext cx="2871" cy="2154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 useBgFill="1">
          <p:nvSpPr>
            <p:cNvPr id="1036" name="Rectangle 6"/>
            <p:cNvSpPr>
              <a:spLocks noChangeArrowheads="1"/>
            </p:cNvSpPr>
            <p:nvPr/>
          </p:nvSpPr>
          <p:spPr bwMode="ltGray">
            <a:xfrm>
              <a:off x="184" y="208"/>
              <a:ext cx="5396" cy="3908"/>
            </a:xfrm>
            <a:prstGeom prst="rect">
              <a:avLst/>
            </a:prstGeom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37" name="Rectangle 7"/>
            <p:cNvSpPr>
              <a:spLocks noChangeArrowheads="1"/>
            </p:cNvSpPr>
            <p:nvPr/>
          </p:nvSpPr>
          <p:spPr bwMode="auto">
            <a:xfrm>
              <a:off x="250" y="268"/>
              <a:ext cx="5264" cy="3788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38" name="Rectangle 8"/>
            <p:cNvSpPr>
              <a:spLocks noChangeArrowheads="1"/>
            </p:cNvSpPr>
            <p:nvPr/>
          </p:nvSpPr>
          <p:spPr bwMode="white">
            <a:xfrm>
              <a:off x="294" y="315"/>
              <a:ext cx="5173" cy="36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2587" y="0"/>
              <a:ext cx="567" cy="337"/>
              <a:chOff x="2587" y="0"/>
              <a:chExt cx="567" cy="337"/>
            </a:xfrm>
          </p:grpSpPr>
          <p:sp>
            <p:nvSpPr>
              <p:cNvPr id="1061" name="Freeform 9"/>
              <p:cNvSpPr>
                <a:spLocks/>
              </p:cNvSpPr>
              <p:nvPr/>
            </p:nvSpPr>
            <p:spPr bwMode="ltGray">
              <a:xfrm>
                <a:off x="3058" y="0"/>
                <a:ext cx="96" cy="337"/>
              </a:xfrm>
              <a:custGeom>
                <a:avLst/>
                <a:gdLst>
                  <a:gd name="T0" fmla="*/ 95 w 96"/>
                  <a:gd name="T1" fmla="*/ 0 h 337"/>
                  <a:gd name="T2" fmla="*/ 95 w 96"/>
                  <a:gd name="T3" fmla="*/ 218 h 337"/>
                  <a:gd name="T4" fmla="*/ 0 w 96"/>
                  <a:gd name="T5" fmla="*/ 336 h 337"/>
                  <a:gd name="T6" fmla="*/ 0 w 96"/>
                  <a:gd name="T7" fmla="*/ 0 h 337"/>
                  <a:gd name="T8" fmla="*/ 95 w 96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10"/>
              <p:cNvSpPr>
                <a:spLocks/>
              </p:cNvSpPr>
              <p:nvPr/>
            </p:nvSpPr>
            <p:spPr bwMode="ltGray">
              <a:xfrm>
                <a:off x="2964" y="0"/>
                <a:ext cx="95" cy="337"/>
              </a:xfrm>
              <a:custGeom>
                <a:avLst/>
                <a:gdLst>
                  <a:gd name="T0" fmla="*/ 0 w 95"/>
                  <a:gd name="T1" fmla="*/ 0 h 337"/>
                  <a:gd name="T2" fmla="*/ 0 w 95"/>
                  <a:gd name="T3" fmla="*/ 218 h 337"/>
                  <a:gd name="T4" fmla="*/ 94 w 95"/>
                  <a:gd name="T5" fmla="*/ 336 h 337"/>
                  <a:gd name="T6" fmla="*/ 94 w 95"/>
                  <a:gd name="T7" fmla="*/ 0 h 337"/>
                  <a:gd name="T8" fmla="*/ 0 w 95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11"/>
              <p:cNvSpPr>
                <a:spLocks/>
              </p:cNvSpPr>
              <p:nvPr/>
            </p:nvSpPr>
            <p:spPr bwMode="ltGray">
              <a:xfrm>
                <a:off x="2870" y="0"/>
                <a:ext cx="95" cy="337"/>
              </a:xfrm>
              <a:custGeom>
                <a:avLst/>
                <a:gdLst>
                  <a:gd name="T0" fmla="*/ 94 w 95"/>
                  <a:gd name="T1" fmla="*/ 0 h 337"/>
                  <a:gd name="T2" fmla="*/ 94 w 95"/>
                  <a:gd name="T3" fmla="*/ 218 h 337"/>
                  <a:gd name="T4" fmla="*/ 0 w 95"/>
                  <a:gd name="T5" fmla="*/ 336 h 337"/>
                  <a:gd name="T6" fmla="*/ 0 w 95"/>
                  <a:gd name="T7" fmla="*/ 0 h 337"/>
                  <a:gd name="T8" fmla="*/ 94 w 95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" name="Freeform 12"/>
              <p:cNvSpPr>
                <a:spLocks/>
              </p:cNvSpPr>
              <p:nvPr/>
            </p:nvSpPr>
            <p:spPr bwMode="ltGray">
              <a:xfrm>
                <a:off x="2776" y="0"/>
                <a:ext cx="95" cy="337"/>
              </a:xfrm>
              <a:custGeom>
                <a:avLst/>
                <a:gdLst>
                  <a:gd name="T0" fmla="*/ 0 w 95"/>
                  <a:gd name="T1" fmla="*/ 0 h 337"/>
                  <a:gd name="T2" fmla="*/ 0 w 95"/>
                  <a:gd name="T3" fmla="*/ 218 h 337"/>
                  <a:gd name="T4" fmla="*/ 94 w 95"/>
                  <a:gd name="T5" fmla="*/ 336 h 337"/>
                  <a:gd name="T6" fmla="*/ 94 w 95"/>
                  <a:gd name="T7" fmla="*/ 0 h 337"/>
                  <a:gd name="T8" fmla="*/ 0 w 95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" name="Freeform 13"/>
              <p:cNvSpPr>
                <a:spLocks/>
              </p:cNvSpPr>
              <p:nvPr/>
            </p:nvSpPr>
            <p:spPr bwMode="ltGray">
              <a:xfrm>
                <a:off x="2682" y="0"/>
                <a:ext cx="95" cy="337"/>
              </a:xfrm>
              <a:custGeom>
                <a:avLst/>
                <a:gdLst>
                  <a:gd name="T0" fmla="*/ 94 w 95"/>
                  <a:gd name="T1" fmla="*/ 0 h 337"/>
                  <a:gd name="T2" fmla="*/ 94 w 95"/>
                  <a:gd name="T3" fmla="*/ 218 h 337"/>
                  <a:gd name="T4" fmla="*/ 0 w 95"/>
                  <a:gd name="T5" fmla="*/ 336 h 337"/>
                  <a:gd name="T6" fmla="*/ 0 w 95"/>
                  <a:gd name="T7" fmla="*/ 0 h 337"/>
                  <a:gd name="T8" fmla="*/ 94 w 95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" name="Freeform 14"/>
              <p:cNvSpPr>
                <a:spLocks/>
              </p:cNvSpPr>
              <p:nvPr/>
            </p:nvSpPr>
            <p:spPr bwMode="ltGray">
              <a:xfrm>
                <a:off x="2587" y="0"/>
                <a:ext cx="96" cy="337"/>
              </a:xfrm>
              <a:custGeom>
                <a:avLst/>
                <a:gdLst>
                  <a:gd name="T0" fmla="*/ 0 w 96"/>
                  <a:gd name="T1" fmla="*/ 0 h 337"/>
                  <a:gd name="T2" fmla="*/ 0 w 96"/>
                  <a:gd name="T3" fmla="*/ 218 h 337"/>
                  <a:gd name="T4" fmla="*/ 95 w 96"/>
                  <a:gd name="T5" fmla="*/ 336 h 337"/>
                  <a:gd name="T6" fmla="*/ 95 w 96"/>
                  <a:gd name="T7" fmla="*/ 0 h 337"/>
                  <a:gd name="T8" fmla="*/ 0 w 96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0" name="Group 22"/>
            <p:cNvGrpSpPr>
              <a:grpSpLocks/>
            </p:cNvGrpSpPr>
            <p:nvPr/>
          </p:nvGrpSpPr>
          <p:grpSpPr bwMode="auto">
            <a:xfrm>
              <a:off x="2587" y="3997"/>
              <a:ext cx="567" cy="329"/>
              <a:chOff x="2587" y="3997"/>
              <a:chExt cx="567" cy="329"/>
            </a:xfrm>
          </p:grpSpPr>
          <p:sp>
            <p:nvSpPr>
              <p:cNvPr id="1055" name="Freeform 16"/>
              <p:cNvSpPr>
                <a:spLocks/>
              </p:cNvSpPr>
              <p:nvPr/>
            </p:nvSpPr>
            <p:spPr bwMode="ltGray">
              <a:xfrm>
                <a:off x="3058" y="3997"/>
                <a:ext cx="96" cy="329"/>
              </a:xfrm>
              <a:custGeom>
                <a:avLst/>
                <a:gdLst>
                  <a:gd name="T0" fmla="*/ 95 w 96"/>
                  <a:gd name="T1" fmla="*/ 328 h 329"/>
                  <a:gd name="T2" fmla="*/ 95 w 96"/>
                  <a:gd name="T3" fmla="*/ 115 h 329"/>
                  <a:gd name="T4" fmla="*/ 0 w 96"/>
                  <a:gd name="T5" fmla="*/ 0 h 329"/>
                  <a:gd name="T6" fmla="*/ 0 w 96"/>
                  <a:gd name="T7" fmla="*/ 328 h 329"/>
                  <a:gd name="T8" fmla="*/ 95 w 96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17"/>
              <p:cNvSpPr>
                <a:spLocks/>
              </p:cNvSpPr>
              <p:nvPr/>
            </p:nvSpPr>
            <p:spPr bwMode="ltGray">
              <a:xfrm>
                <a:off x="2964" y="3997"/>
                <a:ext cx="95" cy="329"/>
              </a:xfrm>
              <a:custGeom>
                <a:avLst/>
                <a:gdLst>
                  <a:gd name="T0" fmla="*/ 0 w 95"/>
                  <a:gd name="T1" fmla="*/ 328 h 329"/>
                  <a:gd name="T2" fmla="*/ 0 w 95"/>
                  <a:gd name="T3" fmla="*/ 115 h 329"/>
                  <a:gd name="T4" fmla="*/ 94 w 95"/>
                  <a:gd name="T5" fmla="*/ 0 h 329"/>
                  <a:gd name="T6" fmla="*/ 94 w 95"/>
                  <a:gd name="T7" fmla="*/ 328 h 329"/>
                  <a:gd name="T8" fmla="*/ 0 w 95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18"/>
              <p:cNvSpPr>
                <a:spLocks/>
              </p:cNvSpPr>
              <p:nvPr/>
            </p:nvSpPr>
            <p:spPr bwMode="ltGray">
              <a:xfrm>
                <a:off x="2870" y="3997"/>
                <a:ext cx="95" cy="329"/>
              </a:xfrm>
              <a:custGeom>
                <a:avLst/>
                <a:gdLst>
                  <a:gd name="T0" fmla="*/ 94 w 95"/>
                  <a:gd name="T1" fmla="*/ 328 h 329"/>
                  <a:gd name="T2" fmla="*/ 94 w 95"/>
                  <a:gd name="T3" fmla="*/ 115 h 329"/>
                  <a:gd name="T4" fmla="*/ 0 w 95"/>
                  <a:gd name="T5" fmla="*/ 0 h 329"/>
                  <a:gd name="T6" fmla="*/ 0 w 95"/>
                  <a:gd name="T7" fmla="*/ 328 h 329"/>
                  <a:gd name="T8" fmla="*/ 94 w 95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19"/>
              <p:cNvSpPr>
                <a:spLocks/>
              </p:cNvSpPr>
              <p:nvPr/>
            </p:nvSpPr>
            <p:spPr bwMode="ltGray">
              <a:xfrm>
                <a:off x="2776" y="3997"/>
                <a:ext cx="95" cy="329"/>
              </a:xfrm>
              <a:custGeom>
                <a:avLst/>
                <a:gdLst>
                  <a:gd name="T0" fmla="*/ 0 w 95"/>
                  <a:gd name="T1" fmla="*/ 328 h 329"/>
                  <a:gd name="T2" fmla="*/ 0 w 95"/>
                  <a:gd name="T3" fmla="*/ 115 h 329"/>
                  <a:gd name="T4" fmla="*/ 94 w 95"/>
                  <a:gd name="T5" fmla="*/ 0 h 329"/>
                  <a:gd name="T6" fmla="*/ 94 w 95"/>
                  <a:gd name="T7" fmla="*/ 328 h 329"/>
                  <a:gd name="T8" fmla="*/ 0 w 95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20"/>
              <p:cNvSpPr>
                <a:spLocks/>
              </p:cNvSpPr>
              <p:nvPr/>
            </p:nvSpPr>
            <p:spPr bwMode="ltGray">
              <a:xfrm>
                <a:off x="2682" y="3997"/>
                <a:ext cx="95" cy="329"/>
              </a:xfrm>
              <a:custGeom>
                <a:avLst/>
                <a:gdLst>
                  <a:gd name="T0" fmla="*/ 94 w 95"/>
                  <a:gd name="T1" fmla="*/ 328 h 329"/>
                  <a:gd name="T2" fmla="*/ 94 w 95"/>
                  <a:gd name="T3" fmla="*/ 115 h 329"/>
                  <a:gd name="T4" fmla="*/ 0 w 95"/>
                  <a:gd name="T5" fmla="*/ 0 h 329"/>
                  <a:gd name="T6" fmla="*/ 0 w 95"/>
                  <a:gd name="T7" fmla="*/ 328 h 329"/>
                  <a:gd name="T8" fmla="*/ 94 w 95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21"/>
              <p:cNvSpPr>
                <a:spLocks/>
              </p:cNvSpPr>
              <p:nvPr/>
            </p:nvSpPr>
            <p:spPr bwMode="ltGray">
              <a:xfrm>
                <a:off x="2587" y="3997"/>
                <a:ext cx="96" cy="329"/>
              </a:xfrm>
              <a:custGeom>
                <a:avLst/>
                <a:gdLst>
                  <a:gd name="T0" fmla="*/ 0 w 96"/>
                  <a:gd name="T1" fmla="*/ 328 h 329"/>
                  <a:gd name="T2" fmla="*/ 0 w 96"/>
                  <a:gd name="T3" fmla="*/ 115 h 329"/>
                  <a:gd name="T4" fmla="*/ 95 w 96"/>
                  <a:gd name="T5" fmla="*/ 0 h 329"/>
                  <a:gd name="T6" fmla="*/ 95 w 96"/>
                  <a:gd name="T7" fmla="*/ 328 h 329"/>
                  <a:gd name="T8" fmla="*/ 0 w 96"/>
                  <a:gd name="T9" fmla="*/ 328 h 3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1" name="Group 29"/>
            <p:cNvGrpSpPr>
              <a:grpSpLocks/>
            </p:cNvGrpSpPr>
            <p:nvPr/>
          </p:nvGrpSpPr>
          <p:grpSpPr bwMode="auto">
            <a:xfrm>
              <a:off x="0" y="1835"/>
              <a:ext cx="313" cy="667"/>
              <a:chOff x="0" y="1835"/>
              <a:chExt cx="313" cy="667"/>
            </a:xfrm>
          </p:grpSpPr>
          <p:sp>
            <p:nvSpPr>
              <p:cNvPr id="1049" name="Freeform 23"/>
              <p:cNvSpPr>
                <a:spLocks/>
              </p:cNvSpPr>
              <p:nvPr/>
            </p:nvSpPr>
            <p:spPr bwMode="ltGray">
              <a:xfrm>
                <a:off x="0" y="2390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4"/>
              <p:cNvSpPr>
                <a:spLocks/>
              </p:cNvSpPr>
              <p:nvPr/>
            </p:nvSpPr>
            <p:spPr bwMode="ltGray">
              <a:xfrm>
                <a:off x="0" y="2279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25"/>
              <p:cNvSpPr>
                <a:spLocks/>
              </p:cNvSpPr>
              <p:nvPr/>
            </p:nvSpPr>
            <p:spPr bwMode="ltGray">
              <a:xfrm>
                <a:off x="0" y="2168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Freeform 26"/>
              <p:cNvSpPr>
                <a:spLocks/>
              </p:cNvSpPr>
              <p:nvPr/>
            </p:nvSpPr>
            <p:spPr bwMode="ltGray">
              <a:xfrm>
                <a:off x="0" y="2057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27"/>
              <p:cNvSpPr>
                <a:spLocks/>
              </p:cNvSpPr>
              <p:nvPr/>
            </p:nvSpPr>
            <p:spPr bwMode="ltGray">
              <a:xfrm>
                <a:off x="0" y="1946"/>
                <a:ext cx="313" cy="112"/>
              </a:xfrm>
              <a:custGeom>
                <a:avLst/>
                <a:gdLst>
                  <a:gd name="T0" fmla="*/ 0 w 313"/>
                  <a:gd name="T1" fmla="*/ 111 h 112"/>
                  <a:gd name="T2" fmla="*/ 202 w 313"/>
                  <a:gd name="T3" fmla="*/ 111 h 112"/>
                  <a:gd name="T4" fmla="*/ 312 w 313"/>
                  <a:gd name="T5" fmla="*/ 0 h 112"/>
                  <a:gd name="T6" fmla="*/ 0 w 313"/>
                  <a:gd name="T7" fmla="*/ 0 h 112"/>
                  <a:gd name="T8" fmla="*/ 0 w 313"/>
                  <a:gd name="T9" fmla="*/ 111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28"/>
              <p:cNvSpPr>
                <a:spLocks/>
              </p:cNvSpPr>
              <p:nvPr/>
            </p:nvSpPr>
            <p:spPr bwMode="ltGray">
              <a:xfrm>
                <a:off x="0" y="1835"/>
                <a:ext cx="313" cy="112"/>
              </a:xfrm>
              <a:custGeom>
                <a:avLst/>
                <a:gdLst>
                  <a:gd name="T0" fmla="*/ 0 w 313"/>
                  <a:gd name="T1" fmla="*/ 0 h 112"/>
                  <a:gd name="T2" fmla="*/ 202 w 313"/>
                  <a:gd name="T3" fmla="*/ 0 h 112"/>
                  <a:gd name="T4" fmla="*/ 312 w 313"/>
                  <a:gd name="T5" fmla="*/ 111 h 112"/>
                  <a:gd name="T6" fmla="*/ 0 w 313"/>
                  <a:gd name="T7" fmla="*/ 111 h 112"/>
                  <a:gd name="T8" fmla="*/ 0 w 313"/>
                  <a:gd name="T9" fmla="*/ 0 h 1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2" name="Group 36"/>
            <p:cNvGrpSpPr>
              <a:grpSpLocks/>
            </p:cNvGrpSpPr>
            <p:nvPr/>
          </p:nvGrpSpPr>
          <p:grpSpPr bwMode="auto">
            <a:xfrm>
              <a:off x="5455" y="1844"/>
              <a:ext cx="318" cy="637"/>
              <a:chOff x="5455" y="1844"/>
              <a:chExt cx="318" cy="637"/>
            </a:xfrm>
          </p:grpSpPr>
          <p:sp>
            <p:nvSpPr>
              <p:cNvPr id="1043" name="Freeform 30"/>
              <p:cNvSpPr>
                <a:spLocks/>
              </p:cNvSpPr>
              <p:nvPr/>
            </p:nvSpPr>
            <p:spPr bwMode="ltGray">
              <a:xfrm>
                <a:off x="5455" y="2374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31"/>
              <p:cNvSpPr>
                <a:spLocks/>
              </p:cNvSpPr>
              <p:nvPr/>
            </p:nvSpPr>
            <p:spPr bwMode="ltGray">
              <a:xfrm>
                <a:off x="5455" y="2268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32"/>
              <p:cNvSpPr>
                <a:spLocks/>
              </p:cNvSpPr>
              <p:nvPr/>
            </p:nvSpPr>
            <p:spPr bwMode="ltGray">
              <a:xfrm>
                <a:off x="5455" y="2162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33"/>
              <p:cNvSpPr>
                <a:spLocks/>
              </p:cNvSpPr>
              <p:nvPr/>
            </p:nvSpPr>
            <p:spPr bwMode="ltGray">
              <a:xfrm>
                <a:off x="5455" y="2056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34"/>
              <p:cNvSpPr>
                <a:spLocks/>
              </p:cNvSpPr>
              <p:nvPr/>
            </p:nvSpPr>
            <p:spPr bwMode="ltGray">
              <a:xfrm>
                <a:off x="5455" y="1950"/>
                <a:ext cx="318" cy="107"/>
              </a:xfrm>
              <a:custGeom>
                <a:avLst/>
                <a:gdLst>
                  <a:gd name="T0" fmla="*/ 317 w 318"/>
                  <a:gd name="T1" fmla="*/ 106 h 107"/>
                  <a:gd name="T2" fmla="*/ 111 w 318"/>
                  <a:gd name="T3" fmla="*/ 106 h 107"/>
                  <a:gd name="T4" fmla="*/ 0 w 318"/>
                  <a:gd name="T5" fmla="*/ 0 h 107"/>
                  <a:gd name="T6" fmla="*/ 317 w 318"/>
                  <a:gd name="T7" fmla="*/ 0 h 107"/>
                  <a:gd name="T8" fmla="*/ 317 w 318"/>
                  <a:gd name="T9" fmla="*/ 106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35"/>
              <p:cNvSpPr>
                <a:spLocks/>
              </p:cNvSpPr>
              <p:nvPr/>
            </p:nvSpPr>
            <p:spPr bwMode="ltGray">
              <a:xfrm>
                <a:off x="5455" y="1844"/>
                <a:ext cx="318" cy="107"/>
              </a:xfrm>
              <a:custGeom>
                <a:avLst/>
                <a:gdLst>
                  <a:gd name="T0" fmla="*/ 317 w 318"/>
                  <a:gd name="T1" fmla="*/ 0 h 107"/>
                  <a:gd name="T2" fmla="*/ 111 w 318"/>
                  <a:gd name="T3" fmla="*/ 0 h 107"/>
                  <a:gd name="T4" fmla="*/ 0 w 318"/>
                  <a:gd name="T5" fmla="*/ 106 h 107"/>
                  <a:gd name="T6" fmla="*/ 317 w 318"/>
                  <a:gd name="T7" fmla="*/ 106 h 107"/>
                  <a:gd name="T8" fmla="*/ 317 w 318"/>
                  <a:gd name="T9" fmla="*/ 0 h 1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8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82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8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87F6E22B-2F66-43E2-A4F3-CE0ED588A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Linear Regression</a:t>
            </a:r>
            <a:br>
              <a:rPr lang="en-US" dirty="0" smtClean="0"/>
            </a:br>
            <a:r>
              <a:rPr lang="en-US" dirty="0" smtClean="0"/>
              <a:t>Bonus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buFont typeface="Monotype Sorts"/>
              <a:buNone/>
            </a:pPr>
            <a:r>
              <a:rPr lang="en-US" sz="2400" dirty="0" smtClean="0"/>
              <a:t>Do this assignment </a:t>
            </a:r>
            <a:r>
              <a:rPr lang="en-US" sz="2400" dirty="0" smtClean="0"/>
              <a:t>with Excel</a:t>
            </a:r>
            <a:r>
              <a:rPr lang="en-US" sz="2400" dirty="0" smtClean="0"/>
              <a:t>, </a:t>
            </a:r>
            <a:r>
              <a:rPr lang="en-US" sz="2400" dirty="0" smtClean="0"/>
              <a:t>but do not use automated software that does the calculations for you.  </a:t>
            </a:r>
            <a:r>
              <a:rPr lang="en-US" sz="2400" dirty="0" smtClean="0"/>
              <a:t>Show that you know where these numbers are derived.</a:t>
            </a:r>
          </a:p>
          <a:p>
            <a:pPr>
              <a:buFont typeface="Monotype Sorts"/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3076" name="Picture 5" descr="TORC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21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/>
              <a:buNone/>
              <a:defRPr/>
            </a:pPr>
            <a:r>
              <a:rPr lang="en-US" sz="2800" dirty="0" smtClean="0"/>
              <a:t>Values for </a:t>
            </a:r>
            <a:r>
              <a:rPr lang="en-US" sz="1800" dirty="0" smtClean="0">
                <a:cs typeface="Times New Roman" pitchFamily="18" charset="0"/>
              </a:rPr>
              <a:t>the </a:t>
            </a:r>
            <a:r>
              <a:rPr lang="en-US" sz="1800" b="1" u="sng" dirty="0" smtClean="0">
                <a:cs typeface="Times New Roman" pitchFamily="18" charset="0"/>
              </a:rPr>
              <a:t>intercept b</a:t>
            </a:r>
            <a:r>
              <a:rPr lang="en-US" sz="1800" b="1" u="sng" baseline="-25000" dirty="0" smtClean="0">
                <a:cs typeface="Times New Roman" pitchFamily="18" charset="0"/>
              </a:rPr>
              <a:t>0</a:t>
            </a:r>
            <a:r>
              <a:rPr lang="en-US" sz="1800" dirty="0" smtClean="0">
                <a:cs typeface="Times New Roman" pitchFamily="18" charset="0"/>
              </a:rPr>
              <a:t> and the </a:t>
            </a:r>
            <a:r>
              <a:rPr lang="en-US" sz="1800" b="1" u="sng" dirty="0" smtClean="0">
                <a:cs typeface="Times New Roman" pitchFamily="18" charset="0"/>
              </a:rPr>
              <a:t>slope b</a:t>
            </a:r>
            <a:r>
              <a:rPr lang="en-US" sz="1800" b="1" u="sng" baseline="-25000" dirty="0" smtClean="0">
                <a:cs typeface="Times New Roman" pitchFamily="18" charset="0"/>
              </a:rPr>
              <a:t>1</a:t>
            </a:r>
            <a:r>
              <a:rPr lang="en-US" sz="1800" dirty="0" smtClean="0">
                <a:cs typeface="Times New Roman" pitchFamily="18" charset="0"/>
              </a:rPr>
              <a:t> that minimize SSE are found by taking partial derivatives of SSE with respect to </a:t>
            </a:r>
            <a:r>
              <a:rPr lang="en-US" sz="1800" b="1" u="sng" dirty="0" smtClean="0">
                <a:cs typeface="Times New Roman" pitchFamily="18" charset="0"/>
              </a:rPr>
              <a:t>b</a:t>
            </a:r>
            <a:r>
              <a:rPr lang="en-US" sz="1800" b="1" u="sng" baseline="-25000" dirty="0" smtClean="0">
                <a:cs typeface="Times New Roman" pitchFamily="18" charset="0"/>
              </a:rPr>
              <a:t>0 </a:t>
            </a:r>
            <a:r>
              <a:rPr lang="en-US" sz="1800" dirty="0" smtClean="0">
                <a:cs typeface="Times New Roman" pitchFamily="18" charset="0"/>
              </a:rPr>
              <a:t>and </a:t>
            </a:r>
            <a:r>
              <a:rPr lang="en-US" sz="1800" b="1" u="sng" dirty="0" smtClean="0">
                <a:cs typeface="Times New Roman" pitchFamily="18" charset="0"/>
              </a:rPr>
              <a:t>b</a:t>
            </a:r>
            <a:r>
              <a:rPr lang="en-US" sz="1800" b="1" u="sng" baseline="-25000" dirty="0" smtClean="0">
                <a:cs typeface="Times New Roman" pitchFamily="18" charset="0"/>
              </a:rPr>
              <a:t>1</a:t>
            </a:r>
            <a:r>
              <a:rPr lang="en-US" sz="1800" dirty="0" smtClean="0">
                <a:cs typeface="Times New Roman" pitchFamily="18" charset="0"/>
              </a:rPr>
              <a:t>.  Setting these equations equal to zero and solving them gives:</a:t>
            </a:r>
          </a:p>
          <a:p>
            <a:pPr>
              <a:defRPr/>
            </a:pPr>
            <a:endParaRPr lang="en-US" sz="1800" dirty="0" smtClean="0">
              <a:cs typeface="Times New Roman" pitchFamily="18" charset="0"/>
            </a:endParaRPr>
          </a:p>
          <a:p>
            <a:pPr lvl="1">
              <a:buFontTx/>
              <a:buNone/>
              <a:defRPr/>
            </a:pP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</a:rPr>
              <a:t>	b</a:t>
            </a:r>
            <a:r>
              <a:rPr lang="en-US" sz="2000" b="1" baseline="-25000" dirty="0" smtClean="0">
                <a:solidFill>
                  <a:srgbClr val="FF0066"/>
                </a:solidFill>
                <a:cs typeface="Times New Roman" pitchFamily="18" charset="0"/>
              </a:rPr>
              <a:t>0 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</a:rPr>
              <a:t>= </a:t>
            </a:r>
            <a:r>
              <a:rPr lang="en-US" sz="2000" b="1" dirty="0" err="1" smtClean="0">
                <a:solidFill>
                  <a:srgbClr val="FF0066"/>
                </a:solidFill>
                <a:cs typeface="Times New Roman" pitchFamily="18" charset="0"/>
              </a:rPr>
              <a:t>ybar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</a:rPr>
              <a:t> - b</a:t>
            </a:r>
            <a:r>
              <a:rPr lang="en-US" sz="2000" b="1" baseline="-25000" dirty="0" smtClean="0">
                <a:solidFill>
                  <a:srgbClr val="FF0066"/>
                </a:solidFill>
                <a:cs typeface="Times New Roman" pitchFamily="18" charset="0"/>
              </a:rPr>
              <a:t>1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</a:rPr>
              <a:t>*</a:t>
            </a:r>
            <a:r>
              <a:rPr lang="en-US" sz="2000" b="1" dirty="0" err="1" smtClean="0">
                <a:solidFill>
                  <a:srgbClr val="FF0066"/>
                </a:solidFill>
                <a:cs typeface="Times New Roman" pitchFamily="18" charset="0"/>
              </a:rPr>
              <a:t>xbar</a:t>
            </a:r>
            <a:endParaRPr lang="en-US" sz="2000" b="1" dirty="0" smtClean="0">
              <a:solidFill>
                <a:srgbClr val="FF0066"/>
              </a:solidFill>
              <a:cs typeface="Times New Roman" pitchFamily="18" charset="0"/>
            </a:endParaRPr>
          </a:p>
          <a:p>
            <a:pPr>
              <a:defRPr/>
            </a:pPr>
            <a:endParaRPr lang="en-US" sz="2000" b="1" dirty="0" smtClean="0">
              <a:solidFill>
                <a:srgbClr val="FF0066"/>
              </a:solidFill>
              <a:cs typeface="Times New Roman" pitchFamily="18" charset="0"/>
            </a:endParaRPr>
          </a:p>
          <a:p>
            <a:pPr lvl="1">
              <a:buFontTx/>
              <a:buNone/>
              <a:defRPr/>
            </a:pPr>
            <a:r>
              <a:rPr lang="en-US" sz="1800" b="1" dirty="0" smtClean="0">
                <a:solidFill>
                  <a:srgbClr val="FF0066"/>
                </a:solidFill>
                <a:cs typeface="Times New Roman" pitchFamily="18" charset="0"/>
              </a:rPr>
              <a:t>	b</a:t>
            </a:r>
            <a:r>
              <a:rPr lang="en-US" sz="2000" b="1" baseline="-25000" dirty="0" smtClean="0">
                <a:solidFill>
                  <a:srgbClr val="FF0066"/>
                </a:solidFill>
                <a:cs typeface="Times New Roman" pitchFamily="18" charset="0"/>
              </a:rPr>
              <a:t>1 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</a:rPr>
              <a:t>= (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x</a:t>
            </a:r>
            <a:r>
              <a:rPr lang="en-US" sz="2000" b="1" baseline="-25000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*</a:t>
            </a:r>
            <a:r>
              <a:rPr lang="en-US" sz="2000" b="1" dirty="0" err="1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y</a:t>
            </a:r>
            <a:r>
              <a:rPr lang="en-US" sz="2000" b="1" baseline="-25000" dirty="0" err="1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 – n*</a:t>
            </a:r>
            <a:r>
              <a:rPr lang="en-US" sz="2000" b="1" dirty="0" err="1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xbar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*</a:t>
            </a:r>
            <a:r>
              <a:rPr lang="en-US" sz="2000" b="1" dirty="0" err="1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ybar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)/(x</a:t>
            </a:r>
            <a:r>
              <a:rPr lang="en-US" sz="2000" b="1" baseline="-25000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000" b="1" baseline="30000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 – n*xbar</a:t>
            </a:r>
            <a:r>
              <a:rPr lang="en-US" sz="2000" b="1" baseline="30000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000" b="1" dirty="0" smtClean="0">
                <a:solidFill>
                  <a:srgbClr val="FF0066"/>
                </a:solidFill>
                <a:cs typeface="Times New Roman" pitchFamily="18" charset="0"/>
                <a:sym typeface="Symbol" pitchFamily="18" charset="2"/>
              </a:rPr>
              <a:t>)</a:t>
            </a:r>
          </a:p>
          <a:p>
            <a:pPr>
              <a:defRPr/>
            </a:pPr>
            <a:endParaRPr lang="en-US" sz="2000" b="1" dirty="0" smtClean="0">
              <a:solidFill>
                <a:srgbClr val="FF0066"/>
              </a:solidFill>
              <a:cs typeface="Times New Roman" pitchFamily="18" charset="0"/>
              <a:sym typeface="Symbol" pitchFamily="18" charset="2"/>
            </a:endParaRPr>
          </a:p>
          <a:p>
            <a:pPr marL="0" indent="0">
              <a:buFont typeface="Monotype Sorts"/>
              <a:buNone/>
              <a:defRPr/>
            </a:pPr>
            <a:r>
              <a:rPr lang="en-US" sz="1800" dirty="0" smtClean="0">
                <a:cs typeface="Times New Roman" pitchFamily="18" charset="0"/>
                <a:sym typeface="Symbol" pitchFamily="18" charset="2"/>
              </a:rPr>
              <a:t>These are called the </a:t>
            </a:r>
            <a:r>
              <a:rPr lang="en-US" sz="1800" u="sng" dirty="0" smtClean="0">
                <a:cs typeface="Times New Roman" pitchFamily="18" charset="0"/>
                <a:sym typeface="Symbol" pitchFamily="18" charset="2"/>
              </a:rPr>
              <a:t>least squares estimates</a:t>
            </a:r>
            <a:r>
              <a:rPr lang="en-US" sz="1800" dirty="0" smtClean="0">
                <a:cs typeface="Times New Roman" pitchFamily="18" charset="0"/>
                <a:sym typeface="Symbol" pitchFamily="18" charset="2"/>
              </a:rPr>
              <a:t> for the</a:t>
            </a:r>
            <a:r>
              <a:rPr lang="en-US" sz="1800" b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1800" b="1" u="sng" dirty="0" smtClean="0">
                <a:cs typeface="Times New Roman" pitchFamily="18" charset="0"/>
              </a:rPr>
              <a:t>intercept b</a:t>
            </a:r>
            <a:r>
              <a:rPr lang="en-US" sz="1800" b="1" u="sng" baseline="-25000" dirty="0" smtClean="0">
                <a:cs typeface="Times New Roman" pitchFamily="18" charset="0"/>
              </a:rPr>
              <a:t>0</a:t>
            </a:r>
            <a:r>
              <a:rPr lang="en-US" sz="1800" dirty="0" smtClean="0">
                <a:cs typeface="Times New Roman" pitchFamily="18" charset="0"/>
              </a:rPr>
              <a:t> and the </a:t>
            </a:r>
            <a:r>
              <a:rPr lang="en-US" sz="1800" b="1" u="sng" dirty="0" smtClean="0">
                <a:cs typeface="Times New Roman" pitchFamily="18" charset="0"/>
              </a:rPr>
              <a:t>slope b</a:t>
            </a:r>
            <a:r>
              <a:rPr lang="en-US" sz="1800" b="1" u="sng" baseline="-25000" dirty="0" smtClean="0">
                <a:cs typeface="Times New Roman" pitchFamily="18" charset="0"/>
              </a:rPr>
              <a:t>1</a:t>
            </a:r>
            <a:r>
              <a:rPr lang="en-US" sz="1800" b="1" dirty="0" smtClean="0">
                <a:cs typeface="Times New Roman" pitchFamily="18" charset="0"/>
              </a:rPr>
              <a:t>.</a:t>
            </a:r>
            <a:r>
              <a:rPr lang="en-US" sz="1800" b="1" u="sng" dirty="0" smtClean="0">
                <a:cs typeface="Times New Roman" pitchFamily="18" charset="0"/>
              </a:rPr>
              <a:t> </a:t>
            </a:r>
            <a:r>
              <a:rPr lang="en-US" sz="1800" dirty="0" smtClean="0">
                <a:cs typeface="Times New Roman" pitchFamily="18" charset="0"/>
              </a:rPr>
              <a:t> </a:t>
            </a:r>
          </a:p>
          <a:p>
            <a:pPr marL="0" indent="0">
              <a:buFont typeface="Monotype Sorts"/>
              <a:buNone/>
              <a:defRPr/>
            </a:pPr>
            <a:r>
              <a:rPr lang="en-US" sz="1800" dirty="0" smtClean="0">
                <a:cs typeface="Times New Roman" pitchFamily="18" charset="0"/>
              </a:rPr>
              <a:t>AKA Ordinary Least Squares (OLS) estimates and the line is the line of “best” fit or regression line.</a:t>
            </a:r>
            <a:endParaRPr lang="en-US" sz="1800" dirty="0" smtClean="0">
              <a:cs typeface="Times New Roman" pitchFamily="18" charset="0"/>
              <a:sym typeface="Symbol" pitchFamily="18" charset="2"/>
            </a:endParaRPr>
          </a:p>
          <a:p>
            <a:pPr>
              <a:defRPr/>
            </a:pPr>
            <a:endParaRPr lang="en-US" sz="1800" dirty="0" smtClean="0">
              <a:cs typeface="Times New Roman" pitchFamily="18" charset="0"/>
              <a:sym typeface="Symbol" pitchFamily="18" charset="2"/>
            </a:endParaRPr>
          </a:p>
          <a:p>
            <a:pPr>
              <a:defRPr/>
            </a:pPr>
            <a:endParaRPr lang="en-US" sz="18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 for ANOVA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/>
              <a:buNone/>
            </a:pPr>
            <a:r>
              <a:rPr lang="en-US" b="1" smtClean="0">
                <a:cs typeface="Times New Roman" pitchFamily="18" charset="0"/>
              </a:rPr>
              <a:t> </a:t>
            </a:r>
          </a:p>
          <a:p>
            <a:pPr>
              <a:buFont typeface="Monotype Sorts"/>
              <a:buNone/>
            </a:pPr>
            <a:endParaRPr lang="en-US" b="1" smtClean="0">
              <a:cs typeface="Times New Roman" pitchFamily="18" charset="0"/>
            </a:endParaRPr>
          </a:p>
          <a:p>
            <a:pPr>
              <a:buFont typeface="Monotype Sorts"/>
              <a:buNone/>
            </a:pPr>
            <a:endParaRPr lang="en-US" b="1" smtClean="0">
              <a:cs typeface="Times New Roman" pitchFamily="18" charset="0"/>
            </a:endParaRPr>
          </a:p>
          <a:p>
            <a:pPr>
              <a:buFont typeface="Monotype Sorts"/>
              <a:buNone/>
            </a:pPr>
            <a:endParaRPr lang="en-US" b="1" smtClean="0">
              <a:cs typeface="Times New Roman" pitchFamily="18" charset="0"/>
            </a:endParaRPr>
          </a:p>
          <a:p>
            <a:pPr>
              <a:buFont typeface="Monotype Sorts"/>
              <a:buNone/>
            </a:pPr>
            <a:endParaRPr lang="en-US" smtClean="0">
              <a:latin typeface="CG Times (WN)"/>
              <a:cs typeface="Times New Roman" pitchFamily="18" charset="0"/>
            </a:endParaRPr>
          </a:p>
          <a:p>
            <a:pPr>
              <a:buFont typeface="Monotype Sorts"/>
              <a:buNone/>
            </a:pPr>
            <a:endParaRPr lang="en-US" smtClean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533400" y="1981200"/>
          <a:ext cx="81534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Worksheet" r:id="rId4" imgW="6422400" imgH="2548800" progId="Excel.Sheet.8">
                  <p:embed/>
                </p:oleObj>
              </mc:Choice>
              <mc:Fallback>
                <p:oleObj name="Worksheet" r:id="rId4" imgW="6422400" imgH="25488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81534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Data</a:t>
            </a:r>
          </a:p>
        </p:txBody>
      </p:sp>
      <p:graphicFrame>
        <p:nvGraphicFramePr>
          <p:cNvPr id="39939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1169842272"/>
              </p:ext>
            </p:extLst>
          </p:nvPr>
        </p:nvGraphicFramePr>
        <p:xfrm>
          <a:off x="885825" y="1905000"/>
          <a:ext cx="733742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Worksheet" r:id="rId4" imgW="2689876" imgH="1508760" progId="Excel.Sheet.8">
                  <p:embed/>
                </p:oleObj>
              </mc:Choice>
              <mc:Fallback>
                <p:oleObj name="Worksheet" r:id="rId4" imgW="2689876" imgH="1508760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825" y="1905000"/>
                        <a:ext cx="7337425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for Bonus Data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Plot the points on the x-y axis</a:t>
            </a:r>
          </a:p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Find slope </a:t>
            </a:r>
            <a:r>
              <a:rPr lang="en-US" dirty="0" smtClean="0"/>
              <a:t>coefficient using the formula</a:t>
            </a:r>
            <a:endParaRPr lang="en-US" dirty="0" smtClean="0"/>
          </a:p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Find the </a:t>
            </a:r>
            <a:r>
              <a:rPr lang="en-US" dirty="0" smtClean="0"/>
              <a:t>intercept using the formula</a:t>
            </a:r>
            <a:endParaRPr lang="en-US" dirty="0" smtClean="0"/>
          </a:p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Find </a:t>
            </a:r>
            <a:r>
              <a:rPr lang="en-US" dirty="0" smtClean="0"/>
              <a:t>R</a:t>
            </a:r>
            <a:r>
              <a:rPr lang="en-US" baseline="30000" dirty="0" smtClean="0"/>
              <a:t>2 </a:t>
            </a:r>
            <a:r>
              <a:rPr lang="en-US" dirty="0" smtClean="0"/>
              <a:t>  using the ANOVA</a:t>
            </a:r>
            <a:endParaRPr lang="en-US" baseline="30000" dirty="0" smtClean="0"/>
          </a:p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Draw the linear regression on the axis </a:t>
            </a:r>
          </a:p>
          <a:p>
            <a:pPr marL="0" indent="0">
              <a:lnSpc>
                <a:spcPct val="90000"/>
              </a:lnSpc>
              <a:buFont typeface="Monotype Sorts"/>
              <a:buNone/>
            </a:pPr>
            <a:r>
              <a:rPr lang="en-US" dirty="0" smtClean="0"/>
              <a:t>Fill in the ANOVA and test at the 0.05 level to see if the linear regression is statistically significant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vel">
  <a:themeElements>
    <a:clrScheme name="Bevel 6">
      <a:dk1>
        <a:srgbClr val="000000"/>
      </a:dk1>
      <a:lt1>
        <a:srgbClr val="FFFFFF"/>
      </a:lt1>
      <a:dk2>
        <a:srgbClr val="663300"/>
      </a:dk2>
      <a:lt2>
        <a:srgbClr val="CC9900"/>
      </a:lt2>
      <a:accent1>
        <a:srgbClr val="FF9933"/>
      </a:accent1>
      <a:accent2>
        <a:srgbClr val="FF5050"/>
      </a:accent2>
      <a:accent3>
        <a:srgbClr val="FFFFFF"/>
      </a:accent3>
      <a:accent4>
        <a:srgbClr val="000000"/>
      </a:accent4>
      <a:accent5>
        <a:srgbClr val="FFCAAD"/>
      </a:accent5>
      <a:accent6>
        <a:srgbClr val="E74848"/>
      </a:accent6>
      <a:hlink>
        <a:srgbClr val="FFCC99"/>
      </a:hlink>
      <a:folHlink>
        <a:srgbClr val="FFCCCC"/>
      </a:folHlink>
    </a:clrScheme>
    <a:fontScheme name="Beve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evel 1">
        <a:dk1>
          <a:srgbClr val="008080"/>
        </a:dk1>
        <a:lt1>
          <a:srgbClr val="DDDDDD"/>
        </a:lt1>
        <a:dk2>
          <a:srgbClr val="000000"/>
        </a:dk2>
        <a:lt2>
          <a:srgbClr val="FFFFFF"/>
        </a:lt2>
        <a:accent1>
          <a:srgbClr val="0099CC"/>
        </a:accent1>
        <a:accent2>
          <a:srgbClr val="9999FF"/>
        </a:accent2>
        <a:accent3>
          <a:srgbClr val="AAAAAA"/>
        </a:accent3>
        <a:accent4>
          <a:srgbClr val="BDBDBD"/>
        </a:accent4>
        <a:accent5>
          <a:srgbClr val="AACAE2"/>
        </a:accent5>
        <a:accent6>
          <a:srgbClr val="8A8AE7"/>
        </a:accent6>
        <a:hlink>
          <a:srgbClr val="00CCCC"/>
        </a:hlink>
        <a:folHlink>
          <a:srgbClr val="00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2">
        <a:dk1>
          <a:srgbClr val="000000"/>
        </a:dk1>
        <a:lt1>
          <a:srgbClr val="FFFFFF"/>
        </a:lt1>
        <a:dk2>
          <a:srgbClr val="000080"/>
        </a:dk2>
        <a:lt2>
          <a:srgbClr val="3366CC"/>
        </a:lt2>
        <a:accent1>
          <a:srgbClr val="9999FF"/>
        </a:accent1>
        <a:accent2>
          <a:srgbClr val="7F00FF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7200E7"/>
        </a:accent6>
        <a:hlink>
          <a:srgbClr val="00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vel 3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C8C8C8"/>
        </a:accent6>
        <a:hlink>
          <a:srgbClr val="B2B2B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vel 4">
        <a:dk1>
          <a:srgbClr val="003399"/>
        </a:dk1>
        <a:lt1>
          <a:srgbClr val="DDDDDD"/>
        </a:lt1>
        <a:dk2>
          <a:srgbClr val="000000"/>
        </a:dk2>
        <a:lt2>
          <a:srgbClr val="FFFFFF"/>
        </a:lt2>
        <a:accent1>
          <a:srgbClr val="CC00FF"/>
        </a:accent1>
        <a:accent2>
          <a:srgbClr val="00CCCC"/>
        </a:accent2>
        <a:accent3>
          <a:srgbClr val="AAAAAA"/>
        </a:accent3>
        <a:accent4>
          <a:srgbClr val="BDBDBD"/>
        </a:accent4>
        <a:accent5>
          <a:srgbClr val="E2AAFF"/>
        </a:accent5>
        <a:accent6>
          <a:srgbClr val="00B9B9"/>
        </a:accent6>
        <a:hlink>
          <a:srgbClr val="0000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5">
        <a:dk1>
          <a:srgbClr val="660033"/>
        </a:dk1>
        <a:lt1>
          <a:srgbClr val="DDDDDD"/>
        </a:lt1>
        <a:dk2>
          <a:srgbClr val="000000"/>
        </a:dk2>
        <a:lt2>
          <a:srgbClr val="FFFFFF"/>
        </a:lt2>
        <a:accent1>
          <a:srgbClr val="FF99CC"/>
        </a:accent1>
        <a:accent2>
          <a:srgbClr val="9999FF"/>
        </a:accent2>
        <a:accent3>
          <a:srgbClr val="AAAAAA"/>
        </a:accent3>
        <a:accent4>
          <a:srgbClr val="BDBDBD"/>
        </a:accent4>
        <a:accent5>
          <a:srgbClr val="FFCAE2"/>
        </a:accent5>
        <a:accent6>
          <a:srgbClr val="8A8AE7"/>
        </a:accent6>
        <a:hlink>
          <a:srgbClr val="D60093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vel 6">
        <a:dk1>
          <a:srgbClr val="000000"/>
        </a:dk1>
        <a:lt1>
          <a:srgbClr val="FFFFFF"/>
        </a:lt1>
        <a:dk2>
          <a:srgbClr val="663300"/>
        </a:dk2>
        <a:lt2>
          <a:srgbClr val="CC9900"/>
        </a:lt2>
        <a:accent1>
          <a:srgbClr val="FF9933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E74848"/>
        </a:accent6>
        <a:hlink>
          <a:srgbClr val="FFCC99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vel 3">
    <a:dk1>
      <a:srgbClr val="000000"/>
    </a:dk1>
    <a:lt1>
      <a:srgbClr val="FFFFFF"/>
    </a:lt1>
    <a:dk2>
      <a:srgbClr val="000000"/>
    </a:dk2>
    <a:lt2>
      <a:srgbClr val="777777"/>
    </a:lt2>
    <a:accent1>
      <a:srgbClr val="CBCBCB"/>
    </a:accent1>
    <a:accent2>
      <a:srgbClr val="DDDDDD"/>
    </a:accent2>
    <a:accent3>
      <a:srgbClr val="FFFFFF"/>
    </a:accent3>
    <a:accent4>
      <a:srgbClr val="000000"/>
    </a:accent4>
    <a:accent5>
      <a:srgbClr val="E2E2E2"/>
    </a:accent5>
    <a:accent6>
      <a:srgbClr val="C8C8C8"/>
    </a:accent6>
    <a:hlink>
      <a:srgbClr val="B2B2B2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Designs\Bevel.pot</Template>
  <TotalTime>16737</TotalTime>
  <Words>131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Bevel</vt:lpstr>
      <vt:lpstr>Worksheet</vt:lpstr>
      <vt:lpstr>Microsoft Excel 97-2003 Worksheet</vt:lpstr>
      <vt:lpstr>Linear Regression Bonus</vt:lpstr>
      <vt:lpstr>Formulas</vt:lpstr>
      <vt:lpstr>Formulas for ANOVA</vt:lpstr>
      <vt:lpstr>Bonus Data</vt:lpstr>
      <vt:lpstr>Assignment for Bonus Data</vt:lpstr>
    </vt:vector>
  </TitlesOfParts>
  <Company>Sacred Heart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 Sampling by Melvin Ott, PhD</dc:title>
  <dc:creator>Melvin Ott</dc:creator>
  <cp:lastModifiedBy>Melvin</cp:lastModifiedBy>
  <cp:revision>69</cp:revision>
  <cp:lastPrinted>1997-03-13T14:49:14Z</cp:lastPrinted>
  <dcterms:created xsi:type="dcterms:W3CDTF">1997-01-20T15:35:50Z</dcterms:created>
  <dcterms:modified xsi:type="dcterms:W3CDTF">2015-08-31T15:07:42Z</dcterms:modified>
</cp:coreProperties>
</file>