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120" d="100"/>
          <a:sy n="120" d="100"/>
        </p:scale>
        <p:origin x="864" y="184"/>
      </p:cViewPr>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notesMaster" Target="notesMasters/notesMaster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General Industry trends affect the average profitability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Church &amp; Dwight: Arm &amp; Hammer, Oxi Clean</a:t>
            </a:r>
          </a:p>
          <a:p>
            <a:pPr lvl="0">
              <a:spcBef>
                <a:spcPts val="0"/>
              </a:spcBef>
              <a:buNone/>
            </a:pPr>
            <a:endParaRPr/>
          </a:p>
          <a:p>
            <a:pPr lvl="0">
              <a:spcBef>
                <a:spcPts val="0"/>
              </a:spcBef>
              <a:buNone/>
            </a:pPr>
            <a:r>
              <a:rPr lang="en"/>
              <a:t>P&amp;G: Bounty, Crest, Gillette (everything, too many products to name)</a:t>
            </a:r>
          </a:p>
          <a:p>
            <a:pPr lvl="0">
              <a:spcBef>
                <a:spcPts val="0"/>
              </a:spcBef>
              <a:buNone/>
            </a:pPr>
            <a:endParaRPr/>
          </a:p>
          <a:p>
            <a:pPr lvl="0">
              <a:spcBef>
                <a:spcPts val="0"/>
              </a:spcBef>
              <a:buNone/>
            </a:pPr>
            <a:r>
              <a:rPr lang="en"/>
              <a:t>Clorox: Bleach, Disinfecting wipes, etc</a:t>
            </a:r>
          </a:p>
          <a:p>
            <a:pPr lvl="0">
              <a:spcBef>
                <a:spcPts val="0"/>
              </a:spcBef>
              <a:buNone/>
            </a:pPr>
            <a:endParaRPr/>
          </a:p>
          <a:p>
            <a:pPr lvl="0">
              <a:spcBef>
                <a:spcPts val="0"/>
              </a:spcBef>
              <a:buNone/>
            </a:pPr>
            <a:r>
              <a:rPr lang="en"/>
              <a:t>All are consumer products in competition, p&amp;g is most direct competition bc they have a toothpaste/oral hygiene brand in crest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rgbClr val="333333"/>
                </a:solidFill>
                <a:highlight>
                  <a:srgbClr val="FFFFFF"/>
                </a:highlight>
              </a:rPr>
              <a:t>cohesive and good status with suppliers/distributors</a:t>
            </a:r>
          </a:p>
          <a:p>
            <a:pPr lvl="0">
              <a:spcBef>
                <a:spcPts val="0"/>
              </a:spcBef>
              <a:buNone/>
            </a:pPr>
            <a:r>
              <a:rPr lang="en" sz="1150">
                <a:solidFill>
                  <a:srgbClr val="333333"/>
                </a:solidFill>
                <a:highlight>
                  <a:srgbClr val="FFFFFF"/>
                </a:highlight>
              </a:rPr>
              <a:t>In 2001, technology had differentiated CP from its competitors. Leadership in promising toothpaste from solid to gel technology that delivers new brushing sensations.</a:t>
            </a:r>
          </a:p>
          <a:p>
            <a:pPr lvl="0">
              <a:spcBef>
                <a:spcPts val="0"/>
              </a:spcBef>
              <a:buNone/>
            </a:pPr>
            <a:r>
              <a:rPr lang="en" sz="1050">
                <a:solidFill>
                  <a:schemeClr val="dk1"/>
                </a:solidFill>
                <a:latin typeface="Trebuchet MS"/>
                <a:ea typeface="Trebuchet MS"/>
                <a:cs typeface="Trebuchet MS"/>
                <a:sym typeface="Trebuchet MS"/>
              </a:rPr>
              <a:t>n some segments within the household consumer-products industry, this may not be the case since a small manufacturer could develop a superior product, such as a detergent, and compete with Procter &amp; Gamble. The test is whether the small manufacturer can get its products on the shelves of the same retailers as its much larger rivals. Verdict: Low threat of new entrants.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sz="2800">
                <a:solidFill>
                  <a:schemeClr val="dk1"/>
                </a:solidFill>
              </a:rPr>
              <a:t>(Xiaoyue)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050">
                <a:solidFill>
                  <a:schemeClr val="dk1"/>
                </a:solidFill>
                <a:latin typeface="Trebuchet MS"/>
                <a:ea typeface="Trebuchet MS"/>
                <a:cs typeface="Trebuchet MS"/>
                <a:sym typeface="Trebuchet MS"/>
              </a:rPr>
              <a:t>suppliers that do a large amount of business with these companies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150">
                <a:solidFill>
                  <a:srgbClr val="333333"/>
                </a:solidFill>
                <a:highlight>
                  <a:srgbClr val="FFFFFF"/>
                </a:highlight>
              </a:rPr>
              <a:t>The threats of substitutes in which customers switch product references are primarily caused by several external and internal factors. One of the factors in which customers tend to switch their preferences is the price cost of a product. If a product raises its cost value, customers may have a second thought of sticking into as his/her preference; therefore, the tendency is that the shift and switch of preference occurred.</a:t>
            </a:r>
          </a:p>
          <a:p>
            <a:pPr lvl="0">
              <a:spcBef>
                <a:spcPts val="0"/>
              </a:spcBef>
              <a:buNone/>
            </a:pPr>
            <a:r>
              <a:rPr lang="en" sz="1050">
                <a:solidFill>
                  <a:schemeClr val="dk1"/>
                </a:solidFill>
                <a:latin typeface="Trebuchet MS"/>
                <a:ea typeface="Trebuchet MS"/>
                <a:cs typeface="Trebuchet MS"/>
                <a:sym typeface="Trebuchet MS"/>
              </a:rPr>
              <a:t>ome of these same store-brand private-label products are manufactured by the large consumer-products firms. The firms believe that if they can manufacture and package a lower-price alternative themselves, they would rather accept the marginal revenue from their lower-priced items than risk completely losing the sale to a private-label competitor.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050">
                <a:solidFill>
                  <a:schemeClr val="dk1"/>
                </a:solidFill>
                <a:latin typeface="Trebuchet MS"/>
                <a:ea typeface="Trebuchet MS"/>
                <a:cs typeface="Trebuchet MS"/>
                <a:sym typeface="Trebuchet MS"/>
              </a:rPr>
              <a:t>Consumers in this category enjoy a multitude of choices for everything from cleaning products to bath washes.</a:t>
            </a:r>
          </a:p>
        </p:txBody>
      </p:sp>
    </p:spTree>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0.xml"/>
  <Relationship Id="rId3" Type="http://schemas.openxmlformats.org/officeDocument/2006/relationships/image" Target="../media/image10.pn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1.xml"/>
  <Relationship Id="rId3" Type="http://schemas.openxmlformats.org/officeDocument/2006/relationships/image" Target="../media/image11.pn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2.xml"/>
  <Relationship Id="rId3" Type="http://schemas.openxmlformats.org/officeDocument/2006/relationships/image" Target="../media/image12.jp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openxmlformats.org/officeDocument/2006/relationships/hyperlink" TargetMode="External" Target="https://www.slideshare.net/THIPPESHBABUSBsbthip/executive-summary-51857603"/>
  <Relationship Id="rId4" Type="http://schemas.openxmlformats.org/officeDocument/2006/relationships/hyperlink" TargetMode="External" Target="http://www.academia.edu/7882830/Market_segmentation_by_colgate"/>
  <Relationship Id="rId5" Type="http://schemas.openxmlformats.org/officeDocument/2006/relationships/hyperlink" TargetMode="External" Target="https://strategiccfo.com/buyer-bargaining-power-one-of-porters-five-forces/"/>
</Relationships>

</file>

<file path=ppt/slides/_rels/slide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2.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3.pn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4.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5.pn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image" Target="../media/image6.pn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image" Target="../media/image7.png"/>
  <Relationship Id="rId4" Type="http://schemas.openxmlformats.org/officeDocument/2006/relationships/image" Target="../media/image8.pn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subTitle" idx="1"/>
          </p:nvPr>
        </p:nvSpPr>
        <p:spPr>
          <a:xfrm>
            <a:off x="361400" y="3430475"/>
            <a:ext cx="8520600" cy="792600"/>
          </a:xfrm>
          <a:prstGeom prst="rect">
            <a:avLst/>
          </a:prstGeom>
        </p:spPr>
        <p:txBody>
          <a:bodyPr lIns="91425" tIns="91425" rIns="91425" bIns="91425" anchor="t" anchorCtr="0">
            <a:noAutofit/>
          </a:bodyPr>
          <a:lstStyle/>
          <a:p>
            <a:pPr lvl="0">
              <a:spcBef>
                <a:spcPts val="0"/>
              </a:spcBef>
              <a:buNone/>
            </a:pPr>
            <a:r>
              <a:rPr lang="en"/>
              <a:t>By: Jake Brand, Ben Brown, Brianna Corcoran, Mamadou Sall, Xiaoyue Sun</a:t>
            </a:r>
          </a:p>
        </p:txBody>
      </p:sp>
      <p:pic>
        <p:nvPicPr>
          <p:cNvPr id="55" name="Shape 55"/>
          <p:cNvPicPr preferRelativeResize="0"/>
          <p:nvPr/>
        </p:nvPicPr>
        <p:blipFill>
          <a:blip r:embed="rId3">
            <a:alphaModFix/>
          </a:blip>
          <a:stretch>
            <a:fillRect/>
          </a:stretch>
        </p:blipFill>
        <p:spPr>
          <a:xfrm>
            <a:off x="1510337" y="501275"/>
            <a:ext cx="6222724" cy="2631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Overall Attractiveness of The Consumer Goods Industry</a:t>
            </a:r>
          </a:p>
        </p:txBody>
      </p:sp>
      <p:sp>
        <p:nvSpPr>
          <p:cNvPr id="117" name="Shape 117"/>
          <p:cNvSpPr txBox="1">
            <a:spLocks noGrp="1"/>
          </p:cNvSpPr>
          <p:nvPr>
            <p:ph type="body" idx="1"/>
          </p:nvPr>
        </p:nvSpPr>
        <p:spPr>
          <a:xfrm>
            <a:off x="311700" y="1452775"/>
            <a:ext cx="8520600" cy="3029100"/>
          </a:xfrm>
          <a:prstGeom prst="rect">
            <a:avLst/>
          </a:prstGeom>
        </p:spPr>
        <p:txBody>
          <a:bodyPr lIns="91425" tIns="91425" rIns="91425" bIns="91425" anchor="t" anchorCtr="0">
            <a:noAutofit/>
          </a:bodyPr>
          <a:lstStyle/>
          <a:p>
            <a:pPr lvl="0" rtl="0">
              <a:spcBef>
                <a:spcPts val="0"/>
              </a:spcBef>
              <a:buNone/>
            </a:pPr>
            <a:r>
              <a:rPr lang="en" dirty="0"/>
              <a:t>Overall Attractiveness: Low</a:t>
            </a:r>
          </a:p>
          <a:p>
            <a:pPr marL="514350" lvl="0" indent="-285750" rtl="0">
              <a:lnSpc>
                <a:spcPct val="200000"/>
              </a:lnSpc>
              <a:spcBef>
                <a:spcPts val="0"/>
              </a:spcBef>
              <a:buFont typeface="Arial" charset="0"/>
              <a:buChar char="•"/>
            </a:pPr>
            <a:r>
              <a:rPr lang="en" sz="1600" dirty="0"/>
              <a:t>High Barriers to Entry</a:t>
            </a:r>
          </a:p>
          <a:p>
            <a:pPr marL="514350" lvl="0" indent="-285750" rtl="0">
              <a:lnSpc>
                <a:spcPct val="200000"/>
              </a:lnSpc>
              <a:spcBef>
                <a:spcPts val="0"/>
              </a:spcBef>
              <a:buFont typeface="Arial" charset="0"/>
              <a:buChar char="•"/>
            </a:pPr>
            <a:r>
              <a:rPr lang="en" sz="1600" dirty="0"/>
              <a:t>Competitive Market</a:t>
            </a:r>
          </a:p>
          <a:p>
            <a:pPr marL="514350" lvl="0" indent="-285750" rtl="0">
              <a:lnSpc>
                <a:spcPct val="200000"/>
              </a:lnSpc>
              <a:spcBef>
                <a:spcPts val="0"/>
              </a:spcBef>
              <a:buFont typeface="Arial" charset="0"/>
              <a:buChar char="•"/>
            </a:pPr>
            <a:r>
              <a:rPr lang="en" sz="1600" dirty="0"/>
              <a:t>Many Substitutes </a:t>
            </a:r>
          </a:p>
          <a:p>
            <a:pPr marL="514350" lvl="0" indent="-285750">
              <a:lnSpc>
                <a:spcPct val="200000"/>
              </a:lnSpc>
              <a:spcBef>
                <a:spcPts val="0"/>
              </a:spcBef>
              <a:buFont typeface="Arial" charset="0"/>
              <a:buChar char="•"/>
            </a:pPr>
            <a:r>
              <a:rPr lang="en" sz="1600" dirty="0"/>
              <a:t>Heavily Impacted by Political and Economic Factors  </a:t>
            </a:r>
          </a:p>
          <a:p>
            <a:pPr lvl="0">
              <a:spcBef>
                <a:spcPts val="0"/>
              </a:spcBef>
              <a:buNone/>
            </a:pPr>
            <a:endParaRPr dirty="0"/>
          </a:p>
        </p:txBody>
      </p:sp>
      <p:pic>
        <p:nvPicPr>
          <p:cNvPr id="118" name="Shape 118"/>
          <p:cNvPicPr preferRelativeResize="0"/>
          <p:nvPr/>
        </p:nvPicPr>
        <p:blipFill>
          <a:blip r:embed="rId3">
            <a:alphaModFix/>
          </a:blip>
          <a:stretch>
            <a:fillRect/>
          </a:stretch>
        </p:blipFill>
        <p:spPr>
          <a:xfrm>
            <a:off x="3731370" y="1546987"/>
            <a:ext cx="4951828" cy="2049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General Environment</a:t>
            </a:r>
          </a:p>
        </p:txBody>
      </p:sp>
      <p:sp>
        <p:nvSpPr>
          <p:cNvPr id="124" name="Shape 124"/>
          <p:cNvSpPr txBox="1">
            <a:spLocks noGrp="1"/>
          </p:cNvSpPr>
          <p:nvPr>
            <p:ph type="body" idx="1"/>
          </p:nvPr>
        </p:nvSpPr>
        <p:spPr>
          <a:xfrm>
            <a:off x="311700" y="1152475"/>
            <a:ext cx="8520600" cy="3990900"/>
          </a:xfrm>
          <a:prstGeom prst="rect">
            <a:avLst/>
          </a:prstGeom>
        </p:spPr>
        <p:txBody>
          <a:bodyPr lIns="91425" tIns="91425" rIns="91425" bIns="91425" anchor="t" anchorCtr="0">
            <a:noAutofit/>
          </a:bodyPr>
          <a:lstStyle/>
          <a:p>
            <a:pPr lvl="0">
              <a:spcBef>
                <a:spcPts val="0"/>
              </a:spcBef>
              <a:buNone/>
            </a:pPr>
            <a:r>
              <a:rPr lang="en" dirty="0"/>
              <a:t>Technology </a:t>
            </a:r>
          </a:p>
          <a:p>
            <a:pPr marL="457200" lvl="0" indent="-228600" rtl="0">
              <a:spcBef>
                <a:spcPts val="0"/>
              </a:spcBef>
              <a:buChar char="●"/>
            </a:pPr>
            <a:r>
              <a:rPr lang="en" dirty="0"/>
              <a:t>Online retailing                                           									</a:t>
            </a:r>
          </a:p>
          <a:p>
            <a:pPr marL="457200" lvl="0" indent="-228600" rtl="0">
              <a:spcBef>
                <a:spcPts val="0"/>
              </a:spcBef>
              <a:buChar char="●"/>
            </a:pPr>
            <a:r>
              <a:rPr lang="en" dirty="0"/>
              <a:t>Customization of products </a:t>
            </a:r>
            <a:r>
              <a:rPr lang="en" dirty="0" smtClean="0"/>
              <a:t>(</a:t>
            </a:r>
            <a:r>
              <a:rPr lang="en" dirty="0"/>
              <a:t>online)												</a:t>
            </a:r>
          </a:p>
          <a:p>
            <a:pPr marL="457200" lvl="0" indent="-228600" rtl="0">
              <a:spcBef>
                <a:spcPts val="0"/>
              </a:spcBef>
              <a:buChar char="●"/>
            </a:pPr>
            <a:r>
              <a:rPr lang="en" dirty="0"/>
              <a:t>Social Media Marketing 													</a:t>
            </a:r>
          </a:p>
          <a:p>
            <a:pPr marL="457200" lvl="0" indent="-228600">
              <a:spcBef>
                <a:spcPts val="0"/>
              </a:spcBef>
              <a:buChar char="●"/>
            </a:pPr>
            <a:r>
              <a:rPr lang="en" dirty="0"/>
              <a:t>Analyze data trends to be more efficient</a:t>
            </a:r>
          </a:p>
          <a:p>
            <a:pPr lvl="0">
              <a:spcBef>
                <a:spcPts val="0"/>
              </a:spcBef>
              <a:buNone/>
            </a:pPr>
            <a:endParaRPr dirty="0"/>
          </a:p>
          <a:p>
            <a:pPr lvl="0">
              <a:spcBef>
                <a:spcPts val="0"/>
              </a:spcBef>
              <a:buNone/>
            </a:pPr>
            <a:endParaRPr dirty="0"/>
          </a:p>
        </p:txBody>
      </p:sp>
      <p:pic>
        <p:nvPicPr>
          <p:cNvPr id="125" name="Shape 125" descr="Image result for technology"/>
          <p:cNvPicPr preferRelativeResize="0"/>
          <p:nvPr/>
        </p:nvPicPr>
        <p:blipFill>
          <a:blip r:embed="rId3">
            <a:alphaModFix/>
          </a:blip>
          <a:stretch>
            <a:fillRect/>
          </a:stretch>
        </p:blipFill>
        <p:spPr>
          <a:xfrm>
            <a:off x="4407225" y="726650"/>
            <a:ext cx="4817650" cy="4416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General Environment cont.</a:t>
            </a:r>
          </a:p>
        </p:txBody>
      </p:sp>
      <p:sp>
        <p:nvSpPr>
          <p:cNvPr id="131" name="Shape 13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Legal/Regulatory</a:t>
            </a:r>
          </a:p>
          <a:p>
            <a:pPr marL="457200" lvl="0" indent="-228600" rtl="0">
              <a:spcBef>
                <a:spcPts val="0"/>
              </a:spcBef>
              <a:buChar char="●"/>
            </a:pPr>
            <a:r>
              <a:rPr lang="en"/>
              <a:t>Tax Cuts for Consumers</a:t>
            </a:r>
          </a:p>
          <a:p>
            <a:pPr marL="457200" lvl="0" indent="-228600" rtl="0">
              <a:spcBef>
                <a:spcPts val="0"/>
              </a:spcBef>
              <a:buChar char="●"/>
            </a:pPr>
            <a:r>
              <a:rPr lang="en"/>
              <a:t>Trade Restrictions</a:t>
            </a:r>
          </a:p>
          <a:p>
            <a:pPr marL="457200" lvl="0" indent="-228600" rtl="0">
              <a:spcBef>
                <a:spcPts val="0"/>
              </a:spcBef>
              <a:buChar char="●"/>
            </a:pPr>
            <a:r>
              <a:rPr lang="en"/>
              <a:t>Consumer Product Safety Act</a:t>
            </a:r>
          </a:p>
          <a:p>
            <a:pPr lvl="0" rtl="0">
              <a:spcBef>
                <a:spcPts val="0"/>
              </a:spcBef>
              <a:buNone/>
            </a:pPr>
            <a:endParaRPr/>
          </a:p>
        </p:txBody>
      </p:sp>
      <p:pic>
        <p:nvPicPr>
          <p:cNvPr id="132" name="Shape 132" descr="Image result for regulation"/>
          <p:cNvPicPr preferRelativeResize="0"/>
          <p:nvPr/>
        </p:nvPicPr>
        <p:blipFill>
          <a:blip r:embed="rId3">
            <a:alphaModFix/>
          </a:blip>
          <a:stretch>
            <a:fillRect/>
          </a:stretch>
        </p:blipFill>
        <p:spPr>
          <a:xfrm>
            <a:off x="5284824" y="1384037"/>
            <a:ext cx="2953274" cy="29532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Sources</a:t>
            </a:r>
          </a:p>
        </p:txBody>
      </p:sp>
      <p:sp>
        <p:nvSpPr>
          <p:cNvPr id="138" name="Shape 13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lnSpc>
                <a:spcPct val="200000"/>
              </a:lnSpc>
              <a:spcBef>
                <a:spcPts val="0"/>
              </a:spcBef>
            </a:pPr>
            <a:r>
              <a:rPr lang="en" u="sng">
                <a:solidFill>
                  <a:schemeClr val="hlink"/>
                </a:solidFill>
                <a:hlinkClick r:id="rId3"/>
              </a:rPr>
              <a:t>https://www.slideshare.net/THIPPESHBABUSBsbthip/executive-summary-51857603</a:t>
            </a:r>
          </a:p>
          <a:p>
            <a:pPr marL="457200" lvl="0" indent="-228600">
              <a:lnSpc>
                <a:spcPct val="200000"/>
              </a:lnSpc>
              <a:spcBef>
                <a:spcPts val="0"/>
              </a:spcBef>
            </a:pPr>
            <a:r>
              <a:rPr lang="en" u="sng">
                <a:solidFill>
                  <a:schemeClr val="hlink"/>
                </a:solidFill>
                <a:hlinkClick r:id="rId4"/>
              </a:rPr>
              <a:t>http://www.academia.edu/7882830/Market_segmentation_by_colgate</a:t>
            </a:r>
          </a:p>
          <a:p>
            <a:pPr marL="457200" lvl="0" indent="-228600">
              <a:lnSpc>
                <a:spcPct val="200000"/>
              </a:lnSpc>
              <a:spcBef>
                <a:spcPts val="0"/>
              </a:spcBef>
            </a:pPr>
            <a:r>
              <a:rPr lang="en" u="sng">
                <a:solidFill>
                  <a:schemeClr val="hlink"/>
                </a:solidFill>
                <a:hlinkClick r:id="rId5"/>
              </a:rPr>
              <a:t>https://strategiccfo.com/buyer-bargaining-power-one-of-porters-five-forces/</a:t>
            </a:r>
          </a:p>
          <a:p>
            <a:pPr lvl="0">
              <a:spcBef>
                <a:spcPts val="0"/>
              </a:spcBef>
              <a:buNone/>
            </a:pPr>
            <a:endParaRP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Colgate-Palmolive: The Consumer Goods Industry</a:t>
            </a:r>
          </a:p>
        </p:txBody>
      </p:sp>
      <p:sp>
        <p:nvSpPr>
          <p:cNvPr id="61" name="Shape 6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Founded in 1806 by William Colgate in New York, Colgate</a:t>
            </a:r>
            <a:br>
              <a:rPr lang="en"/>
            </a:br>
            <a:r>
              <a:rPr lang="en"/>
              <a:t> </a:t>
            </a:r>
          </a:p>
          <a:p>
            <a:pPr marL="457200" lvl="0" indent="-228600" rtl="0">
              <a:spcBef>
                <a:spcPts val="0"/>
              </a:spcBef>
              <a:buChar char="●"/>
            </a:pPr>
            <a:r>
              <a:rPr lang="en"/>
              <a:t>First products: Starch, Soap, and Candles</a:t>
            </a:r>
            <a:br>
              <a:rPr lang="en"/>
            </a:br>
            <a:endParaRPr lang="en"/>
          </a:p>
          <a:p>
            <a:pPr marL="457200" lvl="0" indent="-228600" rtl="0">
              <a:spcBef>
                <a:spcPts val="0"/>
              </a:spcBef>
              <a:buChar char="●"/>
            </a:pPr>
            <a:r>
              <a:rPr lang="en"/>
              <a:t>After 211 years of operating, Colgate has diversified its product line and distribution worldwide. </a:t>
            </a:r>
            <a:br>
              <a:rPr lang="en"/>
            </a:br>
            <a:endParaRPr lang="en"/>
          </a:p>
          <a:p>
            <a:pPr marL="457200" lvl="0" indent="-228600" rtl="0">
              <a:spcBef>
                <a:spcPts val="0"/>
              </a:spcBef>
              <a:buChar char="●"/>
            </a:pPr>
            <a:r>
              <a:rPr lang="en"/>
              <a:t>Colgate(Palmolive) has products focused on Oral Care, Personal Care, Home Care and Pet Nutrition in the United States and more 200 other countries.</a:t>
            </a:r>
            <a:br>
              <a:rPr lang="en"/>
            </a:br>
            <a:endParaRPr lang="en"/>
          </a:p>
          <a:p>
            <a:pPr lvl="0" rt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Competitors (Jake) </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lnSpc>
                <a:spcPct val="200000"/>
              </a:lnSpc>
              <a:spcBef>
                <a:spcPts val="0"/>
              </a:spcBef>
              <a:buFont typeface="Arial" charset="0"/>
              <a:buChar char="•"/>
            </a:pPr>
            <a:r>
              <a:rPr lang="en" sz="1600" dirty="0"/>
              <a:t>The Clorox Company</a:t>
            </a:r>
          </a:p>
          <a:p>
            <a:pPr marL="914400" lvl="1" indent="-228600" rtl="0">
              <a:lnSpc>
                <a:spcPct val="200000"/>
              </a:lnSpc>
              <a:spcBef>
                <a:spcPts val="0"/>
              </a:spcBef>
              <a:buFont typeface="Arial" charset="0"/>
              <a:buChar char="•"/>
            </a:pPr>
            <a:r>
              <a:rPr lang="en" sz="1200" dirty="0"/>
              <a:t>Smallest Market Share </a:t>
            </a:r>
          </a:p>
          <a:p>
            <a:pPr marL="514350" lvl="0" indent="-285750" rtl="0">
              <a:lnSpc>
                <a:spcPct val="200000"/>
              </a:lnSpc>
              <a:spcBef>
                <a:spcPts val="0"/>
              </a:spcBef>
              <a:buFont typeface="Arial" charset="0"/>
              <a:buChar char="•"/>
            </a:pPr>
            <a:r>
              <a:rPr lang="en" sz="1600" dirty="0"/>
              <a:t>Procter &amp; Gamble Company </a:t>
            </a:r>
          </a:p>
          <a:p>
            <a:pPr marL="914400" lvl="1" indent="-228600" rtl="0">
              <a:lnSpc>
                <a:spcPct val="200000"/>
              </a:lnSpc>
              <a:spcBef>
                <a:spcPts val="0"/>
              </a:spcBef>
              <a:buFont typeface="Arial" charset="0"/>
              <a:buChar char="•"/>
            </a:pPr>
            <a:r>
              <a:rPr lang="en" sz="1200" dirty="0"/>
              <a:t>Largest Market Share</a:t>
            </a:r>
          </a:p>
          <a:p>
            <a:pPr marL="514350" lvl="0" indent="-285750" rtl="0">
              <a:lnSpc>
                <a:spcPct val="200000"/>
              </a:lnSpc>
              <a:spcBef>
                <a:spcPts val="0"/>
              </a:spcBef>
              <a:buFont typeface="Arial" charset="0"/>
              <a:buChar char="•"/>
            </a:pPr>
            <a:r>
              <a:rPr lang="en" sz="1600" dirty="0"/>
              <a:t>Church &amp; Dwight Co.</a:t>
            </a:r>
          </a:p>
          <a:p>
            <a:pPr marL="914400" lvl="1" indent="-228600" rtl="0">
              <a:lnSpc>
                <a:spcPct val="200000"/>
              </a:lnSpc>
              <a:spcBef>
                <a:spcPts val="0"/>
              </a:spcBef>
              <a:buFont typeface="Arial" charset="0"/>
              <a:buChar char="•"/>
            </a:pPr>
            <a:r>
              <a:rPr lang="en" sz="1200" dirty="0"/>
              <a:t>Third largest Market Share </a:t>
            </a:r>
          </a:p>
        </p:txBody>
      </p:sp>
      <p:pic>
        <p:nvPicPr>
          <p:cNvPr id="68" name="Shape 68" title="Points scored"/>
          <p:cNvPicPr preferRelativeResize="0"/>
          <p:nvPr/>
        </p:nvPicPr>
        <p:blipFill>
          <a:blip r:embed="rId3">
            <a:alphaModFix/>
          </a:blip>
          <a:stretch>
            <a:fillRect/>
          </a:stretch>
        </p:blipFill>
        <p:spPr>
          <a:xfrm>
            <a:off x="3853975" y="1217550"/>
            <a:ext cx="5166900" cy="3194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Porter’s Five Forces: Threat of New Entry</a:t>
            </a:r>
          </a:p>
        </p:txBody>
      </p:sp>
      <p:sp>
        <p:nvSpPr>
          <p:cNvPr id="74" name="Shape 7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400" dirty="0"/>
              <a:t>Threat of New Entry: Low</a:t>
            </a:r>
          </a:p>
          <a:p>
            <a:pPr marL="514350" lvl="0" indent="-285750" rtl="0">
              <a:lnSpc>
                <a:spcPct val="200000"/>
              </a:lnSpc>
              <a:spcBef>
                <a:spcPts val="0"/>
              </a:spcBef>
              <a:buFont typeface="Arial" charset="0"/>
              <a:buChar char="•"/>
            </a:pPr>
            <a:r>
              <a:rPr lang="en" sz="1400" dirty="0"/>
              <a:t>High Entry Barriers</a:t>
            </a:r>
          </a:p>
          <a:p>
            <a:pPr marL="914400" lvl="0" indent="-228600" rtl="0">
              <a:lnSpc>
                <a:spcPct val="200000"/>
              </a:lnSpc>
              <a:spcBef>
                <a:spcPts val="0"/>
              </a:spcBef>
              <a:buChar char="-"/>
            </a:pPr>
            <a:r>
              <a:rPr lang="en" sz="1400" dirty="0"/>
              <a:t>Economies of Scale</a:t>
            </a:r>
          </a:p>
          <a:p>
            <a:pPr marL="914400" lvl="0" indent="-228600" rtl="0">
              <a:lnSpc>
                <a:spcPct val="200000"/>
              </a:lnSpc>
              <a:spcBef>
                <a:spcPts val="0"/>
              </a:spcBef>
              <a:buChar char="-"/>
            </a:pPr>
            <a:r>
              <a:rPr lang="en" sz="1400" dirty="0"/>
              <a:t>Established Brand Image </a:t>
            </a:r>
          </a:p>
          <a:p>
            <a:pPr marL="914400" lvl="0" indent="-228600" rtl="0">
              <a:lnSpc>
                <a:spcPct val="200000"/>
              </a:lnSpc>
              <a:spcBef>
                <a:spcPts val="0"/>
              </a:spcBef>
              <a:buChar char="-"/>
            </a:pPr>
            <a:r>
              <a:rPr lang="en" sz="1400" dirty="0"/>
              <a:t>Advanced Technology </a:t>
            </a:r>
          </a:p>
          <a:p>
            <a:pPr marL="914400" lvl="0" indent="-228600" rtl="0">
              <a:lnSpc>
                <a:spcPct val="200000"/>
              </a:lnSpc>
              <a:spcBef>
                <a:spcPts val="0"/>
              </a:spcBef>
              <a:buChar char="-"/>
            </a:pPr>
            <a:r>
              <a:rPr lang="en" sz="1400" dirty="0"/>
              <a:t>High Start Up Cost</a:t>
            </a:r>
          </a:p>
          <a:p>
            <a:pPr lvl="0" rtl="0">
              <a:spcBef>
                <a:spcPts val="0"/>
              </a:spcBef>
              <a:buNone/>
            </a:pPr>
            <a:endParaRPr sz="1400" dirty="0"/>
          </a:p>
          <a:p>
            <a:pPr lvl="0">
              <a:spcBef>
                <a:spcPts val="0"/>
              </a:spcBef>
              <a:buNone/>
            </a:pPr>
            <a:endParaRPr sz="1400" dirty="0"/>
          </a:p>
        </p:txBody>
      </p:sp>
      <p:pic>
        <p:nvPicPr>
          <p:cNvPr id="75" name="Shape 75"/>
          <p:cNvPicPr preferRelativeResize="0"/>
          <p:nvPr/>
        </p:nvPicPr>
        <p:blipFill>
          <a:blip r:embed="rId3">
            <a:alphaModFix/>
          </a:blip>
          <a:stretch>
            <a:fillRect/>
          </a:stretch>
        </p:blipFill>
        <p:spPr>
          <a:xfrm>
            <a:off x="4917975" y="1281887"/>
            <a:ext cx="3157575" cy="3157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Porter’s Five Forces: Buyer’s Bargaining Power </a:t>
            </a:r>
          </a:p>
        </p:txBody>
      </p:sp>
      <p:sp>
        <p:nvSpPr>
          <p:cNvPr id="81" name="Shape 81"/>
          <p:cNvSpPr txBox="1">
            <a:spLocks noGrp="1"/>
          </p:cNvSpPr>
          <p:nvPr>
            <p:ph type="body" idx="1"/>
          </p:nvPr>
        </p:nvSpPr>
        <p:spPr>
          <a:xfrm>
            <a:off x="237150" y="1276700"/>
            <a:ext cx="8520600" cy="3416400"/>
          </a:xfrm>
          <a:prstGeom prst="rect">
            <a:avLst/>
          </a:prstGeom>
        </p:spPr>
        <p:txBody>
          <a:bodyPr lIns="91425" tIns="91425" rIns="91425" bIns="91425" anchor="t" anchorCtr="0">
            <a:noAutofit/>
          </a:bodyPr>
          <a:lstStyle/>
          <a:p>
            <a:pPr lvl="0" rtl="0">
              <a:spcBef>
                <a:spcPts val="0"/>
              </a:spcBef>
              <a:buNone/>
            </a:pPr>
            <a:r>
              <a:rPr lang="en" dirty="0">
                <a:solidFill>
                  <a:srgbClr val="333333"/>
                </a:solidFill>
                <a:highlight>
                  <a:srgbClr val="FFFFFF"/>
                </a:highlight>
              </a:rPr>
              <a:t>Bargaining Power: High (Individual Customer and Retailer)</a:t>
            </a:r>
          </a:p>
          <a:p>
            <a:pPr marL="514350" lvl="0" indent="-285750" rtl="0">
              <a:lnSpc>
                <a:spcPct val="200000"/>
              </a:lnSpc>
              <a:spcBef>
                <a:spcPts val="0"/>
              </a:spcBef>
              <a:buClr>
                <a:srgbClr val="333333"/>
              </a:buClr>
              <a:buFont typeface="Arial" charset="0"/>
              <a:buChar char="•"/>
            </a:pPr>
            <a:r>
              <a:rPr lang="en" sz="1400" dirty="0">
                <a:solidFill>
                  <a:srgbClr val="333333"/>
                </a:solidFill>
                <a:highlight>
                  <a:srgbClr val="FFFFFF"/>
                </a:highlight>
              </a:rPr>
              <a:t>Price Sensitive Consumers</a:t>
            </a:r>
          </a:p>
          <a:p>
            <a:pPr marL="514350" lvl="0" indent="-285750" rtl="0">
              <a:lnSpc>
                <a:spcPct val="200000"/>
              </a:lnSpc>
              <a:spcBef>
                <a:spcPts val="0"/>
              </a:spcBef>
              <a:buClr>
                <a:srgbClr val="333333"/>
              </a:buClr>
              <a:buFont typeface="Arial" charset="0"/>
              <a:buChar char="•"/>
            </a:pPr>
            <a:r>
              <a:rPr lang="en" sz="1400" dirty="0">
                <a:solidFill>
                  <a:srgbClr val="333333"/>
                </a:solidFill>
                <a:highlight>
                  <a:srgbClr val="FFFFFF"/>
                </a:highlight>
              </a:rPr>
              <a:t>Consumers are Well-Educated Regarding Products</a:t>
            </a:r>
          </a:p>
          <a:p>
            <a:pPr marL="514350" lvl="0" indent="-285750" rtl="0">
              <a:lnSpc>
                <a:spcPct val="200000"/>
              </a:lnSpc>
              <a:spcBef>
                <a:spcPts val="0"/>
              </a:spcBef>
              <a:buClr>
                <a:srgbClr val="333333"/>
              </a:buClr>
              <a:buFont typeface="Arial" charset="0"/>
              <a:buChar char="•"/>
            </a:pPr>
            <a:r>
              <a:rPr lang="en" sz="1400" dirty="0">
                <a:solidFill>
                  <a:srgbClr val="333333"/>
                </a:solidFill>
                <a:highlight>
                  <a:srgbClr val="FFFFFF"/>
                </a:highlight>
              </a:rPr>
              <a:t>Substitutes are Available</a:t>
            </a:r>
          </a:p>
          <a:p>
            <a:pPr marL="514350" lvl="0" indent="-285750" rtl="0">
              <a:lnSpc>
                <a:spcPct val="200000"/>
              </a:lnSpc>
              <a:spcBef>
                <a:spcPts val="0"/>
              </a:spcBef>
              <a:buClr>
                <a:srgbClr val="333333"/>
              </a:buClr>
              <a:buFont typeface="Arial" charset="0"/>
              <a:buChar char="•"/>
            </a:pPr>
            <a:r>
              <a:rPr lang="en" sz="1400" dirty="0">
                <a:solidFill>
                  <a:srgbClr val="333333"/>
                </a:solidFill>
                <a:highlight>
                  <a:srgbClr val="FFFFFF"/>
                </a:highlight>
              </a:rPr>
              <a:t>Undifferentiated Products</a:t>
            </a:r>
          </a:p>
          <a:p>
            <a:pPr marL="514350" lvl="0" indent="-285750">
              <a:lnSpc>
                <a:spcPct val="200000"/>
              </a:lnSpc>
              <a:spcBef>
                <a:spcPts val="0"/>
              </a:spcBef>
              <a:buFont typeface="Arial" charset="0"/>
              <a:buChar char="•"/>
            </a:pPr>
            <a:r>
              <a:rPr lang="en" sz="1400" dirty="0">
                <a:solidFill>
                  <a:schemeClr val="dk1"/>
                </a:solidFill>
              </a:rPr>
              <a:t>Retailers are able to Negotiate</a:t>
            </a:r>
          </a:p>
          <a:p>
            <a:pPr marL="171450" lvl="0" indent="-171450">
              <a:spcBef>
                <a:spcPts val="0"/>
              </a:spcBef>
              <a:buFont typeface="Arial" charset="0"/>
              <a:buChar char="•"/>
            </a:pPr>
            <a:endParaRPr sz="1050" dirty="0">
              <a:solidFill>
                <a:srgbClr val="333333"/>
              </a:solidFill>
              <a:highlight>
                <a:srgbClr val="FFFFFF"/>
              </a:highlight>
            </a:endParaRPr>
          </a:p>
          <a:p>
            <a:pPr marL="171450" lvl="0" indent="-171450">
              <a:spcBef>
                <a:spcPts val="0"/>
              </a:spcBef>
              <a:buFont typeface="Arial" charset="0"/>
              <a:buChar char="•"/>
            </a:pPr>
            <a:endParaRPr sz="1050" dirty="0">
              <a:solidFill>
                <a:srgbClr val="333333"/>
              </a:solidFill>
              <a:highlight>
                <a:srgbClr val="FFFFFF"/>
              </a:highlight>
            </a:endParaRPr>
          </a:p>
        </p:txBody>
      </p:sp>
      <p:pic>
        <p:nvPicPr>
          <p:cNvPr id="82" name="Shape 82"/>
          <p:cNvPicPr preferRelativeResize="0"/>
          <p:nvPr/>
        </p:nvPicPr>
        <p:blipFill>
          <a:blip r:embed="rId3">
            <a:alphaModFix/>
          </a:blip>
          <a:stretch>
            <a:fillRect/>
          </a:stretch>
        </p:blipFill>
        <p:spPr>
          <a:xfrm>
            <a:off x="5379550" y="2889124"/>
            <a:ext cx="3154575" cy="210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Porter’s Five Forces: Supplier’s Bargaining Power</a:t>
            </a:r>
          </a:p>
        </p:txBody>
      </p:sp>
      <p:sp>
        <p:nvSpPr>
          <p:cNvPr id="88" name="Shape 8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t>Bargaining Power: Low </a:t>
            </a:r>
          </a:p>
          <a:p>
            <a:pPr marL="514350" lvl="0" indent="-285750">
              <a:lnSpc>
                <a:spcPct val="200000"/>
              </a:lnSpc>
              <a:spcBef>
                <a:spcPts val="0"/>
              </a:spcBef>
              <a:buFont typeface="Arial" charset="0"/>
              <a:buChar char="•"/>
            </a:pPr>
            <a:r>
              <a:rPr lang="en" dirty="0"/>
              <a:t>Partnerships</a:t>
            </a:r>
          </a:p>
          <a:p>
            <a:pPr marL="514350" lvl="0" indent="-285750">
              <a:lnSpc>
                <a:spcPct val="200000"/>
              </a:lnSpc>
              <a:spcBef>
                <a:spcPts val="0"/>
              </a:spcBef>
              <a:buFont typeface="Arial" charset="0"/>
              <a:buChar char="•"/>
            </a:pPr>
            <a:r>
              <a:rPr lang="en" dirty="0"/>
              <a:t>Supply Chain Management </a:t>
            </a:r>
          </a:p>
          <a:p>
            <a:pPr marL="514350" lvl="0" indent="-285750">
              <a:lnSpc>
                <a:spcPct val="200000"/>
              </a:lnSpc>
              <a:spcBef>
                <a:spcPts val="0"/>
              </a:spcBef>
              <a:buFont typeface="Arial" charset="0"/>
              <a:buChar char="•"/>
            </a:pPr>
            <a:r>
              <a:rPr lang="en" dirty="0"/>
              <a:t>Training </a:t>
            </a:r>
          </a:p>
          <a:p>
            <a:pPr marL="514350" lvl="0" indent="-285750">
              <a:lnSpc>
                <a:spcPct val="200000"/>
              </a:lnSpc>
              <a:spcBef>
                <a:spcPts val="0"/>
              </a:spcBef>
              <a:buFont typeface="Arial" charset="0"/>
              <a:buChar char="•"/>
            </a:pPr>
            <a:r>
              <a:rPr lang="en" dirty="0"/>
              <a:t>Dependency</a:t>
            </a:r>
          </a:p>
          <a:p>
            <a:pPr lvl="0">
              <a:spcBef>
                <a:spcPts val="0"/>
              </a:spcBef>
              <a:buNone/>
            </a:pPr>
            <a:endParaRPr dirty="0"/>
          </a:p>
        </p:txBody>
      </p:sp>
      <p:pic>
        <p:nvPicPr>
          <p:cNvPr id="89" name="Shape 89"/>
          <p:cNvPicPr preferRelativeResize="0"/>
          <p:nvPr/>
        </p:nvPicPr>
        <p:blipFill>
          <a:blip r:embed="rId3">
            <a:alphaModFix/>
          </a:blip>
          <a:stretch>
            <a:fillRect/>
          </a:stretch>
        </p:blipFill>
        <p:spPr>
          <a:xfrm>
            <a:off x="3938375" y="1788487"/>
            <a:ext cx="4796650" cy="2144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Porter’s Five Forces: Rivalry</a:t>
            </a:r>
          </a:p>
        </p:txBody>
      </p:sp>
      <p:sp>
        <p:nvSpPr>
          <p:cNvPr id="95" name="Shape 9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Clr>
                <a:schemeClr val="dk1"/>
              </a:buClr>
              <a:buSzPct val="61111"/>
              <a:buFont typeface="Arial"/>
              <a:buNone/>
            </a:pPr>
            <a:r>
              <a:rPr lang="en" dirty="0"/>
              <a:t>Rivalry: Exists </a:t>
            </a:r>
          </a:p>
          <a:p>
            <a:pPr marL="514350" lvl="0" indent="-285750" rtl="0">
              <a:lnSpc>
                <a:spcPct val="200000"/>
              </a:lnSpc>
              <a:spcBef>
                <a:spcPts val="0"/>
              </a:spcBef>
              <a:buFont typeface="Arial" charset="0"/>
              <a:buChar char="•"/>
            </a:pPr>
            <a:r>
              <a:rPr lang="en" dirty="0"/>
              <a:t>Competition of Price </a:t>
            </a:r>
          </a:p>
          <a:p>
            <a:pPr marL="514350" lvl="0" indent="-285750" rtl="0">
              <a:lnSpc>
                <a:spcPct val="200000"/>
              </a:lnSpc>
              <a:spcBef>
                <a:spcPts val="0"/>
              </a:spcBef>
              <a:buFont typeface="Arial" charset="0"/>
              <a:buChar char="•"/>
            </a:pPr>
            <a:r>
              <a:rPr lang="en" dirty="0"/>
              <a:t>Low Switching Costs</a:t>
            </a:r>
          </a:p>
          <a:p>
            <a:pPr marL="514350" lvl="0" indent="-285750" rtl="0">
              <a:lnSpc>
                <a:spcPct val="200000"/>
              </a:lnSpc>
              <a:spcBef>
                <a:spcPts val="0"/>
              </a:spcBef>
              <a:buFont typeface="Arial" charset="0"/>
              <a:buChar char="•"/>
            </a:pPr>
            <a:r>
              <a:rPr lang="en" dirty="0"/>
              <a:t>Local and Global Competition</a:t>
            </a:r>
          </a:p>
          <a:p>
            <a:pPr lvl="0">
              <a:spcBef>
                <a:spcPts val="0"/>
              </a:spcBef>
              <a:buNone/>
            </a:pPr>
            <a:r>
              <a:rPr lang="en" dirty="0"/>
              <a:t> </a:t>
            </a:r>
          </a:p>
          <a:p>
            <a:pPr lvl="0">
              <a:spcBef>
                <a:spcPts val="0"/>
              </a:spcBef>
              <a:buClr>
                <a:schemeClr val="dk1"/>
              </a:buClr>
              <a:buSzPct val="61111"/>
              <a:buFont typeface="Arial"/>
              <a:buNone/>
            </a:pPr>
            <a:endParaRPr dirty="0"/>
          </a:p>
          <a:p>
            <a:pPr lvl="0">
              <a:spcBef>
                <a:spcPts val="0"/>
              </a:spcBef>
              <a:buClr>
                <a:schemeClr val="dk1"/>
              </a:buClr>
              <a:buSzPct val="61111"/>
              <a:buFont typeface="Arial"/>
              <a:buNone/>
            </a:pPr>
            <a:endParaRPr dirty="0"/>
          </a:p>
          <a:p>
            <a:pPr lvl="0">
              <a:spcBef>
                <a:spcPts val="0"/>
              </a:spcBef>
              <a:buNone/>
            </a:pPr>
            <a:endParaRPr dirty="0"/>
          </a:p>
        </p:txBody>
      </p:sp>
      <p:pic>
        <p:nvPicPr>
          <p:cNvPr id="96" name="Shape 96" descr="QQ截图20170308173407.png"/>
          <p:cNvPicPr preferRelativeResize="0"/>
          <p:nvPr/>
        </p:nvPicPr>
        <p:blipFill>
          <a:blip r:embed="rId3">
            <a:alphaModFix/>
          </a:blip>
          <a:stretch>
            <a:fillRect/>
          </a:stretch>
        </p:blipFill>
        <p:spPr>
          <a:xfrm>
            <a:off x="3993875" y="1559087"/>
            <a:ext cx="4976199" cy="2603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Porter’s Five </a:t>
            </a:r>
            <a:r>
              <a:rPr lang="en" dirty="0" smtClean="0"/>
              <a:t>Forces: Threat </a:t>
            </a:r>
            <a:r>
              <a:rPr lang="en" dirty="0"/>
              <a:t>of Substitutes</a:t>
            </a:r>
          </a:p>
        </p:txBody>
      </p:sp>
      <p:sp>
        <p:nvSpPr>
          <p:cNvPr id="102" name="Shape 10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dirty="0"/>
              <a:t>Threat of Substitutes: High</a:t>
            </a:r>
          </a:p>
          <a:p>
            <a:pPr marL="457200" lvl="0" indent="-228600" rtl="0">
              <a:lnSpc>
                <a:spcPct val="200000"/>
              </a:lnSpc>
              <a:spcBef>
                <a:spcPts val="0"/>
              </a:spcBef>
              <a:buFont typeface="Arial" charset="0"/>
              <a:buChar char="•"/>
            </a:pPr>
            <a:r>
              <a:rPr lang="en" sz="1200" dirty="0"/>
              <a:t>Low Switching Cost</a:t>
            </a:r>
          </a:p>
          <a:p>
            <a:pPr marL="457200" lvl="0" indent="-228600" rtl="0">
              <a:lnSpc>
                <a:spcPct val="200000"/>
              </a:lnSpc>
              <a:spcBef>
                <a:spcPts val="0"/>
              </a:spcBef>
              <a:buFont typeface="Arial" charset="0"/>
              <a:buChar char="•"/>
            </a:pPr>
            <a:r>
              <a:rPr lang="en" sz="1200" dirty="0"/>
              <a:t>Buyers Impacted by Costs or Social/Political Factors </a:t>
            </a:r>
          </a:p>
          <a:p>
            <a:pPr marL="457200" lvl="0" indent="-228600" rtl="0">
              <a:lnSpc>
                <a:spcPct val="200000"/>
              </a:lnSpc>
              <a:spcBef>
                <a:spcPts val="0"/>
              </a:spcBef>
              <a:buFont typeface="Arial" charset="0"/>
              <a:buChar char="•"/>
            </a:pPr>
            <a:r>
              <a:rPr lang="en" sz="1200" dirty="0"/>
              <a:t>Cost Efficiency, NOT Differentiation</a:t>
            </a:r>
          </a:p>
          <a:p>
            <a:pPr marL="457200" lvl="0" indent="-228600" rtl="0">
              <a:lnSpc>
                <a:spcPct val="200000"/>
              </a:lnSpc>
              <a:spcBef>
                <a:spcPts val="0"/>
              </a:spcBef>
              <a:buFont typeface="Arial" charset="0"/>
              <a:buChar char="•"/>
            </a:pPr>
            <a:r>
              <a:rPr lang="en" sz="1200" dirty="0"/>
              <a:t>Substitute Store-Branded Private-Label Offerings Trend</a:t>
            </a:r>
          </a:p>
        </p:txBody>
      </p:sp>
      <p:pic>
        <p:nvPicPr>
          <p:cNvPr id="103" name="Shape 103"/>
          <p:cNvPicPr preferRelativeResize="0"/>
          <p:nvPr/>
        </p:nvPicPr>
        <p:blipFill>
          <a:blip r:embed="rId3">
            <a:alphaModFix/>
          </a:blip>
          <a:stretch>
            <a:fillRect/>
          </a:stretch>
        </p:blipFill>
        <p:spPr>
          <a:xfrm>
            <a:off x="4779392" y="2984030"/>
            <a:ext cx="3895407" cy="1495125"/>
          </a:xfrm>
          <a:prstGeom prst="rect">
            <a:avLst/>
          </a:prstGeom>
          <a:noFill/>
          <a:ln>
            <a:noFill/>
          </a:ln>
        </p:spPr>
      </p:pic>
      <p:pic>
        <p:nvPicPr>
          <p:cNvPr id="104" name="Shape 104"/>
          <p:cNvPicPr preferRelativeResize="0"/>
          <p:nvPr/>
        </p:nvPicPr>
        <p:blipFill>
          <a:blip r:embed="rId4">
            <a:alphaModFix/>
          </a:blip>
          <a:stretch>
            <a:fillRect/>
          </a:stretch>
        </p:blipFill>
        <p:spPr>
          <a:xfrm>
            <a:off x="4779392" y="1234906"/>
            <a:ext cx="3775550" cy="1495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Main Force on Industry Profitability </a:t>
            </a:r>
          </a:p>
        </p:txBody>
      </p:sp>
      <p:sp>
        <p:nvSpPr>
          <p:cNvPr id="110" name="Shape 11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t>Rivalry: </a:t>
            </a:r>
          </a:p>
          <a:p>
            <a:pPr marL="514350" lvl="0" indent="-285750" rtl="0">
              <a:lnSpc>
                <a:spcPct val="200000"/>
              </a:lnSpc>
              <a:spcBef>
                <a:spcPts val="0"/>
              </a:spcBef>
              <a:buFont typeface="Arial" charset="0"/>
              <a:buChar char="•"/>
            </a:pPr>
            <a:r>
              <a:rPr lang="en" sz="1400" dirty="0"/>
              <a:t>Many Competitors in the Industry</a:t>
            </a:r>
          </a:p>
          <a:p>
            <a:pPr marL="914400" lvl="0" indent="-228600" rtl="0">
              <a:lnSpc>
                <a:spcPct val="200000"/>
              </a:lnSpc>
              <a:spcBef>
                <a:spcPts val="0"/>
              </a:spcBef>
              <a:buChar char="-"/>
            </a:pPr>
            <a:r>
              <a:rPr lang="en" sz="1400" dirty="0"/>
              <a:t>Equal Size Operations</a:t>
            </a:r>
          </a:p>
          <a:p>
            <a:pPr marL="514350" lvl="0" indent="-285750" rtl="0">
              <a:lnSpc>
                <a:spcPct val="200000"/>
              </a:lnSpc>
              <a:spcBef>
                <a:spcPts val="0"/>
              </a:spcBef>
              <a:buFont typeface="Arial" charset="0"/>
              <a:buChar char="•"/>
            </a:pPr>
            <a:r>
              <a:rPr lang="en" sz="1400" dirty="0"/>
              <a:t>Undifferentiated Products</a:t>
            </a:r>
          </a:p>
          <a:p>
            <a:pPr marL="514350" lvl="0" indent="-285750" rtl="0">
              <a:lnSpc>
                <a:spcPct val="200000"/>
              </a:lnSpc>
              <a:spcBef>
                <a:spcPts val="0"/>
              </a:spcBef>
              <a:buFont typeface="Arial" charset="0"/>
              <a:buChar char="•"/>
            </a:pPr>
            <a:r>
              <a:rPr lang="en" sz="1400" dirty="0"/>
              <a:t>High Competition on Price </a:t>
            </a:r>
          </a:p>
          <a:p>
            <a:pPr marL="514350" lvl="0" indent="-285750">
              <a:lnSpc>
                <a:spcPct val="200000"/>
              </a:lnSpc>
              <a:spcBef>
                <a:spcPts val="0"/>
              </a:spcBef>
              <a:buFont typeface="Arial" charset="0"/>
              <a:buChar char="•"/>
            </a:pPr>
            <a:r>
              <a:rPr lang="en" sz="1400" dirty="0"/>
              <a:t>Target Market is Price Sensitive </a:t>
            </a:r>
          </a:p>
          <a:p>
            <a:pPr lvl="0">
              <a:spcBef>
                <a:spcPts val="0"/>
              </a:spcBef>
              <a:buNone/>
            </a:pPr>
            <a:endParaRPr dirty="0"/>
          </a:p>
          <a:p>
            <a:pPr lvl="0">
              <a:spcBef>
                <a:spcPts val="0"/>
              </a:spcBef>
              <a:buNone/>
            </a:pPr>
            <a:endParaRPr dirty="0"/>
          </a:p>
        </p:txBody>
      </p:sp>
      <p:pic>
        <p:nvPicPr>
          <p:cNvPr id="111" name="Shape 111"/>
          <p:cNvPicPr preferRelativeResize="0"/>
          <p:nvPr/>
        </p:nvPicPr>
        <p:blipFill>
          <a:blip r:embed="rId3">
            <a:alphaModFix/>
          </a:blip>
          <a:stretch>
            <a:fillRect/>
          </a:stretch>
        </p:blipFill>
        <p:spPr>
          <a:xfrm>
            <a:off x="4467450" y="1846050"/>
            <a:ext cx="4364850" cy="250135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596</Words>
  <Application/>
  <PresentationFormat>On-screen Show (16:9)</PresentationFormat>
  <Paragraphs>90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Trebuchet MS</vt:lpstr>
      <vt:lpstr>simple-light-2</vt:lpstr>
      <vt:lpstr>PowerPoint Presentation</vt:lpstr>
      <vt:lpstr>Colgate-Palmolive: The Consumer Goods Industry</vt:lpstr>
      <vt:lpstr>Competitors (Jake) </vt:lpstr>
      <vt:lpstr>Porter’s Five Forces: Threat of New Entry</vt:lpstr>
      <vt:lpstr>Porter’s Five Forces: Buyer’s Bargaining Power </vt:lpstr>
      <vt:lpstr>Porter’s Five Forces: Supplier’s Bargaining Power</vt:lpstr>
      <vt:lpstr>Porter’s Five Forces: Rivalry</vt:lpstr>
      <vt:lpstr>Porter’s Five Forces: Threat of Substitutes</vt:lpstr>
      <vt:lpstr>Main Force on Industry Profitability </vt:lpstr>
      <vt:lpstr>Overall Attractiveness of The Consumer Goods Industry</vt:lpstr>
      <vt:lpstr>General Environment</vt:lpstr>
      <vt:lpstr>General Environment cont.</vt:lpstr>
      <vt:lpstr>Sources</vt:lpstr>
    </vt:vector>
  </TitlesOfParts>
  <LinksUpToDate>false</LinksUpToDate>
  <SharedDoc>false</SharedDoc>
  <HyperlinksChanged>false</HyperlinksChanged>
  <AppVersion>15.0027</AppVersion>
  <Company/>
  <Template/>
  <Manager/>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