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1"/>
  </p:notesMasterIdLst>
  <p:handoutMasterIdLst>
    <p:handoutMasterId r:id="rId12"/>
  </p:handoutMasterIdLst>
  <p:sldIdLst>
    <p:sldId id="276" r:id="rId3"/>
    <p:sldId id="277" r:id="rId4"/>
    <p:sldId id="283" r:id="rId5"/>
    <p:sldId id="284" r:id="rId6"/>
    <p:sldId id="285" r:id="rId7"/>
    <p:sldId id="286" r:id="rId8"/>
    <p:sldId id="287" r:id="rId9"/>
    <p:sldId id="288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651" autoAdjust="0"/>
    <p:restoredTop sz="94660"/>
  </p:normalViewPr>
  <p:slideViewPr>
    <p:cSldViewPr>
      <p:cViewPr varScale="1">
        <p:scale>
          <a:sx n="68" d="100"/>
          <a:sy n="68" d="100"/>
        </p:scale>
        <p:origin x="148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handoutMaster" Target="handoutMasters/handout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37ACA9-D545-4743-9C31-97BF2BC27FE2}" type="datetimeFigureOut">
              <a:rPr lang="en-US" smtClean="0"/>
              <a:pPr/>
              <a:t>5/1/17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2FD6E9-661F-459D-A9B2-1CFB7AE25C5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90718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B35AC6-2749-40E5-8565-336662308CBE}" type="datetimeFigureOut">
              <a:rPr lang="en-US" smtClean="0"/>
              <a:pPr/>
              <a:t>5/1/17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513959-A6B3-464A-93DF-47B9189EF21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58948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513959-A6B3-464A-93DF-47B9189EF215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3450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722DA-B145-4E32-B723-4BE9F31A468A}" type="datetimeFigureOut">
              <a:rPr lang="en-US" smtClean="0"/>
              <a:pPr/>
              <a:t>5/1/17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EE8B8-B2DB-43FA-BE8F-C63E76486E3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722DA-B145-4E32-B723-4BE9F31A468A}" type="datetimeFigureOut">
              <a:rPr lang="en-US" smtClean="0"/>
              <a:pPr/>
              <a:t>5/1/17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EE8B8-B2DB-43FA-BE8F-C63E76486E3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722DA-B145-4E32-B723-4BE9F31A468A}" type="datetimeFigureOut">
              <a:rPr lang="en-US" smtClean="0"/>
              <a:pPr/>
              <a:t>5/1/17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EE8B8-B2DB-43FA-BE8F-C63E76486E3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A50AD-2F32-4FCB-A996-D0A51FBADB39}" type="datetimeFigureOut">
              <a:rPr lang="en-US" smtClean="0"/>
              <a:pPr/>
              <a:t>5/1/17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C06FA-3C79-4675-B5C3-09C6C4F1EEE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A50AD-2F32-4FCB-A996-D0A51FBADB39}" type="datetimeFigureOut">
              <a:rPr lang="en-US" smtClean="0"/>
              <a:pPr/>
              <a:t>5/1/17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C06FA-3C79-4675-B5C3-09C6C4F1EEE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A50AD-2F32-4FCB-A996-D0A51FBADB39}" type="datetimeFigureOut">
              <a:rPr lang="en-US" smtClean="0"/>
              <a:pPr/>
              <a:t>5/1/17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C06FA-3C79-4675-B5C3-09C6C4F1EEE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A50AD-2F32-4FCB-A996-D0A51FBADB39}" type="datetimeFigureOut">
              <a:rPr lang="en-US" smtClean="0"/>
              <a:pPr/>
              <a:t>5/1/17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C06FA-3C79-4675-B5C3-09C6C4F1EEE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A50AD-2F32-4FCB-A996-D0A51FBADB39}" type="datetimeFigureOut">
              <a:rPr lang="en-US" smtClean="0"/>
              <a:pPr/>
              <a:t>5/1/17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C06FA-3C79-4675-B5C3-09C6C4F1EEE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A50AD-2F32-4FCB-A996-D0A51FBADB39}" type="datetimeFigureOut">
              <a:rPr lang="en-US" smtClean="0"/>
              <a:pPr/>
              <a:t>5/1/17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C06FA-3C79-4675-B5C3-09C6C4F1EEE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A50AD-2F32-4FCB-A996-D0A51FBADB39}" type="datetimeFigureOut">
              <a:rPr lang="en-US" smtClean="0"/>
              <a:pPr/>
              <a:t>5/1/17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C06FA-3C79-4675-B5C3-09C6C4F1EEE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A50AD-2F32-4FCB-A996-D0A51FBADB39}" type="datetimeFigureOut">
              <a:rPr lang="en-US" smtClean="0"/>
              <a:pPr/>
              <a:t>5/1/17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C06FA-3C79-4675-B5C3-09C6C4F1EEE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8229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/>
              <a:t>Fall 2008-2009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/>
              <a:t>Quantitative Reasoning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Section 2a</a:t>
            </a:r>
            <a:fld id="{54AEE8B8-B2DB-43FA-BE8F-C63E76486E3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A50AD-2F32-4FCB-A996-D0A51FBADB39}" type="datetimeFigureOut">
              <a:rPr lang="en-US" smtClean="0"/>
              <a:pPr/>
              <a:t>5/1/17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C06FA-3C79-4675-B5C3-09C6C4F1EEE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A50AD-2F32-4FCB-A996-D0A51FBADB39}" type="datetimeFigureOut">
              <a:rPr lang="en-US" smtClean="0"/>
              <a:pPr/>
              <a:t>5/1/17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C06FA-3C79-4675-B5C3-09C6C4F1EEE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A50AD-2F32-4FCB-A996-D0A51FBADB39}" type="datetimeFigureOut">
              <a:rPr lang="en-US" smtClean="0"/>
              <a:pPr/>
              <a:t>5/1/17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C06FA-3C79-4675-B5C3-09C6C4F1EEE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722DA-B145-4E32-B723-4BE9F31A468A}" type="datetimeFigureOut">
              <a:rPr lang="en-US" smtClean="0"/>
              <a:pPr/>
              <a:t>5/1/17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EE8B8-B2DB-43FA-BE8F-C63E76486E3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722DA-B145-4E32-B723-4BE9F31A468A}" type="datetimeFigureOut">
              <a:rPr lang="en-US" smtClean="0"/>
              <a:pPr/>
              <a:t>5/1/17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EE8B8-B2DB-43FA-BE8F-C63E76486E3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722DA-B145-4E32-B723-4BE9F31A468A}" type="datetimeFigureOut">
              <a:rPr lang="en-US" smtClean="0"/>
              <a:pPr/>
              <a:t>5/1/17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EE8B8-B2DB-43FA-BE8F-C63E76486E3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722DA-B145-4E32-B723-4BE9F31A468A}" type="datetimeFigureOut">
              <a:rPr lang="en-US" smtClean="0"/>
              <a:pPr/>
              <a:t>5/1/17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EE8B8-B2DB-43FA-BE8F-C63E76486E3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722DA-B145-4E32-B723-4BE9F31A468A}" type="datetimeFigureOut">
              <a:rPr lang="en-US" smtClean="0"/>
              <a:pPr/>
              <a:t>5/1/17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EE8B8-B2DB-43FA-BE8F-C63E76486E3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722DA-B145-4E32-B723-4BE9F31A468A}" type="datetimeFigureOut">
              <a:rPr lang="en-US" smtClean="0"/>
              <a:pPr/>
              <a:t>5/1/17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EE8B8-B2DB-43FA-BE8F-C63E76486E3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722DA-B145-4E32-B723-4BE9F31A468A}" type="datetimeFigureOut">
              <a:rPr lang="en-US" smtClean="0"/>
              <a:pPr/>
              <a:t>5/1/17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EE8B8-B2DB-43FA-BE8F-C63E76486E3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66">
            <a:alpha val="66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Fall</a:t>
            </a:r>
            <a:r>
              <a:rPr lang="en-US" dirty="0"/>
              <a:t> 2008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/>
              <a:t>Quantitative Reasoning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/>
              <a:t>Chapter 2a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000" kern="1200">
          <a:solidFill>
            <a:schemeClr val="tx1"/>
          </a:solidFill>
          <a:latin typeface="Comic Sans MS" pitchFamily="66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Comic Sans MS" pitchFamily="66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Comic Sans MS" pitchFamily="66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Comic Sans MS" pitchFamily="66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Comic Sans MS" pitchFamily="66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Comic Sans MS" pitchFamily="66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66">
            <a:alpha val="66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4A50AD-2F32-4FCB-A996-D0A51FBADB39}" type="datetimeFigureOut">
              <a:rPr lang="en-US" smtClean="0"/>
              <a:pPr/>
              <a:t>5/1/17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2C06FA-3C79-4675-B5C3-09C6C4F1EEE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 txBox="1">
            <a:spLocks/>
          </p:cNvSpPr>
          <p:nvPr/>
        </p:nvSpPr>
        <p:spPr>
          <a:xfrm>
            <a:off x="1524000" y="2895600"/>
            <a:ext cx="5638800" cy="838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Investments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Investments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Investments</a:t>
            </a:r>
          </a:p>
          <a:p>
            <a:pPr lvl="1"/>
            <a:r>
              <a:rPr lang="en-US" dirty="0"/>
              <a:t>The best time to start planning for your future is today!</a:t>
            </a:r>
          </a:p>
          <a:p>
            <a:pPr lvl="1"/>
            <a:r>
              <a:rPr lang="en-US" dirty="0"/>
              <a:t>When setting up investment account it is important to:</a:t>
            </a:r>
          </a:p>
          <a:p>
            <a:pPr lvl="2"/>
            <a:r>
              <a:rPr lang="en-US" dirty="0"/>
              <a:t>Balance Your Budget</a:t>
            </a:r>
          </a:p>
          <a:p>
            <a:pPr lvl="2"/>
            <a:r>
              <a:rPr lang="en-US" dirty="0"/>
              <a:t>Establish a line of credit</a:t>
            </a:r>
          </a:p>
          <a:p>
            <a:pPr lvl="2"/>
            <a:r>
              <a:rPr lang="en-US" dirty="0"/>
              <a:t>Start an emergency fund</a:t>
            </a:r>
          </a:p>
          <a:p>
            <a:r>
              <a:rPr lang="en-US" dirty="0"/>
              <a:t>Inflation:</a:t>
            </a:r>
          </a:p>
          <a:p>
            <a:pPr lvl="1"/>
            <a:r>
              <a:rPr lang="en-US" dirty="0"/>
              <a:t>Prices rise faster than the rate of interest earned on investments</a:t>
            </a:r>
          </a:p>
          <a:p>
            <a:r>
              <a:rPr lang="en-US" dirty="0"/>
              <a:t>Monitor investments at least once per year</a:t>
            </a:r>
          </a:p>
        </p:txBody>
      </p:sp>
    </p:spTree>
    <p:extLst>
      <p:ext uri="{BB962C8B-B14F-4D97-AF65-F5344CB8AC3E}">
        <p14:creationId xmlns:p14="http://schemas.microsoft.com/office/powerpoint/2010/main" val="1452895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75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90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5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200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Stocks and Equities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8229600" cy="48768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Equities and Stocks have historically been the investment that has earned the most money over time.</a:t>
            </a:r>
          </a:p>
          <a:p>
            <a:endParaRPr lang="en-US" sz="1000" dirty="0"/>
          </a:p>
          <a:p>
            <a:r>
              <a:rPr lang="en-US" dirty="0"/>
              <a:t>Stocks (NYSE, NASDAQ)</a:t>
            </a:r>
          </a:p>
          <a:p>
            <a:pPr lvl="1"/>
            <a:r>
              <a:rPr lang="en-US" dirty="0"/>
              <a:t>Purchase equity interest in companies in the form of stocks.</a:t>
            </a:r>
          </a:p>
          <a:p>
            <a:pPr lvl="2"/>
            <a:r>
              <a:rPr lang="en-US" dirty="0"/>
              <a:t>Share in companies profits </a:t>
            </a:r>
          </a:p>
          <a:p>
            <a:pPr lvl="1"/>
            <a:r>
              <a:rPr lang="en-US" dirty="0"/>
              <a:t>Common Stock (most common)</a:t>
            </a:r>
          </a:p>
          <a:p>
            <a:pPr lvl="2"/>
            <a:r>
              <a:rPr lang="en-US" dirty="0"/>
              <a:t>Allows voting rights</a:t>
            </a:r>
          </a:p>
          <a:p>
            <a:pPr lvl="1"/>
            <a:r>
              <a:rPr lang="en-US" dirty="0"/>
              <a:t>Preferred Stocks </a:t>
            </a:r>
          </a:p>
          <a:p>
            <a:pPr lvl="2"/>
            <a:r>
              <a:rPr lang="en-US" dirty="0"/>
              <a:t>Guarantee larger dividend payment that common stocks</a:t>
            </a:r>
          </a:p>
          <a:p>
            <a:pPr lvl="2"/>
            <a:r>
              <a:rPr lang="en-US" dirty="0"/>
              <a:t>No voting rights</a:t>
            </a:r>
          </a:p>
        </p:txBody>
      </p:sp>
    </p:spTree>
    <p:extLst>
      <p:ext uri="{BB962C8B-B14F-4D97-AF65-F5344CB8AC3E}">
        <p14:creationId xmlns:p14="http://schemas.microsoft.com/office/powerpoint/2010/main" val="1852661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75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90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5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200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Stocks/Commodities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8229600" cy="4724400"/>
          </a:xfrm>
        </p:spPr>
        <p:txBody>
          <a:bodyPr>
            <a:normAutofit/>
          </a:bodyPr>
          <a:lstStyle/>
          <a:p>
            <a:r>
              <a:rPr lang="en-US" dirty="0"/>
              <a:t>Dow Jones Industrial Average</a:t>
            </a:r>
          </a:p>
          <a:p>
            <a:pPr lvl="1"/>
            <a:r>
              <a:rPr lang="en-US" dirty="0"/>
              <a:t>Average 30 stocks traded on NYSE/NASDAQ</a:t>
            </a:r>
          </a:p>
          <a:p>
            <a:r>
              <a:rPr lang="en-US" dirty="0"/>
              <a:t>Blue Chip Stocks</a:t>
            </a:r>
          </a:p>
          <a:p>
            <a:pPr lvl="1"/>
            <a:r>
              <a:rPr lang="en-US" dirty="0"/>
              <a:t>Well established large company that has operated for many ears</a:t>
            </a:r>
          </a:p>
          <a:p>
            <a:pPr lvl="2"/>
            <a:r>
              <a:rPr lang="en-US" dirty="0"/>
              <a:t>Market capital in billions</a:t>
            </a:r>
          </a:p>
          <a:p>
            <a:pPr lvl="2"/>
            <a:r>
              <a:rPr lang="en-US" dirty="0"/>
              <a:t>blue-chips have a record of paying stable or rising dividends for years, if not decades</a:t>
            </a:r>
          </a:p>
          <a:p>
            <a:r>
              <a:rPr lang="en-US" dirty="0"/>
              <a:t>Futures Trading Investment</a:t>
            </a:r>
          </a:p>
          <a:p>
            <a:pPr lvl="1"/>
            <a:r>
              <a:rPr lang="en-US" dirty="0"/>
              <a:t>Certain specific asset is traded at a future date</a:t>
            </a:r>
          </a:p>
          <a:p>
            <a:pPr lvl="2"/>
            <a:r>
              <a:rPr lang="en-US" dirty="0"/>
              <a:t>Commodities: corn, oil, beef, </a:t>
            </a:r>
            <a:r>
              <a:rPr lang="en-US" dirty="0" err="1"/>
              <a:t>etc</a:t>
            </a:r>
            <a:r>
              <a:rPr lang="en-US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1070077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75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90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5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200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Bonds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524000"/>
            <a:ext cx="8229600" cy="4800600"/>
          </a:xfrm>
        </p:spPr>
        <p:txBody>
          <a:bodyPr>
            <a:normAutofit/>
          </a:bodyPr>
          <a:lstStyle/>
          <a:p>
            <a:r>
              <a:rPr lang="en-US" dirty="0"/>
              <a:t>Bonds</a:t>
            </a:r>
          </a:p>
          <a:p>
            <a:pPr lvl="1"/>
            <a:r>
              <a:rPr lang="en-US" dirty="0"/>
              <a:t>Debt investment </a:t>
            </a:r>
          </a:p>
          <a:p>
            <a:pPr lvl="2"/>
            <a:r>
              <a:rPr lang="en-US" dirty="0"/>
              <a:t>Investor loans money to entity (corporate or government) which borrows funds for a period of time</a:t>
            </a:r>
          </a:p>
          <a:p>
            <a:pPr lvl="2"/>
            <a:r>
              <a:rPr lang="en-US" dirty="0"/>
              <a:t>Typically pay interest every 6 months</a:t>
            </a:r>
          </a:p>
          <a:p>
            <a:pPr lvl="1"/>
            <a:r>
              <a:rPr lang="en-US" dirty="0"/>
              <a:t>Issue Date</a:t>
            </a:r>
          </a:p>
          <a:p>
            <a:pPr lvl="2"/>
            <a:r>
              <a:rPr lang="en-US" dirty="0"/>
              <a:t>Date in which bond holder receives interest</a:t>
            </a:r>
          </a:p>
          <a:p>
            <a:pPr lvl="1"/>
            <a:r>
              <a:rPr lang="en-US" dirty="0"/>
              <a:t>Coupons Rate</a:t>
            </a:r>
          </a:p>
          <a:p>
            <a:pPr lvl="2"/>
            <a:r>
              <a:rPr lang="en-US" dirty="0"/>
              <a:t>Sum of annual coupon payment divided by par value (face value)</a:t>
            </a:r>
          </a:p>
          <a:p>
            <a:pPr lvl="1"/>
            <a:r>
              <a:rPr lang="en-US" dirty="0"/>
              <a:t>Maturity Date</a:t>
            </a:r>
          </a:p>
          <a:p>
            <a:pPr lvl="2"/>
            <a:r>
              <a:rPr lang="en-US" dirty="0"/>
              <a:t>Date in which principle of Bond is due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6400800"/>
            <a:ext cx="34561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When interest rise, bond prices fall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44861" y="6400800"/>
            <a:ext cx="35459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When interest falls, bond prices rise</a:t>
            </a:r>
          </a:p>
        </p:txBody>
      </p:sp>
    </p:spTree>
    <p:extLst>
      <p:ext uri="{BB962C8B-B14F-4D97-AF65-F5344CB8AC3E}">
        <p14:creationId xmlns:p14="http://schemas.microsoft.com/office/powerpoint/2010/main" val="3855809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Risks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8229600" cy="4800600"/>
          </a:xfrm>
        </p:spPr>
        <p:txBody>
          <a:bodyPr>
            <a:normAutofit/>
          </a:bodyPr>
          <a:lstStyle/>
          <a:p>
            <a:r>
              <a:rPr lang="en-US" dirty="0"/>
              <a:t>Types of Risks (some)</a:t>
            </a:r>
          </a:p>
          <a:p>
            <a:pPr lvl="1"/>
            <a:r>
              <a:rPr lang="en-US" dirty="0"/>
              <a:t>Inflation Risk</a:t>
            </a:r>
          </a:p>
          <a:p>
            <a:pPr lvl="2"/>
            <a:r>
              <a:rPr lang="en-US" dirty="0"/>
              <a:t>Chance cash flows of investment may be less in future</a:t>
            </a:r>
          </a:p>
          <a:p>
            <a:pPr lvl="1"/>
            <a:r>
              <a:rPr lang="en-US" dirty="0"/>
              <a:t>Market Risk</a:t>
            </a:r>
          </a:p>
          <a:p>
            <a:pPr lvl="2"/>
            <a:r>
              <a:rPr lang="en-US" dirty="0"/>
              <a:t>Experience loss due to performance of financial market</a:t>
            </a:r>
          </a:p>
          <a:p>
            <a:pPr lvl="1"/>
            <a:r>
              <a:rPr lang="en-US" dirty="0"/>
              <a:t>Credit Risk</a:t>
            </a:r>
          </a:p>
          <a:p>
            <a:pPr lvl="2"/>
            <a:r>
              <a:rPr lang="en-US" dirty="0"/>
              <a:t>Risk of default on debt</a:t>
            </a:r>
          </a:p>
          <a:p>
            <a:pPr lvl="1"/>
            <a:r>
              <a:rPr lang="en-US" dirty="0"/>
              <a:t>Liquidity Risk</a:t>
            </a:r>
          </a:p>
          <a:p>
            <a:pPr lvl="2"/>
            <a:r>
              <a:rPr lang="en-US" dirty="0"/>
              <a:t>Inability to covert security into cash w/out loss of value</a:t>
            </a:r>
          </a:p>
          <a:p>
            <a:pPr lvl="1"/>
            <a:r>
              <a:rPr lang="en-US" dirty="0"/>
              <a:t>Interest Risk</a:t>
            </a:r>
          </a:p>
          <a:p>
            <a:pPr lvl="2"/>
            <a:r>
              <a:rPr lang="en-US" dirty="0"/>
              <a:t>Arises from fluctuating interest rates</a:t>
            </a:r>
          </a:p>
        </p:txBody>
      </p:sp>
    </p:spTree>
    <p:extLst>
      <p:ext uri="{BB962C8B-B14F-4D97-AF65-F5344CB8AC3E}">
        <p14:creationId xmlns:p14="http://schemas.microsoft.com/office/powerpoint/2010/main" val="2014878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25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2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2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75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2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25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25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25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5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25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875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25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25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1250"/>
                            </p:stCondLst>
                            <p:childTnLst>
                              <p:par>
                                <p:cTn id="4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25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Diversification and Asset Allocation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Diversification</a:t>
            </a:r>
          </a:p>
          <a:p>
            <a:pPr lvl="1"/>
            <a:r>
              <a:rPr lang="en-US" dirty="0"/>
              <a:t>Reduce investment risk by diversifying portfolio</a:t>
            </a:r>
          </a:p>
          <a:p>
            <a:pPr lvl="2"/>
            <a:r>
              <a:rPr lang="en-US" dirty="0"/>
              <a:t>Invest among a number of different types of investments</a:t>
            </a:r>
          </a:p>
          <a:p>
            <a:pPr lvl="2"/>
            <a:endParaRPr lang="en-US" dirty="0"/>
          </a:p>
          <a:p>
            <a:r>
              <a:rPr lang="en-US" dirty="0"/>
              <a:t>Asset Allocation</a:t>
            </a:r>
          </a:p>
          <a:p>
            <a:pPr lvl="1"/>
            <a:r>
              <a:rPr lang="en-US" dirty="0"/>
              <a:t>Protecting your investment b balancing the risk versus rewards</a:t>
            </a:r>
          </a:p>
          <a:p>
            <a:pPr lvl="2"/>
            <a:r>
              <a:rPr lang="en-US" dirty="0"/>
              <a:t>Considers investors risk tolerance, age, and goals</a:t>
            </a:r>
          </a:p>
        </p:txBody>
      </p:sp>
    </p:spTree>
    <p:extLst>
      <p:ext uri="{BB962C8B-B14F-4D97-AF65-F5344CB8AC3E}">
        <p14:creationId xmlns:p14="http://schemas.microsoft.com/office/powerpoint/2010/main" val="1264184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25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2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2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75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25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25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25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25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Retirement Planning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IRA</a:t>
            </a:r>
          </a:p>
          <a:p>
            <a:pPr lvl="1"/>
            <a:r>
              <a:rPr lang="en-US" dirty="0"/>
              <a:t>Individual Retirement Account</a:t>
            </a:r>
          </a:p>
          <a:p>
            <a:pPr lvl="1"/>
            <a:r>
              <a:rPr lang="en-US" dirty="0"/>
              <a:t>Savings account with large tax breaks</a:t>
            </a:r>
          </a:p>
          <a:p>
            <a:r>
              <a:rPr lang="en-US" dirty="0"/>
              <a:t>Roth IRA</a:t>
            </a:r>
          </a:p>
          <a:p>
            <a:pPr lvl="1"/>
            <a:r>
              <a:rPr lang="en-US" dirty="0"/>
              <a:t>Expect tax rate to be higher during retirement than current rate</a:t>
            </a:r>
          </a:p>
          <a:p>
            <a:pPr lvl="2"/>
            <a:r>
              <a:rPr lang="en-US" dirty="0"/>
              <a:t>Ideal for young, lower income workers</a:t>
            </a:r>
          </a:p>
          <a:p>
            <a:r>
              <a:rPr lang="en-US" dirty="0"/>
              <a:t>Employer Sponsored Retirement Plan </a:t>
            </a:r>
          </a:p>
          <a:p>
            <a:pPr lvl="1"/>
            <a:r>
              <a:rPr lang="en-US" dirty="0"/>
              <a:t>Pension Plans</a:t>
            </a:r>
          </a:p>
          <a:p>
            <a:pPr lvl="2"/>
            <a:r>
              <a:rPr lang="en-US" dirty="0"/>
              <a:t>Employer sponsored defined benefits plan</a:t>
            </a:r>
          </a:p>
          <a:p>
            <a:pPr lvl="3"/>
            <a:r>
              <a:rPr lang="en-US" dirty="0"/>
              <a:t>401K, 403B</a:t>
            </a:r>
          </a:p>
        </p:txBody>
      </p:sp>
    </p:spTree>
    <p:extLst>
      <p:ext uri="{BB962C8B-B14F-4D97-AF65-F5344CB8AC3E}">
        <p14:creationId xmlns:p14="http://schemas.microsoft.com/office/powerpoint/2010/main" val="2585151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25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2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2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75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2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25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25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25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5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25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875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25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25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1250"/>
                            </p:stCondLst>
                            <p:childTnLst>
                              <p:par>
                                <p:cTn id="4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25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4062</TotalTime>
  <Words>403</Words>
  <Application>Microsoft Macintosh PowerPoint</Application>
  <PresentationFormat>On-screen Show (4:3)</PresentationFormat>
  <Paragraphs>77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Comic Sans MS</vt:lpstr>
      <vt:lpstr>Calibri</vt:lpstr>
      <vt:lpstr>Office Theme</vt:lpstr>
      <vt:lpstr>Custom Design</vt:lpstr>
      <vt:lpstr>PowerPoint Presentation</vt:lpstr>
      <vt:lpstr>Investments</vt:lpstr>
      <vt:lpstr>Stocks and Equities</vt:lpstr>
      <vt:lpstr>Stocks/Commodities</vt:lpstr>
      <vt:lpstr>Bonds</vt:lpstr>
      <vt:lpstr>Risks</vt:lpstr>
      <vt:lpstr>Diversification and Asset Allocation</vt:lpstr>
      <vt:lpstr>Retirement Planning</vt:lpstr>
    </vt:vector>
  </TitlesOfParts>
  <LinksUpToDate>false</LinksUpToDate>
  <SharedDoc>false</SharedDoc>
  <HyperlinksChanged>false</HyperlinksChanged>
  <AppVersion>15.0025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Owner</dc:creator>
  <cp:lastModifiedBy>faisal alrowaily</cp:lastModifiedBy>
  <cp:revision>293</cp:revision>
  <dcterms:created xsi:type="dcterms:W3CDTF">2008-09-10T02:32:58Z</dcterms:created>
  <dcterms:modified xsi:type="dcterms:W3CDTF">2017-05-01T15:23:07Z</dcterms:modified>
</cp:coreProperties>
</file>