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7"/>
  </p:notesMasterIdLst>
  <p:sldIdLst>
    <p:sldId id="256" r:id="rId2"/>
    <p:sldId id="257" r:id="rId3"/>
    <p:sldId id="258" r:id="rId4"/>
    <p:sldId id="259" r:id="rId5"/>
    <p:sldId id="268" r:id="rId6"/>
    <p:sldId id="269" r:id="rId7"/>
    <p:sldId id="260" r:id="rId8"/>
    <p:sldId id="271" r:id="rId9"/>
    <p:sldId id="262" r:id="rId10"/>
    <p:sldId id="263" r:id="rId11"/>
    <p:sldId id="264" r:id="rId12"/>
    <p:sldId id="265" r:id="rId13"/>
    <p:sldId id="266" r:id="rId14"/>
    <p:sldId id="267"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0701" autoAdjust="0"/>
  </p:normalViewPr>
  <p:slideViewPr>
    <p:cSldViewPr>
      <p:cViewPr>
        <p:scale>
          <a:sx n="59" d="100"/>
          <a:sy n="59" d="100"/>
        </p:scale>
        <p:origin x="-18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notesMaster" Target="notesMasters/notesMaster1.xml"/>
  <Relationship Id="rId18" Type="http://schemas.openxmlformats.org/officeDocument/2006/relationships/presProps" Target="presProps.xml"/>
  <Relationship Id="rId19" Type="http://schemas.openxmlformats.org/officeDocument/2006/relationships/viewProps" Target="viewProps.xml"/>
  <Relationship Id="rId2" Type="http://schemas.openxmlformats.org/officeDocument/2006/relationships/slide" Target="slides/slide1.xml"/>
  <Relationship Id="rId20" Type="http://schemas.openxmlformats.org/officeDocument/2006/relationships/theme" Target="theme/theme1.xml"/>
  <Relationship Id="rId21"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9919D4-4D85-4B58-B265-23AA554D7C06}" type="datetimeFigureOut">
              <a:rPr lang="en-US" smtClean="0"/>
              <a:t>5/2/2017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FB6EEC-0624-4771-A4E6-917C2B11A2BE}" type="slidenum">
              <a:rPr lang="en-US" smtClean="0"/>
              <a:t>‹#›</a:t>
            </a:fld>
            <a:endParaRPr lang="en-US"/>
          </a:p>
        </p:txBody>
      </p:sp>
    </p:spTree>
    <p:extLst>
      <p:ext uri="{BB962C8B-B14F-4D97-AF65-F5344CB8AC3E}">
        <p14:creationId xmlns:p14="http://schemas.microsoft.com/office/powerpoint/2010/main" val="375403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FB6EEC-0624-4771-A4E6-917C2B11A2BE}" type="slidenum">
              <a:rPr lang="en-US" smtClean="0"/>
              <a:t>1</a:t>
            </a:fld>
            <a:endParaRPr lang="en-US"/>
          </a:p>
        </p:txBody>
      </p:sp>
    </p:spTree>
    <p:extLst>
      <p:ext uri="{BB962C8B-B14F-4D97-AF65-F5344CB8AC3E}">
        <p14:creationId xmlns:p14="http://schemas.microsoft.com/office/powerpoint/2010/main" val="188644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Telemedicine gives an approach to eliminate medicinal services spending and draw in today's associated health care consumer. It can possibly change the medical conveyance system with advance improvements in access to care. It's likewise essential to note that many specialists utilizing telemedicine will charge the patient a convenience expense, running from $35 – $125 per visit. This charge is immediate from the patient and is on top of (or set up of) any repayment through a payer. While that implies patients are paying out-of-pocket, a significant number of EHealth customers have discovered patients wouldn't fret, and in reality, these patients are cheerful to pay the extra charge for the comfort and peace of mind.  And keeping in mind that the developing interest for accommodation, advancement, and a customized medical experience might be the best component, this new line of administration should create an exceptional yield on venture for the organization and customer satisfaction </a:t>
            </a:r>
            <a:r>
              <a:rPr lang="en-US" sz="1200" b="0" i="0" kern="1200" dirty="0">
                <a:solidFill>
                  <a:schemeClr val="tx1"/>
                </a:solidFill>
                <a:effectLst/>
                <a:latin typeface="+mn-lt"/>
                <a:ea typeface="+mn-ea"/>
                <a:cs typeface="+mn-cs"/>
              </a:rPr>
              <a:t>(Foley, 2014)</a:t>
            </a:r>
            <a:r>
              <a:rPr lang="en-US" dirty="0"/>
              <a:t>.</a:t>
            </a:r>
          </a:p>
        </p:txBody>
      </p:sp>
      <p:sp>
        <p:nvSpPr>
          <p:cNvPr id="4" name="Slide Number Placeholder 3"/>
          <p:cNvSpPr>
            <a:spLocks noGrp="1"/>
          </p:cNvSpPr>
          <p:nvPr>
            <p:ph type="sldNum" sz="quarter" idx="10"/>
          </p:nvPr>
        </p:nvSpPr>
        <p:spPr/>
        <p:txBody>
          <a:bodyPr/>
          <a:lstStyle/>
          <a:p>
            <a:fld id="{EDFB6EEC-0624-4771-A4E6-917C2B11A2BE}" type="slidenum">
              <a:rPr lang="en-US" smtClean="0"/>
              <a:t>10</a:t>
            </a:fld>
            <a:endParaRPr lang="en-US"/>
          </a:p>
        </p:txBody>
      </p:sp>
    </p:spTree>
    <p:extLst>
      <p:ext uri="{BB962C8B-B14F-4D97-AF65-F5344CB8AC3E}">
        <p14:creationId xmlns:p14="http://schemas.microsoft.com/office/powerpoint/2010/main" val="3193324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Weaknesses are that there is no real financial structure. Despite the many benefits telemedicine provides, the healthcare industry at large has been slow to embrace it, in fact, the Centers for Medicare and Medicaid Services does not reimburse for telemedicine services in metropolitan areas (</a:t>
            </a:r>
            <a:r>
              <a:rPr lang="en-US" dirty="0" err="1"/>
              <a:t>Goozner</a:t>
            </a:r>
            <a:r>
              <a:rPr lang="en-US" dirty="0"/>
              <a:t>, 2015). </a:t>
            </a:r>
          </a:p>
          <a:p>
            <a:r>
              <a:rPr lang="en-US" dirty="0"/>
              <a:t>In any case, telemedicine additionally has a couple of drawbacks  by nature of its virtual cooperation, and on account of societal and innovative obstructions that could change later on. Like most innovation arrangements, telemedicine hindrances more often than not require some preparation and hardware acquisitions. The amount is truly reliant on the planning and intended outcomes – a broader inpatient telemedicine stage that will be utilized between essential specialists and counseling professionals will pay more in preparing and the acquisition of a telemedicine system and different portable wellbeing tools. A safe </a:t>
            </a:r>
            <a:r>
              <a:rPr lang="en-US" dirty="0" err="1"/>
              <a:t>videochat</a:t>
            </a:r>
            <a:r>
              <a:rPr lang="en-US" dirty="0"/>
              <a:t> application like </a:t>
            </a:r>
            <a:r>
              <a:rPr lang="en-US" dirty="0" err="1"/>
              <a:t>Ehealth</a:t>
            </a:r>
            <a:r>
              <a:rPr lang="en-US" dirty="0"/>
              <a:t>, requires significantly less staff preparing and generally just requires acquisition of a webcam (Foley, 2014).</a:t>
            </a:r>
          </a:p>
          <a:p>
            <a:endParaRPr lang="en-US" dirty="0"/>
          </a:p>
        </p:txBody>
      </p:sp>
      <p:sp>
        <p:nvSpPr>
          <p:cNvPr id="4" name="Slide Number Placeholder 3"/>
          <p:cNvSpPr>
            <a:spLocks noGrp="1"/>
          </p:cNvSpPr>
          <p:nvPr>
            <p:ph type="sldNum" sz="quarter" idx="10"/>
          </p:nvPr>
        </p:nvSpPr>
        <p:spPr/>
        <p:txBody>
          <a:bodyPr/>
          <a:lstStyle/>
          <a:p>
            <a:fld id="{EDFB6EEC-0624-4771-A4E6-917C2B11A2BE}" type="slidenum">
              <a:rPr lang="en-US" smtClean="0"/>
              <a:t>11</a:t>
            </a:fld>
            <a:endParaRPr lang="en-US"/>
          </a:p>
        </p:txBody>
      </p:sp>
    </p:spTree>
    <p:extLst>
      <p:ext uri="{BB962C8B-B14F-4D97-AF65-F5344CB8AC3E}">
        <p14:creationId xmlns:p14="http://schemas.microsoft.com/office/powerpoint/2010/main" val="2288402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Opportunities-To gain momentum in allowing access to telemedicine for all Americans can educate them on preventive care. </a:t>
            </a:r>
          </a:p>
          <a:p>
            <a:r>
              <a:rPr lang="en-US" dirty="0"/>
              <a:t>Technology advancements that make the infrastructure accessible to many people (TopMedicalAssistantSchools, 2017) Expanding metropolitan area that demands more health care services. Telemedicine repayment is a troublesome theme, particularly with the consistently varying state guidelines. A great deal of states presently has equality laws which require private payers to repay for telemedicine visits in a similar way as face to face visits. </a:t>
            </a:r>
          </a:p>
          <a:p>
            <a:endParaRPr lang="en-US" dirty="0"/>
          </a:p>
          <a:p>
            <a:r>
              <a:rPr lang="en-US" dirty="0"/>
              <a:t>While Foley's 2014 telemedicine review uncovered, that repayment was the essential hindrance to telemedicine execution, new laws requiring insurance of telemedicine-based administrations have been actualized at the state level, and 2016 was the year these laws drove usage in those states. Correspondingly, suppliers are ending up noticeably progressively open to investigating installment models past fee-for-service repayment. Some cases incorporate, establishment to-organization contracts and more prominent readiness by patients to pay out-of-pocket for these helpful, profitable administrations (Foley, 2014).</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EDFB6EEC-0624-4771-A4E6-917C2B11A2BE}" type="slidenum">
              <a:rPr lang="en-US" smtClean="0"/>
              <a:t>12</a:t>
            </a:fld>
            <a:endParaRPr lang="en-US"/>
          </a:p>
        </p:txBody>
      </p:sp>
    </p:spTree>
    <p:extLst>
      <p:ext uri="{BB962C8B-B14F-4D97-AF65-F5344CB8AC3E}">
        <p14:creationId xmlns:p14="http://schemas.microsoft.com/office/powerpoint/2010/main" val="377165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Today's health care associations need to manage dynamic and indeterminate conditions. With a specific end goal to be effective, associations must be deliberately mindful. They should see how changes in their aggressive condition are unfurling. They ought to effectively search for chances to </a:t>
            </a:r>
            <a:r>
              <a:rPr lang="en-US" sz="1200" kern="1200" dirty="0">
                <a:solidFill>
                  <a:schemeClr val="tx1"/>
                </a:solidFill>
                <a:effectLst/>
                <a:latin typeface="+mn-lt"/>
                <a:ea typeface="+mn-ea"/>
                <a:cs typeface="+mn-cs"/>
              </a:rPr>
              <a:t>exploit </a:t>
            </a:r>
            <a:r>
              <a:rPr lang="en-US" dirty="0"/>
              <a:t> key capacities, adjust and look for changes in each territory of the business, expanding on mindfulness and comprehension of current procedures and triumphs. The association is appeared as one of various rivals in a medicinal services industry; and to a more noteworthy or lesser degree these contenders will be influenced by the choices, focused techniques and development of the others. These  </a:t>
            </a:r>
            <a:r>
              <a:rPr lang="en-US" sz="1200" kern="1200" dirty="0">
                <a:solidFill>
                  <a:schemeClr val="tx1"/>
                </a:solidFill>
                <a:effectLst/>
                <a:latin typeface="+mn-lt"/>
                <a:ea typeface="+mn-ea"/>
                <a:cs typeface="+mn-cs"/>
              </a:rPr>
              <a:t>inter-dependencies are</a:t>
            </a:r>
            <a:r>
              <a:rPr lang="en-US" dirty="0"/>
              <a:t> significant and subsequently key choices ought to dependably include some evaluation of their effect on different organizations, and their feasible response. Herein the concept, perspective and tools of competitor analysis are borrowed from strategic planning and adapted for use in health care marketing. Competition can be measured with a competition grid, and highlight opportunities aligned with competitor dominance (Rivers &amp; </a:t>
            </a:r>
            <a:r>
              <a:rPr lang="en-US" dirty="0" err="1"/>
              <a:t>Golver</a:t>
            </a:r>
            <a:r>
              <a:rPr lang="en-US" dirty="0"/>
              <a:t>, 2006). </a:t>
            </a:r>
          </a:p>
        </p:txBody>
      </p:sp>
      <p:sp>
        <p:nvSpPr>
          <p:cNvPr id="4" name="Slide Number Placeholder 3"/>
          <p:cNvSpPr>
            <a:spLocks noGrp="1"/>
          </p:cNvSpPr>
          <p:nvPr>
            <p:ph type="sldNum" sz="quarter" idx="10"/>
          </p:nvPr>
        </p:nvSpPr>
        <p:spPr/>
        <p:txBody>
          <a:bodyPr/>
          <a:lstStyle/>
          <a:p>
            <a:fld id="{EDFB6EEC-0624-4771-A4E6-917C2B11A2BE}" type="slidenum">
              <a:rPr lang="en-US" smtClean="0"/>
              <a:t>13</a:t>
            </a:fld>
            <a:endParaRPr lang="en-US"/>
          </a:p>
        </p:txBody>
      </p:sp>
    </p:spTree>
    <p:extLst>
      <p:ext uri="{BB962C8B-B14F-4D97-AF65-F5344CB8AC3E}">
        <p14:creationId xmlns:p14="http://schemas.microsoft.com/office/powerpoint/2010/main" val="27771649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Threats-A range of </a:t>
            </a:r>
            <a:r>
              <a:rPr lang="en-US" dirty="0" err="1"/>
              <a:t>programmes</a:t>
            </a:r>
            <a:r>
              <a:rPr lang="en-US" dirty="0"/>
              <a:t> is being run, including point-of-care in rural and urban areas, treatment compliance, data collection and disease surveillance, and distant medical education. Most </a:t>
            </a:r>
            <a:r>
              <a:rPr lang="en-US" dirty="0" err="1"/>
              <a:t>programmes</a:t>
            </a:r>
            <a:r>
              <a:rPr lang="en-US" dirty="0"/>
              <a:t> provide point-of-care to patients or other beneficiaries in rural areas. Technology is not a limiting factor but the unavailability of suitable health personnel is a major challenge, especially in rural areas (Solomon, 2016). </a:t>
            </a:r>
          </a:p>
          <a:p>
            <a:endParaRPr lang="en-US" dirty="0"/>
          </a:p>
          <a:p>
            <a:r>
              <a:rPr lang="en-US" dirty="0"/>
              <a:t>Financial sustainability is also a concern for most </a:t>
            </a:r>
            <a:r>
              <a:rPr lang="en-US" dirty="0" err="1"/>
              <a:t>programmes</a:t>
            </a:r>
            <a:r>
              <a:rPr lang="en-US" dirty="0"/>
              <a:t>, which have rarely been scaled up. There are recent for-profit efforts in urban areas, but no reliable business model has been identified yet. Government facilities have not been very effective in EHealth on their own, but collaborations between the government and non-profit (in particular) and for-profit </a:t>
            </a:r>
            <a:r>
              <a:rPr lang="en-US" dirty="0" err="1"/>
              <a:t>organiZations</a:t>
            </a:r>
            <a:r>
              <a:rPr lang="en-US" dirty="0"/>
              <a:t> have led to impactful </a:t>
            </a:r>
            <a:r>
              <a:rPr lang="en-US" dirty="0" err="1"/>
              <a:t>programmes</a:t>
            </a:r>
            <a:r>
              <a:rPr lang="en-US" dirty="0"/>
              <a:t> (Solomon, 2016). </a:t>
            </a:r>
          </a:p>
        </p:txBody>
      </p:sp>
      <p:sp>
        <p:nvSpPr>
          <p:cNvPr id="4" name="Slide Number Placeholder 3"/>
          <p:cNvSpPr>
            <a:spLocks noGrp="1"/>
          </p:cNvSpPr>
          <p:nvPr>
            <p:ph type="sldNum" sz="quarter" idx="10"/>
          </p:nvPr>
        </p:nvSpPr>
        <p:spPr/>
        <p:txBody>
          <a:bodyPr/>
          <a:lstStyle/>
          <a:p>
            <a:fld id="{EDFB6EEC-0624-4771-A4E6-917C2B11A2BE}" type="slidenum">
              <a:rPr lang="en-US" smtClean="0"/>
              <a:t>14</a:t>
            </a:fld>
            <a:endParaRPr lang="en-US"/>
          </a:p>
        </p:txBody>
      </p:sp>
    </p:spTree>
    <p:extLst>
      <p:ext uri="{BB962C8B-B14F-4D97-AF65-F5344CB8AC3E}">
        <p14:creationId xmlns:p14="http://schemas.microsoft.com/office/powerpoint/2010/main" val="42279805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FB6EEC-0624-4771-A4E6-917C2B11A2BE}" type="slidenum">
              <a:rPr lang="en-US" smtClean="0"/>
              <a:t>15</a:t>
            </a:fld>
            <a:endParaRPr lang="en-US"/>
          </a:p>
        </p:txBody>
      </p:sp>
    </p:spTree>
    <p:extLst>
      <p:ext uri="{BB962C8B-B14F-4D97-AF65-F5344CB8AC3E}">
        <p14:creationId xmlns:p14="http://schemas.microsoft.com/office/powerpoint/2010/main" val="457112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EHealth is a telehealth platform  for telemedicine that has just been rolled out as a new line of services for the hospital. </a:t>
            </a:r>
            <a:r>
              <a:rPr lang="en-US" sz="1200" kern="1200" dirty="0">
                <a:solidFill>
                  <a:schemeClr val="tx1"/>
                </a:solidFill>
                <a:effectLst/>
                <a:latin typeface="+mn-lt"/>
                <a:ea typeface="+mn-ea"/>
                <a:cs typeface="+mn-cs"/>
              </a:rPr>
              <a:t>The new line of administrations, telemedicine will consolidate parts, for example, a portable application that gives doctors a chance to treat their patients remotely by means of video-visit; A product arrangement that gives essential care suppliers a chance to send persistent photographs of a rash or mole to a dermatologist at another area for brisk finding (Solomon, 2016). </a:t>
            </a:r>
          </a:p>
          <a:p>
            <a:endParaRPr lang="en-US" dirty="0"/>
          </a:p>
          <a:p>
            <a:r>
              <a:rPr lang="en-US" dirty="0"/>
              <a:t> </a:t>
            </a:r>
          </a:p>
        </p:txBody>
      </p:sp>
      <p:sp>
        <p:nvSpPr>
          <p:cNvPr id="4" name="Slide Number Placeholder 3"/>
          <p:cNvSpPr>
            <a:spLocks noGrp="1"/>
          </p:cNvSpPr>
          <p:nvPr>
            <p:ph type="sldNum" sz="quarter" idx="10"/>
          </p:nvPr>
        </p:nvSpPr>
        <p:spPr/>
        <p:txBody>
          <a:bodyPr/>
          <a:lstStyle/>
          <a:p>
            <a:fld id="{EDFB6EEC-0624-4771-A4E6-917C2B11A2BE}" type="slidenum">
              <a:rPr lang="en-US" smtClean="0"/>
              <a:t>2</a:t>
            </a:fld>
            <a:endParaRPr lang="en-US"/>
          </a:p>
        </p:txBody>
      </p:sp>
    </p:spTree>
    <p:extLst>
      <p:ext uri="{BB962C8B-B14F-4D97-AF65-F5344CB8AC3E}">
        <p14:creationId xmlns:p14="http://schemas.microsoft.com/office/powerpoint/2010/main" val="206085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Much of the time, telemedicine is a net advantage. It extends access to quality patient care, particularly to locales and underserved populaces that need it the most. It gives an approach to eliminate medicinal services spending and draw in today's associated health care consumer. Providing web-based seminars are highly relative in todays health care industry. They allow Americans to view health care educational information from the privacy of their homes or wherever they have computer and Internet access. The site also has potential to generate income with advertising, and sponsored donation campaigns (Solomon, 2016).   </a:t>
            </a:r>
          </a:p>
        </p:txBody>
      </p:sp>
      <p:sp>
        <p:nvSpPr>
          <p:cNvPr id="4" name="Slide Number Placeholder 3"/>
          <p:cNvSpPr>
            <a:spLocks noGrp="1"/>
          </p:cNvSpPr>
          <p:nvPr>
            <p:ph type="sldNum" sz="quarter" idx="10"/>
          </p:nvPr>
        </p:nvSpPr>
        <p:spPr/>
        <p:txBody>
          <a:bodyPr/>
          <a:lstStyle/>
          <a:p>
            <a:fld id="{EDFB6EEC-0624-4771-A4E6-917C2B11A2BE}" type="slidenum">
              <a:rPr lang="en-US" smtClean="0"/>
              <a:t>3</a:t>
            </a:fld>
            <a:endParaRPr lang="en-US"/>
          </a:p>
        </p:txBody>
      </p:sp>
    </p:spTree>
    <p:extLst>
      <p:ext uri="{BB962C8B-B14F-4D97-AF65-F5344CB8AC3E}">
        <p14:creationId xmlns:p14="http://schemas.microsoft.com/office/powerpoint/2010/main" val="1629129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use of EHealth monitoring technologies reduces the cost of complications due to chronic disease. For instance, an increase in body weight due to fluid retention is often a sign that someone may soon need to be hospitalized due to heart failure. Disease managers with access to daily weight information may be able to help a person experiencing fluid retention get the care they need before a crisis occurs. Averting crises both improves the quality of care and lowers costs.. Remote analysis services, like telepathology and teleradiology, can contribute to lower cost and higher quality care as they enable highly trained professionals to work as a pooled resource. Use of these remote services enables low-volume providers to have around the clock coverage at a lower cost. In smaller facilities, there may not be sufficient volume to keep a pathologist or radiologist fully occupied. Telemedicine enables fractional employment </a:t>
            </a:r>
            <a:r>
              <a:rPr lang="en-US" sz="1200" kern="1200" dirty="0">
                <a:solidFill>
                  <a:schemeClr val="tx1"/>
                </a:solidFill>
                <a:effectLst/>
                <a:latin typeface="+mn-lt"/>
                <a:ea typeface="+mn-ea"/>
                <a:cs typeface="+mn-cs"/>
              </a:rPr>
              <a:t>(Solomon, 2016). </a:t>
            </a:r>
            <a:endParaRPr lang="en-US" dirty="0"/>
          </a:p>
        </p:txBody>
      </p:sp>
      <p:sp>
        <p:nvSpPr>
          <p:cNvPr id="4" name="Slide Number Placeholder 3"/>
          <p:cNvSpPr>
            <a:spLocks noGrp="1"/>
          </p:cNvSpPr>
          <p:nvPr>
            <p:ph type="sldNum" sz="quarter" idx="10"/>
          </p:nvPr>
        </p:nvSpPr>
        <p:spPr/>
        <p:txBody>
          <a:bodyPr/>
          <a:lstStyle/>
          <a:p>
            <a:fld id="{EDFB6EEC-0624-4771-A4E6-917C2B11A2BE}" type="slidenum">
              <a:rPr lang="en-US" smtClean="0"/>
              <a:t>4</a:t>
            </a:fld>
            <a:endParaRPr lang="en-US"/>
          </a:p>
        </p:txBody>
      </p:sp>
    </p:spTree>
    <p:extLst>
      <p:ext uri="{BB962C8B-B14F-4D97-AF65-F5344CB8AC3E}">
        <p14:creationId xmlns:p14="http://schemas.microsoft.com/office/powerpoint/2010/main" val="1137747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Financial health of a company can also be defined by understanding the different aspects of increased interest rates and how a company can increase its sales. Financial analysis is the way toward assessing organizations, undertakings, spending plans and other investment related elements to decide their execution and reasonableness.  When taking a looking into thee financials analysis of </a:t>
            </a:r>
            <a:r>
              <a:rPr lang="en-US" dirty="0" err="1"/>
              <a:t>Ehealth</a:t>
            </a:r>
            <a:r>
              <a:rPr lang="en-US" dirty="0"/>
              <a:t> , One must concentrate on the wage proclamation(income statements, accounting) report (balance sheet) and income explanation (cash flow statement).</a:t>
            </a:r>
          </a:p>
          <a:p>
            <a:endParaRPr lang="en-US" dirty="0"/>
          </a:p>
          <a:p>
            <a:r>
              <a:rPr lang="en-US" dirty="0"/>
              <a:t>The Balance Sheet - “reports the financial positions of a business at a single point in time” (</a:t>
            </a:r>
            <a:r>
              <a:rPr lang="en-US" dirty="0" err="1"/>
              <a:t>Gapenski</a:t>
            </a:r>
            <a:r>
              <a:rPr lang="en-US" dirty="0"/>
              <a:t>, 2013). Realize that this asset report demonstrates the monetary position of an association starting at a given date and is frequently invalid one day later. Resources, liabilities and value (additionally called shareholder's value) are the essential, and most critical, segments of this accounting report.</a:t>
            </a:r>
          </a:p>
          <a:p>
            <a:endParaRPr lang="en-US" dirty="0"/>
          </a:p>
          <a:p>
            <a:r>
              <a:rPr lang="en-US" dirty="0"/>
              <a:t>Cash Flow Statement- In money related bookkeeping, a cash flow statement otherwise called proclamation of cash flow, is a monetary articulation that shows how changes in asset report records and salary influence money and money counterparts, and separates the investigation to working, contributing and financing exercises (</a:t>
            </a:r>
            <a:r>
              <a:rPr lang="en-US" dirty="0" err="1"/>
              <a:t>Gapenski</a:t>
            </a:r>
            <a:r>
              <a:rPr lang="en-US" dirty="0"/>
              <a:t>, 2013).   </a:t>
            </a:r>
          </a:p>
          <a:p>
            <a:r>
              <a:rPr lang="en-US" dirty="0"/>
              <a:t>Income Statement- A income statement or benefit and loss account is an articulation of benefit or losses, income explanation, proclamation of budgetary execution, profit explanation, operating explanation, or articulation of operations. The purpose of the income statement is to provide the financial earnings performance of the entity over a specific period of time (</a:t>
            </a:r>
            <a:r>
              <a:rPr lang="en-US" dirty="0" err="1"/>
              <a:t>Gapenski</a:t>
            </a:r>
            <a:r>
              <a:rPr lang="en-US" dirty="0"/>
              <a:t>, 2013). </a:t>
            </a:r>
          </a:p>
          <a:p>
            <a:endParaRPr lang="en-US" dirty="0"/>
          </a:p>
          <a:p>
            <a:r>
              <a:rPr lang="en-US" dirty="0"/>
              <a:t>If in 2017 financial year the telemedicine platform expected earnings before Interests and Taxes (EBIT) as $15,000 and suppose the corporate tax rate is 30% and the Total Assets owned by the hospital  is $38,300. </a:t>
            </a:r>
          </a:p>
          <a:p>
            <a:endParaRPr lang="en-US" dirty="0"/>
          </a:p>
        </p:txBody>
      </p:sp>
      <p:sp>
        <p:nvSpPr>
          <p:cNvPr id="4" name="Slide Number Placeholder 3"/>
          <p:cNvSpPr>
            <a:spLocks noGrp="1"/>
          </p:cNvSpPr>
          <p:nvPr>
            <p:ph type="sldNum" sz="quarter" idx="10"/>
          </p:nvPr>
        </p:nvSpPr>
        <p:spPr/>
        <p:txBody>
          <a:bodyPr/>
          <a:lstStyle/>
          <a:p>
            <a:fld id="{EDFB6EEC-0624-4771-A4E6-917C2B11A2BE}" type="slidenum">
              <a:rPr lang="en-US" smtClean="0"/>
              <a:t>5</a:t>
            </a:fld>
            <a:endParaRPr lang="en-US"/>
          </a:p>
        </p:txBody>
      </p:sp>
    </p:spTree>
    <p:extLst>
      <p:ext uri="{BB962C8B-B14F-4D97-AF65-F5344CB8AC3E}">
        <p14:creationId xmlns:p14="http://schemas.microsoft.com/office/powerpoint/2010/main" val="1639482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Return on Investment </a:t>
            </a:r>
          </a:p>
          <a:p>
            <a:r>
              <a:rPr lang="en-US" dirty="0"/>
              <a:t>Return on investment (ROI) measures the gain or loss generated on an investment relative to the amount of money invested. ROI is usually expressed as a percentage and is typically used for organizational financial decisions, to compare a company's profitability or to compare the efficiency of different investments.</a:t>
            </a:r>
          </a:p>
          <a:p>
            <a:r>
              <a:rPr lang="en-US" dirty="0"/>
              <a:t>This means that for every $10,000 worth investment the management of EHealth will make, the expected earnings are $2,742 (</a:t>
            </a:r>
            <a:r>
              <a:rPr lang="en-US" dirty="0" err="1"/>
              <a:t>Gapenski</a:t>
            </a:r>
            <a:r>
              <a:rPr lang="en-US" dirty="0"/>
              <a:t>, 2013). </a:t>
            </a:r>
          </a:p>
          <a:p>
            <a:endParaRPr lang="en-US" dirty="0"/>
          </a:p>
        </p:txBody>
      </p:sp>
      <p:sp>
        <p:nvSpPr>
          <p:cNvPr id="4" name="Slide Number Placeholder 3"/>
          <p:cNvSpPr>
            <a:spLocks noGrp="1"/>
          </p:cNvSpPr>
          <p:nvPr>
            <p:ph type="sldNum" sz="quarter" idx="10"/>
          </p:nvPr>
        </p:nvSpPr>
        <p:spPr/>
        <p:txBody>
          <a:bodyPr/>
          <a:lstStyle/>
          <a:p>
            <a:fld id="{EDFB6EEC-0624-4771-A4E6-917C2B11A2BE}" type="slidenum">
              <a:rPr lang="en-US" smtClean="0"/>
              <a:t>6</a:t>
            </a:fld>
            <a:endParaRPr lang="en-US"/>
          </a:p>
        </p:txBody>
      </p:sp>
    </p:spTree>
    <p:extLst>
      <p:ext uri="{BB962C8B-B14F-4D97-AF65-F5344CB8AC3E}">
        <p14:creationId xmlns:p14="http://schemas.microsoft.com/office/powerpoint/2010/main" val="170873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1" kern="1200" dirty="0">
                <a:solidFill>
                  <a:schemeClr val="tx1"/>
                </a:solidFill>
                <a:effectLst/>
                <a:latin typeface="+mn-lt"/>
                <a:ea typeface="+mn-ea"/>
                <a:cs typeface="+mn-cs"/>
              </a:rPr>
              <a:t>What is a SWOT Analysis?</a:t>
            </a:r>
            <a:r>
              <a:rPr lang="en-US" sz="1200" b="0" i="0" kern="1200" dirty="0">
                <a:solidFill>
                  <a:schemeClr val="tx1"/>
                </a:solidFill>
                <a:effectLst/>
                <a:latin typeface="+mn-lt"/>
                <a:ea typeface="+mn-ea"/>
                <a:cs typeface="+mn-cs"/>
              </a:rPr>
              <a:t> It is a way of evaluating the strengths, weaknesses, opportunities, and threats that affect a company. </a:t>
            </a:r>
          </a:p>
          <a:p>
            <a:r>
              <a:rPr lang="en-US" dirty="0"/>
              <a:t/>
            </a:r>
            <a:br>
              <a:rPr lang="en-US" dirty="0"/>
            </a:br>
            <a:endParaRPr lang="en-US" dirty="0"/>
          </a:p>
          <a:p>
            <a:endParaRPr lang="en-US" dirty="0"/>
          </a:p>
          <a:p>
            <a:r>
              <a:rPr lang="en-US" dirty="0"/>
              <a:t>Enumerates  the capabilities that make EHealth stand out from competitors (</a:t>
            </a:r>
            <a:r>
              <a:rPr lang="en-US" dirty="0" err="1"/>
              <a:t>Gandolf</a:t>
            </a:r>
            <a:r>
              <a:rPr lang="en-US" dirty="0"/>
              <a:t>, 2016)</a:t>
            </a:r>
          </a:p>
          <a:p>
            <a:endParaRPr lang="en-US" dirty="0"/>
          </a:p>
          <a:p>
            <a:r>
              <a:rPr lang="en-US" dirty="0"/>
              <a:t>Highlights the shortcomings of the telehealth platform that need to be improved</a:t>
            </a:r>
          </a:p>
          <a:p>
            <a:endParaRPr lang="en-US" dirty="0"/>
          </a:p>
          <a:p>
            <a:r>
              <a:rPr lang="en-US" dirty="0"/>
              <a:t>What other areas  in the health field exist that the EHealth can exploit and benefit from?</a:t>
            </a:r>
          </a:p>
          <a:p>
            <a:endParaRPr lang="en-US" dirty="0"/>
          </a:p>
          <a:p>
            <a:r>
              <a:rPr lang="en-US" dirty="0"/>
              <a:t>What would prevent EHealth from being a successful telemedicine platform? (</a:t>
            </a:r>
            <a:r>
              <a:rPr lang="en-US" dirty="0" err="1"/>
              <a:t>Ganolf</a:t>
            </a:r>
            <a:r>
              <a:rPr lang="en-US" dirty="0"/>
              <a:t>, 2016)</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Once one has completed the SWOT analysis, he or she are prepared to create a strategy.</a:t>
            </a:r>
          </a:p>
          <a:p>
            <a:r>
              <a:rPr lang="en-US" sz="1200" b="0" i="0" kern="1200" dirty="0">
                <a:solidFill>
                  <a:schemeClr val="tx1"/>
                </a:solidFill>
                <a:effectLst/>
                <a:latin typeface="+mn-lt"/>
                <a:ea typeface="+mn-ea"/>
                <a:cs typeface="+mn-cs"/>
              </a:rPr>
              <a:t>Business strategy focuses on improving the competitive position of a company’s or business unit’s products or services within the specific industry or market segment that it serves. A </a:t>
            </a:r>
            <a:r>
              <a:rPr lang="en-US" sz="1200" b="0" i="1" kern="1200" dirty="0">
                <a:solidFill>
                  <a:schemeClr val="tx1"/>
                </a:solidFill>
                <a:effectLst/>
                <a:latin typeface="+mn-lt"/>
                <a:ea typeface="+mn-ea"/>
                <a:cs typeface="+mn-cs"/>
              </a:rPr>
              <a:t>strategic business unit</a:t>
            </a:r>
            <a:r>
              <a:rPr lang="en-US" sz="1200" b="0" i="0" kern="1200" dirty="0">
                <a:solidFill>
                  <a:schemeClr val="tx1"/>
                </a:solidFill>
                <a:effectLst/>
                <a:latin typeface="+mn-lt"/>
                <a:ea typeface="+mn-ea"/>
                <a:cs typeface="+mn-cs"/>
              </a:rPr>
              <a:t> is a division or product line that can be planned independently from the other business units of the firm.</a:t>
            </a:r>
          </a:p>
          <a:p>
            <a:r>
              <a:rPr lang="en-US" sz="1200" b="0" i="0" kern="1200" dirty="0">
                <a:solidFill>
                  <a:schemeClr val="tx1"/>
                </a:solidFill>
                <a:effectLst/>
                <a:latin typeface="+mn-lt"/>
                <a:ea typeface="+mn-ea"/>
                <a:cs typeface="+mn-cs"/>
              </a:rPr>
              <a:t>At the business unit level, strategic issues center on developing and sustaining a competitive advantage. Managers focus on positioning the business, anticipating changes, and influencing the nature of competition.</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There are two basic types of business strategies: competitive and cooperative. Companies that use </a:t>
            </a:r>
            <a:r>
              <a:rPr lang="en-US" sz="1200" b="0" i="1" kern="1200" dirty="0">
                <a:solidFill>
                  <a:schemeClr val="tx1"/>
                </a:solidFill>
                <a:effectLst/>
                <a:latin typeface="+mn-lt"/>
                <a:ea typeface="+mn-ea"/>
                <a:cs typeface="+mn-cs"/>
              </a:rPr>
              <a:t>competitive strategies</a:t>
            </a:r>
            <a:r>
              <a:rPr lang="en-US" sz="1200" b="0" i="0" kern="1200" dirty="0">
                <a:solidFill>
                  <a:schemeClr val="tx1"/>
                </a:solidFill>
                <a:effectLst/>
                <a:latin typeface="+mn-lt"/>
                <a:ea typeface="+mn-ea"/>
                <a:cs typeface="+mn-cs"/>
              </a:rPr>
              <a:t> fight against their competitors, and ones that use </a:t>
            </a:r>
            <a:r>
              <a:rPr lang="en-US" sz="1200" b="0" i="1" kern="1200" dirty="0">
                <a:solidFill>
                  <a:schemeClr val="tx1"/>
                </a:solidFill>
                <a:effectLst/>
                <a:latin typeface="+mn-lt"/>
                <a:ea typeface="+mn-ea"/>
                <a:cs typeface="+mn-cs"/>
              </a:rPr>
              <a:t>cooperative strategies</a:t>
            </a:r>
            <a:r>
              <a:rPr lang="en-US" sz="1200" b="0" i="0" kern="1200" dirty="0">
                <a:solidFill>
                  <a:schemeClr val="tx1"/>
                </a:solidFill>
                <a:effectLst/>
                <a:latin typeface="+mn-lt"/>
                <a:ea typeface="+mn-ea"/>
                <a:cs typeface="+mn-cs"/>
              </a:rPr>
              <a:t> work with their competitors.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EDFB6EEC-0624-4771-A4E6-917C2B11A2BE}" type="slidenum">
              <a:rPr lang="en-US" smtClean="0"/>
              <a:t>7</a:t>
            </a:fld>
            <a:endParaRPr lang="en-US"/>
          </a:p>
        </p:txBody>
      </p:sp>
    </p:spTree>
    <p:extLst>
      <p:ext uri="{BB962C8B-B14F-4D97-AF65-F5344CB8AC3E}">
        <p14:creationId xmlns:p14="http://schemas.microsoft.com/office/powerpoint/2010/main" val="4234712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Telemedicine seeks to improve a patient’s health by providing two-way, real-time interactive communication between the patient and a physician at a distant site. As the number of newly insured Americans is predicted to increase as a result of the passage of the Affordable Care Act (ACA), so will the demand for available physicians and other healthcare providers. The use of telemedicine and other innovative healthcare technology will be essential to expanding access to healthcare providers, while lessening the dependence on traditional in-person methods of receiving medical treatment (Solomon, 2016). </a:t>
            </a:r>
          </a:p>
          <a:p>
            <a:endParaRPr lang="en-US" dirty="0"/>
          </a:p>
          <a:p>
            <a:r>
              <a:rPr lang="en-US" dirty="0"/>
              <a:t>.</a:t>
            </a:r>
          </a:p>
        </p:txBody>
      </p:sp>
      <p:sp>
        <p:nvSpPr>
          <p:cNvPr id="4" name="Slide Number Placeholder 3"/>
          <p:cNvSpPr>
            <a:spLocks noGrp="1"/>
          </p:cNvSpPr>
          <p:nvPr>
            <p:ph type="sldNum" sz="quarter" idx="10"/>
          </p:nvPr>
        </p:nvSpPr>
        <p:spPr/>
        <p:txBody>
          <a:bodyPr/>
          <a:lstStyle/>
          <a:p>
            <a:fld id="{EDFB6EEC-0624-4771-A4E6-917C2B11A2BE}" type="slidenum">
              <a:rPr lang="en-US" smtClean="0"/>
              <a:t>8</a:t>
            </a:fld>
            <a:endParaRPr lang="en-US"/>
          </a:p>
        </p:txBody>
      </p:sp>
    </p:spTree>
    <p:extLst>
      <p:ext uri="{BB962C8B-B14F-4D97-AF65-F5344CB8AC3E}">
        <p14:creationId xmlns:p14="http://schemas.microsoft.com/office/powerpoint/2010/main" val="2052734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Strengths are that "</a:t>
            </a:r>
            <a:r>
              <a:rPr lang="en-US" dirty="0" err="1"/>
              <a:t>Teledermatology</a:t>
            </a:r>
            <a:r>
              <a:rPr lang="en-US" dirty="0"/>
              <a:t>" has a significant impact, so an analyst should put more weight into it. This statement will lead to an increase in profits for this entity (Solomon, 2016).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Operating in the cyberspace implies relatively low operation costs as opposed to a physical space.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High market demand for telehealth service  knowledge (TopMedicalAssistantSchools, 2017)</a:t>
            </a:r>
          </a:p>
          <a:p>
            <a:endParaRPr lang="en-US" dirty="0"/>
          </a:p>
          <a:p>
            <a:endParaRPr lang="en-US" dirty="0"/>
          </a:p>
        </p:txBody>
      </p:sp>
      <p:sp>
        <p:nvSpPr>
          <p:cNvPr id="4" name="Slide Number Placeholder 3"/>
          <p:cNvSpPr>
            <a:spLocks noGrp="1"/>
          </p:cNvSpPr>
          <p:nvPr>
            <p:ph type="sldNum" sz="quarter" idx="10"/>
          </p:nvPr>
        </p:nvSpPr>
        <p:spPr/>
        <p:txBody>
          <a:bodyPr/>
          <a:lstStyle/>
          <a:p>
            <a:fld id="{EDFB6EEC-0624-4771-A4E6-917C2B11A2BE}" type="slidenum">
              <a:rPr lang="en-US" smtClean="0"/>
              <a:t>9</a:t>
            </a:fld>
            <a:endParaRPr lang="en-US"/>
          </a:p>
        </p:txBody>
      </p:sp>
    </p:spTree>
    <p:extLst>
      <p:ext uri="{BB962C8B-B14F-4D97-AF65-F5344CB8AC3E}">
        <p14:creationId xmlns:p14="http://schemas.microsoft.com/office/powerpoint/2010/main" val="2526566401"/>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FC1CAC7F-2C5F-4727-BBA1-3B310D3068EE}" type="datetimeFigureOut">
              <a:rPr lang="en-US" smtClean="0"/>
              <a:t>5/2/2017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1EDBD03F-A951-4438-8392-A27F5AC11879}"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1CAC7F-2C5F-4727-BBA1-3B310D3068EE}"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BD03F-A951-4438-8392-A27F5AC1187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1CAC7F-2C5F-4727-BBA1-3B310D3068EE}"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BD03F-A951-4438-8392-A27F5AC1187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1CAC7F-2C5F-4727-BBA1-3B310D3068EE}"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BD03F-A951-4438-8392-A27F5AC1187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C1CAC7F-2C5F-4727-BBA1-3B310D3068EE}"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BD03F-A951-4438-8392-A27F5AC11879}"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C1CAC7F-2C5F-4727-BBA1-3B310D3068EE}" type="datetimeFigureOut">
              <a:rPr lang="en-US" smtClean="0"/>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DBD03F-A951-4438-8392-A27F5AC1187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C1CAC7F-2C5F-4727-BBA1-3B310D3068EE}" type="datetimeFigureOut">
              <a:rPr lang="en-US" smtClean="0"/>
              <a:t>5/2/2017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DBD03F-A951-4438-8392-A27F5AC11879}"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FC1CAC7F-2C5F-4727-BBA1-3B310D3068EE}" type="datetimeFigureOut">
              <a:rPr lang="en-US" smtClean="0"/>
              <a:t>5/2/2017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DBD03F-A951-4438-8392-A27F5AC1187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CAC7F-2C5F-4727-BBA1-3B310D3068EE}" type="datetimeFigureOut">
              <a:rPr lang="en-US" smtClean="0"/>
              <a:t>5/2/2017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DBD03F-A951-4438-8392-A27F5AC1187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C1CAC7F-2C5F-4727-BBA1-3B310D3068EE}" type="datetimeFigureOut">
              <a:rPr lang="en-US" smtClean="0"/>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DBD03F-A951-4438-8392-A27F5AC1187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FC1CAC7F-2C5F-4727-BBA1-3B310D3068EE}" type="datetimeFigureOut">
              <a:rPr lang="en-US" smtClean="0"/>
              <a:t>5/2/2017</a:t>
            </a:fld>
            <a:endParaRPr lang="en-US"/>
          </a:p>
        </p:txBody>
      </p:sp>
      <p:sp>
        <p:nvSpPr>
          <p:cNvPr id="6" name="Footer Placeholder 5"/>
          <p:cNvSpPr>
            <a:spLocks noGrp="1"/>
          </p:cNvSpPr>
          <p:nvPr>
            <p:ph type="ftr" sz="quarter" idx="11"/>
          </p:nvPr>
        </p:nvSpPr>
        <p:spPr>
          <a:xfrm>
            <a:off x="914400" y="55499"/>
            <a:ext cx="5562600" cy="365125"/>
          </a:xfrm>
        </p:spPr>
        <p:txBody>
          <a:bodyPr/>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p>
            <a:fld id="{1EDBD03F-A951-4438-8392-A27F5AC11879}" type="slidenum">
              <a:rPr lang="en-US" smtClean="0"/>
              <a:t>‹#›</a:t>
            </a:fld>
            <a:endParaRPr 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FC1CAC7F-2C5F-4727-BBA1-3B310D3068EE}" type="datetimeFigureOut">
              <a:rPr lang="en-US" smtClean="0"/>
              <a:t>5/2/2017</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1EDBD03F-A951-4438-8392-A27F5AC1187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image" Target="../media/image5.jpg"/>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 Id="rId3" Type="http://schemas.openxmlformats.org/officeDocument/2006/relationships/image" Target="../media/image6.jpg"/>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hyperlink" TargetMode="External" Target="https://www.foley.com/2014-telemedicine-survey-executive-summary/"/>
  <Relationship Id="rId4" Type="http://schemas.openxmlformats.org/officeDocument/2006/relationships/hyperlink" TargetMode="External" Target="http://www.healthcaresuccess.com/blog/medical-advertising-agency/swot.html"/>
  <Relationship Id="rId5" Type="http://schemas.openxmlformats.org/officeDocument/2006/relationships/hyperlink" TargetMode="External" Target="http://www.topmedicalassistantschools.com/top-100-health-care-blogs/"/>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2.jpeg"/>
  <Relationship Id="rId4" Type="http://schemas.openxmlformats.org/officeDocument/2006/relationships/image" Target="../media/image3.jp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 Id="rId3" Type="http://schemas.openxmlformats.org/officeDocument/2006/relationships/image" Target="../media/ima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6543" y="3733800"/>
            <a:ext cx="7772400" cy="1975104"/>
          </a:xfrm>
        </p:spPr>
        <p:txBody>
          <a:bodyPr/>
          <a:lstStyle/>
          <a:p>
            <a:r>
              <a:rPr lang="en-US" sz="4400" dirty="0" err="1">
                <a:latin typeface="Times New Roman" panose="02020603050405020304" pitchFamily="18" charset="0"/>
                <a:cs typeface="Times New Roman" panose="02020603050405020304" pitchFamily="18" charset="0"/>
              </a:rPr>
              <a:t>Ehealth</a:t>
            </a:r>
            <a:r>
              <a:rPr lang="en-US" sz="4400" dirty="0">
                <a:latin typeface="Times New Roman" panose="02020603050405020304" pitchFamily="18" charset="0"/>
                <a:cs typeface="Times New Roman" panose="02020603050405020304" pitchFamily="18" charset="0"/>
              </a:rPr>
              <a:t> Telemedicine </a:t>
            </a:r>
            <a:r>
              <a:rPr lang="en-US" dirty="0"/>
              <a:t/>
            </a:r>
            <a:br>
              <a:rPr lang="en-US" dirty="0"/>
            </a:br>
            <a:endParaRPr lang="en-US" dirty="0"/>
          </a:p>
        </p:txBody>
      </p:sp>
      <p:sp>
        <p:nvSpPr>
          <p:cNvPr id="3" name="Subtitle 2"/>
          <p:cNvSpPr>
            <a:spLocks noGrp="1"/>
          </p:cNvSpPr>
          <p:nvPr>
            <p:ph type="subTitle" idx="1"/>
          </p:nvPr>
        </p:nvSpPr>
        <p:spPr>
          <a:xfrm>
            <a:off x="1219200" y="1219200"/>
            <a:ext cx="7772400" cy="1508760"/>
          </a:xfrm>
        </p:spPr>
        <p:txBody>
          <a:bodyPr>
            <a:normAutofit lnSpcReduction="10000"/>
          </a:bodyPr>
          <a:lstStyle/>
          <a:p>
            <a:pPr algn="ctr"/>
            <a:r>
              <a:rPr lang="en-US" sz="3200" dirty="0">
                <a:latin typeface="Times New Roman" panose="02020603050405020304" pitchFamily="18" charset="0"/>
                <a:cs typeface="Times New Roman" panose="02020603050405020304" pitchFamily="18" charset="0"/>
              </a:rPr>
              <a:t>Financial Operations of the Health Care </a:t>
            </a:r>
          </a:p>
          <a:p>
            <a:pPr algn="ctr"/>
            <a:r>
              <a:rPr lang="en-US" sz="3200" dirty="0">
                <a:latin typeface="Times New Roman" panose="02020603050405020304" pitchFamily="18" charset="0"/>
                <a:cs typeface="Times New Roman" panose="02020603050405020304" pitchFamily="18" charset="0"/>
              </a:rPr>
              <a:t>Crystal Randolph</a:t>
            </a:r>
          </a:p>
          <a:p>
            <a:pPr algn="ctr"/>
            <a:r>
              <a:rPr lang="en-US" sz="3200" dirty="0">
                <a:latin typeface="Times New Roman" panose="02020603050405020304" pitchFamily="18" charset="0"/>
                <a:cs typeface="Times New Roman" panose="02020603050405020304" pitchFamily="18" charset="0"/>
              </a:rPr>
              <a:t>Colorado Technical University </a:t>
            </a:r>
          </a:p>
        </p:txBody>
      </p:sp>
    </p:spTree>
    <p:extLst>
      <p:ext uri="{BB962C8B-B14F-4D97-AF65-F5344CB8AC3E}">
        <p14:creationId xmlns:p14="http://schemas.microsoft.com/office/powerpoint/2010/main" val="2901451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Strengths (Contd.)</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User see telemedicine as a standard cost saving procedure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6200" y="2895600"/>
            <a:ext cx="4114800" cy="3352800"/>
          </a:xfrm>
          <a:prstGeom prst="rect">
            <a:avLst/>
          </a:prstGeom>
        </p:spPr>
      </p:pic>
    </p:spTree>
    <p:extLst>
      <p:ext uri="{BB962C8B-B14F-4D97-AF65-F5344CB8AC3E}">
        <p14:creationId xmlns:p14="http://schemas.microsoft.com/office/powerpoint/2010/main" val="708852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Weaknesses</a:t>
            </a:r>
          </a:p>
        </p:txBody>
      </p:sp>
      <p:sp>
        <p:nvSpPr>
          <p:cNvPr id="3" name="Content Placeholder 2"/>
          <p:cNvSpPr>
            <a:spLocks noGrp="1"/>
          </p:cNvSpPr>
          <p:nvPr>
            <p:ph idx="1"/>
          </p:nvPr>
        </p:nvSpPr>
        <p:spPr/>
        <p:txBody>
          <a:bodyPr/>
          <a:lstStyle/>
          <a:p>
            <a:pPr>
              <a:lnSpc>
                <a:spcPct val="150000"/>
              </a:lnSpc>
            </a:pPr>
            <a:r>
              <a:rPr lang="en-US" dirty="0">
                <a:latin typeface="Times New Roman" panose="02020603050405020304" pitchFamily="18" charset="0"/>
                <a:cs typeface="Times New Roman" panose="02020603050405020304" pitchFamily="18" charset="0"/>
              </a:rPr>
              <a:t>Lack of a discernible marketing plan</a:t>
            </a:r>
          </a:p>
          <a:p>
            <a:pPr>
              <a:lnSpc>
                <a:spcPct val="150000"/>
              </a:lnSpc>
            </a:pPr>
            <a:r>
              <a:rPr lang="en-US" dirty="0">
                <a:latin typeface="Times New Roman" panose="02020603050405020304" pitchFamily="18" charset="0"/>
                <a:cs typeface="Times New Roman" panose="02020603050405020304" pitchFamily="18" charset="0"/>
              </a:rPr>
              <a:t>Lack of adequate expert staff  and training to cover specialized areas</a:t>
            </a:r>
          </a:p>
          <a:p>
            <a:pPr>
              <a:lnSpc>
                <a:spcPct val="150000"/>
              </a:lnSpc>
            </a:pPr>
            <a:r>
              <a:rPr lang="en-US" dirty="0">
                <a:latin typeface="Times New Roman" panose="02020603050405020304" pitchFamily="18" charset="0"/>
                <a:cs typeface="Times New Roman" panose="02020603050405020304" pitchFamily="18" charset="0"/>
              </a:rPr>
              <a:t>No clear differentiation between various services such as disease management and nutrition and diet education  </a:t>
            </a:r>
          </a:p>
        </p:txBody>
      </p:sp>
    </p:spTree>
    <p:extLst>
      <p:ext uri="{BB962C8B-B14F-4D97-AF65-F5344CB8AC3E}">
        <p14:creationId xmlns:p14="http://schemas.microsoft.com/office/powerpoint/2010/main" val="1579939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Opportunities</a:t>
            </a:r>
          </a:p>
        </p:txBody>
      </p:sp>
      <p:sp>
        <p:nvSpPr>
          <p:cNvPr id="3" name="Content Placeholder 2"/>
          <p:cNvSpPr>
            <a:spLocks noGrp="1"/>
          </p:cNvSpPr>
          <p:nvPr>
            <p:ph idx="1"/>
          </p:nvPr>
        </p:nvSpPr>
        <p:spPr/>
        <p:txBody>
          <a:bodyPr/>
          <a:lstStyle/>
          <a:p>
            <a:pPr lvl="0">
              <a:buClr>
                <a:srgbClr val="D6ECFF"/>
              </a:buClr>
            </a:pPr>
            <a:r>
              <a:rPr lang="en-US" dirty="0">
                <a:solidFill>
                  <a:prstClr val="white"/>
                </a:solidFill>
                <a:latin typeface="Times New Roman" panose="02020603050405020304" pitchFamily="18" charset="0"/>
                <a:cs typeface="Times New Roman" panose="02020603050405020304" pitchFamily="18" charset="0"/>
              </a:rPr>
              <a:t>Technology advancements that make the infrastructure accessible to many people (TopMedicalAssistantSchools, 2017) </a:t>
            </a:r>
          </a:p>
          <a:p>
            <a:pPr lvl="0">
              <a:buClr>
                <a:srgbClr val="D6ECFF"/>
              </a:buClr>
            </a:pPr>
            <a:r>
              <a:rPr lang="en-US" dirty="0">
                <a:solidFill>
                  <a:prstClr val="white"/>
                </a:solidFill>
                <a:latin typeface="Times New Roman" panose="02020603050405020304" pitchFamily="18" charset="0"/>
                <a:cs typeface="Times New Roman" panose="02020603050405020304" pitchFamily="18" charset="0"/>
              </a:rPr>
              <a:t>Expanding metropolitan  class that demands more health care services</a:t>
            </a:r>
          </a:p>
          <a:p>
            <a:pPr lvl="0">
              <a:buClr>
                <a:srgbClr val="D6ECFF"/>
              </a:buClr>
            </a:pPr>
            <a:endParaRPr lang="en-US" dirty="0">
              <a:solidFill>
                <a:prstClr val="white"/>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0600" y="4419600"/>
            <a:ext cx="3810000" cy="2819400"/>
          </a:xfrm>
          <a:prstGeom prst="rect">
            <a:avLst/>
          </a:prstGeom>
        </p:spPr>
      </p:pic>
    </p:spTree>
    <p:extLst>
      <p:ext uri="{BB962C8B-B14F-4D97-AF65-F5344CB8AC3E}">
        <p14:creationId xmlns:p14="http://schemas.microsoft.com/office/powerpoint/2010/main" val="1147436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Opportunities (Contd.)</a:t>
            </a:r>
          </a:p>
        </p:txBody>
      </p:sp>
      <p:sp>
        <p:nvSpPr>
          <p:cNvPr id="3" name="Content Placeholder 2"/>
          <p:cNvSpPr>
            <a:spLocks noGrp="1"/>
          </p:cNvSpPr>
          <p:nvPr>
            <p:ph idx="1"/>
          </p:nvPr>
        </p:nvSpPr>
        <p:spPr/>
        <p:txBody>
          <a:bodyPr/>
          <a:lstStyle/>
          <a:p>
            <a:pPr lvl="0">
              <a:buClr>
                <a:srgbClr val="D6ECFF"/>
              </a:buClr>
            </a:pPr>
            <a:r>
              <a:rPr lang="en-US" dirty="0">
                <a:solidFill>
                  <a:prstClr val="white"/>
                </a:solidFill>
                <a:latin typeface="Times New Roman" panose="02020603050405020304" pitchFamily="18" charset="0"/>
                <a:cs typeface="Times New Roman" panose="02020603050405020304" pitchFamily="18" charset="0"/>
              </a:rPr>
              <a:t>No dominant competitor in telehealth  (</a:t>
            </a:r>
            <a:r>
              <a:rPr lang="en-US" dirty="0" err="1">
                <a:solidFill>
                  <a:prstClr val="white"/>
                </a:solidFill>
                <a:latin typeface="Times New Roman" panose="02020603050405020304" pitchFamily="18" charset="0"/>
                <a:cs typeface="Times New Roman" panose="02020603050405020304" pitchFamily="18" charset="0"/>
              </a:rPr>
              <a:t>Gandlof</a:t>
            </a:r>
            <a:r>
              <a:rPr lang="en-US" dirty="0">
                <a:solidFill>
                  <a:prstClr val="white"/>
                </a:solidFill>
                <a:latin typeface="Times New Roman" panose="02020603050405020304" pitchFamily="18" charset="0"/>
                <a:cs typeface="Times New Roman" panose="02020603050405020304" pitchFamily="18" charset="0"/>
              </a:rPr>
              <a:t>, 2016)</a:t>
            </a:r>
          </a:p>
          <a:p>
            <a:pPr marL="68580" lvl="0" indent="0">
              <a:buClr>
                <a:srgbClr val="D6ECFF"/>
              </a:buClr>
              <a:buNone/>
            </a:pPr>
            <a:endParaRPr lang="en-US" dirty="0">
              <a:solidFill>
                <a:prstClr val="white"/>
              </a:solidFill>
              <a:latin typeface="Times New Roman" panose="02020603050405020304" pitchFamily="18" charset="0"/>
              <a:cs typeface="Times New Roman" panose="02020603050405020304" pitchFamily="18" charset="0"/>
            </a:endParaRPr>
          </a:p>
          <a:p>
            <a:pPr marL="6858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7060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Threats</a:t>
            </a:r>
          </a:p>
        </p:txBody>
      </p:sp>
      <p:sp>
        <p:nvSpPr>
          <p:cNvPr id="3" name="Content Placeholder 2"/>
          <p:cNvSpPr>
            <a:spLocks noGrp="1"/>
          </p:cNvSpPr>
          <p:nvPr>
            <p:ph idx="1"/>
          </p:nvPr>
        </p:nvSpPr>
        <p:spPr/>
        <p:txBody>
          <a:bodyPr>
            <a:normAutofit/>
          </a:bodyPr>
          <a:lstStyle/>
          <a:p>
            <a:r>
              <a:rPr lang="en-US" dirty="0"/>
              <a:t>None existence of Nation Infrastructure</a:t>
            </a:r>
          </a:p>
          <a:p>
            <a:r>
              <a:rPr lang="en-US" dirty="0"/>
              <a:t>Financial Sustainability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0357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References</a:t>
            </a:r>
          </a:p>
        </p:txBody>
      </p:sp>
      <p:sp>
        <p:nvSpPr>
          <p:cNvPr id="3" name="Content Placeholder 2"/>
          <p:cNvSpPr>
            <a:spLocks noGrp="1"/>
          </p:cNvSpPr>
          <p:nvPr>
            <p:ph idx="1"/>
          </p:nvPr>
        </p:nvSpPr>
        <p:spPr/>
        <p:txBody>
          <a:bodyPr>
            <a:normAutofit fontScale="55000" lnSpcReduction="20000"/>
          </a:bodyPr>
          <a:lstStyle/>
          <a:p>
            <a:pPr marL="1371600" indent="-1303338">
              <a:buNone/>
            </a:pPr>
            <a:r>
              <a:rPr lang="en-US" dirty="0"/>
              <a:t> Foley, W. (2014).  2014 Telemedicine Survey Executive Summary.  Retrieved from </a:t>
            </a:r>
            <a:r>
              <a:rPr lang="en-US" dirty="0">
                <a:hlinkClick r:id="rId3"/>
              </a:rPr>
              <a:t>https://www.foley.com/2014-telemedicine-survey-executive-summary/</a:t>
            </a:r>
            <a:endParaRPr lang="en-US" dirty="0"/>
          </a:p>
          <a:p>
            <a:pPr marL="1371600" indent="-1303338">
              <a:buNone/>
            </a:pPr>
            <a:r>
              <a:rPr lang="en-US" dirty="0" err="1"/>
              <a:t>Gandlof</a:t>
            </a:r>
            <a:r>
              <a:rPr lang="en-US" dirty="0"/>
              <a:t>, S. (2016). How to bring maximum benefit to your twice-yearly marketing update. </a:t>
            </a:r>
            <a:r>
              <a:rPr lang="en-US" i="1" dirty="0"/>
              <a:t>Healthcare success</a:t>
            </a:r>
            <a:r>
              <a:rPr lang="en-US" dirty="0"/>
              <a:t>. Retrieved from </a:t>
            </a:r>
            <a:r>
              <a:rPr lang="en-US" dirty="0">
                <a:hlinkClick r:id="rId4"/>
              </a:rPr>
              <a:t>http://www.healthcaresuccess.com/blog/medical-advertising-agency/swot.html</a:t>
            </a:r>
            <a:r>
              <a:rPr lang="en-US" dirty="0"/>
              <a:t>. </a:t>
            </a:r>
          </a:p>
          <a:p>
            <a:pPr marL="1371600" indent="-1303338">
              <a:buNone/>
            </a:pPr>
            <a:r>
              <a:rPr lang="en-US" dirty="0" err="1"/>
              <a:t>Gapenski</a:t>
            </a:r>
            <a:r>
              <a:rPr lang="en-US" dirty="0"/>
              <a:t>, L. (2013). Fundamentals of healthcare finance. (2nd ed.).  Chicago, IL: Health Administration Press</a:t>
            </a:r>
          </a:p>
          <a:p>
            <a:pPr marL="1371600" indent="-1303338">
              <a:buNone/>
            </a:pPr>
            <a:r>
              <a:rPr lang="en-US" dirty="0"/>
              <a:t>Rivers, P., &amp; </a:t>
            </a:r>
            <a:r>
              <a:rPr lang="en-US" dirty="0" err="1"/>
              <a:t>Golver</a:t>
            </a:r>
            <a:r>
              <a:rPr lang="en-US" dirty="0"/>
              <a:t>, H. (2006). Health care competition, strategic mission, and patient satisfaction: research model and propositions. Retrieved from https://www.ncbi.nlm.nih.gov/pmc/articles/PMC2865678 </a:t>
            </a:r>
          </a:p>
          <a:p>
            <a:pPr marL="1371600" indent="-1303338">
              <a:buNone/>
            </a:pPr>
            <a:r>
              <a:rPr lang="en-US" dirty="0"/>
              <a:t>Solomon, P. (2016). Telemedicine’s Impact on Value-based Care. Retrieved from http://www.healthworkscollective.com/philcsolomon/333454/telemedicine-s-impact-value-based-care</a:t>
            </a:r>
          </a:p>
          <a:p>
            <a:pPr marL="1371600" indent="-1303338">
              <a:buNone/>
            </a:pPr>
            <a:r>
              <a:rPr lang="en-US" dirty="0"/>
              <a:t>TopMedicalAssistantSchools. (2017). Top 100 health care blogs. </a:t>
            </a:r>
            <a:r>
              <a:rPr lang="en-US" i="1" dirty="0"/>
              <a:t>TopMedicalAssistantSchools</a:t>
            </a:r>
            <a:r>
              <a:rPr lang="en-US" dirty="0"/>
              <a:t>. Retrieved from  </a:t>
            </a:r>
            <a:r>
              <a:rPr lang="en-US" dirty="0">
                <a:hlinkClick r:id="rId5"/>
              </a:rPr>
              <a:t>http://www.topmedicalassistantschools.com/top-100-health-care-blogs/</a:t>
            </a:r>
            <a:r>
              <a:rPr lang="en-US" dirty="0"/>
              <a:t>.</a:t>
            </a:r>
          </a:p>
          <a:p>
            <a:pPr marL="1371600" indent="-1303338">
              <a:buNone/>
            </a:pPr>
            <a:endParaRPr lang="en-US" dirty="0"/>
          </a:p>
        </p:txBody>
      </p:sp>
    </p:spTree>
    <p:extLst>
      <p:ext uri="{BB962C8B-B14F-4D97-AF65-F5344CB8AC3E}">
        <p14:creationId xmlns:p14="http://schemas.microsoft.com/office/powerpoint/2010/main" val="1502713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What is EHealth</a:t>
            </a:r>
            <a:r>
              <a:rPr lang="en-US" dirty="0"/>
              <a:t>?</a:t>
            </a:r>
          </a:p>
        </p:txBody>
      </p:sp>
      <p:sp>
        <p:nvSpPr>
          <p:cNvPr id="3" name="Content Placeholder 2"/>
          <p:cNvSpPr>
            <a:spLocks noGrp="1"/>
          </p:cNvSpPr>
          <p:nvPr>
            <p:ph idx="1"/>
          </p:nvPr>
        </p:nvSpPr>
        <p:spPr/>
        <p:txBody>
          <a:bodyPr>
            <a:normAutofit fontScale="70000" lnSpcReduction="20000"/>
          </a:bodyPr>
          <a:lstStyle/>
          <a:p>
            <a:pPr>
              <a:lnSpc>
                <a:spcPct val="150000"/>
              </a:lnSpc>
            </a:pPr>
            <a:r>
              <a:rPr lang="en-US" dirty="0">
                <a:latin typeface="Times New Roman" panose="02020603050405020304" pitchFamily="18" charset="0"/>
                <a:cs typeface="Times New Roman" panose="02020603050405020304" pitchFamily="18" charset="0"/>
              </a:rPr>
              <a:t>EHealth covers wide range of health care visits and patient education seminars such as ;</a:t>
            </a:r>
          </a:p>
          <a:p>
            <a:pPr lvl="2">
              <a:lnSpc>
                <a:spcPct val="150000"/>
              </a:lnSpc>
            </a:pPr>
            <a:r>
              <a:rPr lang="en-US" dirty="0">
                <a:latin typeface="Times New Roman" panose="02020603050405020304" pitchFamily="18" charset="0"/>
                <a:cs typeface="Times New Roman" panose="02020603050405020304" pitchFamily="18" charset="0"/>
              </a:rPr>
              <a:t>Imaging</a:t>
            </a:r>
          </a:p>
          <a:p>
            <a:pPr lvl="2">
              <a:lnSpc>
                <a:spcPct val="150000"/>
              </a:lnSpc>
            </a:pPr>
            <a:r>
              <a:rPr lang="en-US" dirty="0">
                <a:latin typeface="Times New Roman" panose="02020603050405020304" pitchFamily="18" charset="0"/>
                <a:cs typeface="Times New Roman" panose="02020603050405020304" pitchFamily="18" charset="0"/>
              </a:rPr>
              <a:t>Post-opt appointments</a:t>
            </a:r>
          </a:p>
          <a:p>
            <a:pPr lvl="2">
              <a:lnSpc>
                <a:spcPct val="150000"/>
              </a:lnSpc>
            </a:pPr>
            <a:r>
              <a:rPr lang="en-US" dirty="0">
                <a:latin typeface="Times New Roman" panose="02020603050405020304" pitchFamily="18" charset="0"/>
                <a:cs typeface="Times New Roman" panose="02020603050405020304" pitchFamily="18" charset="0"/>
              </a:rPr>
              <a:t>Pre-opt appointments.</a:t>
            </a:r>
          </a:p>
          <a:p>
            <a:pPr lvl="2">
              <a:lnSpc>
                <a:spcPct val="150000"/>
              </a:lnSpc>
            </a:pPr>
            <a:r>
              <a:rPr lang="en-US" dirty="0">
                <a:latin typeface="Times New Roman" panose="02020603050405020304" pitchFamily="18" charset="0"/>
                <a:cs typeface="Times New Roman" panose="02020603050405020304" pitchFamily="18" charset="0"/>
              </a:rPr>
              <a:t>Preventative care appointments</a:t>
            </a:r>
          </a:p>
          <a:p>
            <a:pPr lvl="2">
              <a:lnSpc>
                <a:spcPct val="150000"/>
              </a:lnSpc>
            </a:pPr>
            <a:r>
              <a:rPr lang="en-US" dirty="0">
                <a:latin typeface="Times New Roman" panose="02020603050405020304" pitchFamily="18" charset="0"/>
                <a:cs typeface="Times New Roman" panose="02020603050405020304" pitchFamily="18" charset="0"/>
              </a:rPr>
              <a:t>Nutrition and diet</a:t>
            </a:r>
          </a:p>
          <a:p>
            <a:pPr lvl="2">
              <a:lnSpc>
                <a:spcPct val="150000"/>
              </a:lnSpc>
            </a:pPr>
            <a:r>
              <a:rPr lang="en-US" dirty="0">
                <a:latin typeface="Times New Roman" panose="02020603050405020304" pitchFamily="18" charset="0"/>
                <a:cs typeface="Times New Roman" panose="02020603050405020304" pitchFamily="18" charset="0"/>
              </a:rPr>
              <a:t>Diseases</a:t>
            </a:r>
          </a:p>
          <a:p>
            <a:pPr lvl="2">
              <a:lnSpc>
                <a:spcPct val="150000"/>
              </a:lnSpc>
            </a:pPr>
            <a:r>
              <a:rPr lang="en-US" dirty="0">
                <a:latin typeface="Times New Roman" panose="02020603050405020304" pitchFamily="18" charset="0"/>
                <a:cs typeface="Times New Roman" panose="02020603050405020304" pitchFamily="18" charset="0"/>
              </a:rPr>
              <a:t>Disease management</a:t>
            </a:r>
          </a:p>
          <a:p>
            <a:pPr lvl="2">
              <a:lnSpc>
                <a:spcPct val="150000"/>
              </a:lnSpc>
            </a:pPr>
            <a:r>
              <a:rPr lang="en-US" dirty="0">
                <a:latin typeface="Times New Roman" panose="02020603050405020304" pitchFamily="18" charset="0"/>
                <a:cs typeface="Times New Roman" panose="02020603050405020304" pitchFamily="18" charset="0"/>
              </a:rPr>
              <a:t>Health research</a:t>
            </a:r>
          </a:p>
          <a:p>
            <a:pPr lvl="2">
              <a:lnSpc>
                <a:spcPct val="150000"/>
              </a:lnSpc>
            </a:pPr>
            <a:r>
              <a:rPr lang="en-US" dirty="0">
                <a:latin typeface="Times New Roman" panose="02020603050405020304" pitchFamily="18" charset="0"/>
                <a:cs typeface="Times New Roman" panose="02020603050405020304" pitchFamily="18" charset="0"/>
              </a:rPr>
              <a:t>Social trends affecting health</a:t>
            </a:r>
          </a:p>
        </p:txBody>
      </p:sp>
    </p:spTree>
    <p:extLst>
      <p:ext uri="{BB962C8B-B14F-4D97-AF65-F5344CB8AC3E}">
        <p14:creationId xmlns:p14="http://schemas.microsoft.com/office/powerpoint/2010/main" val="1339633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164336"/>
          </a:xfrm>
        </p:spPr>
        <p:txBody>
          <a:bodyPr/>
          <a:lstStyle/>
          <a:p>
            <a:r>
              <a:rPr lang="en-US" dirty="0">
                <a:latin typeface="Times New Roman" panose="02020603050405020304" pitchFamily="18" charset="0"/>
                <a:cs typeface="Times New Roman" panose="02020603050405020304" pitchFamily="18" charset="0"/>
              </a:rPr>
              <a:t>What is EHealth</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 platform  for educating people on health</a:t>
            </a:r>
          </a:p>
          <a:p>
            <a:endParaRPr lang="en-US" dirty="0">
              <a:latin typeface="Times New Roman" panose="02020603050405020304" pitchFamily="18" charset="0"/>
              <a:cs typeface="Times New Roman" panose="02020603050405020304" pitchFamily="18" charset="0"/>
            </a:endParaRPr>
          </a:p>
          <a:p>
            <a:pPr marL="68580" indent="0">
              <a:buNone/>
            </a:pPr>
            <a:endParaRPr lang="en-US" dirty="0">
              <a:latin typeface="Times New Roman" panose="02020603050405020304" pitchFamily="18" charset="0"/>
              <a:cs typeface="Times New Roman" panose="02020603050405020304" pitchFamily="18" charset="0"/>
            </a:endParaRPr>
          </a:p>
          <a:p>
            <a:pPr marL="6858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Also intends to create awareness on natural preventive medicines</a:t>
            </a:r>
          </a:p>
          <a:p>
            <a:pPr marL="68580"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4400" y="4495800"/>
            <a:ext cx="2895600" cy="1877201"/>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1200" y="2362200"/>
            <a:ext cx="2209800" cy="1676400"/>
          </a:xfrm>
          <a:prstGeom prst="rect">
            <a:avLst/>
          </a:prstGeom>
        </p:spPr>
      </p:pic>
    </p:spTree>
    <p:extLst>
      <p:ext uri="{BB962C8B-B14F-4D97-AF65-F5344CB8AC3E}">
        <p14:creationId xmlns:p14="http://schemas.microsoft.com/office/powerpoint/2010/main" val="729340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392936"/>
          </a:xfrm>
        </p:spPr>
        <p:txBody>
          <a:bodyPr/>
          <a:lstStyle/>
          <a:p>
            <a:r>
              <a:rPr lang="en-US" dirty="0">
                <a:latin typeface="Times New Roman" panose="02020603050405020304" pitchFamily="18" charset="0"/>
                <a:cs typeface="Times New Roman" panose="02020603050405020304" pitchFamily="18" charset="0"/>
              </a:rPr>
              <a:t>What is EHealth (contd.)</a:t>
            </a:r>
          </a:p>
        </p:txBody>
      </p:sp>
      <p:sp>
        <p:nvSpPr>
          <p:cNvPr id="3" name="Content Placeholder 2"/>
          <p:cNvSpPr>
            <a:spLocks noGrp="1"/>
          </p:cNvSpPr>
          <p:nvPr>
            <p:ph idx="1"/>
          </p:nvPr>
        </p:nvSpPr>
        <p:spPr/>
        <p:txBody>
          <a:bodyPr/>
          <a:lstStyle/>
          <a:p>
            <a:pPr marL="68580" indent="0">
              <a:buNone/>
            </a:pPr>
            <a:r>
              <a:rPr lang="en-US" dirty="0">
                <a:latin typeface="Times New Roman" panose="02020603050405020304" pitchFamily="18" charset="0"/>
                <a:cs typeface="Times New Roman" panose="02020603050405020304" pitchFamily="18" charset="0"/>
              </a:rPr>
              <a:t>Generally Reduces Cost in Health Care Markets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EHealth Monitoring Technologies</a:t>
            </a:r>
          </a:p>
          <a:p>
            <a:r>
              <a:rPr lang="en-US" dirty="0">
                <a:latin typeface="Times New Roman" panose="02020603050405020304" pitchFamily="18" charset="0"/>
                <a:cs typeface="Times New Roman" panose="02020603050405020304" pitchFamily="18" charset="0"/>
              </a:rPr>
              <a:t>Use of Remote Analysis Services</a:t>
            </a:r>
          </a:p>
        </p:txBody>
      </p:sp>
    </p:spTree>
    <p:extLst>
      <p:ext uri="{BB962C8B-B14F-4D97-AF65-F5344CB8AC3E}">
        <p14:creationId xmlns:p14="http://schemas.microsoft.com/office/powerpoint/2010/main" val="1048770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240536"/>
          </a:xfrm>
        </p:spPr>
        <p:txBody>
          <a:bodyPr/>
          <a:lstStyle/>
          <a:p>
            <a:r>
              <a:rPr lang="en-US" dirty="0">
                <a:latin typeface="Times New Roman" panose="02020603050405020304" pitchFamily="18" charset="0"/>
                <a:cs typeface="Times New Roman" panose="02020603050405020304" pitchFamily="18" charset="0"/>
              </a:rPr>
              <a:t>Financial Analysis of EHealth </a:t>
            </a:r>
          </a:p>
        </p:txBody>
      </p:sp>
      <p:sp>
        <p:nvSpPr>
          <p:cNvPr id="3" name="Content Placeholder 2"/>
          <p:cNvSpPr>
            <a:spLocks noGrp="1"/>
          </p:cNvSpPr>
          <p:nvPr>
            <p:ph idx="1"/>
          </p:nvPr>
        </p:nvSpPr>
        <p:spPr/>
        <p:txBody>
          <a:bodyPr>
            <a:normAutofit/>
          </a:bodyPr>
          <a:lstStyle/>
          <a:p>
            <a:pPr>
              <a:lnSpc>
                <a:spcPct val="150000"/>
              </a:lnSpc>
            </a:pPr>
            <a:r>
              <a:rPr lang="en-US" dirty="0">
                <a:latin typeface="Times New Roman" panose="02020603050405020304" pitchFamily="18" charset="0"/>
                <a:cs typeface="Times New Roman" panose="02020603050405020304" pitchFamily="18" charset="0"/>
              </a:rPr>
              <a:t>Return on Investment (ROI)=EBIT(1-T)/Total Assets</a:t>
            </a:r>
          </a:p>
          <a:p>
            <a:pPr>
              <a:lnSpc>
                <a:spcPct val="150000"/>
              </a:lnSpc>
            </a:pPr>
            <a:r>
              <a:rPr lang="en-US" dirty="0">
                <a:latin typeface="Times New Roman" panose="02020603050405020304" pitchFamily="18" charset="0"/>
                <a:cs typeface="Times New Roman" panose="02020603050405020304" pitchFamily="18" charset="0"/>
              </a:rPr>
              <a:t>Income Statements</a:t>
            </a:r>
          </a:p>
          <a:p>
            <a:pPr>
              <a:lnSpc>
                <a:spcPct val="150000"/>
              </a:lnSpc>
            </a:pPr>
            <a:r>
              <a:rPr lang="en-US" dirty="0">
                <a:latin typeface="Times New Roman" panose="02020603050405020304" pitchFamily="18" charset="0"/>
                <a:cs typeface="Times New Roman" panose="02020603050405020304" pitchFamily="18" charset="0"/>
              </a:rPr>
              <a:t>Balance Sheet</a:t>
            </a:r>
          </a:p>
          <a:p>
            <a:pPr>
              <a:lnSpc>
                <a:spcPct val="150000"/>
              </a:lnSpc>
            </a:pPr>
            <a:r>
              <a:rPr lang="en-US" dirty="0">
                <a:latin typeface="Times New Roman" panose="02020603050405020304" pitchFamily="18" charset="0"/>
                <a:cs typeface="Times New Roman" panose="02020603050405020304" pitchFamily="18" charset="0"/>
              </a:rPr>
              <a:t>Cash Flow Statement</a:t>
            </a:r>
          </a:p>
        </p:txBody>
      </p:sp>
    </p:spTree>
    <p:extLst>
      <p:ext uri="{BB962C8B-B14F-4D97-AF65-F5344CB8AC3E}">
        <p14:creationId xmlns:p14="http://schemas.microsoft.com/office/powerpoint/2010/main" val="3830105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Financial Analysis (Contd.)</a:t>
            </a:r>
          </a:p>
        </p:txBody>
      </p:sp>
      <p:sp>
        <p:nvSpPr>
          <p:cNvPr id="3" name="Content Placeholder 2"/>
          <p:cNvSpPr>
            <a:spLocks noGrp="1"/>
          </p:cNvSpPr>
          <p:nvPr>
            <p:ph idx="1"/>
          </p:nvPr>
        </p:nvSpPr>
        <p:spPr/>
        <p:txBody>
          <a:bodyPr/>
          <a:lstStyle/>
          <a:p>
            <a:pPr marL="68580" lvl="0" indent="0">
              <a:lnSpc>
                <a:spcPct val="150000"/>
              </a:lnSpc>
              <a:buClr>
                <a:srgbClr val="D6ECFF"/>
              </a:buClr>
              <a:buNone/>
            </a:pPr>
            <a:r>
              <a:rPr lang="en-US" dirty="0">
                <a:solidFill>
                  <a:prstClr val="white"/>
                </a:solidFill>
                <a:latin typeface="Times New Roman" panose="02020603050405020304" pitchFamily="18" charset="0"/>
                <a:cs typeface="Times New Roman" panose="02020603050405020304" pitchFamily="18" charset="0"/>
              </a:rPr>
              <a:t>ROI=$25,000(1-0.3)/$38,300=27.42%</a:t>
            </a:r>
          </a:p>
          <a:p>
            <a:pPr marL="68580" lvl="0" indent="0">
              <a:lnSpc>
                <a:spcPct val="150000"/>
              </a:lnSpc>
              <a:buClr>
                <a:srgbClr val="D6ECFF"/>
              </a:buClr>
              <a:buNone/>
            </a:pPr>
            <a:r>
              <a:rPr lang="en-US" dirty="0">
                <a:latin typeface="Times New Roman" panose="02020603050405020304" pitchFamily="18" charset="0"/>
                <a:cs typeface="Times New Roman" panose="02020603050405020304" pitchFamily="18" charset="0"/>
              </a:rPr>
              <a:t>This means that for every $10,000 worth investment the management of EHealth will make, the expected earnings are $2,742</a:t>
            </a:r>
            <a:endParaRPr lang="en-US" dirty="0">
              <a:solidFill>
                <a:prstClr val="white"/>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585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SWOT ANALYSIS</a:t>
            </a: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Strengths (Internal)</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Weaknesses (Internal)</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Opportunities (External)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Threats (External)</a:t>
            </a:r>
          </a:p>
          <a:p>
            <a:pPr lvl="2"/>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4705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SWOT ANALYSIS (Contd.)</a:t>
            </a:r>
          </a:p>
        </p:txBody>
      </p:sp>
      <p:sp>
        <p:nvSpPr>
          <p:cNvPr id="3" name="Content Placeholder 2"/>
          <p:cNvSpPr>
            <a:spLocks noGrp="1"/>
          </p:cNvSpPr>
          <p:nvPr>
            <p:ph idx="1"/>
          </p:nvPr>
        </p:nvSpPr>
        <p:spPr/>
        <p:txBody>
          <a:bodyPr/>
          <a:lstStyle/>
          <a:p>
            <a:r>
              <a:rPr lang="en-US" dirty="0"/>
              <a:t>Strengths  -</a:t>
            </a:r>
            <a:r>
              <a:rPr lang="en-US" dirty="0" err="1"/>
              <a:t>Teledermatology</a:t>
            </a:r>
            <a:endParaRPr lang="en-US" dirty="0"/>
          </a:p>
          <a:p>
            <a:r>
              <a:rPr lang="en-US" dirty="0"/>
              <a:t>Weakness- No real financial structure</a:t>
            </a:r>
          </a:p>
          <a:p>
            <a:r>
              <a:rPr lang="en-US" dirty="0"/>
              <a:t>Opportunities – Social Awareness</a:t>
            </a:r>
          </a:p>
          <a:p>
            <a:r>
              <a:rPr lang="en-US" dirty="0"/>
              <a:t>Threats- None existence of Nation Infrastructure  </a:t>
            </a:r>
          </a:p>
        </p:txBody>
      </p:sp>
    </p:spTree>
    <p:extLst>
      <p:ext uri="{BB962C8B-B14F-4D97-AF65-F5344CB8AC3E}">
        <p14:creationId xmlns:p14="http://schemas.microsoft.com/office/powerpoint/2010/main" val="2167720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Strengths</a:t>
            </a:r>
          </a:p>
        </p:txBody>
      </p:sp>
      <p:sp>
        <p:nvSpPr>
          <p:cNvPr id="3" name="Content Placeholder 2"/>
          <p:cNvSpPr>
            <a:spLocks noGrp="1"/>
          </p:cNvSpPr>
          <p:nvPr>
            <p:ph idx="1"/>
          </p:nvPr>
        </p:nvSpPr>
        <p:spPr/>
        <p:txBody>
          <a:bodyPr/>
          <a:lstStyle/>
          <a:p>
            <a:r>
              <a:rPr lang="en-US" dirty="0" err="1">
                <a:latin typeface="Times New Roman" panose="02020603050405020304" pitchFamily="18" charset="0"/>
                <a:cs typeface="Times New Roman" panose="02020603050405020304" pitchFamily="18" charset="0"/>
              </a:rPr>
              <a:t>Teledermatology</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Internet </a:t>
            </a:r>
            <a:r>
              <a:rPr lang="en-US" dirty="0" err="1">
                <a:latin typeface="Times New Roman" panose="02020603050405020304" pitchFamily="18" charset="0"/>
                <a:cs typeface="Times New Roman" panose="02020603050405020304" pitchFamily="18" charset="0"/>
              </a:rPr>
              <a:t>Utilzation</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Market Demand</a:t>
            </a:r>
          </a:p>
          <a:p>
            <a:endParaRPr lang="en-US" dirty="0">
              <a:latin typeface="Times New Roman" panose="02020603050405020304" pitchFamily="18" charset="0"/>
              <a:cs typeface="Times New Roman" panose="02020603050405020304" pitchFamily="18" charset="0"/>
            </a:endParaRPr>
          </a:p>
          <a:p>
            <a:pPr marL="68580" indent="0">
              <a:buNone/>
            </a:pPr>
            <a:endParaRPr lang="en-US" dirty="0">
              <a:latin typeface="Times New Roman" panose="02020603050405020304" pitchFamily="18" charset="0"/>
              <a:cs typeface="Times New Roman" panose="02020603050405020304" pitchFamily="18" charset="0"/>
            </a:endParaRPr>
          </a:p>
          <a:p>
            <a:pPr marL="68580" indent="0">
              <a:buNone/>
            </a:pPr>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4781550"/>
            <a:ext cx="5638800" cy="2076450"/>
          </a:xfrm>
          <a:prstGeom prst="rect">
            <a:avLst/>
          </a:prstGeom>
        </p:spPr>
      </p:pic>
    </p:spTree>
    <p:extLst>
      <p:ext uri="{BB962C8B-B14F-4D97-AF65-F5344CB8AC3E}">
        <p14:creationId xmlns:p14="http://schemas.microsoft.com/office/powerpoint/2010/main" val="1797698781"/>
      </p:ext>
    </p:extLst>
  </p:cSld>
  <p:clrMapOvr>
    <a:masterClrMapping/>
  </p:clrMapOvr>
</p:sld>
</file>

<file path=ppt/theme/_rels/theme1.xml.rels><?xml version="1.0" encoding="UTF-8"?>

<Relationships xmlns="http://schemas.openxmlformats.org/package/2006/relationships">
  <Relationship Id="rId1" Type="http://schemas.openxmlformats.org/officeDocument/2006/relationships/image" Target="../media/image1.jpeg"/>
</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2090</Words>
  <Application/>
  <PresentationFormat>On-screen Show (4:3)</PresentationFormat>
  <Paragraphs>142</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Metro</vt:lpstr>
      <vt:lpstr>Ehealth Telemedicine  </vt:lpstr>
      <vt:lpstr>What is EHealth?</vt:lpstr>
      <vt:lpstr>What is EHealth</vt:lpstr>
      <vt:lpstr>What is EHealth (contd.)</vt:lpstr>
      <vt:lpstr>Financial Analysis of EHealth </vt:lpstr>
      <vt:lpstr>Financial Analysis (Contd.)</vt:lpstr>
      <vt:lpstr>SWOT ANALYSIS</vt:lpstr>
      <vt:lpstr>SWOT ANALYSIS (Contd.)</vt:lpstr>
      <vt:lpstr>Strengths</vt:lpstr>
      <vt:lpstr>Strengths (Contd.)</vt:lpstr>
      <vt:lpstr>Weaknesses</vt:lpstr>
      <vt:lpstr>Opportunities</vt:lpstr>
      <vt:lpstr>Opportunities (Contd.)</vt:lpstr>
      <vt:lpstr>Threats</vt:lpstr>
      <vt:lpstr>References</vt:lpstr>
    </vt:vector>
  </TitlesOfParts>
  <Company/>
  <LinksUpToDate>false</LinksUpToDate>
  <SharedDoc>false</SharedDoc>
  <HyperlinksChanged>false</HyperlinksChanged>
  <AppVersion>14.0000</AppVersion>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