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g"/>
  <Default Extension="mov" ContentType="application/movie"/>
  <Default Extension="pdf" ContentType="application/pdf"/>
  <Default Extension="png" ContentType="image/png"/>
  <Default Extension="rels" ContentType="application/vnd.openxmlformats-package.relationships+xml"/>
  <Default Extension="tif" ContentType="image/ti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

<Relationships xmlns="http://schemas.openxmlformats.org/package/2006/relationships">
  <Relationship Id="rId1" Type="http://schemas.openxmlformats.org/package/2006/relationships/metadata/core-properties" Target="docProps/core.xml"/>
  <Relationship Id="rId2" Type="http://schemas.openxmlformats.org/officeDocument/2006/relationships/extended-properties" Target="docProps/app.xml"/>
  <Relationship Id="rId3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Schoolbook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Schoolbook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Schoolbook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Schoolbook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Schoolbook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Schoolbook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Schoolbook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Schoolbook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Schoolboo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D9"/>
          </a:solidFill>
        </a:fill>
      </a:tcStyle>
    </a:wholeTbl>
    <a:band2H>
      <a:tcTxStyle b="def" i="def"/>
      <a:tcStyle>
        <a:tcBdr/>
        <a:fill>
          <a:solidFill>
            <a:srgbClr val="E9E9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CFE0"/>
          </a:solidFill>
        </a:fill>
      </a:tcStyle>
    </a:wholeTbl>
    <a:band2H>
      <a:tcTxStyle b="def" i="def"/>
      <a:tcStyle>
        <a:tcBdr/>
        <a:fill>
          <a:solidFill>
            <a:srgbClr val="F0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BE5"/>
          </a:solidFill>
        </a:fill>
      </a:tcStyle>
    </a:wholeTbl>
    <a:band2H>
      <a:tcTxStyle b="def" i="def"/>
      <a:tcStyle>
        <a:tcBdr/>
        <a:fill>
          <a:solidFill>
            <a:srgbClr val="E9EE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
<Relationships xmlns="http://schemas.openxmlformats.org/package/2006/relationships">
  <Relationship Id="rId1" Type="http://schemas.openxmlformats.org/officeDocument/2006/relationships/presProps" Target="presProps.xml"/>
  <Relationship Id="rId10" Type="http://schemas.openxmlformats.org/officeDocument/2006/relationships/slide" Target="slides/slide3.xml"/>
  <Relationship Id="rId11" Type="http://schemas.openxmlformats.org/officeDocument/2006/relationships/slide" Target="slides/slide4.xml"/>
  <Relationship Id="rId12" Type="http://schemas.openxmlformats.org/officeDocument/2006/relationships/slide" Target="slides/slide5.xml"/>
  <Relationship Id="rId13" Type="http://schemas.openxmlformats.org/officeDocument/2006/relationships/slide" Target="slides/slide6.xml"/>
  <Relationship Id="rId14" Type="http://schemas.openxmlformats.org/officeDocument/2006/relationships/slide" Target="slides/slide7.xml"/>
  <Relationship Id="rId15" Type="http://schemas.openxmlformats.org/officeDocument/2006/relationships/slide" Target="slides/slide8.xml"/>
  <Relationship Id="rId16" Type="http://schemas.openxmlformats.org/officeDocument/2006/relationships/slide" Target="slides/slide9.xml"/>
  <Relationship Id="rId17" Type="http://schemas.openxmlformats.org/officeDocument/2006/relationships/slide" Target="slides/slide10.xml"/>
  <Relationship Id="rId18" Type="http://schemas.openxmlformats.org/officeDocument/2006/relationships/slide" Target="slides/slide11.xml"/>
  <Relationship Id="rId19" Type="http://schemas.openxmlformats.org/officeDocument/2006/relationships/slide" Target="slides/slide12.xml"/>
  <Relationship Id="rId2" Type="http://schemas.openxmlformats.org/officeDocument/2006/relationships/viewProps" Target="viewProps.xml"/>
  <Relationship Id="rId20" Type="http://schemas.openxmlformats.org/officeDocument/2006/relationships/slide" Target="slides/slide13.xml"/>
  <Relationship Id="rId21" Type="http://schemas.openxmlformats.org/officeDocument/2006/relationships/slide" Target="slides/slide14.xml"/>
  <Relationship Id="rId22" Type="http://schemas.openxmlformats.org/officeDocument/2006/relationships/slide" Target="slides/slide15.xml"/>
  <Relationship Id="rId23" Type="http://schemas.openxmlformats.org/officeDocument/2006/relationships/slide" Target="slides/slide16.xml"/>
  <Relationship Id="rId24" Type="http://schemas.openxmlformats.org/officeDocument/2006/relationships/slide" Target="slides/slide17.xml"/>
  <Relationship Id="rId25" Type="http://schemas.openxmlformats.org/officeDocument/2006/relationships/slide" Target="slides/slide18.xml"/>
  <Relationship Id="rId26" Type="http://schemas.openxmlformats.org/officeDocument/2006/relationships/slide" Target="slides/slide19.xml"/>
  <Relationship Id="rId27" Type="http://schemas.openxmlformats.org/officeDocument/2006/relationships/slide" Target="slides/slide20.xml"/>
  <Relationship Id="rId28" Type="http://schemas.openxmlformats.org/officeDocument/2006/relationships/slide" Target="slides/slide21.xml"/>
  <Relationship Id="rId29" Type="http://schemas.openxmlformats.org/officeDocument/2006/relationships/slide" Target="slides/slide22.xml"/>
  <Relationship Id="rId3" Type="http://schemas.openxmlformats.org/officeDocument/2006/relationships/commentAuthors" Target="commentAuthors.xml"/>
  <Relationship Id="rId30" Type="http://schemas.openxmlformats.org/officeDocument/2006/relationships/slide" Target="slides/slide23.xml"/>
  <Relationship Id="rId31" Type="http://schemas.openxmlformats.org/officeDocument/2006/relationships/slide" Target="slides/slide24.xml"/>
  <Relationship Id="rId32" Type="http://schemas.openxmlformats.org/officeDocument/2006/relationships/slide" Target="slides/slide25.xml"/>
  <Relationship Id="rId33" Type="http://schemas.openxmlformats.org/officeDocument/2006/relationships/slide" Target="slides/slide26.xml"/>
  <Relationship Id="rId34" Type="http://schemas.openxmlformats.org/officeDocument/2006/relationships/slide" Target="slides/slide27.xml"/>
  <Relationship Id="rId35" Type="http://schemas.openxmlformats.org/officeDocument/2006/relationships/slide" Target="slides/slide28.xml"/>
  <Relationship Id="rId36" Type="http://schemas.openxmlformats.org/officeDocument/2006/relationships/slide" Target="slides/slide29.xml"/>
  <Relationship Id="rId37" Type="http://schemas.openxmlformats.org/officeDocument/2006/relationships/slide" Target="slides/slide30.xml"/>
  <Relationship Id="rId38" Type="http://schemas.openxmlformats.org/officeDocument/2006/relationships/slide" Target="slides/slide31.xml"/>
  <Relationship Id="rId39" Type="http://schemas.openxmlformats.org/officeDocument/2006/relationships/slide" Target="slides/slide32.xml"/>
  <Relationship Id="rId4" Type="http://schemas.openxmlformats.org/officeDocument/2006/relationships/tableStyles" Target="tableStyles.xml"/>
  <Relationship Id="rId40" Type="http://schemas.openxmlformats.org/officeDocument/2006/relationships/slide" Target="slides/slide33.xml"/>
  <Relationship Id="rId41" Type="http://schemas.openxmlformats.org/officeDocument/2006/relationships/slide" Target="slides/slide34.xml"/>
  <Relationship Id="rId42" Type="http://schemas.openxmlformats.org/officeDocument/2006/relationships/slide" Target="slides/slide35.xml"/>
  <Relationship Id="rId43" Type="http://schemas.openxmlformats.org/officeDocument/2006/relationships/slide" Target="slides/slide36.xml"/>
  <Relationship Id="rId44" Type="http://schemas.openxmlformats.org/officeDocument/2006/relationships/slide" Target="slides/slide37.xml"/>
  <Relationship Id="rId45" Type="http://schemas.openxmlformats.org/officeDocument/2006/relationships/slide" Target="slides/slide38.xml"/>
  <Relationship Id="rId46" Type="http://schemas.openxmlformats.org/officeDocument/2006/relationships/slide" Target="slides/slide39.xml"/>
  <Relationship Id="rId47" Type="http://schemas.openxmlformats.org/officeDocument/2006/relationships/slide" Target="slides/slide40.xml"/>
  <Relationship Id="rId48" Type="http://schemas.openxmlformats.org/officeDocument/2006/relationships/slide" Target="slides/slide41.xml"/>
  <Relationship Id="rId49" Type="http://schemas.openxmlformats.org/officeDocument/2006/relationships/slide" Target="slides/slide42.xml"/>
  <Relationship Id="rId5" Type="http://schemas.openxmlformats.org/officeDocument/2006/relationships/slideMaster" Target="slideMasters/slideMaster1.xml"/>
  <Relationship Id="rId50" Type="http://schemas.openxmlformats.org/officeDocument/2006/relationships/slide" Target="slides/slide43.xml"/>
  <Relationship Id="rId6" Type="http://schemas.openxmlformats.org/officeDocument/2006/relationships/theme" Target="theme/theme1.xml"/>
  <Relationship Id="rId7" Type="http://schemas.openxmlformats.org/officeDocument/2006/relationships/notesMaster" Target="notesMasters/notesMaster1.xml"/>
  <Relationship Id="rId8" Type="http://schemas.openxmlformats.org/officeDocument/2006/relationships/slide" Target="slides/slide1.xml"/>
  <Relationship Id="rId9" Type="http://schemas.openxmlformats.org/officeDocument/2006/relationships/slide" Target="slides/slide2.xml"/>
</Relationships>

</file>

<file path=ppt/notesMasters/_rels/notesMaster1.xml.rels><?xml version="1.0" encoding="UTF-8"?>

<Relationships xmlns="http://schemas.openxmlformats.org/package/2006/relationships">
  <Relationship Id="rId1" Type="http://schemas.openxmlformats.org/officeDocument/2006/relationships/theme" Target="../theme/theme2.xml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hape 16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entury Schoolbook"/>
      </a:defRPr>
    </a:lvl1pPr>
    <a:lvl2pPr indent="228600" latinLnBrk="0">
      <a:defRPr sz="1200">
        <a:latin typeface="+mj-lt"/>
        <a:ea typeface="+mj-ea"/>
        <a:cs typeface="+mj-cs"/>
        <a:sym typeface="Century Schoolbook"/>
      </a:defRPr>
    </a:lvl2pPr>
    <a:lvl3pPr indent="457200" latinLnBrk="0">
      <a:defRPr sz="1200">
        <a:latin typeface="+mj-lt"/>
        <a:ea typeface="+mj-ea"/>
        <a:cs typeface="+mj-cs"/>
        <a:sym typeface="Century Schoolbook"/>
      </a:defRPr>
    </a:lvl3pPr>
    <a:lvl4pPr indent="685800" latinLnBrk="0">
      <a:defRPr sz="1200">
        <a:latin typeface="+mj-lt"/>
        <a:ea typeface="+mj-ea"/>
        <a:cs typeface="+mj-cs"/>
        <a:sym typeface="Century Schoolbook"/>
      </a:defRPr>
    </a:lvl4pPr>
    <a:lvl5pPr indent="914400" latinLnBrk="0">
      <a:defRPr sz="1200">
        <a:latin typeface="+mj-lt"/>
        <a:ea typeface="+mj-ea"/>
        <a:cs typeface="+mj-cs"/>
        <a:sym typeface="Century Schoolbook"/>
      </a:defRPr>
    </a:lvl5pPr>
    <a:lvl6pPr indent="1143000" latinLnBrk="0">
      <a:defRPr sz="1200">
        <a:latin typeface="+mj-lt"/>
        <a:ea typeface="+mj-ea"/>
        <a:cs typeface="+mj-cs"/>
        <a:sym typeface="Century Schoolbook"/>
      </a:defRPr>
    </a:lvl6pPr>
    <a:lvl7pPr indent="1371600" latinLnBrk="0">
      <a:defRPr sz="1200">
        <a:latin typeface="+mj-lt"/>
        <a:ea typeface="+mj-ea"/>
        <a:cs typeface="+mj-cs"/>
        <a:sym typeface="Century Schoolbook"/>
      </a:defRPr>
    </a:lvl7pPr>
    <a:lvl8pPr indent="1600200" latinLnBrk="0">
      <a:defRPr sz="1200">
        <a:latin typeface="+mj-lt"/>
        <a:ea typeface="+mj-ea"/>
        <a:cs typeface="+mj-cs"/>
        <a:sym typeface="Century Schoolbook"/>
      </a:defRPr>
    </a:lvl8pPr>
    <a:lvl9pPr indent="1828800" latinLnBrk="0">
      <a:defRPr sz="1200">
        <a:latin typeface="+mj-lt"/>
        <a:ea typeface="+mj-ea"/>
        <a:cs typeface="+mj-cs"/>
        <a:sym typeface="Century Schoolbook"/>
      </a:defRPr>
    </a:lvl9pPr>
  </p:notesStyle>
</p:notesMaster>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xfrm>
            <a:off x="2286000" y="3124200"/>
            <a:ext cx="6172200" cy="18943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2286000" y="5003322"/>
            <a:ext cx="6172200" cy="13716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b="1" sz="1800">
                <a:solidFill>
                  <a:srgbClr val="424456"/>
                </a:solidFill>
              </a:defRPr>
            </a:lvl1pPr>
          </a:lstStyle>
          <a:p>
            <a:pPr/>
            <a:r>
              <a:t>Click to edit Master subtitle style</a:t>
            </a:r>
          </a:p>
        </p:txBody>
      </p:sp>
      <p:sp>
        <p:nvSpPr>
          <p:cNvPr id="19" name="Shape 19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B2B2C3">
              <a:alpha val="54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" name="Shape 20"/>
          <p:cNvSpPr/>
          <p:nvPr/>
        </p:nvSpPr>
        <p:spPr>
          <a:xfrm>
            <a:off x="276335" y="0"/>
            <a:ext cx="104665" cy="6858000"/>
          </a:xfrm>
          <a:prstGeom prst="rect">
            <a:avLst/>
          </a:prstGeom>
          <a:solidFill>
            <a:srgbClr val="CFCFD9">
              <a:alpha val="36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" name="Shape 21"/>
          <p:cNvSpPr/>
          <p:nvPr/>
        </p:nvSpPr>
        <p:spPr>
          <a:xfrm>
            <a:off x="990599" y="0"/>
            <a:ext cx="181874" cy="6858000"/>
          </a:xfrm>
          <a:prstGeom prst="rect">
            <a:avLst/>
          </a:prstGeom>
          <a:solidFill>
            <a:srgbClr val="CFCFD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" name="Shape 22"/>
          <p:cNvSpPr/>
          <p:nvPr/>
        </p:nvSpPr>
        <p:spPr>
          <a:xfrm>
            <a:off x="1141319" y="0"/>
            <a:ext cx="230281" cy="6858000"/>
          </a:xfrm>
          <a:prstGeom prst="rect">
            <a:avLst/>
          </a:prstGeom>
          <a:solidFill>
            <a:srgbClr val="E9E9ED">
              <a:alpha val="71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" name="Shape 23"/>
          <p:cNvSpPr/>
          <p:nvPr/>
        </p:nvSpPr>
        <p:spPr>
          <a:xfrm flipH="1">
            <a:off x="106344" y="0"/>
            <a:ext cx="1" cy="6858001"/>
          </a:xfrm>
          <a:prstGeom prst="line">
            <a:avLst/>
          </a:prstGeom>
          <a:ln w="57150">
            <a:solidFill>
              <a:srgbClr val="B2B2C3">
                <a:alpha val="73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4" name="Shape 24"/>
          <p:cNvSpPr/>
          <p:nvPr/>
        </p:nvSpPr>
        <p:spPr>
          <a:xfrm flipH="1">
            <a:off x="914399" y="0"/>
            <a:ext cx="2" cy="6858001"/>
          </a:xfrm>
          <a:prstGeom prst="line">
            <a:avLst/>
          </a:prstGeom>
          <a:ln w="57150">
            <a:solidFill>
              <a:srgbClr val="E9E9ED">
                <a:alpha val="83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5" name="Shape 25"/>
          <p:cNvSpPr/>
          <p:nvPr/>
        </p:nvSpPr>
        <p:spPr>
          <a:xfrm flipH="1">
            <a:off x="854112" y="0"/>
            <a:ext cx="1" cy="6858001"/>
          </a:xfrm>
          <a:prstGeom prst="line">
            <a:avLst/>
          </a:prstGeom>
          <a:ln w="57150">
            <a:solidFill>
              <a:srgbClr val="B2B2C3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6" name="Shape 26"/>
          <p:cNvSpPr/>
          <p:nvPr/>
        </p:nvSpPr>
        <p:spPr>
          <a:xfrm flipH="1">
            <a:off x="1726639" y="0"/>
            <a:ext cx="1" cy="6858001"/>
          </a:xfrm>
          <a:prstGeom prst="line">
            <a:avLst/>
          </a:prstGeom>
          <a:ln w="28575">
            <a:solidFill>
              <a:srgbClr val="B2B2C3">
                <a:alpha val="82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7" name="Shape 27"/>
          <p:cNvSpPr/>
          <p:nvPr/>
        </p:nvSpPr>
        <p:spPr>
          <a:xfrm flipH="1">
            <a:off x="1066799" y="0"/>
            <a:ext cx="2" cy="6858001"/>
          </a:xfrm>
          <a:prstGeom prst="line">
            <a:avLst/>
          </a:prstGeom>
          <a:ln>
            <a:solidFill>
              <a:srgbClr val="B2B2C3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8" name="Shape 28"/>
          <p:cNvSpPr/>
          <p:nvPr/>
        </p:nvSpPr>
        <p:spPr>
          <a:xfrm flipH="1">
            <a:off x="9113856" y="0"/>
            <a:ext cx="1" cy="6858001"/>
          </a:xfrm>
          <a:prstGeom prst="line">
            <a:avLst/>
          </a:prstGeom>
          <a:ln w="57150">
            <a:solidFill>
              <a:srgbClr val="B2B2C3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9" name="Shape 29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B2B2C3">
              <a:alpha val="51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" name="Shape 30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" name="Shape 31"/>
          <p:cNvSpPr/>
          <p:nvPr/>
        </p:nvSpPr>
        <p:spPr>
          <a:xfrm>
            <a:off x="1309632" y="4866752"/>
            <a:ext cx="641424" cy="64142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" name="Shape 32"/>
          <p:cNvSpPr/>
          <p:nvPr/>
        </p:nvSpPr>
        <p:spPr>
          <a:xfrm>
            <a:off x="1091080" y="5500632"/>
            <a:ext cx="137161" cy="13716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" name="Shape 33"/>
          <p:cNvSpPr/>
          <p:nvPr/>
        </p:nvSpPr>
        <p:spPr>
          <a:xfrm>
            <a:off x="1664207" y="5788152"/>
            <a:ext cx="274321" cy="27432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" name="Shape 34"/>
          <p:cNvSpPr/>
          <p:nvPr/>
        </p:nvSpPr>
        <p:spPr>
          <a:xfrm>
            <a:off x="1904999" y="4495799"/>
            <a:ext cx="365762" cy="365762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" name="Shape 35"/>
          <p:cNvSpPr/>
          <p:nvPr>
            <p:ph type="sldNum" sz="quarter" idx="2"/>
          </p:nvPr>
        </p:nvSpPr>
        <p:spPr>
          <a:xfrm>
            <a:off x="1476177" y="5033793"/>
            <a:ext cx="308334" cy="3073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46" name="Shape 1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xfrm>
            <a:off x="6629400" y="274639"/>
            <a:ext cx="1676400" cy="5851526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154" name="Shape 154"/>
          <p:cNvSpPr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55" name="Shape 1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4" name="Shape 4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bg>
      <p:bgPr>
        <a:solidFill>
          <a:srgbClr val="42445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DEDEDE"/>
                </a:solidFill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52" name="Shape 52"/>
          <p:cNvSpPr/>
          <p:nvPr>
            <p:ph type="body" sz="quarter" idx="1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b="1" sz="1800">
                <a:solidFill>
                  <a:srgbClr val="DEDEDE"/>
                </a:solidFill>
              </a:defRPr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53" name="Shape 53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B2B2C3">
              <a:alpha val="54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4" name="Shape 54"/>
          <p:cNvSpPr/>
          <p:nvPr/>
        </p:nvSpPr>
        <p:spPr>
          <a:xfrm>
            <a:off x="276335" y="0"/>
            <a:ext cx="104665" cy="6858000"/>
          </a:xfrm>
          <a:prstGeom prst="rect">
            <a:avLst/>
          </a:prstGeom>
          <a:solidFill>
            <a:srgbClr val="CFCFD9">
              <a:alpha val="36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5" name="Shape 55"/>
          <p:cNvSpPr/>
          <p:nvPr/>
        </p:nvSpPr>
        <p:spPr>
          <a:xfrm>
            <a:off x="990599" y="0"/>
            <a:ext cx="181874" cy="6858000"/>
          </a:xfrm>
          <a:prstGeom prst="rect">
            <a:avLst/>
          </a:prstGeom>
          <a:solidFill>
            <a:srgbClr val="CFCFD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6" name="Shape 56"/>
          <p:cNvSpPr/>
          <p:nvPr/>
        </p:nvSpPr>
        <p:spPr>
          <a:xfrm>
            <a:off x="1141319" y="0"/>
            <a:ext cx="230281" cy="6858000"/>
          </a:xfrm>
          <a:prstGeom prst="rect">
            <a:avLst/>
          </a:prstGeom>
          <a:solidFill>
            <a:srgbClr val="E9E9ED">
              <a:alpha val="71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7" name="Shape 57"/>
          <p:cNvSpPr/>
          <p:nvPr/>
        </p:nvSpPr>
        <p:spPr>
          <a:xfrm flipH="1">
            <a:off x="106344" y="0"/>
            <a:ext cx="1" cy="6858001"/>
          </a:xfrm>
          <a:prstGeom prst="line">
            <a:avLst/>
          </a:prstGeom>
          <a:ln w="57150">
            <a:solidFill>
              <a:srgbClr val="B2B2C3">
                <a:alpha val="73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8" name="Shape 58"/>
          <p:cNvSpPr/>
          <p:nvPr/>
        </p:nvSpPr>
        <p:spPr>
          <a:xfrm flipH="1">
            <a:off x="914399" y="0"/>
            <a:ext cx="2" cy="6858001"/>
          </a:xfrm>
          <a:prstGeom prst="line">
            <a:avLst/>
          </a:prstGeom>
          <a:ln w="57150">
            <a:solidFill>
              <a:srgbClr val="E9E9ED">
                <a:alpha val="83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9" name="Shape 59"/>
          <p:cNvSpPr/>
          <p:nvPr/>
        </p:nvSpPr>
        <p:spPr>
          <a:xfrm flipH="1">
            <a:off x="854112" y="0"/>
            <a:ext cx="1" cy="6858001"/>
          </a:xfrm>
          <a:prstGeom prst="line">
            <a:avLst/>
          </a:prstGeom>
          <a:ln w="57150">
            <a:solidFill>
              <a:srgbClr val="B2B2C3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0" name="Shape 60"/>
          <p:cNvSpPr/>
          <p:nvPr/>
        </p:nvSpPr>
        <p:spPr>
          <a:xfrm flipH="1">
            <a:off x="1726639" y="0"/>
            <a:ext cx="1" cy="6858001"/>
          </a:xfrm>
          <a:prstGeom prst="line">
            <a:avLst/>
          </a:prstGeom>
          <a:ln w="28575">
            <a:solidFill>
              <a:srgbClr val="B2B2C3">
                <a:alpha val="82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1" name="Shape 61"/>
          <p:cNvSpPr/>
          <p:nvPr/>
        </p:nvSpPr>
        <p:spPr>
          <a:xfrm flipH="1">
            <a:off x="1066799" y="0"/>
            <a:ext cx="2" cy="6858001"/>
          </a:xfrm>
          <a:prstGeom prst="line">
            <a:avLst/>
          </a:prstGeom>
          <a:ln>
            <a:solidFill>
              <a:srgbClr val="B2B2C3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2" name="Shape 62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B2B2C3">
              <a:alpha val="51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3" name="Shape 63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4" name="Shape 64"/>
          <p:cNvSpPr/>
          <p:nvPr/>
        </p:nvSpPr>
        <p:spPr>
          <a:xfrm>
            <a:off x="1324704" y="4866752"/>
            <a:ext cx="641424" cy="64142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5" name="Shape 65"/>
          <p:cNvSpPr/>
          <p:nvPr/>
        </p:nvSpPr>
        <p:spPr>
          <a:xfrm>
            <a:off x="1091080" y="5500632"/>
            <a:ext cx="137161" cy="13716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6" name="Shape 66"/>
          <p:cNvSpPr/>
          <p:nvPr/>
        </p:nvSpPr>
        <p:spPr>
          <a:xfrm>
            <a:off x="1664207" y="5791199"/>
            <a:ext cx="274321" cy="274322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" name="Shape 67"/>
          <p:cNvSpPr/>
          <p:nvPr/>
        </p:nvSpPr>
        <p:spPr>
          <a:xfrm>
            <a:off x="1879039" y="4479888"/>
            <a:ext cx="365761" cy="36576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8" name="Shape 68"/>
          <p:cNvSpPr/>
          <p:nvPr/>
        </p:nvSpPr>
        <p:spPr>
          <a:xfrm flipH="1">
            <a:off x="9097943" y="0"/>
            <a:ext cx="1" cy="6858001"/>
          </a:xfrm>
          <a:prstGeom prst="line">
            <a:avLst/>
          </a:prstGeom>
          <a:ln w="57150">
            <a:solidFill>
              <a:srgbClr val="B2B2C3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xfrm>
            <a:off x="1491249" y="5033793"/>
            <a:ext cx="308334" cy="3073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77" name="Shape 77"/>
          <p:cNvSpPr/>
          <p:nvPr>
            <p:ph type="body" sz="half" idx="1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86" name="Shape 86"/>
          <p:cNvSpPr/>
          <p:nvPr>
            <p:ph type="body" sz="half" idx="1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87" name="Shape 87"/>
          <p:cNvSpPr/>
          <p:nvPr>
            <p:ph type="body" sz="quarter" idx="13"/>
          </p:nvPr>
        </p:nvSpPr>
        <p:spPr>
          <a:xfrm>
            <a:off x="489338" y="1601858"/>
            <a:ext cx="3593324" cy="59409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marL="0" indent="0">
              <a:buClrTx/>
              <a:buSzTx/>
              <a:buFontTx/>
              <a:buNone/>
              <a:defRPr b="1" sz="2000">
                <a:solidFill>
                  <a:srgbClr val="FFFFFF"/>
                </a:solidFill>
              </a:defRPr>
            </a:pPr>
          </a:p>
        </p:txBody>
      </p:sp>
      <p:sp>
        <p:nvSpPr>
          <p:cNvPr id="88" name="Shape 88"/>
          <p:cNvSpPr/>
          <p:nvPr>
            <p:ph type="body" sz="quarter" idx="14"/>
          </p:nvPr>
        </p:nvSpPr>
        <p:spPr>
          <a:xfrm>
            <a:off x="4375538" y="1601858"/>
            <a:ext cx="3593324" cy="59409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marL="0" indent="0">
              <a:buClrTx/>
              <a:buSzTx/>
              <a:buFontTx/>
              <a:buNone/>
              <a:defRPr b="1" sz="2000">
                <a:solidFill>
                  <a:srgbClr val="FFFFFF"/>
                </a:solidFill>
              </a:defRPr>
            </a:pPr>
          </a:p>
        </p:txBody>
      </p:sp>
      <p:sp>
        <p:nvSpPr>
          <p:cNvPr id="89" name="Shape 8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97" name="Shape 9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 flipH="1">
            <a:off x="8762999" y="0"/>
            <a:ext cx="1" cy="6858001"/>
          </a:xfrm>
          <a:prstGeom prst="line">
            <a:avLst/>
          </a:prstGeom>
          <a:ln w="38100">
            <a:solidFill>
              <a:srgbClr val="B2B2C3">
                <a:alpha val="93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2" name="Shape 112"/>
          <p:cNvSpPr/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</p:spPr>
        <p:txBody>
          <a:bodyPr/>
          <a:lstStyle>
            <a:lvl1pPr>
              <a:defRPr b="1" sz="20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13" name="Shape 113"/>
          <p:cNvSpPr/>
          <p:nvPr>
            <p:ph type="body" sz="quarter" idx="1"/>
          </p:nvPr>
        </p:nvSpPr>
        <p:spPr>
          <a:xfrm>
            <a:off x="6812280" y="274320"/>
            <a:ext cx="1527049" cy="49834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1200"/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114" name="Shape 114"/>
          <p:cNvSpPr/>
          <p:nvPr/>
        </p:nvSpPr>
        <p:spPr>
          <a:xfrm flipH="1">
            <a:off x="6248399" y="0"/>
            <a:ext cx="2" cy="6858001"/>
          </a:xfrm>
          <a:prstGeom prst="line">
            <a:avLst/>
          </a:prstGeom>
          <a:ln w="38100">
            <a:solidFill>
              <a:srgbClr val="B2B2C3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5" name="Shape 115"/>
          <p:cNvSpPr/>
          <p:nvPr/>
        </p:nvSpPr>
        <p:spPr>
          <a:xfrm flipH="1">
            <a:off x="6192296" y="0"/>
            <a:ext cx="1" cy="685800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6" name="Shape 116"/>
          <p:cNvSpPr/>
          <p:nvPr/>
        </p:nvSpPr>
        <p:spPr>
          <a:xfrm flipH="1">
            <a:off x="8991599" y="0"/>
            <a:ext cx="1" cy="68580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7" name="Shape 117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B2B2C3">
              <a:alpha val="87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8" name="Shape 118"/>
          <p:cNvSpPr/>
          <p:nvPr/>
        </p:nvSpPr>
        <p:spPr>
          <a:xfrm flipH="1">
            <a:off x="8915399" y="0"/>
            <a:ext cx="1" cy="6858001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9" name="Shape 119"/>
          <p:cNvSpPr/>
          <p:nvPr/>
        </p:nvSpPr>
        <p:spPr>
          <a:xfrm>
            <a:off x="8156447" y="5714999"/>
            <a:ext cx="548641" cy="548642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0" name="Shape 1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 flipH="1">
            <a:off x="8762999" y="0"/>
            <a:ext cx="1" cy="6858001"/>
          </a:xfrm>
          <a:prstGeom prst="line">
            <a:avLst/>
          </a:prstGeom>
          <a:ln w="38100">
            <a:solidFill>
              <a:srgbClr val="B2B2C3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8" name="Shape 128"/>
          <p:cNvSpPr/>
          <p:nvPr/>
        </p:nvSpPr>
        <p:spPr>
          <a:xfrm>
            <a:off x="8156447" y="5714999"/>
            <a:ext cx="548641" cy="548642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9" name="Shape 129"/>
          <p:cNvSpPr/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</p:spPr>
        <p:txBody>
          <a:bodyPr/>
          <a:lstStyle>
            <a:lvl1pPr>
              <a:defRPr b="1" sz="20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30" name="Shape 130"/>
          <p:cNvSpPr/>
          <p:nvPr>
            <p:ph type="pic" idx="13"/>
          </p:nvPr>
        </p:nvSpPr>
        <p:spPr>
          <a:xfrm>
            <a:off x="0" y="0"/>
            <a:ext cx="61722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6765797" y="264795"/>
            <a:ext cx="1524001" cy="49560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200"/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132" name="Shape 132"/>
          <p:cNvSpPr/>
          <p:nvPr/>
        </p:nvSpPr>
        <p:spPr>
          <a:xfrm flipH="1">
            <a:off x="8991599" y="0"/>
            <a:ext cx="1" cy="685800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3" name="Shape 13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B2B2C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4" name="Shape 134"/>
          <p:cNvSpPr/>
          <p:nvPr/>
        </p:nvSpPr>
        <p:spPr>
          <a:xfrm flipH="1">
            <a:off x="8915399" y="0"/>
            <a:ext cx="1" cy="6858001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5" name="Shape 135"/>
          <p:cNvSpPr/>
          <p:nvPr/>
        </p:nvSpPr>
        <p:spPr>
          <a:xfrm flipH="1">
            <a:off x="6248399" y="0"/>
            <a:ext cx="2" cy="6858001"/>
          </a:xfrm>
          <a:prstGeom prst="line">
            <a:avLst/>
          </a:prstGeom>
          <a:ln w="38100">
            <a:solidFill>
              <a:srgbClr val="B2B2C3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6" name="Shape 136"/>
          <p:cNvSpPr/>
          <p:nvPr/>
        </p:nvSpPr>
        <p:spPr>
          <a:xfrm flipH="1">
            <a:off x="6192296" y="0"/>
            <a:ext cx="1" cy="685800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7" name="Shape 1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theme" Target="../theme/theme1.xml"/>
  <Relationship Id="rId10" Type="http://schemas.openxmlformats.org/officeDocument/2006/relationships/slideLayout" Target="../slideLayouts/slideLayout9.xml"/>
  <Relationship Id="rId11" Type="http://schemas.openxmlformats.org/officeDocument/2006/relationships/slideLayout" Target="../slideLayouts/slideLayout10.xml"/>
  <Relationship Id="rId12" Type="http://schemas.openxmlformats.org/officeDocument/2006/relationships/slideLayout" Target="../slideLayouts/slideLayout11.xml"/>
  <Relationship Id="rId2" Type="http://schemas.openxmlformats.org/officeDocument/2006/relationships/slideLayout" Target="../slideLayouts/slideLayout1.xml"/>
  <Relationship Id="rId3" Type="http://schemas.openxmlformats.org/officeDocument/2006/relationships/slideLayout" Target="../slideLayouts/slideLayout2.xml"/>
  <Relationship Id="rId4" Type="http://schemas.openxmlformats.org/officeDocument/2006/relationships/slideLayout" Target="../slideLayouts/slideLayout3.xml"/>
  <Relationship Id="rId5" Type="http://schemas.openxmlformats.org/officeDocument/2006/relationships/slideLayout" Target="../slideLayouts/slideLayout4.xml"/>
  <Relationship Id="rId6" Type="http://schemas.openxmlformats.org/officeDocument/2006/relationships/slideLayout" Target="../slideLayouts/slideLayout5.xml"/>
  <Relationship Id="rId7" Type="http://schemas.openxmlformats.org/officeDocument/2006/relationships/slideLayout" Target="../slideLayouts/slideLayout6.xml"/>
  <Relationship Id="rId8" Type="http://schemas.openxmlformats.org/officeDocument/2006/relationships/slideLayout" Target="../slideLayouts/slideLayout7.xml"/>
  <Relationship Id="rId9" Type="http://schemas.openxmlformats.org/officeDocument/2006/relationships/slideLayout" Target="../slideLayouts/slideLayout8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H="1">
            <a:off x="8762999" y="0"/>
            <a:ext cx="1" cy="6858001"/>
          </a:xfrm>
          <a:prstGeom prst="line">
            <a:avLst/>
          </a:prstGeom>
          <a:ln w="38100">
            <a:solidFill>
              <a:srgbClr val="B2B2C3">
                <a:alpha val="93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" name="Shape 3"/>
          <p:cNvSpPr/>
          <p:nvPr/>
        </p:nvSpPr>
        <p:spPr>
          <a:xfrm flipH="1">
            <a:off x="76199" y="0"/>
            <a:ext cx="2" cy="6858001"/>
          </a:xfrm>
          <a:prstGeom prst="line">
            <a:avLst/>
          </a:prstGeom>
          <a:ln w="57150">
            <a:solidFill>
              <a:srgbClr val="B2B2C3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" name="Shape 4"/>
          <p:cNvSpPr/>
          <p:nvPr/>
        </p:nvSpPr>
        <p:spPr>
          <a:xfrm flipH="1">
            <a:off x="8991599" y="0"/>
            <a:ext cx="1" cy="68580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" name="Shape 5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B2B2C3">
              <a:alpha val="87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" name="Shape 6"/>
          <p:cNvSpPr/>
          <p:nvPr/>
        </p:nvSpPr>
        <p:spPr>
          <a:xfrm flipH="1">
            <a:off x="8915399" y="0"/>
            <a:ext cx="1" cy="6858001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" name="Shape 7"/>
          <p:cNvSpPr/>
          <p:nvPr/>
        </p:nvSpPr>
        <p:spPr>
          <a:xfrm>
            <a:off x="8156447" y="5714999"/>
            <a:ext cx="548641" cy="548642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" name="Shape 8"/>
          <p:cNvSpPr/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457200" y="1600200"/>
            <a:ext cx="7467600" cy="4873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" name="Shape 10"/>
          <p:cNvSpPr/>
          <p:nvPr>
            <p:ph type="sldNum" sz="quarter" idx="2"/>
          </p:nvPr>
        </p:nvSpPr>
        <p:spPr>
          <a:xfrm>
            <a:off x="8279650" y="5840984"/>
            <a:ext cx="308333" cy="3073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b="1" sz="14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3000" u="none">
          <a:ln>
            <a:noFill/>
          </a:ln>
          <a:solidFill>
            <a:srgbClr val="424456"/>
          </a:solidFill>
          <a:uFillTx/>
          <a:latin typeface="+mj-lt"/>
          <a:ea typeface="+mj-ea"/>
          <a:cs typeface="+mj-cs"/>
          <a:sym typeface="Century Schoolbook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3000" u="none">
          <a:ln>
            <a:noFill/>
          </a:ln>
          <a:solidFill>
            <a:srgbClr val="424456"/>
          </a:solidFill>
          <a:uFillTx/>
          <a:latin typeface="+mj-lt"/>
          <a:ea typeface="+mj-ea"/>
          <a:cs typeface="+mj-cs"/>
          <a:sym typeface="Century Schoolbook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3000" u="none">
          <a:ln>
            <a:noFill/>
          </a:ln>
          <a:solidFill>
            <a:srgbClr val="424456"/>
          </a:solidFill>
          <a:uFillTx/>
          <a:latin typeface="+mj-lt"/>
          <a:ea typeface="+mj-ea"/>
          <a:cs typeface="+mj-cs"/>
          <a:sym typeface="Century Schoolbook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3000" u="none">
          <a:ln>
            <a:noFill/>
          </a:ln>
          <a:solidFill>
            <a:srgbClr val="424456"/>
          </a:solidFill>
          <a:uFillTx/>
          <a:latin typeface="+mj-lt"/>
          <a:ea typeface="+mj-ea"/>
          <a:cs typeface="+mj-cs"/>
          <a:sym typeface="Century Schoolbook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3000" u="none">
          <a:ln>
            <a:noFill/>
          </a:ln>
          <a:solidFill>
            <a:srgbClr val="424456"/>
          </a:solidFill>
          <a:uFillTx/>
          <a:latin typeface="+mj-lt"/>
          <a:ea typeface="+mj-ea"/>
          <a:cs typeface="+mj-cs"/>
          <a:sym typeface="Century Schoolbook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3000" u="none">
          <a:ln>
            <a:noFill/>
          </a:ln>
          <a:solidFill>
            <a:srgbClr val="424456"/>
          </a:solidFill>
          <a:uFillTx/>
          <a:latin typeface="+mj-lt"/>
          <a:ea typeface="+mj-ea"/>
          <a:cs typeface="+mj-cs"/>
          <a:sym typeface="Century Schoolbook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3000" u="none">
          <a:ln>
            <a:noFill/>
          </a:ln>
          <a:solidFill>
            <a:srgbClr val="424456"/>
          </a:solidFill>
          <a:uFillTx/>
          <a:latin typeface="+mj-lt"/>
          <a:ea typeface="+mj-ea"/>
          <a:cs typeface="+mj-cs"/>
          <a:sym typeface="Century Schoolbook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3000" u="none">
          <a:ln>
            <a:noFill/>
          </a:ln>
          <a:solidFill>
            <a:srgbClr val="424456"/>
          </a:solidFill>
          <a:uFillTx/>
          <a:latin typeface="+mj-lt"/>
          <a:ea typeface="+mj-ea"/>
          <a:cs typeface="+mj-cs"/>
          <a:sym typeface="Century Schoolbook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3000" u="none">
          <a:ln>
            <a:noFill/>
          </a:ln>
          <a:solidFill>
            <a:srgbClr val="424456"/>
          </a:solidFill>
          <a:uFillTx/>
          <a:latin typeface="+mj-lt"/>
          <a:ea typeface="+mj-ea"/>
          <a:cs typeface="+mj-cs"/>
          <a:sym typeface="Century Schoolbook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70000"/>
        <a:buFont typeface="Wingdings"/>
        <a:buChar char="○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entury Schoolbook"/>
        </a:defRPr>
      </a:lvl1pPr>
      <a:lvl2pPr marL="679268" marR="0" indent="-31350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80000"/>
        <a:buFont typeface="Wingdings"/>
        <a:buChar char="●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entury Schoolbook"/>
        </a:defRPr>
      </a:lvl2pPr>
      <a:lvl3pPr marL="975360" marR="0" indent="-2438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60000"/>
        <a:buFont typeface="Wingdings"/>
        <a:buChar char="○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entury Schoolbook"/>
        </a:defRPr>
      </a:lvl3pPr>
      <a:lvl4pPr marL="1249679" marR="0" indent="-2438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60000"/>
        <a:buFont typeface="Wingdings"/>
        <a:buChar char="○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entury Schoolbook"/>
        </a:defRPr>
      </a:lvl4pPr>
      <a:lvl5pPr marL="1554479" marR="0" indent="-27431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68000"/>
        <a:buFont typeface="Wingdings"/>
        <a:buChar char="●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entury Schoolbook"/>
        </a:defRPr>
      </a:lvl5pPr>
      <a:lvl6pPr marL="1828800" marR="0" indent="-27431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entury Schoolbook"/>
        </a:defRPr>
      </a:lvl6pPr>
      <a:lvl7pPr marL="2142308" marR="0" indent="-31350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60000"/>
        <a:buFont typeface="Wingdings"/>
        <a:buChar char="○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entury Schoolbook"/>
        </a:defRPr>
      </a:lvl7pPr>
      <a:lvl8pPr marL="2416628" marR="0" indent="-31350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entury Schoolbook"/>
        </a:defRPr>
      </a:lvl8pPr>
      <a:lvl9pPr marL="2690948" marR="0" indent="-31350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entury Schoolbook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9pPr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2.png"/>
</Relationships>

</file>

<file path=ppt/slides/_rels/slide1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3.png"/>
</Relationships>

</file>

<file path=ppt/slides/_rels/slide2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4.png"/>
</Relationships>

</file>

<file path=ppt/slides/_rels/slide2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5.png"/>
</Relationships>

</file>

<file path=ppt/slides/_rels/slide2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3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3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3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3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3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6.png"/>
</Relationships>

</file>

<file path=ppt/slides/_rels/slide3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3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3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3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3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4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4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4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4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ctrTitle"/>
          </p:nvPr>
        </p:nvSpPr>
        <p:spPr>
          <a:xfrm>
            <a:off x="2286000" y="3124199"/>
            <a:ext cx="6172200" cy="1894364"/>
          </a:xfrm>
          <a:prstGeom prst="rect">
            <a:avLst/>
          </a:prstGeom>
        </p:spPr>
        <p:txBody>
          <a:bodyPr/>
          <a:lstStyle/>
          <a:p>
            <a:pPr/>
            <a:r>
              <a:t>Anxiety Disorders</a:t>
            </a:r>
          </a:p>
        </p:txBody>
      </p:sp>
      <p:sp>
        <p:nvSpPr>
          <p:cNvPr id="165" name="Shape 165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Chapter 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Generalized Anxiety Disorder</a:t>
            </a:r>
          </a:p>
        </p:txBody>
      </p:sp>
      <p:sp>
        <p:nvSpPr>
          <p:cNvPr id="193" name="Shape 193"/>
          <p:cNvSpPr/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/>
          <a:p>
            <a:pPr/>
            <a:r>
              <a:t>PsychPortal video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Generalized Anxiety Disorder</a:t>
            </a:r>
          </a:p>
        </p:txBody>
      </p:sp>
      <p:sp>
        <p:nvSpPr>
          <p:cNvPr id="196" name="Shape 196"/>
          <p:cNvSpPr/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/>
          <a:p>
            <a:pPr/>
            <a:r>
              <a:t>Etiology and treatments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Generalized Anxiety Disorder</a:t>
            </a:r>
          </a:p>
        </p:txBody>
      </p:sp>
      <p:sp>
        <p:nvSpPr>
          <p:cNvPr id="199" name="Shape 199"/>
          <p:cNvSpPr/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>
            <a:lvl2pPr marL="640080" indent="-274320">
              <a:spcBef>
                <a:spcPts val="500"/>
              </a:spcBef>
              <a:buFont typeface="Wingdings 2"/>
              <a:defRPr sz="2100"/>
            </a:lvl2pPr>
          </a:lstStyle>
          <a:p>
            <a:pPr/>
            <a:r>
              <a:t>Etiology and treatments</a:t>
            </a:r>
          </a:p>
          <a:p>
            <a:pPr lvl="1"/>
            <a:r>
              <a:t>Sociocultural view:  threatening environment.  Treatment:  Remove?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Generalized Anxiety Disorder</a:t>
            </a:r>
          </a:p>
        </p:txBody>
      </p:sp>
      <p:sp>
        <p:nvSpPr>
          <p:cNvPr id="202" name="Shape 202"/>
          <p:cNvSpPr/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/>
          <a:p>
            <a:pPr/>
            <a:r>
              <a:t>Etiology and treatments</a:t>
            </a:r>
          </a:p>
          <a:p>
            <a:pPr lvl="1" marL="640080" indent="-274320">
              <a:spcBef>
                <a:spcPts val="500"/>
              </a:spcBef>
              <a:buFont typeface="Wingdings 2"/>
              <a:defRPr sz="2100"/>
            </a:pPr>
            <a:r>
              <a:t>Sociocultural view:  threatening environment.  Treatment:  Remove?</a:t>
            </a:r>
          </a:p>
          <a:p>
            <a:pPr lvl="1" marL="640080" indent="-274320">
              <a:spcBef>
                <a:spcPts val="500"/>
              </a:spcBef>
              <a:buFont typeface="Wingdings 2"/>
              <a:defRPr sz="2100"/>
            </a:pPr>
            <a:r>
              <a:t>Psychodynamic view:  prevented from or punished for expressing id impulses, and/or weak defense mechanisms.  Treatment:  Become more comfortable with and/or control id impulses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Generalized Anxiety Disorder</a:t>
            </a:r>
          </a:p>
        </p:txBody>
      </p:sp>
      <p:sp>
        <p:nvSpPr>
          <p:cNvPr id="205" name="Shape 205"/>
          <p:cNvSpPr/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/>
          <a:p>
            <a:pPr/>
            <a:r>
              <a:t>Etiology and treatments</a:t>
            </a:r>
          </a:p>
          <a:p>
            <a:pPr lvl="1" marL="640080" indent="-274320">
              <a:spcBef>
                <a:spcPts val="500"/>
              </a:spcBef>
              <a:buFont typeface="Wingdings 2"/>
              <a:defRPr sz="2100"/>
            </a:pPr>
            <a:r>
              <a:t>Sociocultural view:  threatening environment.  Treatment:  Remove?</a:t>
            </a:r>
          </a:p>
          <a:p>
            <a:pPr lvl="1" marL="640080" indent="-274320">
              <a:spcBef>
                <a:spcPts val="500"/>
              </a:spcBef>
              <a:buFont typeface="Wingdings 2"/>
              <a:defRPr sz="2100"/>
            </a:pPr>
            <a:r>
              <a:t>Psychodynamic view:  prevented from or punished for expressing id impulses, and/or weak defense mechanisms.  Treatment:  Become more comfortable with and/or control id impulses</a:t>
            </a:r>
          </a:p>
          <a:p>
            <a:pPr lvl="1" marL="640080" indent="-274320">
              <a:spcBef>
                <a:spcPts val="500"/>
              </a:spcBef>
              <a:buFont typeface="Wingdings 2"/>
              <a:defRPr sz="2100"/>
            </a:pPr>
            <a:r>
              <a:t>Humanistic view:  did not receive unconditional positive regard.  Treatment:  Offer acceptance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Generalized Anxiety Disorder</a:t>
            </a:r>
          </a:p>
        </p:txBody>
      </p:sp>
      <p:sp>
        <p:nvSpPr>
          <p:cNvPr id="208" name="Shape 208"/>
          <p:cNvSpPr/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/>
          <a:p>
            <a:pPr/>
            <a:r>
              <a:t>Etiology and treatments</a:t>
            </a:r>
          </a:p>
          <a:p>
            <a:pPr lvl="1" marL="640080" indent="-274320">
              <a:spcBef>
                <a:spcPts val="500"/>
              </a:spcBef>
              <a:buFont typeface="Wingdings 2"/>
              <a:defRPr sz="2100"/>
            </a:pPr>
            <a:r>
              <a:t>Sociocultural view:  threatening environment.  Treatment:  Remove?</a:t>
            </a:r>
          </a:p>
          <a:p>
            <a:pPr lvl="1" marL="640080" indent="-274320">
              <a:spcBef>
                <a:spcPts val="500"/>
              </a:spcBef>
              <a:buFont typeface="Wingdings 2"/>
              <a:defRPr sz="2100"/>
            </a:pPr>
            <a:r>
              <a:t>Psychodynamic view:  prevented from or punished for expressing id impulses, and/or weak defense mechanisms.  Treatment:  Become more comfortable with and/or control id impulses</a:t>
            </a:r>
          </a:p>
          <a:p>
            <a:pPr lvl="1" marL="640080" indent="-274320">
              <a:spcBef>
                <a:spcPts val="500"/>
              </a:spcBef>
              <a:buFont typeface="Wingdings 2"/>
              <a:defRPr sz="2100"/>
            </a:pPr>
            <a:r>
              <a:t>Humanistic view:  did not receive unconditional positive regard.  Treatment:  Offer acceptance</a:t>
            </a:r>
          </a:p>
          <a:p>
            <a:pPr lvl="1" marL="640080" indent="-274320">
              <a:spcBef>
                <a:spcPts val="500"/>
              </a:spcBef>
              <a:buFont typeface="Wingdings 2"/>
              <a:defRPr sz="2100"/>
            </a:pPr>
            <a:r>
              <a:t>Cognitive view:  irrational assumptions.  Treatment:  challenge assumptions and increase rational thinking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Generalized Anxiety Disorder</a:t>
            </a:r>
          </a:p>
        </p:txBody>
      </p:sp>
      <p:sp>
        <p:nvSpPr>
          <p:cNvPr id="211" name="Shape 211"/>
          <p:cNvSpPr/>
          <p:nvPr>
            <p:ph type="body" idx="1"/>
          </p:nvPr>
        </p:nvSpPr>
        <p:spPr>
          <a:xfrm>
            <a:off x="457200" y="1600200"/>
            <a:ext cx="7467600" cy="5029200"/>
          </a:xfrm>
          <a:prstGeom prst="rect">
            <a:avLst/>
          </a:prstGeom>
        </p:spPr>
        <p:txBody>
          <a:bodyPr/>
          <a:lstStyle/>
          <a:p>
            <a:pPr marL="271576" indent="-271576" defTabSz="905255">
              <a:spcBef>
                <a:spcPts val="500"/>
              </a:spcBef>
              <a:defRPr sz="2376"/>
            </a:pPr>
            <a:r>
              <a:t>Etiology and treatments</a:t>
            </a:r>
          </a:p>
          <a:p>
            <a:pPr lvl="1" marL="633679" indent="-271576" defTabSz="905255">
              <a:spcBef>
                <a:spcPts val="400"/>
              </a:spcBef>
              <a:buFont typeface="Wingdings 2"/>
              <a:defRPr sz="2079"/>
            </a:pPr>
            <a:r>
              <a:t>Sociocultural view:  threatening environment.  Treatment:  Remove?</a:t>
            </a:r>
          </a:p>
          <a:p>
            <a:pPr lvl="1" marL="633679" indent="-271576" defTabSz="905255">
              <a:spcBef>
                <a:spcPts val="400"/>
              </a:spcBef>
              <a:buFont typeface="Wingdings 2"/>
              <a:defRPr sz="2079"/>
            </a:pPr>
            <a:r>
              <a:t>Psychodynamic view:  prevented from or punished for expressing id impulses, and/or weak defense mechanisms.  Treatment:  Become more comfortable with and/or control id impulses</a:t>
            </a:r>
          </a:p>
          <a:p>
            <a:pPr lvl="1" marL="633679" indent="-271576" defTabSz="905255">
              <a:spcBef>
                <a:spcPts val="400"/>
              </a:spcBef>
              <a:buFont typeface="Wingdings 2"/>
              <a:defRPr sz="2079"/>
            </a:pPr>
            <a:r>
              <a:t>Humanistic view:  did not receive unconditional positive regard.  Treatment:  Offer acceptance</a:t>
            </a:r>
          </a:p>
          <a:p>
            <a:pPr lvl="1" marL="633679" indent="-271576" defTabSz="905255">
              <a:spcBef>
                <a:spcPts val="400"/>
              </a:spcBef>
              <a:buFont typeface="Wingdings 2"/>
              <a:defRPr sz="2079"/>
            </a:pPr>
            <a:r>
              <a:t>Cognitive view:  irrational assumptions.  Treatment:  challenge assumptions and increase rational thinking</a:t>
            </a:r>
          </a:p>
          <a:p>
            <a:pPr lvl="1" marL="633679" indent="-271576" defTabSz="905255">
              <a:spcBef>
                <a:spcPts val="400"/>
              </a:spcBef>
              <a:buFont typeface="Wingdings 2"/>
              <a:defRPr sz="2079"/>
            </a:pPr>
            <a:r>
              <a:t>Biological view:  not enough GABA messages sent, and/or anxiety circuit in brain.  Treatment:  sedative drugs, relaxation training, biofeedback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Phobias</a:t>
            </a:r>
          </a:p>
        </p:txBody>
      </p:sp>
      <p:sp>
        <p:nvSpPr>
          <p:cNvPr id="214" name="Shape 214"/>
          <p:cNvSpPr/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Phobias</a:t>
            </a:r>
          </a:p>
        </p:txBody>
      </p:sp>
      <p:pic>
        <p:nvPicPr>
          <p:cNvPr id="217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865" y="1600200"/>
            <a:ext cx="4214270" cy="4873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Phobias</a:t>
            </a:r>
          </a:p>
        </p:txBody>
      </p:sp>
      <p:sp>
        <p:nvSpPr>
          <p:cNvPr id="220" name="Shape 220"/>
          <p:cNvSpPr/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>
            <a:lvl2pPr marL="640080" indent="-274320">
              <a:spcBef>
                <a:spcPts val="500"/>
              </a:spcBef>
              <a:buFont typeface="Wingdings 2"/>
              <a:defRPr sz="2100"/>
            </a:lvl2pPr>
          </a:lstStyle>
          <a:p>
            <a:pPr/>
            <a:r>
              <a:t>Specific phobia – etiology and treatment</a:t>
            </a:r>
          </a:p>
          <a:p>
            <a:pPr lvl="1"/>
            <a:r>
              <a:t>Behavioral view:  fears are learned through conditioning or modeling and maintained through avoidance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Anxiety Disorders</a:t>
            </a:r>
          </a:p>
        </p:txBody>
      </p:sp>
      <p:sp>
        <p:nvSpPr>
          <p:cNvPr id="168" name="Shape 168"/>
          <p:cNvSpPr/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/>
          <a:p>
            <a:pPr/>
            <a:r>
              <a:t>Fear vs. anxiety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Phobias</a:t>
            </a:r>
          </a:p>
        </p:txBody>
      </p:sp>
      <p:sp>
        <p:nvSpPr>
          <p:cNvPr id="223" name="Shape 223"/>
          <p:cNvSpPr/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>
            <a:lvl2pPr marL="640080" indent="-274320">
              <a:spcBef>
                <a:spcPts val="500"/>
              </a:spcBef>
              <a:buFont typeface="Wingdings 2"/>
              <a:defRPr sz="2100"/>
            </a:lvl2pPr>
          </a:lstStyle>
          <a:p>
            <a:pPr/>
            <a:r>
              <a:t>Specific phobia – etiology and treatment</a:t>
            </a:r>
          </a:p>
          <a:p>
            <a:pPr lvl="1"/>
            <a:r>
              <a:t>Behavioral view:  fears are learned through conditioning or modeling and maintained through avoidance.  Treatment:  Exposure, through systematic desensitization or flooding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Phobias</a:t>
            </a:r>
          </a:p>
        </p:txBody>
      </p:sp>
      <p:sp>
        <p:nvSpPr>
          <p:cNvPr id="226" name="Shape 226"/>
          <p:cNvSpPr/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/>
          <a:p>
            <a:pPr/>
            <a:r>
              <a:t>Specific phobia – etiology and treatment</a:t>
            </a:r>
          </a:p>
          <a:p>
            <a:pPr lvl="1" marL="640080" indent="-274320">
              <a:spcBef>
                <a:spcPts val="500"/>
              </a:spcBef>
              <a:buFont typeface="Wingdings 2"/>
              <a:defRPr sz="2100"/>
            </a:pPr>
            <a:r>
              <a:t>Behavioral view:  fears are learned through conditioning or modeling and maintained through avoidance.  Treatment:  Exposure, through systematic desensitization or flooding</a:t>
            </a:r>
          </a:p>
          <a:p>
            <a:pPr lvl="1" marL="0" indent="365759">
              <a:spcBef>
                <a:spcPts val="500"/>
              </a:spcBef>
              <a:buSzTx/>
              <a:buNone/>
              <a:defRPr sz="2100"/>
            </a:pPr>
          </a:p>
          <a:p>
            <a:pPr/>
            <a:r>
              <a:t>Agoraphobia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Agoraphobia</a:t>
            </a:r>
          </a:p>
        </p:txBody>
      </p:sp>
      <p:pic>
        <p:nvPicPr>
          <p:cNvPr id="229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1099" y="1345728"/>
            <a:ext cx="2903901" cy="51280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Phobias</a:t>
            </a:r>
          </a:p>
        </p:txBody>
      </p:sp>
      <p:pic>
        <p:nvPicPr>
          <p:cNvPr id="232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7833" y="1389358"/>
            <a:ext cx="3511967" cy="50844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Phobias</a:t>
            </a:r>
          </a:p>
        </p:txBody>
      </p:sp>
      <p:sp>
        <p:nvSpPr>
          <p:cNvPr id="235" name="Shape 235"/>
          <p:cNvSpPr/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>
            <a:lvl2pPr marL="640080" indent="-274320">
              <a:spcBef>
                <a:spcPts val="500"/>
              </a:spcBef>
              <a:buFont typeface="Wingdings 2"/>
              <a:defRPr sz="2100"/>
            </a:lvl2pPr>
          </a:lstStyle>
          <a:p>
            <a:pPr/>
            <a:r>
              <a:t>Social Anxiety Disorder – etiology and treatment</a:t>
            </a:r>
          </a:p>
          <a:p>
            <a:pPr lvl="1"/>
            <a:r>
              <a:t>Cognitive view:  unrealistic expectations, negative view of self, anticipate the worst, avoid situations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Phobias</a:t>
            </a:r>
          </a:p>
        </p:txBody>
      </p:sp>
      <p:sp>
        <p:nvSpPr>
          <p:cNvPr id="238" name="Shape 238"/>
          <p:cNvSpPr/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/>
          <a:p>
            <a:pPr/>
            <a:r>
              <a:t>Social Anxiety Disorder – etiology and treatment</a:t>
            </a:r>
          </a:p>
          <a:p>
            <a:pPr lvl="1" marL="640080" indent="-274320">
              <a:spcBef>
                <a:spcPts val="500"/>
              </a:spcBef>
              <a:buFont typeface="Wingdings 2"/>
              <a:defRPr sz="2100"/>
            </a:pPr>
            <a:r>
              <a:t>Cognitive view:  unrealistic expectations, negative view of self, anticipate the worst, avoid situations.</a:t>
            </a:r>
          </a:p>
          <a:p>
            <a:pPr lvl="1" marL="640080" indent="-274320">
              <a:spcBef>
                <a:spcPts val="500"/>
              </a:spcBef>
              <a:buFont typeface="Wingdings 2"/>
              <a:defRPr sz="2100"/>
            </a:pPr>
            <a:r>
              <a:t>Treatment:  </a:t>
            </a:r>
          </a:p>
          <a:p>
            <a:pPr lvl="2" marL="914400" indent="-182880">
              <a:spcBef>
                <a:spcPts val="400"/>
              </a:spcBef>
              <a:buClr>
                <a:srgbClr val="494A79"/>
              </a:buClr>
              <a:defRPr sz="1800"/>
            </a:pPr>
            <a:r>
              <a:t>Biological:  medications</a:t>
            </a:r>
          </a:p>
          <a:p>
            <a:pPr lvl="2" marL="914400" indent="-182880">
              <a:spcBef>
                <a:spcPts val="400"/>
              </a:spcBef>
              <a:buClr>
                <a:srgbClr val="494A79"/>
              </a:buClr>
              <a:defRPr sz="1800"/>
            </a:pPr>
            <a:r>
              <a:t>Behavioral:  exposure, social skills training</a:t>
            </a:r>
          </a:p>
          <a:p>
            <a:pPr lvl="2" marL="914400" indent="-182880">
              <a:spcBef>
                <a:spcPts val="400"/>
              </a:spcBef>
              <a:buClr>
                <a:srgbClr val="494A79"/>
              </a:buClr>
              <a:defRPr sz="1800"/>
            </a:pPr>
            <a:r>
              <a:t>Cognitive:  challenge unrealistic thoughts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Panic Disorder</a:t>
            </a:r>
          </a:p>
        </p:txBody>
      </p:sp>
      <p:sp>
        <p:nvSpPr>
          <p:cNvPr id="241" name="Shape 241"/>
          <p:cNvSpPr/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Panic Disorder</a:t>
            </a:r>
          </a:p>
        </p:txBody>
      </p:sp>
      <p:pic>
        <p:nvPicPr>
          <p:cNvPr id="244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0848" y="1437617"/>
            <a:ext cx="4133752" cy="5036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Panic Disorder</a:t>
            </a:r>
          </a:p>
        </p:txBody>
      </p:sp>
      <p:sp>
        <p:nvSpPr>
          <p:cNvPr id="247" name="Shape 247"/>
          <p:cNvSpPr/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/>
          <a:p>
            <a:pPr/>
            <a:r>
              <a:t>Etiology and treatment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Panic Disorder</a:t>
            </a:r>
          </a:p>
        </p:txBody>
      </p:sp>
      <p:sp>
        <p:nvSpPr>
          <p:cNvPr id="250" name="Shape 250"/>
          <p:cNvSpPr/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>
            <a:lvl2pPr marL="640080" indent="-274320">
              <a:spcBef>
                <a:spcPts val="500"/>
              </a:spcBef>
              <a:buFont typeface="Wingdings 2"/>
              <a:defRPr sz="2100"/>
            </a:lvl2pPr>
          </a:lstStyle>
          <a:p>
            <a:pPr/>
            <a:r>
              <a:t>Etiology and treatment</a:t>
            </a:r>
          </a:p>
          <a:p>
            <a:pPr lvl="1"/>
            <a:r>
              <a:t>Biological view:  inherited problems with brain function (excess norepinephrine) or structure (overreactive amygdala).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Anxiety Disorders</a:t>
            </a: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/>
          <a:p>
            <a:pPr/>
            <a:r>
              <a:t>Fear vs. anxiety</a:t>
            </a:r>
          </a:p>
          <a:p>
            <a:pPr/>
            <a:r>
              <a:t>Is anxiety useful?  Fun??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Panic Disorder</a:t>
            </a:r>
          </a:p>
        </p:txBody>
      </p:sp>
      <p:sp>
        <p:nvSpPr>
          <p:cNvPr id="253" name="Shape 253"/>
          <p:cNvSpPr/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>
            <a:lvl2pPr marL="640080" indent="-274320">
              <a:spcBef>
                <a:spcPts val="500"/>
              </a:spcBef>
              <a:buFont typeface="Wingdings 2"/>
              <a:defRPr sz="2100"/>
            </a:lvl2pPr>
          </a:lstStyle>
          <a:p>
            <a:pPr/>
            <a:r>
              <a:t>Etiology and treatment</a:t>
            </a:r>
          </a:p>
          <a:p>
            <a:pPr lvl="1"/>
            <a:r>
              <a:t>Biological view:  inherited problems with brain function (excess norepinephrine) or structure (overreactive amygdala).  Treatment:  Antianxiety or antidepressant medications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Panic Disorder</a:t>
            </a:r>
          </a:p>
        </p:txBody>
      </p:sp>
      <p:sp>
        <p:nvSpPr>
          <p:cNvPr id="256" name="Shape 256"/>
          <p:cNvSpPr/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/>
          <a:p>
            <a:pPr/>
            <a:r>
              <a:t>Etiology and treatment</a:t>
            </a:r>
          </a:p>
          <a:p>
            <a:pPr lvl="1" marL="640080" indent="-274320">
              <a:spcBef>
                <a:spcPts val="500"/>
              </a:spcBef>
              <a:buFont typeface="Wingdings 2"/>
              <a:defRPr sz="2100"/>
            </a:pPr>
            <a:r>
              <a:t>Biological view:  inherited problems with brain function (excess norepinephrine) or structure (overreactive amygdala).  Treatment:  Antianxiety or antidepressant medications</a:t>
            </a:r>
          </a:p>
          <a:p>
            <a:pPr lvl="1" marL="640080" indent="-274320">
              <a:spcBef>
                <a:spcPts val="500"/>
              </a:spcBef>
              <a:buFont typeface="Wingdings 2"/>
              <a:defRPr sz="2100"/>
            </a:pPr>
            <a:r>
              <a:t>Cognitive view:  misinterpretation of physical events.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Panic Disorder</a:t>
            </a:r>
          </a:p>
        </p:txBody>
      </p:sp>
      <p:sp>
        <p:nvSpPr>
          <p:cNvPr id="259" name="Shape 259"/>
          <p:cNvSpPr/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/>
          <a:p>
            <a:pPr/>
            <a:r>
              <a:t>Etiology and treatment</a:t>
            </a:r>
          </a:p>
          <a:p>
            <a:pPr lvl="1" marL="640080" indent="-274320">
              <a:spcBef>
                <a:spcPts val="500"/>
              </a:spcBef>
              <a:buFont typeface="Wingdings 2"/>
              <a:defRPr sz="2100"/>
            </a:pPr>
            <a:r>
              <a:t>Biological view:  inherited problems with brain function (excess norepinephrine) or structure (overreactive amygdala).  Treatment:  Antianxiety or antidepressant medications</a:t>
            </a:r>
          </a:p>
          <a:p>
            <a:pPr lvl="1" marL="640080" indent="-274320">
              <a:spcBef>
                <a:spcPts val="500"/>
              </a:spcBef>
              <a:buFont typeface="Wingdings 2"/>
              <a:defRPr sz="2100"/>
            </a:pPr>
            <a:r>
              <a:t>Cognitive view:  misinterpretation of physical events.  Treatment:  Educate about body, teach accurate interpretations, teach relaxation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Obsessive-Compulsive Disorder (OCD)</a:t>
            </a:r>
          </a:p>
        </p:txBody>
      </p:sp>
      <p:sp>
        <p:nvSpPr>
          <p:cNvPr id="262" name="Shape 262"/>
          <p:cNvSpPr/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Obsessive-Compulsive Disorder (OCD)</a:t>
            </a:r>
          </a:p>
        </p:txBody>
      </p:sp>
      <p:pic>
        <p:nvPicPr>
          <p:cNvPr id="265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2135" y="1371600"/>
            <a:ext cx="5148397" cy="5102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Obsessive-Compulsive Disorder (OCD)</a:t>
            </a:r>
          </a:p>
        </p:txBody>
      </p:sp>
      <p:sp>
        <p:nvSpPr>
          <p:cNvPr id="268" name="Shape 268"/>
          <p:cNvSpPr/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/>
          <a:p>
            <a:pPr/>
            <a:r>
              <a:t>Etiology and treatment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Obsessive-Compulsive Disorder (OCD)</a:t>
            </a:r>
          </a:p>
        </p:txBody>
      </p:sp>
      <p:sp>
        <p:nvSpPr>
          <p:cNvPr id="271" name="Shape 271"/>
          <p:cNvSpPr/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>
            <a:lvl2pPr marL="640080" indent="-274320">
              <a:spcBef>
                <a:spcPts val="500"/>
              </a:spcBef>
              <a:buFont typeface="Wingdings 2"/>
              <a:defRPr sz="2100"/>
            </a:lvl2pPr>
          </a:lstStyle>
          <a:p>
            <a:pPr/>
            <a:r>
              <a:t>Etiology and treatment</a:t>
            </a:r>
          </a:p>
          <a:p>
            <a:pPr lvl="1"/>
            <a:r>
              <a:t>Psychodynamic view:  obsessions are the id’s impulses, and compulsions are the ego’s defense mechanisms.  Treatment:  Uncover and resolve early childhood fears and conflicts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Obsessive-Compulsive Disorder (OCD)</a:t>
            </a:r>
          </a:p>
        </p:txBody>
      </p:sp>
      <p:sp>
        <p:nvSpPr>
          <p:cNvPr id="274" name="Shape 274"/>
          <p:cNvSpPr/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/>
          <a:p>
            <a:pPr/>
            <a:r>
              <a:t>Etiology and treatment</a:t>
            </a:r>
          </a:p>
          <a:p>
            <a:pPr lvl="1" marL="640080" indent="-274320">
              <a:spcBef>
                <a:spcPts val="500"/>
              </a:spcBef>
              <a:buFont typeface="Wingdings 2"/>
              <a:defRPr sz="2100"/>
            </a:pPr>
            <a:r>
              <a:t>Psychodynamic view:  obsessions are the id’s impulses, and compulsions are the ego’s defense mechanisms.  Treatment:  Uncover and resolve early childhood fears and conflicts</a:t>
            </a:r>
          </a:p>
          <a:p>
            <a:pPr lvl="1" marL="640080" indent="-274320">
              <a:spcBef>
                <a:spcPts val="500"/>
              </a:spcBef>
              <a:buFont typeface="Wingdings 2"/>
              <a:defRPr sz="2100"/>
            </a:pPr>
            <a:r>
              <a:t>Behavioral view:  certain behaviors just happen and then get reinforced and repeated.  Treatment:  Exposure and response prevention (ERP)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Obsessive-Compulsive Disorder (OCD)</a:t>
            </a:r>
          </a:p>
        </p:txBody>
      </p:sp>
      <p:sp>
        <p:nvSpPr>
          <p:cNvPr id="277" name="Shape 277"/>
          <p:cNvSpPr/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/>
          <a:p>
            <a:pPr/>
            <a:r>
              <a:t>Etiology and treatment</a:t>
            </a:r>
          </a:p>
          <a:p>
            <a:pPr lvl="1" marL="640080" indent="-274320">
              <a:spcBef>
                <a:spcPts val="500"/>
              </a:spcBef>
              <a:buFont typeface="Wingdings 2"/>
              <a:defRPr sz="2100"/>
            </a:pPr>
            <a:r>
              <a:t>Psychodynamic view:  obsessions are the id’s impulses, and compulsions are the ego’s defense mechanisms.  Treatment:  Uncover and resolve early childhood fears and conflicts</a:t>
            </a:r>
          </a:p>
          <a:p>
            <a:pPr lvl="1" marL="640080" indent="-274320">
              <a:spcBef>
                <a:spcPts val="500"/>
              </a:spcBef>
              <a:buFont typeface="Wingdings 2"/>
              <a:defRPr sz="2100"/>
            </a:pPr>
            <a:r>
              <a:t>Behavioral view:  certain behaviors just happen and then get reinforced and repeated.  Treatment:  Exposure and response prevention (ERP)</a:t>
            </a:r>
          </a:p>
          <a:p>
            <a:pPr lvl="1" marL="640080" indent="-274320">
              <a:spcBef>
                <a:spcPts val="500"/>
              </a:spcBef>
              <a:buFont typeface="Wingdings 2"/>
              <a:defRPr sz="2100"/>
            </a:pPr>
            <a:r>
              <a:t>Cognitive view:  tendency to want to neutralize thoughts; tendencies for perfection and control.  Treatment:  Challenge distorted/unrealistic thinking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Obsessive-Compulsive Disorder (OCD)</a:t>
            </a:r>
          </a:p>
        </p:txBody>
      </p:sp>
      <p:sp>
        <p:nvSpPr>
          <p:cNvPr id="280" name="Shape 280"/>
          <p:cNvSpPr/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/>
          <a:p>
            <a:pPr marL="271576" indent="-271576" defTabSz="905255">
              <a:spcBef>
                <a:spcPts val="500"/>
              </a:spcBef>
              <a:defRPr sz="2376"/>
            </a:pPr>
            <a:r>
              <a:t>Etiology and treatment</a:t>
            </a:r>
          </a:p>
          <a:p>
            <a:pPr lvl="1" marL="633679" indent="-271576" defTabSz="905255">
              <a:spcBef>
                <a:spcPts val="400"/>
              </a:spcBef>
              <a:buFont typeface="Wingdings 2"/>
              <a:defRPr sz="2079"/>
            </a:pPr>
            <a:r>
              <a:t>Psychodynamic view:  obsessions are the id’s impulses, and compulsions are the ego’s defense mechanisms.  Treatment:  Uncover and resolve early childhood fears and conflicts</a:t>
            </a:r>
          </a:p>
          <a:p>
            <a:pPr lvl="1" marL="633679" indent="-271576" defTabSz="905255">
              <a:spcBef>
                <a:spcPts val="400"/>
              </a:spcBef>
              <a:buFont typeface="Wingdings 2"/>
              <a:defRPr sz="2079"/>
            </a:pPr>
            <a:r>
              <a:t>Behavioral view:  certain behaviors just happen and then get reinforced and repeated.  Treatment:  Exposure and response prevention (ERP)</a:t>
            </a:r>
          </a:p>
          <a:p>
            <a:pPr lvl="1" marL="633679" indent="-271576" defTabSz="905255">
              <a:spcBef>
                <a:spcPts val="400"/>
              </a:spcBef>
              <a:buFont typeface="Wingdings 2"/>
              <a:defRPr sz="2079"/>
            </a:pPr>
            <a:r>
              <a:t>Cognitive view:  tendency to want to neutralize thoughts; tendencies for perfection and control.  Treatment:  Challenge distorted/unrealistic thinking</a:t>
            </a:r>
          </a:p>
          <a:p>
            <a:pPr lvl="1" marL="633679" indent="-271576" defTabSz="905255">
              <a:spcBef>
                <a:spcPts val="400"/>
              </a:spcBef>
              <a:buFont typeface="Wingdings 2"/>
              <a:defRPr sz="2079"/>
            </a:pPr>
            <a:r>
              <a:t>Biological view:  low serotonin (and others); overactive anxiety brain circuit.  Treatment:  antidepressant medications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Anxiety Disorders</a:t>
            </a:r>
          </a:p>
        </p:txBody>
      </p:sp>
      <p:sp>
        <p:nvSpPr>
          <p:cNvPr id="174" name="Shape 174"/>
          <p:cNvSpPr/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/>
          <a:p>
            <a:pPr/>
            <a:r>
              <a:t>Fear vs. anxiety</a:t>
            </a:r>
          </a:p>
          <a:p>
            <a:pPr/>
            <a:r>
              <a:t>Is anxiety useful?  Fun??</a:t>
            </a:r>
          </a:p>
          <a:p>
            <a:pPr/>
            <a:r>
              <a:t>Anxiety disorder:  too severe, too frequent, lasts too long, or too easily triggered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Obsessive-Compulsive Disorder (OCD)</a:t>
            </a:r>
          </a:p>
        </p:txBody>
      </p:sp>
      <p:sp>
        <p:nvSpPr>
          <p:cNvPr id="283" name="Shape 283"/>
          <p:cNvSpPr/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/>
          <a:p>
            <a:pPr/>
            <a:r>
              <a:t>Other disorders in this category:</a:t>
            </a:r>
          </a:p>
          <a:p>
            <a:pPr lvl="1" marL="640080" indent="-274320">
              <a:spcBef>
                <a:spcPts val="500"/>
              </a:spcBef>
              <a:buFont typeface="Wingdings 2"/>
              <a:defRPr sz="2100"/>
            </a:pPr>
            <a:r>
              <a:t>Body Dysmorphic disorder</a:t>
            </a:r>
          </a:p>
          <a:p>
            <a:pPr lvl="1" marL="640080" indent="-274320">
              <a:spcBef>
                <a:spcPts val="500"/>
              </a:spcBef>
              <a:buFont typeface="Wingdings 2"/>
              <a:defRPr sz="2100"/>
            </a:pPr>
            <a:r>
              <a:t>Hoarding Disorder</a:t>
            </a:r>
          </a:p>
          <a:p>
            <a:pPr lvl="1" marL="640080" indent="-274320">
              <a:spcBef>
                <a:spcPts val="500"/>
              </a:spcBef>
              <a:buFont typeface="Wingdings 2"/>
              <a:defRPr sz="2100"/>
            </a:pPr>
            <a:r>
              <a:t>Hair-Pulling Disorder (trichotillomania)</a:t>
            </a:r>
          </a:p>
          <a:p>
            <a:pPr lvl="1" marL="640080" indent="-274320">
              <a:spcBef>
                <a:spcPts val="500"/>
              </a:spcBef>
              <a:buFont typeface="Wingdings 2"/>
              <a:defRPr sz="2100"/>
            </a:pPr>
            <a:r>
              <a:t>Excoriation (Skin-Picking) Disorder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Conclusions</a:t>
            </a:r>
          </a:p>
        </p:txBody>
      </p:sp>
      <p:sp>
        <p:nvSpPr>
          <p:cNvPr id="286" name="Shape 286"/>
          <p:cNvSpPr/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/>
          <a:p>
            <a:pPr/>
            <a:r>
              <a:t>Anxiety disorders are best understood through a diathesis-stress model – some biological vulnerability or predisposition combined with psychological or social factors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Conclusions</a:t>
            </a:r>
          </a:p>
        </p:txBody>
      </p:sp>
      <p:sp>
        <p:nvSpPr>
          <p:cNvPr id="289" name="Shape 289"/>
          <p:cNvSpPr/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/>
          <a:p>
            <a:pPr/>
            <a:r>
              <a:t>Anxiety disorders are best understood through a diathesis-stress model – some biological vulnerability or predisposition combined with psychological or social factors</a:t>
            </a:r>
          </a:p>
          <a:p>
            <a:pPr/>
            <a:r>
              <a:t>Accordingly, a combination of treatments may work best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Quiz</a:t>
            </a:r>
          </a:p>
        </p:txBody>
      </p:sp>
      <p:sp>
        <p:nvSpPr>
          <p:cNvPr id="292" name="Shape 292"/>
          <p:cNvSpPr/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Anxiety Disorders</a:t>
            </a:r>
          </a:p>
        </p:txBody>
      </p:sp>
      <p:sp>
        <p:nvSpPr>
          <p:cNvPr id="177" name="Shape 177"/>
          <p:cNvSpPr/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/>
          <a:p>
            <a:pPr/>
            <a:r>
              <a:t>Fear vs. anxiety</a:t>
            </a:r>
          </a:p>
          <a:p>
            <a:pPr/>
            <a:r>
              <a:t>Is anxiety useful?  Fun??</a:t>
            </a:r>
          </a:p>
          <a:p>
            <a:pPr/>
            <a:r>
              <a:t>Anxiety disorder:  too severe, too frequent, lasts too long, or too easily triggered</a:t>
            </a:r>
          </a:p>
          <a:p>
            <a:pPr/>
            <a:r>
              <a:t>Most common mental disorder:  18% prevalence, 29% lifetime prevalence.  Only ~20% seek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Anxiety Disorders</a:t>
            </a:r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/>
          <a:p>
            <a:pPr/>
            <a:r>
              <a:t>Fear vs. anxiety</a:t>
            </a:r>
          </a:p>
          <a:p>
            <a:pPr/>
            <a:r>
              <a:t>Is anxiety useful?  Fun??</a:t>
            </a:r>
          </a:p>
          <a:p>
            <a:pPr/>
            <a:r>
              <a:t>Anxiety disorder:  too severe, too frequent, lasts too long, or too easily triggered</a:t>
            </a:r>
          </a:p>
          <a:p>
            <a:pPr/>
            <a:r>
              <a:t>Most common mental disorder:  18% incidence, 29% lifetime prevalence.  Only ~20% seek help</a:t>
            </a:r>
          </a:p>
          <a:p>
            <a:pPr/>
            <a:r>
              <a:t>Significant comorbidity:  other anxiety disorders, depression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Anxiety Disorders</a:t>
            </a:r>
          </a:p>
        </p:txBody>
      </p:sp>
      <p:sp>
        <p:nvSpPr>
          <p:cNvPr id="183" name="Shape 183"/>
          <p:cNvSpPr/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/>
          <a:p>
            <a:pPr/>
            <a:r>
              <a:t>Fear vs. anxiety</a:t>
            </a:r>
          </a:p>
          <a:p>
            <a:pPr/>
            <a:r>
              <a:t>Is anxiety useful?  Fun??</a:t>
            </a:r>
          </a:p>
          <a:p>
            <a:pPr/>
            <a:r>
              <a:t>Anxiety disorder:  too severe, too frequent, lasts too long, or too easily triggered</a:t>
            </a:r>
          </a:p>
          <a:p>
            <a:pPr/>
            <a:r>
              <a:t>Most common mental disorder:  18% incidence, 29% lifetime prevalence.  Only ~20% seek help</a:t>
            </a:r>
          </a:p>
          <a:p>
            <a:pPr/>
            <a:r>
              <a:t>Significant comorbidity:  other anxiety disorders, depression</a:t>
            </a:r>
          </a:p>
          <a:p>
            <a:pPr/>
            <a:r>
              <a:t>Most anxiety disorders more common in women than men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Generalized Anxiety Disorder</a:t>
            </a:r>
          </a:p>
        </p:txBody>
      </p:sp>
      <p:sp>
        <p:nvSpPr>
          <p:cNvPr id="186" name="Shape 186"/>
          <p:cNvSpPr/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Generalized Anxiety Disorder</a:t>
            </a:r>
          </a:p>
        </p:txBody>
      </p:sp>
      <p:pic>
        <p:nvPicPr>
          <p:cNvPr id="189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1447800"/>
            <a:ext cx="5029200" cy="4889325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Oriel">
  <a:themeElements>
    <a:clrScheme name="Orie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0000FF"/>
      </a:hlink>
      <a:folHlink>
        <a:srgbClr val="FF00FF"/>
      </a:folHlink>
    </a:clrScheme>
    <a:fontScheme name="Oriel">
      <a:majorFont>
        <a:latin typeface="Century Schoolbook"/>
        <a:ea typeface="Century Schoolbook"/>
        <a:cs typeface="Century Schoolbook"/>
      </a:majorFont>
      <a:minorFont>
        <a:latin typeface="Helvetica"/>
        <a:ea typeface="Helvetica"/>
        <a:cs typeface="Helvetica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0000" dir="5400000">
              <a:srgbClr val="000000">
                <a:alpha val="42000"/>
              </a:srgbClr>
            </a:outerShdw>
          </a:effectLst>
        </a:effectStyle>
        <a:effectStyle>
          <a:effectLst>
            <a:outerShdw sx="100000" sy="100000" kx="0" ky="0" algn="b" rotWithShape="0" blurRad="50800" dist="20000" dir="5400000">
              <a:srgbClr val="000000">
                <a:alpha val="42000"/>
              </a:srgbClr>
            </a:outerShdw>
          </a:effectLst>
        </a:effectStyle>
        <a:effectStyle>
          <a:effectLst>
            <a:outerShdw sx="100000" sy="100000" kx="0" ky="0" algn="b" rotWithShape="0" blurRad="50800" dist="250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0000" dir="5400000">
            <a:srgbClr val="000000">
              <a:alpha val="42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0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riel">
  <a:themeElements>
    <a:clrScheme name="Orie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0000FF"/>
      </a:hlink>
      <a:folHlink>
        <a:srgbClr val="FF00FF"/>
      </a:folHlink>
    </a:clrScheme>
    <a:fontScheme name="Oriel">
      <a:majorFont>
        <a:latin typeface="Century Schoolbook"/>
        <a:ea typeface="Century Schoolbook"/>
        <a:cs typeface="Century Schoolbook"/>
      </a:majorFont>
      <a:minorFont>
        <a:latin typeface="Helvetica"/>
        <a:ea typeface="Helvetica"/>
        <a:cs typeface="Helvetica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0000" dir="5400000">
              <a:srgbClr val="000000">
                <a:alpha val="42000"/>
              </a:srgbClr>
            </a:outerShdw>
          </a:effectLst>
        </a:effectStyle>
        <a:effectStyle>
          <a:effectLst>
            <a:outerShdw sx="100000" sy="100000" kx="0" ky="0" algn="b" rotWithShape="0" blurRad="50800" dist="20000" dir="5400000">
              <a:srgbClr val="000000">
                <a:alpha val="42000"/>
              </a:srgbClr>
            </a:outerShdw>
          </a:effectLst>
        </a:effectStyle>
        <a:effectStyle>
          <a:effectLst>
            <a:outerShdw sx="100000" sy="100000" kx="0" ky="0" algn="b" rotWithShape="0" blurRad="50800" dist="250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0000" dir="5400000">
            <a:srgbClr val="000000">
              <a:alpha val="42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0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Company/>
  <Template/>
  <Manager/>
  <TotalTime>0</TotalTime>
  <Application/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revision>0</revision>
</coreProperties>
</file>