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696" y="3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presProps" Target="presProps.xml"/>
  <Relationship Id="rId19" Type="http://schemas.openxmlformats.org/officeDocument/2006/relationships/viewProps" Target="viewProps.xml"/>
  <Relationship Id="rId2" Type="http://schemas.openxmlformats.org/officeDocument/2006/relationships/slide" Target="slides/slide1.xml"/>
  <Relationship Id="rId20" Type="http://schemas.openxmlformats.org/officeDocument/2006/relationships/theme" Target="theme/theme1.xml"/>
  <Relationship Id="rId21"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2960119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380915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177608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216846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2654993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2196283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188205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1984970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1600460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1379558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E4CA0-353C-7A47-AA0A-0B34CD6ACED7}" type="datetimeFigureOut">
              <a:rPr lang="en-US" smtClean="0"/>
              <a:t>4/28/2017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3B6C9A-E290-5A45-82FC-16C62322CC5C}" type="slidenum">
              <a:rPr lang="en-US" smtClean="0"/>
              <a:t>‹#›</a:t>
            </a:fld>
            <a:endParaRPr lang="en-US" dirty="0"/>
          </a:p>
        </p:txBody>
      </p:sp>
    </p:spTree>
    <p:extLst>
      <p:ext uri="{BB962C8B-B14F-4D97-AF65-F5344CB8AC3E}">
        <p14:creationId xmlns:p14="http://schemas.microsoft.com/office/powerpoint/2010/main" val="1261765106"/>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E4CA0-353C-7A47-AA0A-0B34CD6ACED7}" type="datetimeFigureOut">
              <a:rPr lang="en-US" smtClean="0"/>
              <a:t>4/28/2017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B6C9A-E290-5A45-82FC-16C62322CC5C}" type="slidenum">
              <a:rPr lang="en-US" smtClean="0"/>
              <a:t>‹#›</a:t>
            </a:fld>
            <a:endParaRPr lang="en-US" dirty="0"/>
          </a:p>
        </p:txBody>
      </p:sp>
    </p:spTree>
    <p:extLst>
      <p:ext uri="{BB962C8B-B14F-4D97-AF65-F5344CB8AC3E}">
        <p14:creationId xmlns:p14="http://schemas.microsoft.com/office/powerpoint/2010/main" val="1938014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Name of Health Services Organization</a:t>
            </a:r>
            <a:endParaRPr lang="en-US" dirty="0"/>
          </a:p>
        </p:txBody>
      </p:sp>
      <p:sp>
        <p:nvSpPr>
          <p:cNvPr id="3" name="Subtitle 2"/>
          <p:cNvSpPr>
            <a:spLocks noGrp="1"/>
          </p:cNvSpPr>
          <p:nvPr>
            <p:ph type="subTitle" idx="1"/>
          </p:nvPr>
        </p:nvSpPr>
        <p:spPr/>
        <p:txBody>
          <a:bodyPr/>
          <a:lstStyle/>
          <a:p>
            <a:r>
              <a:rPr lang="en-US" dirty="0" smtClean="0"/>
              <a:t>Student name</a:t>
            </a:r>
          </a:p>
          <a:p>
            <a:r>
              <a:rPr lang="en-US" dirty="0" smtClean="0"/>
              <a:t>Course/Section Number</a:t>
            </a:r>
          </a:p>
          <a:p>
            <a:r>
              <a:rPr lang="en-US" dirty="0" smtClean="0"/>
              <a:t>Semester</a:t>
            </a:r>
            <a:endParaRPr lang="en-US" dirty="0"/>
          </a:p>
        </p:txBody>
      </p:sp>
    </p:spTree>
    <p:extLst>
      <p:ext uri="{BB962C8B-B14F-4D97-AF65-F5344CB8AC3E}">
        <p14:creationId xmlns:p14="http://schemas.microsoft.com/office/powerpoint/2010/main" val="1235030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Place (distribution strategies)</a:t>
            </a:r>
            <a:endParaRPr lang="en-US" dirty="0"/>
          </a:p>
        </p:txBody>
      </p:sp>
      <p:sp>
        <p:nvSpPr>
          <p:cNvPr id="3" name="Content Placeholder 2"/>
          <p:cNvSpPr>
            <a:spLocks noGrp="1"/>
          </p:cNvSpPr>
          <p:nvPr>
            <p:ph idx="1"/>
          </p:nvPr>
        </p:nvSpPr>
        <p:spPr/>
        <p:txBody>
          <a:bodyPr>
            <a:normAutofit/>
          </a:bodyPr>
          <a:lstStyle/>
          <a:p>
            <a:r>
              <a:rPr lang="en-US" sz="2000" dirty="0" smtClean="0">
                <a:solidFill>
                  <a:srgbClr val="000090"/>
                </a:solidFill>
              </a:rPr>
              <a:t>Describe the channels used to deliver the service  (refer to Week 6 concepts) </a:t>
            </a:r>
          </a:p>
          <a:p>
            <a:r>
              <a:rPr lang="en-US" sz="2000" dirty="0" smtClean="0">
                <a:solidFill>
                  <a:srgbClr val="000090"/>
                </a:solidFill>
              </a:rPr>
              <a:t>Would you consider the channel system to be a value network and why or why not?</a:t>
            </a:r>
          </a:p>
          <a:p>
            <a:r>
              <a:rPr lang="en-US" sz="2000" dirty="0" smtClean="0">
                <a:solidFill>
                  <a:srgbClr val="000090"/>
                </a:solidFill>
              </a:rPr>
              <a:t>What changes would you recommend to ensure a value network system? </a:t>
            </a:r>
          </a:p>
          <a:p>
            <a:r>
              <a:rPr lang="en-US" sz="2000" dirty="0" smtClean="0">
                <a:solidFill>
                  <a:srgbClr val="FF0000"/>
                </a:solidFill>
              </a:rPr>
              <a:t>Use as many slides as you need to adequately cover the topics</a:t>
            </a:r>
          </a:p>
          <a:p>
            <a:endParaRPr lang="en-US" sz="2000" dirty="0"/>
          </a:p>
        </p:txBody>
      </p:sp>
    </p:spTree>
    <p:extLst>
      <p:ext uri="{BB962C8B-B14F-4D97-AF65-F5344CB8AC3E}">
        <p14:creationId xmlns:p14="http://schemas.microsoft.com/office/powerpoint/2010/main" val="3882832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  Promotion</a:t>
            </a:r>
            <a:br>
              <a:rPr lang="en-US" dirty="0" smtClean="0"/>
            </a:br>
            <a:r>
              <a:rPr lang="en-US" dirty="0" smtClean="0"/>
              <a:t> </a:t>
            </a:r>
            <a:r>
              <a:rPr lang="en-US" sz="4000" dirty="0" smtClean="0"/>
              <a:t>(marketing communications) strategies</a:t>
            </a:r>
            <a:endParaRPr lang="en-US" sz="4000"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000090"/>
                </a:solidFill>
              </a:rPr>
              <a:t>Describe the communications message and its effectiveness in representing the brand and value proposition. </a:t>
            </a:r>
          </a:p>
          <a:p>
            <a:r>
              <a:rPr lang="en-US" dirty="0" smtClean="0">
                <a:solidFill>
                  <a:srgbClr val="000090"/>
                </a:solidFill>
              </a:rPr>
              <a:t>What changes would you recommend to same? </a:t>
            </a:r>
          </a:p>
          <a:p>
            <a:r>
              <a:rPr lang="en-US" dirty="0" smtClean="0">
                <a:solidFill>
                  <a:srgbClr val="000090"/>
                </a:solidFill>
              </a:rPr>
              <a:t>Describe the type of creative strategy used to convey the message?  Changes? </a:t>
            </a:r>
          </a:p>
          <a:p>
            <a:r>
              <a:rPr lang="en-US" dirty="0" smtClean="0">
                <a:solidFill>
                  <a:srgbClr val="000090"/>
                </a:solidFill>
              </a:rPr>
              <a:t>What promotion tools are used?  How would you modify those tools based on marketing objectives identified in your Overview and to more effectively communicate to the target market?</a:t>
            </a:r>
          </a:p>
          <a:p>
            <a:r>
              <a:rPr lang="en-US" dirty="0" smtClean="0">
                <a:solidFill>
                  <a:srgbClr val="000090"/>
                </a:solidFill>
              </a:rPr>
              <a:t>What customer relationship efforts does the health service have or should be put in place to retain patients/clients, create loyalty and referrals</a:t>
            </a:r>
          </a:p>
          <a:p>
            <a:r>
              <a:rPr lang="en-US" dirty="0" smtClean="0">
                <a:solidFill>
                  <a:srgbClr val="000090"/>
                </a:solidFill>
              </a:rPr>
              <a:t>Refer to Week 7 concepts</a:t>
            </a:r>
          </a:p>
          <a:p>
            <a:r>
              <a:rPr lang="en-US" dirty="0" smtClean="0">
                <a:solidFill>
                  <a:srgbClr val="FF0000"/>
                </a:solidFill>
              </a:rPr>
              <a:t>Use as many slides as you need to adequately cover the topics</a:t>
            </a:r>
          </a:p>
          <a:p>
            <a:pPr marL="0" indent="0">
              <a:buNone/>
            </a:pPr>
            <a:endParaRPr lang="en-US" dirty="0" smtClean="0">
              <a:solidFill>
                <a:srgbClr val="FF0000"/>
              </a:solidFill>
            </a:endParaRPr>
          </a:p>
          <a:p>
            <a:endParaRPr lang="en-US" dirty="0"/>
          </a:p>
        </p:txBody>
      </p:sp>
    </p:spTree>
    <p:extLst>
      <p:ext uri="{BB962C8B-B14F-4D97-AF65-F5344CB8AC3E}">
        <p14:creationId xmlns:p14="http://schemas.microsoft.com/office/powerpoint/2010/main" val="2212099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Measurements</a:t>
            </a:r>
            <a:endParaRPr lang="en-US" dirty="0"/>
          </a:p>
        </p:txBody>
      </p:sp>
      <p:sp>
        <p:nvSpPr>
          <p:cNvPr id="3" name="Content Placeholder 2"/>
          <p:cNvSpPr>
            <a:spLocks noGrp="1"/>
          </p:cNvSpPr>
          <p:nvPr>
            <p:ph idx="1"/>
          </p:nvPr>
        </p:nvSpPr>
        <p:spPr/>
        <p:txBody>
          <a:bodyPr>
            <a:normAutofit/>
          </a:bodyPr>
          <a:lstStyle/>
          <a:p>
            <a:r>
              <a:rPr lang="en-US" sz="2400" dirty="0" smtClean="0">
                <a:solidFill>
                  <a:srgbClr val="000090"/>
                </a:solidFill>
              </a:rPr>
              <a:t>Consider the marketing objectives outlined in (1).  How would you suggest the marketing activities measure the success of reaching those objectives?  List all measurements that may apply, e.g. number new patients, number referrals, increase in revenue, etc.</a:t>
            </a:r>
            <a:endParaRPr lang="en-US" sz="2400" dirty="0">
              <a:solidFill>
                <a:srgbClr val="000090"/>
              </a:solidFill>
            </a:endParaRPr>
          </a:p>
        </p:txBody>
      </p:sp>
    </p:spTree>
    <p:extLst>
      <p:ext uri="{BB962C8B-B14F-4D97-AF65-F5344CB8AC3E}">
        <p14:creationId xmlns:p14="http://schemas.microsoft.com/office/powerpoint/2010/main" val="3787450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a:bodyPr>
          <a:lstStyle/>
          <a:p>
            <a:r>
              <a:rPr lang="en-US" sz="2400" dirty="0" smtClean="0">
                <a:solidFill>
                  <a:srgbClr val="000090"/>
                </a:solidFill>
              </a:rPr>
              <a:t>Use this topic to cover anything else you would like to add such as need for increased budget to adequately make the suggested changes, management’s focus or lack of focus on marketing, etc. </a:t>
            </a:r>
            <a:endParaRPr lang="en-US" sz="2400" dirty="0">
              <a:solidFill>
                <a:srgbClr val="000090"/>
              </a:solidFill>
            </a:endParaRPr>
          </a:p>
        </p:txBody>
      </p:sp>
    </p:spTree>
    <p:extLst>
      <p:ext uri="{BB962C8B-B14F-4D97-AF65-F5344CB8AC3E}">
        <p14:creationId xmlns:p14="http://schemas.microsoft.com/office/powerpoint/2010/main" val="2700355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Endnotes</a:t>
            </a:r>
            <a:endParaRPr lang="en-US" dirty="0"/>
          </a:p>
        </p:txBody>
      </p:sp>
      <p:sp>
        <p:nvSpPr>
          <p:cNvPr id="3" name="Content Placeholder 2"/>
          <p:cNvSpPr>
            <a:spLocks noGrp="1"/>
          </p:cNvSpPr>
          <p:nvPr>
            <p:ph idx="1"/>
          </p:nvPr>
        </p:nvSpPr>
        <p:spPr/>
        <p:txBody>
          <a:bodyPr>
            <a:normAutofit/>
          </a:bodyPr>
          <a:lstStyle/>
          <a:p>
            <a:r>
              <a:rPr lang="en-US" sz="2800" dirty="0" smtClean="0">
                <a:solidFill>
                  <a:srgbClr val="000090"/>
                </a:solidFill>
              </a:rPr>
              <a:t>Use a college-level style such as MLA or APA to properly format your endnotes</a:t>
            </a:r>
            <a:endParaRPr lang="en-US" sz="2800" dirty="0">
              <a:solidFill>
                <a:srgbClr val="000090"/>
              </a:solidFill>
            </a:endParaRPr>
          </a:p>
        </p:txBody>
      </p:sp>
    </p:spTree>
    <p:extLst>
      <p:ext uri="{BB962C8B-B14F-4D97-AF65-F5344CB8AC3E}">
        <p14:creationId xmlns:p14="http://schemas.microsoft.com/office/powerpoint/2010/main" val="3806923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400" dirty="0" smtClean="0">
                <a:solidFill>
                  <a:srgbClr val="000090"/>
                </a:solidFill>
              </a:rPr>
              <a:t>Prepare a bibliography of all sources used in your presentation using the same style as used for endnotes</a:t>
            </a:r>
          </a:p>
          <a:p>
            <a:r>
              <a:rPr lang="en-US" sz="2400" dirty="0" smtClean="0">
                <a:solidFill>
                  <a:srgbClr val="000090"/>
                </a:solidFill>
              </a:rPr>
              <a:t>Refer to the UMUC virtual library for help endnoting and referencing</a:t>
            </a:r>
            <a:endParaRPr lang="en-US" sz="2400" dirty="0">
              <a:solidFill>
                <a:srgbClr val="000090"/>
              </a:solidFill>
            </a:endParaRPr>
          </a:p>
        </p:txBody>
      </p:sp>
    </p:spTree>
    <p:extLst>
      <p:ext uri="{BB962C8B-B14F-4D97-AF65-F5344CB8AC3E}">
        <p14:creationId xmlns:p14="http://schemas.microsoft.com/office/powerpoint/2010/main" val="3181737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Exhibits</a:t>
            </a:r>
            <a:endParaRPr lang="en-US" dirty="0"/>
          </a:p>
        </p:txBody>
      </p:sp>
      <p:sp>
        <p:nvSpPr>
          <p:cNvPr id="3" name="Content Placeholder 2"/>
          <p:cNvSpPr>
            <a:spLocks noGrp="1"/>
          </p:cNvSpPr>
          <p:nvPr>
            <p:ph idx="1"/>
          </p:nvPr>
        </p:nvSpPr>
        <p:spPr/>
        <p:txBody>
          <a:bodyPr>
            <a:normAutofit/>
          </a:bodyPr>
          <a:lstStyle/>
          <a:p>
            <a:r>
              <a:rPr lang="en-US" dirty="0" smtClean="0">
                <a:solidFill>
                  <a:srgbClr val="000090"/>
                </a:solidFill>
              </a:rPr>
              <a:t>Optiona</a:t>
            </a:r>
            <a:r>
              <a:rPr lang="en-US" dirty="0">
                <a:solidFill>
                  <a:srgbClr val="000090"/>
                </a:solidFill>
              </a:rPr>
              <a:t>l</a:t>
            </a:r>
            <a:r>
              <a:rPr lang="en-US" dirty="0" smtClean="0">
                <a:solidFill>
                  <a:srgbClr val="000090"/>
                </a:solidFill>
              </a:rPr>
              <a:t> exhibits such as:</a:t>
            </a:r>
          </a:p>
          <a:p>
            <a:pPr marL="914400" lvl="1" indent="-514350">
              <a:buFont typeface="+mj-lt"/>
              <a:buAutoNum type="alphaUcPeriod"/>
            </a:pPr>
            <a:r>
              <a:rPr lang="en-US" sz="1600" dirty="0" smtClean="0">
                <a:solidFill>
                  <a:srgbClr val="000090"/>
                </a:solidFill>
              </a:rPr>
              <a:t>Completed SWOT analysis </a:t>
            </a:r>
          </a:p>
          <a:p>
            <a:pPr marL="914400" lvl="1" indent="-514350">
              <a:buFont typeface="+mj-lt"/>
              <a:buAutoNum type="alphaUcPeriod"/>
            </a:pPr>
            <a:r>
              <a:rPr lang="en-US" sz="1600" dirty="0" smtClean="0">
                <a:solidFill>
                  <a:srgbClr val="000090"/>
                </a:solidFill>
              </a:rPr>
              <a:t>Completed competitive analysis</a:t>
            </a:r>
          </a:p>
          <a:p>
            <a:pPr marL="914400" lvl="1" indent="-514350">
              <a:buFont typeface="+mj-lt"/>
              <a:buAutoNum type="alphaUcPeriod"/>
            </a:pPr>
            <a:r>
              <a:rPr lang="en-US" sz="1600" dirty="0" smtClean="0">
                <a:solidFill>
                  <a:srgbClr val="000090"/>
                </a:solidFill>
              </a:rPr>
              <a:t>Positioning map</a:t>
            </a:r>
          </a:p>
          <a:p>
            <a:pPr marL="914400" lvl="1" indent="-514350">
              <a:buFont typeface="+mj-lt"/>
              <a:buAutoNum type="alphaUcPeriod"/>
            </a:pPr>
            <a:r>
              <a:rPr lang="en-US" sz="1600" dirty="0" smtClean="0">
                <a:solidFill>
                  <a:srgbClr val="000090"/>
                </a:solidFill>
              </a:rPr>
              <a:t>Financial information</a:t>
            </a:r>
          </a:p>
          <a:p>
            <a:pPr marL="914400" lvl="1" indent="-514350">
              <a:buFont typeface="+mj-lt"/>
              <a:buAutoNum type="alphaUcPeriod"/>
            </a:pPr>
            <a:r>
              <a:rPr lang="en-US" sz="1600" dirty="0" smtClean="0">
                <a:solidFill>
                  <a:srgbClr val="000090"/>
                </a:solidFill>
              </a:rPr>
              <a:t>Creative strategy</a:t>
            </a:r>
          </a:p>
          <a:p>
            <a:pPr marL="914400" lvl="1" indent="-514350">
              <a:buFont typeface="+mj-lt"/>
              <a:buAutoNum type="alphaUcPeriod"/>
            </a:pPr>
            <a:r>
              <a:rPr lang="en-US" sz="1600" dirty="0" smtClean="0">
                <a:solidFill>
                  <a:srgbClr val="000090"/>
                </a:solidFill>
              </a:rPr>
              <a:t>Etc.</a:t>
            </a:r>
          </a:p>
          <a:p>
            <a:r>
              <a:rPr lang="en-US" dirty="0" smtClean="0">
                <a:solidFill>
                  <a:srgbClr val="000090"/>
                </a:solidFill>
              </a:rPr>
              <a:t>Be sure to refer to your exhibits in the main part of your presentation.</a:t>
            </a:r>
            <a:endParaRPr lang="en-US" dirty="0">
              <a:solidFill>
                <a:srgbClr val="000090"/>
              </a:solidFill>
            </a:endParaRPr>
          </a:p>
        </p:txBody>
      </p:sp>
    </p:spTree>
    <p:extLst>
      <p:ext uri="{BB962C8B-B14F-4D97-AF65-F5344CB8AC3E}">
        <p14:creationId xmlns:p14="http://schemas.microsoft.com/office/powerpoint/2010/main" val="318420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a:t>
            </a:r>
            <a:br>
              <a:rPr lang="en-US" dirty="0" smtClean="0"/>
            </a:br>
            <a:r>
              <a:rPr lang="en-US" dirty="0" smtClean="0"/>
              <a:t> </a:t>
            </a:r>
            <a:r>
              <a:rPr lang="en-US" dirty="0" smtClean="0">
                <a:solidFill>
                  <a:srgbClr val="000090"/>
                </a:solidFill>
              </a:rPr>
              <a:t>(</a:t>
            </a:r>
            <a:r>
              <a:rPr lang="en-US" i="1" dirty="0" smtClean="0">
                <a:solidFill>
                  <a:srgbClr val="000090"/>
                </a:solidFill>
              </a:rPr>
              <a:t>name of health services organization</a:t>
            </a:r>
            <a:r>
              <a:rPr lang="en-US" dirty="0" smtClean="0">
                <a:solidFill>
                  <a:srgbClr val="000090"/>
                </a:solidFill>
              </a:rPr>
              <a:t>)</a:t>
            </a:r>
            <a:endParaRPr lang="en-US" dirty="0">
              <a:solidFill>
                <a:srgbClr val="000090"/>
              </a:solidFill>
            </a:endParaRPr>
          </a:p>
        </p:txBody>
      </p:sp>
      <p:sp>
        <p:nvSpPr>
          <p:cNvPr id="3" name="Content Placeholder 2"/>
          <p:cNvSpPr>
            <a:spLocks noGrp="1"/>
          </p:cNvSpPr>
          <p:nvPr>
            <p:ph idx="1"/>
          </p:nvPr>
        </p:nvSpPr>
        <p:spPr/>
        <p:txBody>
          <a:bodyPr>
            <a:normAutofit/>
          </a:bodyPr>
          <a:lstStyle/>
          <a:p>
            <a:r>
              <a:rPr lang="en-US" sz="2400" dirty="0" smtClean="0">
                <a:solidFill>
                  <a:srgbClr val="000090"/>
                </a:solidFill>
              </a:rPr>
              <a:t>General description of the organization, e.g. number of locations, management structure, financial information, etc.  (from your research) </a:t>
            </a:r>
          </a:p>
          <a:p>
            <a:r>
              <a:rPr lang="en-US" sz="2400" dirty="0" smtClean="0">
                <a:solidFill>
                  <a:srgbClr val="000090"/>
                </a:solidFill>
              </a:rPr>
              <a:t>Mission, vision, corporate-level goals and/or objectives (from your research)</a:t>
            </a:r>
          </a:p>
          <a:p>
            <a:r>
              <a:rPr lang="en-US" sz="2400" dirty="0" smtClean="0">
                <a:solidFill>
                  <a:srgbClr val="000090"/>
                </a:solidFill>
              </a:rPr>
              <a:t>Actual or possible marketing objectives (Refer to Week 2 concepts) </a:t>
            </a:r>
            <a:endParaRPr lang="en-US" sz="2400" dirty="0">
              <a:solidFill>
                <a:srgbClr val="000090"/>
              </a:solidFill>
            </a:endParaRPr>
          </a:p>
        </p:txBody>
      </p:sp>
    </p:spTree>
    <p:extLst>
      <p:ext uri="{BB962C8B-B14F-4D97-AF65-F5344CB8AC3E}">
        <p14:creationId xmlns:p14="http://schemas.microsoft.com/office/powerpoint/2010/main" val="710293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Analysis of the Current Situation</a:t>
            </a:r>
            <a:endParaRPr lang="en-US" dirty="0"/>
          </a:p>
        </p:txBody>
      </p:sp>
      <p:sp>
        <p:nvSpPr>
          <p:cNvPr id="5" name="Subtitle 4"/>
          <p:cNvSpPr>
            <a:spLocks noGrp="1"/>
          </p:cNvSpPr>
          <p:nvPr>
            <p:ph type="subTitle" idx="1"/>
          </p:nvPr>
        </p:nvSpPr>
        <p:spPr/>
        <p:txBody>
          <a:bodyPr>
            <a:normAutofit/>
          </a:bodyPr>
          <a:lstStyle/>
          <a:p>
            <a:pPr marL="1428750" lvl="2" indent="-514350" algn="l">
              <a:buFont typeface="+mj-lt"/>
              <a:buAutoNum type="arabicPeriod"/>
            </a:pPr>
            <a:r>
              <a:rPr lang="en-US" dirty="0" smtClean="0"/>
              <a:t>SWOT Analysis</a:t>
            </a:r>
          </a:p>
          <a:p>
            <a:pPr marL="1428750" lvl="2" indent="-514350" algn="l">
              <a:buFont typeface="+mj-lt"/>
              <a:buAutoNum type="arabicPeriod"/>
            </a:pPr>
            <a:r>
              <a:rPr lang="en-US" dirty="0" smtClean="0"/>
              <a:t>Target market description</a:t>
            </a:r>
          </a:p>
          <a:p>
            <a:pPr marL="1428750" lvl="2" indent="-514350" algn="l">
              <a:buFont typeface="+mj-lt"/>
              <a:buAutoNum type="arabicPeriod"/>
            </a:pPr>
            <a:r>
              <a:rPr lang="en-US" dirty="0" smtClean="0"/>
              <a:t>Value proposition</a:t>
            </a:r>
          </a:p>
          <a:p>
            <a:endParaRPr lang="en-US" dirty="0" smtClean="0"/>
          </a:p>
        </p:txBody>
      </p:sp>
    </p:spTree>
    <p:extLst>
      <p:ext uri="{BB962C8B-B14F-4D97-AF65-F5344CB8AC3E}">
        <p14:creationId xmlns:p14="http://schemas.microsoft.com/office/powerpoint/2010/main" val="3939621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SWOT analysis</a:t>
            </a:r>
            <a:endParaRPr lang="en-US" dirty="0"/>
          </a:p>
        </p:txBody>
      </p:sp>
      <p:sp>
        <p:nvSpPr>
          <p:cNvPr id="3" name="Content Placeholder 2"/>
          <p:cNvSpPr>
            <a:spLocks noGrp="1"/>
          </p:cNvSpPr>
          <p:nvPr>
            <p:ph idx="1"/>
          </p:nvPr>
        </p:nvSpPr>
        <p:spPr/>
        <p:txBody>
          <a:bodyPr>
            <a:normAutofit/>
          </a:bodyPr>
          <a:lstStyle/>
          <a:p>
            <a:r>
              <a:rPr lang="en-US" sz="2400" dirty="0" smtClean="0">
                <a:solidFill>
                  <a:srgbClr val="000090"/>
                </a:solidFill>
              </a:rPr>
              <a:t>Use the SWOT worksheet in </a:t>
            </a:r>
            <a:r>
              <a:rPr lang="en-US" sz="2400" i="1" dirty="0" smtClean="0">
                <a:solidFill>
                  <a:srgbClr val="000090"/>
                </a:solidFill>
              </a:rPr>
              <a:t>Course content &gt; Course resources &gt; Marketing Toolbox &gt; How to prepare a Case study &gt; SWOT worksheet and Competitive Analysis Worksheet</a:t>
            </a:r>
          </a:p>
          <a:p>
            <a:r>
              <a:rPr lang="en-US" sz="2400" dirty="0" smtClean="0">
                <a:solidFill>
                  <a:srgbClr val="000090"/>
                </a:solidFill>
              </a:rPr>
              <a:t>Identify major conclusions from your SWOT analysis, focus on how those conclusions will impact the marketing strategies </a:t>
            </a:r>
          </a:p>
          <a:p>
            <a:r>
              <a:rPr lang="en-US" sz="2400" b="1" dirty="0" smtClean="0">
                <a:solidFill>
                  <a:srgbClr val="FF0000"/>
                </a:solidFill>
              </a:rPr>
              <a:t>Use as many slides as you need </a:t>
            </a:r>
            <a:r>
              <a:rPr lang="en-US" sz="2400" dirty="0" smtClean="0">
                <a:solidFill>
                  <a:srgbClr val="000090"/>
                </a:solidFill>
              </a:rPr>
              <a:t>to include all the relevant conclusions and impacts</a:t>
            </a:r>
          </a:p>
          <a:p>
            <a:r>
              <a:rPr lang="en-US" sz="2400" dirty="0" smtClean="0">
                <a:solidFill>
                  <a:srgbClr val="000090"/>
                </a:solidFill>
              </a:rPr>
              <a:t>Attach completed SWOT and competitive analysis as an exhibit at the end of your presentation</a:t>
            </a:r>
          </a:p>
          <a:p>
            <a:r>
              <a:rPr lang="en-US" sz="2400" dirty="0" smtClean="0">
                <a:solidFill>
                  <a:srgbClr val="000090"/>
                </a:solidFill>
              </a:rPr>
              <a:t>Refer to Week 2 for more details on SWOT analysis</a:t>
            </a:r>
            <a:endParaRPr lang="en-US" sz="2400" dirty="0">
              <a:solidFill>
                <a:srgbClr val="000090"/>
              </a:solidFill>
            </a:endParaRPr>
          </a:p>
        </p:txBody>
      </p:sp>
    </p:spTree>
    <p:extLst>
      <p:ext uri="{BB962C8B-B14F-4D97-AF65-F5344CB8AC3E}">
        <p14:creationId xmlns:p14="http://schemas.microsoft.com/office/powerpoint/2010/main" val="1672196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Target market</a:t>
            </a:r>
            <a:endParaRPr lang="en-US" dirty="0"/>
          </a:p>
        </p:txBody>
      </p:sp>
      <p:sp>
        <p:nvSpPr>
          <p:cNvPr id="3" name="Content Placeholder 2"/>
          <p:cNvSpPr>
            <a:spLocks noGrp="1"/>
          </p:cNvSpPr>
          <p:nvPr>
            <p:ph idx="1"/>
          </p:nvPr>
        </p:nvSpPr>
        <p:spPr/>
        <p:txBody>
          <a:bodyPr>
            <a:normAutofit lnSpcReduction="10000"/>
          </a:bodyPr>
          <a:lstStyle/>
          <a:p>
            <a:r>
              <a:rPr lang="en-US" sz="2400" dirty="0" smtClean="0">
                <a:solidFill>
                  <a:srgbClr val="000090"/>
                </a:solidFill>
              </a:rPr>
              <a:t>Identify the type of consumer behavior that is relevant to your health services (refer to Week 3 concepts).  Use the health belief model, if helpful, address the motivation, perception, learning and memory issues if possible.  What type of purchase behavior do they exhibit (refer to Week 3 concepts)?</a:t>
            </a:r>
          </a:p>
          <a:p>
            <a:r>
              <a:rPr lang="en-US" sz="2400" dirty="0" smtClean="0">
                <a:solidFill>
                  <a:srgbClr val="000090"/>
                </a:solidFill>
              </a:rPr>
              <a:t>Address the issue of quality as a factor in the patient/client’s decision process (refer to Week 3 concepts) </a:t>
            </a:r>
          </a:p>
          <a:p>
            <a:r>
              <a:rPr lang="en-US" sz="2400" dirty="0" smtClean="0">
                <a:solidFill>
                  <a:srgbClr val="000090"/>
                </a:solidFill>
              </a:rPr>
              <a:t>Describe the target market for the health services as specifically as possible (refer to Week 4 concepts).  If more than one target market, prepare descriptions for each.</a:t>
            </a:r>
          </a:p>
          <a:p>
            <a:r>
              <a:rPr lang="en-US" sz="2400" dirty="0" smtClean="0">
                <a:solidFill>
                  <a:srgbClr val="FF0000"/>
                </a:solidFill>
              </a:rPr>
              <a:t>Use as many slides as you need to adequately cover the topics</a:t>
            </a:r>
            <a:endParaRPr lang="en-US" sz="2400" dirty="0">
              <a:solidFill>
                <a:srgbClr val="FF0000"/>
              </a:solidFill>
            </a:endParaRPr>
          </a:p>
        </p:txBody>
      </p:sp>
    </p:spTree>
    <p:extLst>
      <p:ext uri="{BB962C8B-B14F-4D97-AF65-F5344CB8AC3E}">
        <p14:creationId xmlns:p14="http://schemas.microsoft.com/office/powerpoint/2010/main" val="315272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Value Proposition and competitive positioning</a:t>
            </a:r>
            <a:endParaRPr lang="en-US" dirty="0"/>
          </a:p>
        </p:txBody>
      </p:sp>
      <p:sp>
        <p:nvSpPr>
          <p:cNvPr id="3" name="Content Placeholder 2"/>
          <p:cNvSpPr>
            <a:spLocks noGrp="1"/>
          </p:cNvSpPr>
          <p:nvPr>
            <p:ph idx="1"/>
          </p:nvPr>
        </p:nvSpPr>
        <p:spPr/>
        <p:txBody>
          <a:bodyPr/>
          <a:lstStyle/>
          <a:p>
            <a:r>
              <a:rPr lang="en-US" sz="2400" dirty="0" smtClean="0">
                <a:solidFill>
                  <a:srgbClr val="000090"/>
                </a:solidFill>
              </a:rPr>
              <a:t>Describe the health service’s value proposition (refer to Week 4 concepts) </a:t>
            </a:r>
          </a:p>
          <a:p>
            <a:r>
              <a:rPr lang="en-US" sz="2400" dirty="0" smtClean="0">
                <a:solidFill>
                  <a:srgbClr val="000090"/>
                </a:solidFill>
              </a:rPr>
              <a:t>Describe the health service's positioning strategy (competitive analysis and positioning map will be helpful here) </a:t>
            </a:r>
          </a:p>
          <a:p>
            <a:r>
              <a:rPr lang="en-US" sz="2400" dirty="0" smtClean="0">
                <a:solidFill>
                  <a:srgbClr val="FF0000"/>
                </a:solidFill>
              </a:rPr>
              <a:t>Use as many slides as you need to adequately cover the topics</a:t>
            </a:r>
          </a:p>
          <a:p>
            <a:pPr marL="0" indent="0">
              <a:buNone/>
            </a:pPr>
            <a:endParaRPr lang="en-US" dirty="0"/>
          </a:p>
        </p:txBody>
      </p:sp>
    </p:spTree>
    <p:extLst>
      <p:ext uri="{BB962C8B-B14F-4D97-AF65-F5344CB8AC3E}">
        <p14:creationId xmlns:p14="http://schemas.microsoft.com/office/powerpoint/2010/main" val="385325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Marketing Mix </a:t>
            </a:r>
            <a:endParaRPr lang="en-US" dirty="0"/>
          </a:p>
        </p:txBody>
      </p:sp>
      <p:sp>
        <p:nvSpPr>
          <p:cNvPr id="5" name="Subtitle 4"/>
          <p:cNvSpPr>
            <a:spLocks noGrp="1"/>
          </p:cNvSpPr>
          <p:nvPr>
            <p:ph type="subTitle" idx="1"/>
          </p:nvPr>
        </p:nvSpPr>
        <p:spPr/>
        <p:txBody>
          <a:bodyPr>
            <a:noAutofit/>
          </a:bodyPr>
          <a:lstStyle/>
          <a:p>
            <a:pPr marL="1428750" lvl="2" indent="-514350" algn="l">
              <a:buFont typeface="+mj-lt"/>
              <a:buAutoNum type="arabicPeriod" startAt="4"/>
            </a:pPr>
            <a:r>
              <a:rPr lang="en-US" dirty="0" smtClean="0"/>
              <a:t>Product</a:t>
            </a:r>
          </a:p>
          <a:p>
            <a:pPr marL="1428750" lvl="2" indent="-514350" algn="l">
              <a:buFont typeface="+mj-lt"/>
              <a:buAutoNum type="arabicPeriod" startAt="4"/>
            </a:pPr>
            <a:r>
              <a:rPr lang="en-US" dirty="0" smtClean="0"/>
              <a:t>Price </a:t>
            </a:r>
          </a:p>
          <a:p>
            <a:pPr marL="1428750" lvl="2" indent="-514350" algn="l">
              <a:buFont typeface="+mj-lt"/>
              <a:buAutoNum type="arabicPeriod" startAt="4"/>
            </a:pPr>
            <a:r>
              <a:rPr lang="en-US" dirty="0" smtClean="0"/>
              <a:t>Place (distribution) </a:t>
            </a:r>
          </a:p>
          <a:p>
            <a:pPr marL="1428750" lvl="2" indent="-514350" algn="l">
              <a:buFont typeface="+mj-lt"/>
              <a:buAutoNum type="arabicPeriod" startAt="4"/>
            </a:pPr>
            <a:r>
              <a:rPr lang="en-US" dirty="0" smtClean="0"/>
              <a:t>Promotion (marketing communications</a:t>
            </a:r>
            <a:endParaRPr lang="en-US" dirty="0"/>
          </a:p>
        </p:txBody>
      </p:sp>
    </p:spTree>
    <p:extLst>
      <p:ext uri="{BB962C8B-B14F-4D97-AF65-F5344CB8AC3E}">
        <p14:creationId xmlns:p14="http://schemas.microsoft.com/office/powerpoint/2010/main" val="1020591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Product strategies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solidFill>
                  <a:srgbClr val="000090"/>
                </a:solidFill>
              </a:rPr>
              <a:t>Describe the health service ‘product’</a:t>
            </a:r>
          </a:p>
          <a:p>
            <a:r>
              <a:rPr lang="en-US" sz="2400" dirty="0" smtClean="0">
                <a:solidFill>
                  <a:srgbClr val="000090"/>
                </a:solidFill>
              </a:rPr>
              <a:t>Describe the patient ‘experience’</a:t>
            </a:r>
          </a:p>
          <a:p>
            <a:r>
              <a:rPr lang="en-US" sz="2400" dirty="0" smtClean="0">
                <a:solidFill>
                  <a:srgbClr val="000090"/>
                </a:solidFill>
              </a:rPr>
              <a:t>How does the ‘product’ and the ‘experience’ differ from competitors? </a:t>
            </a:r>
          </a:p>
          <a:p>
            <a:r>
              <a:rPr lang="en-US" sz="2400" dirty="0" smtClean="0">
                <a:solidFill>
                  <a:srgbClr val="000090"/>
                </a:solidFill>
              </a:rPr>
              <a:t>What is the role of quality in the patient experience? </a:t>
            </a:r>
          </a:p>
          <a:p>
            <a:r>
              <a:rPr lang="en-US" sz="2400" dirty="0" smtClean="0">
                <a:solidFill>
                  <a:srgbClr val="000090"/>
                </a:solidFill>
              </a:rPr>
              <a:t>Is the product a ‘brand’; if not, would you recommend it build a brand? </a:t>
            </a:r>
          </a:p>
          <a:p>
            <a:r>
              <a:rPr lang="en-US" sz="2400" dirty="0" smtClean="0">
                <a:solidFill>
                  <a:srgbClr val="000090"/>
                </a:solidFill>
              </a:rPr>
              <a:t>Would you recommend any changes to the health service product? </a:t>
            </a:r>
          </a:p>
          <a:p>
            <a:r>
              <a:rPr lang="en-US" sz="2400" dirty="0" smtClean="0">
                <a:solidFill>
                  <a:srgbClr val="000090"/>
                </a:solidFill>
              </a:rPr>
              <a:t>Refer to Week 5 concepts</a:t>
            </a:r>
          </a:p>
          <a:p>
            <a:r>
              <a:rPr lang="en-US" sz="2400" dirty="0" smtClean="0">
                <a:solidFill>
                  <a:srgbClr val="FF0000"/>
                </a:solidFill>
              </a:rPr>
              <a:t>Use as many slides as you need to adequately cover the topics</a:t>
            </a:r>
          </a:p>
          <a:p>
            <a:pPr marL="0" indent="0">
              <a:buNone/>
            </a:pPr>
            <a:endParaRPr lang="en-US" sz="2400" dirty="0" smtClean="0">
              <a:solidFill>
                <a:srgbClr val="000090"/>
              </a:solidFill>
            </a:endParaRPr>
          </a:p>
          <a:p>
            <a:endParaRPr lang="en-US" sz="2400" dirty="0">
              <a:solidFill>
                <a:srgbClr val="000090"/>
              </a:solidFill>
            </a:endParaRPr>
          </a:p>
        </p:txBody>
      </p:sp>
    </p:spTree>
    <p:extLst>
      <p:ext uri="{BB962C8B-B14F-4D97-AF65-F5344CB8AC3E}">
        <p14:creationId xmlns:p14="http://schemas.microsoft.com/office/powerpoint/2010/main" val="1431580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Price Strategies</a:t>
            </a:r>
            <a:endParaRPr lang="en-US" dirty="0"/>
          </a:p>
        </p:txBody>
      </p:sp>
      <p:sp>
        <p:nvSpPr>
          <p:cNvPr id="3" name="Content Placeholder 2"/>
          <p:cNvSpPr>
            <a:spLocks noGrp="1"/>
          </p:cNvSpPr>
          <p:nvPr>
            <p:ph idx="1"/>
          </p:nvPr>
        </p:nvSpPr>
        <p:spPr/>
        <p:txBody>
          <a:bodyPr/>
          <a:lstStyle/>
          <a:p>
            <a:r>
              <a:rPr lang="en-US" sz="2400" dirty="0" smtClean="0">
                <a:solidFill>
                  <a:srgbClr val="000090"/>
                </a:solidFill>
              </a:rPr>
              <a:t>Describe how the price is set for the health care service </a:t>
            </a:r>
          </a:p>
          <a:p>
            <a:r>
              <a:rPr lang="en-US" sz="2400" dirty="0" smtClean="0">
                <a:solidFill>
                  <a:srgbClr val="000090"/>
                </a:solidFill>
              </a:rPr>
              <a:t>Does the price seem consumer oriented?</a:t>
            </a:r>
          </a:p>
          <a:p>
            <a:r>
              <a:rPr lang="en-US" sz="2400" dirty="0" smtClean="0">
                <a:solidFill>
                  <a:srgbClr val="000090"/>
                </a:solidFill>
              </a:rPr>
              <a:t>Is the price and quality consistent with a local reference-based pricing database? </a:t>
            </a:r>
          </a:p>
          <a:p>
            <a:r>
              <a:rPr lang="en-US" sz="2400" dirty="0" smtClean="0">
                <a:solidFill>
                  <a:srgbClr val="000090"/>
                </a:solidFill>
              </a:rPr>
              <a:t>Refer to Week 6 concepts</a:t>
            </a:r>
          </a:p>
          <a:p>
            <a:r>
              <a:rPr lang="en-US" sz="2400" dirty="0" smtClean="0">
                <a:solidFill>
                  <a:srgbClr val="FF0000"/>
                </a:solidFill>
              </a:rPr>
              <a:t>Use as many slides as you need to adequately cover the topics</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2007369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827</Words>
  <Application/>
  <PresentationFormat>On-screen Show (4:3)</PresentationFormat>
  <Paragraphs>79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Name of Health Services Organization</vt:lpstr>
      <vt:lpstr>Overview   (name of health services organization)</vt:lpstr>
      <vt:lpstr>Analysis of the Current Situation</vt:lpstr>
      <vt:lpstr>1.  SWOT analysis</vt:lpstr>
      <vt:lpstr>2.  Target market</vt:lpstr>
      <vt:lpstr>3.  Value Proposition and competitive positioning</vt:lpstr>
      <vt:lpstr>Marketing Mix </vt:lpstr>
      <vt:lpstr>4.  Product strategies</vt:lpstr>
      <vt:lpstr>5.   Price Strategies</vt:lpstr>
      <vt:lpstr>6.  Place (distribution strategies)</vt:lpstr>
      <vt:lpstr>7.  Promotion  (marketing communications) strategies</vt:lpstr>
      <vt:lpstr>8.  Measurements</vt:lpstr>
      <vt:lpstr>Conclusions</vt:lpstr>
      <vt:lpstr>Endnotes</vt:lpstr>
      <vt:lpstr>References</vt:lpstr>
      <vt:lpstr>Exhibits</vt:lpstr>
    </vt:vector>
  </TitlesOfParts>
  <LinksUpToDate>false</LinksUpToDate>
  <SharedDoc>false</SharedDoc>
  <HyperlinksChanged>false</HyperlinksChanged>
  <AppVersion>14.0000</AppVersion>
  <Company/>
  <Template/>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