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7"/>
  </p:notesMasterIdLst>
  <p:sldIdLst>
    <p:sldId id="257" r:id="rId2"/>
    <p:sldId id="276" r:id="rId3"/>
    <p:sldId id="269" r:id="rId4"/>
    <p:sldId id="270" r:id="rId5"/>
    <p:sldId id="271" r:id="rId6"/>
    <p:sldId id="272" r:id="rId7"/>
    <p:sldId id="262" r:id="rId8"/>
    <p:sldId id="273" r:id="rId9"/>
    <p:sldId id="274" r:id="rId10"/>
    <p:sldId id="275" r:id="rId11"/>
    <p:sldId id="265" r:id="rId12"/>
    <p:sldId id="266" r:id="rId13"/>
    <p:sldId id="267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e Blanchard Family" initials="TB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0BEF56-A1A7-4B5B-B548-AA66838DE3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B61D5-7535-4AD0-8BE9-DF5C8FD986F4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3200" b="1" dirty="0" smtClean="0">
              <a:latin typeface="Arial" charset="0"/>
            </a:rPr>
            <a:t>Formal Authority &amp; Status</a:t>
          </a:r>
          <a:endParaRPr lang="en-US" sz="3200" b="1" dirty="0"/>
        </a:p>
      </dgm:t>
    </dgm:pt>
    <dgm:pt modelId="{83144606-A138-4D90-A884-A94B8E46BC5E}" type="parTrans" cxnId="{839DCE09-7925-48C7-8AD3-264FF8BF66B3}">
      <dgm:prSet/>
      <dgm:spPr/>
      <dgm:t>
        <a:bodyPr/>
        <a:lstStyle/>
        <a:p>
          <a:endParaRPr lang="en-US"/>
        </a:p>
      </dgm:t>
    </dgm:pt>
    <dgm:pt modelId="{A6BA98A9-4270-4CD6-8614-863D980EBAF9}" type="sibTrans" cxnId="{839DCE09-7925-48C7-8AD3-264FF8BF66B3}">
      <dgm:prSet/>
      <dgm:spPr/>
      <dgm:t>
        <a:bodyPr/>
        <a:lstStyle/>
        <a:p>
          <a:endParaRPr lang="en-US"/>
        </a:p>
      </dgm:t>
    </dgm:pt>
    <dgm:pt modelId="{ACECF851-2D2F-448B-85DB-2676016253B3}">
      <dgm:prSet phldrT="[Text]" custT="1"/>
      <dgm:spPr>
        <a:solidFill>
          <a:srgbClr val="006600"/>
        </a:solidFill>
      </dgm:spPr>
      <dgm:t>
        <a:bodyPr/>
        <a:lstStyle/>
        <a:p>
          <a:r>
            <a:rPr lang="en-US" sz="2400" b="1" dirty="0" smtClean="0">
              <a:latin typeface="Arial" charset="0"/>
            </a:rPr>
            <a:t>Interpersonal Roles</a:t>
          </a:r>
          <a:endParaRPr lang="en-US" sz="2400" b="1" dirty="0"/>
        </a:p>
      </dgm:t>
    </dgm:pt>
    <dgm:pt modelId="{9ED40404-F5C7-47E4-8ED6-BAD74A188E09}" type="parTrans" cxnId="{6779DF0B-2492-4032-843A-E0CAA99537A9}">
      <dgm:prSet/>
      <dgm:spPr/>
      <dgm:t>
        <a:bodyPr/>
        <a:lstStyle/>
        <a:p>
          <a:endParaRPr lang="en-US"/>
        </a:p>
      </dgm:t>
    </dgm:pt>
    <dgm:pt modelId="{18023884-823B-4587-9918-2AB6BC984172}" type="sibTrans" cxnId="{6779DF0B-2492-4032-843A-E0CAA99537A9}">
      <dgm:prSet/>
      <dgm:spPr/>
      <dgm:t>
        <a:bodyPr/>
        <a:lstStyle/>
        <a:p>
          <a:endParaRPr lang="en-US"/>
        </a:p>
      </dgm:t>
    </dgm:pt>
    <dgm:pt modelId="{F8E3357D-54CC-4A99-B35C-BD56DA89136B}">
      <dgm:prSet phldrT="[Text]" custT="1"/>
      <dgm:spPr>
        <a:solidFill>
          <a:srgbClr val="006600"/>
        </a:solidFill>
      </dgm:spPr>
      <dgm:t>
        <a:bodyPr/>
        <a:lstStyle/>
        <a:p>
          <a:r>
            <a:rPr lang="en-US" sz="2400" b="1" dirty="0" smtClean="0">
              <a:latin typeface="Arial" charset="0"/>
            </a:rPr>
            <a:t>Informational Roles</a:t>
          </a:r>
          <a:endParaRPr lang="en-US" sz="2400" b="1" dirty="0"/>
        </a:p>
      </dgm:t>
    </dgm:pt>
    <dgm:pt modelId="{2223128A-BF50-4263-BD1F-EFAA7E904835}" type="parTrans" cxnId="{4296923B-2330-461A-99DA-2871EA48F983}">
      <dgm:prSet/>
      <dgm:spPr/>
      <dgm:t>
        <a:bodyPr/>
        <a:lstStyle/>
        <a:p>
          <a:endParaRPr lang="en-US"/>
        </a:p>
      </dgm:t>
    </dgm:pt>
    <dgm:pt modelId="{DC366317-DFFF-4F8F-8C8A-02235BD7631C}" type="sibTrans" cxnId="{4296923B-2330-461A-99DA-2871EA48F983}">
      <dgm:prSet/>
      <dgm:spPr/>
      <dgm:t>
        <a:bodyPr/>
        <a:lstStyle/>
        <a:p>
          <a:endParaRPr lang="en-US"/>
        </a:p>
      </dgm:t>
    </dgm:pt>
    <dgm:pt modelId="{41DA8008-E9B3-4D1C-9B41-3CFFFEE05DE6}">
      <dgm:prSet custT="1"/>
      <dgm:spPr>
        <a:solidFill>
          <a:srgbClr val="006600"/>
        </a:solidFill>
      </dgm:spPr>
      <dgm:t>
        <a:bodyPr/>
        <a:lstStyle/>
        <a:p>
          <a:r>
            <a:rPr lang="en-US" sz="2400" b="1" dirty="0" smtClean="0">
              <a:latin typeface="Arial" charset="0"/>
            </a:rPr>
            <a:t>Decisional Roles</a:t>
          </a:r>
          <a:endParaRPr lang="en-US" sz="2400" b="1" dirty="0">
            <a:latin typeface="Arial" charset="0"/>
          </a:endParaRPr>
        </a:p>
      </dgm:t>
    </dgm:pt>
    <dgm:pt modelId="{B0791E47-FCE7-4F7C-9BA1-76AACD9D5B94}" type="parTrans" cxnId="{DB2CE487-8F82-4FD1-A0ED-B0CAA9D134EC}">
      <dgm:prSet/>
      <dgm:spPr/>
      <dgm:t>
        <a:bodyPr/>
        <a:lstStyle/>
        <a:p>
          <a:endParaRPr lang="en-US"/>
        </a:p>
      </dgm:t>
    </dgm:pt>
    <dgm:pt modelId="{DD569419-3116-40E9-8879-0562FEFB06E3}" type="sibTrans" cxnId="{DB2CE487-8F82-4FD1-A0ED-B0CAA9D134EC}">
      <dgm:prSet/>
      <dgm:spPr/>
      <dgm:t>
        <a:bodyPr/>
        <a:lstStyle/>
        <a:p>
          <a:endParaRPr lang="en-US"/>
        </a:p>
      </dgm:t>
    </dgm:pt>
    <dgm:pt modelId="{514878ED-0B83-4892-9024-E2147FC08C41}" type="pres">
      <dgm:prSet presAssocID="{FB0BEF56-A1A7-4B5B-B548-AA66838DE3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02B3AB1-D5AD-4CAA-9A1F-DCA862654CDE}" type="pres">
      <dgm:prSet presAssocID="{3F5B61D5-7535-4AD0-8BE9-DF5C8FD986F4}" presName="hierRoot1" presStyleCnt="0">
        <dgm:presLayoutVars>
          <dgm:hierBranch val="init"/>
        </dgm:presLayoutVars>
      </dgm:prSet>
      <dgm:spPr/>
    </dgm:pt>
    <dgm:pt modelId="{8AE59FED-52F2-4CF2-8F77-6B0E8ADDEF45}" type="pres">
      <dgm:prSet presAssocID="{3F5B61D5-7535-4AD0-8BE9-DF5C8FD986F4}" presName="rootComposite1" presStyleCnt="0"/>
      <dgm:spPr/>
    </dgm:pt>
    <dgm:pt modelId="{E0F0A974-22C1-4CF2-8256-CA7DCCFF301C}" type="pres">
      <dgm:prSet presAssocID="{3F5B61D5-7535-4AD0-8BE9-DF5C8FD986F4}" presName="rootText1" presStyleLbl="node0" presStyleIdx="0" presStyleCnt="1" custScaleX="269725" custScaleY="885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7ACE8A-4407-42AD-ADCF-BF343FAD9AF6}" type="pres">
      <dgm:prSet presAssocID="{3F5B61D5-7535-4AD0-8BE9-DF5C8FD986F4}" presName="rootConnector1" presStyleLbl="node1" presStyleIdx="0" presStyleCnt="0"/>
      <dgm:spPr/>
    </dgm:pt>
    <dgm:pt modelId="{4ECF344A-DD32-4A05-87AB-4149ACB59CAF}" type="pres">
      <dgm:prSet presAssocID="{3F5B61D5-7535-4AD0-8BE9-DF5C8FD986F4}" presName="hierChild2" presStyleCnt="0"/>
      <dgm:spPr/>
    </dgm:pt>
    <dgm:pt modelId="{DE7EA5D2-A725-44BB-9F07-0714C12DCF1C}" type="pres">
      <dgm:prSet presAssocID="{9ED40404-F5C7-47E4-8ED6-BAD74A188E09}" presName="Name37" presStyleLbl="parChTrans1D2" presStyleIdx="0" presStyleCnt="3"/>
      <dgm:spPr/>
    </dgm:pt>
    <dgm:pt modelId="{D0A801AE-21C9-42B1-A21B-A0C1EC5D2D5A}" type="pres">
      <dgm:prSet presAssocID="{ACECF851-2D2F-448B-85DB-2676016253B3}" presName="hierRoot2" presStyleCnt="0">
        <dgm:presLayoutVars>
          <dgm:hierBranch val="init"/>
        </dgm:presLayoutVars>
      </dgm:prSet>
      <dgm:spPr/>
    </dgm:pt>
    <dgm:pt modelId="{AAEB07B7-FAAA-47A7-B1EE-BC3A1AF7354C}" type="pres">
      <dgm:prSet presAssocID="{ACECF851-2D2F-448B-85DB-2676016253B3}" presName="rootComposite" presStyleCnt="0"/>
      <dgm:spPr/>
    </dgm:pt>
    <dgm:pt modelId="{CB4B1E89-2DD8-4C95-A046-47C176D24C38}" type="pres">
      <dgm:prSet presAssocID="{ACECF851-2D2F-448B-85DB-2676016253B3}" presName="rootText" presStyleLbl="node2" presStyleIdx="0" presStyleCnt="3" custScaleX="1066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5FAF6-0BB9-4264-8D5E-7FDC322039F8}" type="pres">
      <dgm:prSet presAssocID="{ACECF851-2D2F-448B-85DB-2676016253B3}" presName="rootConnector" presStyleLbl="node2" presStyleIdx="0" presStyleCnt="3"/>
      <dgm:spPr/>
    </dgm:pt>
    <dgm:pt modelId="{A26AF5FB-B2F2-427D-A65D-EDA0778351BB}" type="pres">
      <dgm:prSet presAssocID="{ACECF851-2D2F-448B-85DB-2676016253B3}" presName="hierChild4" presStyleCnt="0"/>
      <dgm:spPr/>
    </dgm:pt>
    <dgm:pt modelId="{BD41A52D-83D3-4793-BBFE-AD27B29C1661}" type="pres">
      <dgm:prSet presAssocID="{ACECF851-2D2F-448B-85DB-2676016253B3}" presName="hierChild5" presStyleCnt="0"/>
      <dgm:spPr/>
    </dgm:pt>
    <dgm:pt modelId="{0A880E3C-A19B-4A9E-A69A-111C90EF4C85}" type="pres">
      <dgm:prSet presAssocID="{2223128A-BF50-4263-BD1F-EFAA7E904835}" presName="Name37" presStyleLbl="parChTrans1D2" presStyleIdx="1" presStyleCnt="3"/>
      <dgm:spPr/>
    </dgm:pt>
    <dgm:pt modelId="{F1162175-C69D-4869-A8E5-C628A0CFEA64}" type="pres">
      <dgm:prSet presAssocID="{F8E3357D-54CC-4A99-B35C-BD56DA89136B}" presName="hierRoot2" presStyleCnt="0">
        <dgm:presLayoutVars>
          <dgm:hierBranch val="init"/>
        </dgm:presLayoutVars>
      </dgm:prSet>
      <dgm:spPr/>
    </dgm:pt>
    <dgm:pt modelId="{195DB30F-1A5C-4537-BEDA-64D55DEC0E69}" type="pres">
      <dgm:prSet presAssocID="{F8E3357D-54CC-4A99-B35C-BD56DA89136B}" presName="rootComposite" presStyleCnt="0"/>
      <dgm:spPr/>
    </dgm:pt>
    <dgm:pt modelId="{04F0759F-F8A0-4CBD-9A1F-9764193DE26D}" type="pres">
      <dgm:prSet presAssocID="{F8E3357D-54CC-4A99-B35C-BD56DA89136B}" presName="rootText" presStyleLbl="node2" presStyleIdx="1" presStyleCnt="3" custScaleX="1156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A44EC2-00B9-4656-81B2-70C0DB869E60}" type="pres">
      <dgm:prSet presAssocID="{F8E3357D-54CC-4A99-B35C-BD56DA89136B}" presName="rootConnector" presStyleLbl="node2" presStyleIdx="1" presStyleCnt="3"/>
      <dgm:spPr/>
    </dgm:pt>
    <dgm:pt modelId="{FF95DF7C-FDA3-44CF-8212-8793393D53E8}" type="pres">
      <dgm:prSet presAssocID="{F8E3357D-54CC-4A99-B35C-BD56DA89136B}" presName="hierChild4" presStyleCnt="0"/>
      <dgm:spPr/>
    </dgm:pt>
    <dgm:pt modelId="{A9826DB9-346A-4D64-90BC-6DDC3919ADFA}" type="pres">
      <dgm:prSet presAssocID="{F8E3357D-54CC-4A99-B35C-BD56DA89136B}" presName="hierChild5" presStyleCnt="0"/>
      <dgm:spPr/>
    </dgm:pt>
    <dgm:pt modelId="{762BB066-EE82-460D-8E0A-E0CB04FD1863}" type="pres">
      <dgm:prSet presAssocID="{B0791E47-FCE7-4F7C-9BA1-76AACD9D5B94}" presName="Name37" presStyleLbl="parChTrans1D2" presStyleIdx="2" presStyleCnt="3"/>
      <dgm:spPr/>
    </dgm:pt>
    <dgm:pt modelId="{10228CA5-DF21-4DC0-A496-1B27CB023317}" type="pres">
      <dgm:prSet presAssocID="{41DA8008-E9B3-4D1C-9B41-3CFFFEE05DE6}" presName="hierRoot2" presStyleCnt="0">
        <dgm:presLayoutVars>
          <dgm:hierBranch val="init"/>
        </dgm:presLayoutVars>
      </dgm:prSet>
      <dgm:spPr/>
    </dgm:pt>
    <dgm:pt modelId="{393B5B9A-3556-472E-A1F1-D24F893E8A34}" type="pres">
      <dgm:prSet presAssocID="{41DA8008-E9B3-4D1C-9B41-3CFFFEE05DE6}" presName="rootComposite" presStyleCnt="0"/>
      <dgm:spPr/>
    </dgm:pt>
    <dgm:pt modelId="{978EB860-94DF-4330-AB4A-BFEB3F0598EF}" type="pres">
      <dgm:prSet presAssocID="{41DA8008-E9B3-4D1C-9B41-3CFFFEE05DE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943CA0-FCB5-459C-BF75-A0ED9205AA4B}" type="pres">
      <dgm:prSet presAssocID="{41DA8008-E9B3-4D1C-9B41-3CFFFEE05DE6}" presName="rootConnector" presStyleLbl="node2" presStyleIdx="2" presStyleCnt="3"/>
      <dgm:spPr/>
    </dgm:pt>
    <dgm:pt modelId="{57036B53-49FF-4B24-A8E3-B7619FB75237}" type="pres">
      <dgm:prSet presAssocID="{41DA8008-E9B3-4D1C-9B41-3CFFFEE05DE6}" presName="hierChild4" presStyleCnt="0"/>
      <dgm:spPr/>
    </dgm:pt>
    <dgm:pt modelId="{CBA6307E-0C8D-4C6A-A6EF-F95BC493A3A5}" type="pres">
      <dgm:prSet presAssocID="{41DA8008-E9B3-4D1C-9B41-3CFFFEE05DE6}" presName="hierChild5" presStyleCnt="0"/>
      <dgm:spPr/>
    </dgm:pt>
    <dgm:pt modelId="{73FFDB8A-4FDE-4BE3-92B4-3F06EF6F6F48}" type="pres">
      <dgm:prSet presAssocID="{3F5B61D5-7535-4AD0-8BE9-DF5C8FD986F4}" presName="hierChild3" presStyleCnt="0"/>
      <dgm:spPr/>
    </dgm:pt>
  </dgm:ptLst>
  <dgm:cxnLst>
    <dgm:cxn modelId="{72E43134-4788-409A-872B-4D8362D4792E}" type="presOf" srcId="{B0791E47-FCE7-4F7C-9BA1-76AACD9D5B94}" destId="{762BB066-EE82-460D-8E0A-E0CB04FD1863}" srcOrd="0" destOrd="0" presId="urn:microsoft.com/office/officeart/2005/8/layout/orgChart1"/>
    <dgm:cxn modelId="{E29F253D-581F-4E5D-8CCE-649647BF86FE}" type="presOf" srcId="{2223128A-BF50-4263-BD1F-EFAA7E904835}" destId="{0A880E3C-A19B-4A9E-A69A-111C90EF4C85}" srcOrd="0" destOrd="0" presId="urn:microsoft.com/office/officeart/2005/8/layout/orgChart1"/>
    <dgm:cxn modelId="{978D6169-9525-4444-88FB-822675DBF405}" type="presOf" srcId="{F8E3357D-54CC-4A99-B35C-BD56DA89136B}" destId="{ACA44EC2-00B9-4656-81B2-70C0DB869E60}" srcOrd="1" destOrd="0" presId="urn:microsoft.com/office/officeart/2005/8/layout/orgChart1"/>
    <dgm:cxn modelId="{6A8E518C-819C-4E9C-A18C-6D0E7C60A379}" type="presOf" srcId="{ACECF851-2D2F-448B-85DB-2676016253B3}" destId="{4EE5FAF6-0BB9-4264-8D5E-7FDC322039F8}" srcOrd="1" destOrd="0" presId="urn:microsoft.com/office/officeart/2005/8/layout/orgChart1"/>
    <dgm:cxn modelId="{6779DF0B-2492-4032-843A-E0CAA99537A9}" srcId="{3F5B61D5-7535-4AD0-8BE9-DF5C8FD986F4}" destId="{ACECF851-2D2F-448B-85DB-2676016253B3}" srcOrd="0" destOrd="0" parTransId="{9ED40404-F5C7-47E4-8ED6-BAD74A188E09}" sibTransId="{18023884-823B-4587-9918-2AB6BC984172}"/>
    <dgm:cxn modelId="{060A7536-31FD-4D82-9E08-BA81E4BA9EA5}" type="presOf" srcId="{F8E3357D-54CC-4A99-B35C-BD56DA89136B}" destId="{04F0759F-F8A0-4CBD-9A1F-9764193DE26D}" srcOrd="0" destOrd="0" presId="urn:microsoft.com/office/officeart/2005/8/layout/orgChart1"/>
    <dgm:cxn modelId="{8C822C8D-86D7-41AC-B4FC-A447F4BC8D49}" type="presOf" srcId="{3F5B61D5-7535-4AD0-8BE9-DF5C8FD986F4}" destId="{E0F0A974-22C1-4CF2-8256-CA7DCCFF301C}" srcOrd="0" destOrd="0" presId="urn:microsoft.com/office/officeart/2005/8/layout/orgChart1"/>
    <dgm:cxn modelId="{4296923B-2330-461A-99DA-2871EA48F983}" srcId="{3F5B61D5-7535-4AD0-8BE9-DF5C8FD986F4}" destId="{F8E3357D-54CC-4A99-B35C-BD56DA89136B}" srcOrd="1" destOrd="0" parTransId="{2223128A-BF50-4263-BD1F-EFAA7E904835}" sibTransId="{DC366317-DFFF-4F8F-8C8A-02235BD7631C}"/>
    <dgm:cxn modelId="{B41A3CBA-413D-4D44-9D24-32AFB75E6BDA}" type="presOf" srcId="{3F5B61D5-7535-4AD0-8BE9-DF5C8FD986F4}" destId="{E17ACE8A-4407-42AD-ADCF-BF343FAD9AF6}" srcOrd="1" destOrd="0" presId="urn:microsoft.com/office/officeart/2005/8/layout/orgChart1"/>
    <dgm:cxn modelId="{1A4AEA48-85A6-4F2C-9A9E-7E71B5890027}" type="presOf" srcId="{41DA8008-E9B3-4D1C-9B41-3CFFFEE05DE6}" destId="{2D943CA0-FCB5-459C-BF75-A0ED9205AA4B}" srcOrd="1" destOrd="0" presId="urn:microsoft.com/office/officeart/2005/8/layout/orgChart1"/>
    <dgm:cxn modelId="{1E2BE7EE-49D4-455B-A5F1-D635F22AEFB0}" type="presOf" srcId="{41DA8008-E9B3-4D1C-9B41-3CFFFEE05DE6}" destId="{978EB860-94DF-4330-AB4A-BFEB3F0598EF}" srcOrd="0" destOrd="0" presId="urn:microsoft.com/office/officeart/2005/8/layout/orgChart1"/>
    <dgm:cxn modelId="{DB2CE487-8F82-4FD1-A0ED-B0CAA9D134EC}" srcId="{3F5B61D5-7535-4AD0-8BE9-DF5C8FD986F4}" destId="{41DA8008-E9B3-4D1C-9B41-3CFFFEE05DE6}" srcOrd="2" destOrd="0" parTransId="{B0791E47-FCE7-4F7C-9BA1-76AACD9D5B94}" sibTransId="{DD569419-3116-40E9-8879-0562FEFB06E3}"/>
    <dgm:cxn modelId="{252312F7-58E2-4BCE-802E-E1AC9BD96E60}" type="presOf" srcId="{ACECF851-2D2F-448B-85DB-2676016253B3}" destId="{CB4B1E89-2DD8-4C95-A046-47C176D24C38}" srcOrd="0" destOrd="0" presId="urn:microsoft.com/office/officeart/2005/8/layout/orgChart1"/>
    <dgm:cxn modelId="{839DCE09-7925-48C7-8AD3-264FF8BF66B3}" srcId="{FB0BEF56-A1A7-4B5B-B548-AA66838DE30E}" destId="{3F5B61D5-7535-4AD0-8BE9-DF5C8FD986F4}" srcOrd="0" destOrd="0" parTransId="{83144606-A138-4D90-A884-A94B8E46BC5E}" sibTransId="{A6BA98A9-4270-4CD6-8614-863D980EBAF9}"/>
    <dgm:cxn modelId="{4AD51CE7-69E3-449B-8DF5-59E3C695BFB6}" type="presOf" srcId="{FB0BEF56-A1A7-4B5B-B548-AA66838DE30E}" destId="{514878ED-0B83-4892-9024-E2147FC08C41}" srcOrd="0" destOrd="0" presId="urn:microsoft.com/office/officeart/2005/8/layout/orgChart1"/>
    <dgm:cxn modelId="{E60B8173-44E1-4475-904A-FFA7C5F7F25B}" type="presOf" srcId="{9ED40404-F5C7-47E4-8ED6-BAD74A188E09}" destId="{DE7EA5D2-A725-44BB-9F07-0714C12DCF1C}" srcOrd="0" destOrd="0" presId="urn:microsoft.com/office/officeart/2005/8/layout/orgChart1"/>
    <dgm:cxn modelId="{3339EE7C-2AD8-486A-9CEB-2A7E88F6E283}" type="presParOf" srcId="{514878ED-0B83-4892-9024-E2147FC08C41}" destId="{002B3AB1-D5AD-4CAA-9A1F-DCA862654CDE}" srcOrd="0" destOrd="0" presId="urn:microsoft.com/office/officeart/2005/8/layout/orgChart1"/>
    <dgm:cxn modelId="{B3CE78C4-B5F2-4479-9B0E-7F5DF2167E05}" type="presParOf" srcId="{002B3AB1-D5AD-4CAA-9A1F-DCA862654CDE}" destId="{8AE59FED-52F2-4CF2-8F77-6B0E8ADDEF45}" srcOrd="0" destOrd="0" presId="urn:microsoft.com/office/officeart/2005/8/layout/orgChart1"/>
    <dgm:cxn modelId="{E39FCB3D-0F33-42ED-A2C2-869888C93AA5}" type="presParOf" srcId="{8AE59FED-52F2-4CF2-8F77-6B0E8ADDEF45}" destId="{E0F0A974-22C1-4CF2-8256-CA7DCCFF301C}" srcOrd="0" destOrd="0" presId="urn:microsoft.com/office/officeart/2005/8/layout/orgChart1"/>
    <dgm:cxn modelId="{AD50CCB9-369C-4B0E-ADF0-8FFF1B00CEA2}" type="presParOf" srcId="{8AE59FED-52F2-4CF2-8F77-6B0E8ADDEF45}" destId="{E17ACE8A-4407-42AD-ADCF-BF343FAD9AF6}" srcOrd="1" destOrd="0" presId="urn:microsoft.com/office/officeart/2005/8/layout/orgChart1"/>
    <dgm:cxn modelId="{EC4612C5-F510-4341-96D5-A744E43741A5}" type="presParOf" srcId="{002B3AB1-D5AD-4CAA-9A1F-DCA862654CDE}" destId="{4ECF344A-DD32-4A05-87AB-4149ACB59CAF}" srcOrd="1" destOrd="0" presId="urn:microsoft.com/office/officeart/2005/8/layout/orgChart1"/>
    <dgm:cxn modelId="{36F5AF4B-7569-4C10-B9E6-A46176877BE2}" type="presParOf" srcId="{4ECF344A-DD32-4A05-87AB-4149ACB59CAF}" destId="{DE7EA5D2-A725-44BB-9F07-0714C12DCF1C}" srcOrd="0" destOrd="0" presId="urn:microsoft.com/office/officeart/2005/8/layout/orgChart1"/>
    <dgm:cxn modelId="{243AD43D-D3EA-43A3-BC82-293E7ACB3568}" type="presParOf" srcId="{4ECF344A-DD32-4A05-87AB-4149ACB59CAF}" destId="{D0A801AE-21C9-42B1-A21B-A0C1EC5D2D5A}" srcOrd="1" destOrd="0" presId="urn:microsoft.com/office/officeart/2005/8/layout/orgChart1"/>
    <dgm:cxn modelId="{8FA43B1E-D25A-4CF5-A0E7-B6E5AD6D417C}" type="presParOf" srcId="{D0A801AE-21C9-42B1-A21B-A0C1EC5D2D5A}" destId="{AAEB07B7-FAAA-47A7-B1EE-BC3A1AF7354C}" srcOrd="0" destOrd="0" presId="urn:microsoft.com/office/officeart/2005/8/layout/orgChart1"/>
    <dgm:cxn modelId="{DC01298F-5F51-4BAF-8986-99C3D38B1FA5}" type="presParOf" srcId="{AAEB07B7-FAAA-47A7-B1EE-BC3A1AF7354C}" destId="{CB4B1E89-2DD8-4C95-A046-47C176D24C38}" srcOrd="0" destOrd="0" presId="urn:microsoft.com/office/officeart/2005/8/layout/orgChart1"/>
    <dgm:cxn modelId="{F0C1D3F0-7D00-4B37-91CC-0B7A51F5C9DE}" type="presParOf" srcId="{AAEB07B7-FAAA-47A7-B1EE-BC3A1AF7354C}" destId="{4EE5FAF6-0BB9-4264-8D5E-7FDC322039F8}" srcOrd="1" destOrd="0" presId="urn:microsoft.com/office/officeart/2005/8/layout/orgChart1"/>
    <dgm:cxn modelId="{ABF39639-AC5B-4EA5-A301-4B3832648BB9}" type="presParOf" srcId="{D0A801AE-21C9-42B1-A21B-A0C1EC5D2D5A}" destId="{A26AF5FB-B2F2-427D-A65D-EDA0778351BB}" srcOrd="1" destOrd="0" presId="urn:microsoft.com/office/officeart/2005/8/layout/orgChart1"/>
    <dgm:cxn modelId="{843B6B2B-AAF5-41B7-9C61-1EC6A0DCDB2B}" type="presParOf" srcId="{D0A801AE-21C9-42B1-A21B-A0C1EC5D2D5A}" destId="{BD41A52D-83D3-4793-BBFE-AD27B29C1661}" srcOrd="2" destOrd="0" presId="urn:microsoft.com/office/officeart/2005/8/layout/orgChart1"/>
    <dgm:cxn modelId="{B4B1E72B-7048-45F3-B969-005B7BEF2211}" type="presParOf" srcId="{4ECF344A-DD32-4A05-87AB-4149ACB59CAF}" destId="{0A880E3C-A19B-4A9E-A69A-111C90EF4C85}" srcOrd="2" destOrd="0" presId="urn:microsoft.com/office/officeart/2005/8/layout/orgChart1"/>
    <dgm:cxn modelId="{8AF1C838-CA81-4F1B-A256-285FFC8F558B}" type="presParOf" srcId="{4ECF344A-DD32-4A05-87AB-4149ACB59CAF}" destId="{F1162175-C69D-4869-A8E5-C628A0CFEA64}" srcOrd="3" destOrd="0" presId="urn:microsoft.com/office/officeart/2005/8/layout/orgChart1"/>
    <dgm:cxn modelId="{E581602F-7156-4778-BD7D-B1BF66624B35}" type="presParOf" srcId="{F1162175-C69D-4869-A8E5-C628A0CFEA64}" destId="{195DB30F-1A5C-4537-BEDA-64D55DEC0E69}" srcOrd="0" destOrd="0" presId="urn:microsoft.com/office/officeart/2005/8/layout/orgChart1"/>
    <dgm:cxn modelId="{6ADCD9B0-34A2-400D-BD69-10A027C47D95}" type="presParOf" srcId="{195DB30F-1A5C-4537-BEDA-64D55DEC0E69}" destId="{04F0759F-F8A0-4CBD-9A1F-9764193DE26D}" srcOrd="0" destOrd="0" presId="urn:microsoft.com/office/officeart/2005/8/layout/orgChart1"/>
    <dgm:cxn modelId="{172EE84D-E70A-420A-84F4-B96D88A741B1}" type="presParOf" srcId="{195DB30F-1A5C-4537-BEDA-64D55DEC0E69}" destId="{ACA44EC2-00B9-4656-81B2-70C0DB869E60}" srcOrd="1" destOrd="0" presId="urn:microsoft.com/office/officeart/2005/8/layout/orgChart1"/>
    <dgm:cxn modelId="{B38261FF-2F4F-42AE-9262-B0B621BB08F6}" type="presParOf" srcId="{F1162175-C69D-4869-A8E5-C628A0CFEA64}" destId="{FF95DF7C-FDA3-44CF-8212-8793393D53E8}" srcOrd="1" destOrd="0" presId="urn:microsoft.com/office/officeart/2005/8/layout/orgChart1"/>
    <dgm:cxn modelId="{6A1B4C18-8D53-46F9-BDAD-7A7E8D06B849}" type="presParOf" srcId="{F1162175-C69D-4869-A8E5-C628A0CFEA64}" destId="{A9826DB9-346A-4D64-90BC-6DDC3919ADFA}" srcOrd="2" destOrd="0" presId="urn:microsoft.com/office/officeart/2005/8/layout/orgChart1"/>
    <dgm:cxn modelId="{12308998-EB35-41E9-AF76-3518475DFA19}" type="presParOf" srcId="{4ECF344A-DD32-4A05-87AB-4149ACB59CAF}" destId="{762BB066-EE82-460D-8E0A-E0CB04FD1863}" srcOrd="4" destOrd="0" presId="urn:microsoft.com/office/officeart/2005/8/layout/orgChart1"/>
    <dgm:cxn modelId="{14D381B2-9277-40AC-BE62-6105CFBA293B}" type="presParOf" srcId="{4ECF344A-DD32-4A05-87AB-4149ACB59CAF}" destId="{10228CA5-DF21-4DC0-A496-1B27CB023317}" srcOrd="5" destOrd="0" presId="urn:microsoft.com/office/officeart/2005/8/layout/orgChart1"/>
    <dgm:cxn modelId="{61CDFDCF-0C39-4F63-A243-D1EF1F6FA5AB}" type="presParOf" srcId="{10228CA5-DF21-4DC0-A496-1B27CB023317}" destId="{393B5B9A-3556-472E-A1F1-D24F893E8A34}" srcOrd="0" destOrd="0" presId="urn:microsoft.com/office/officeart/2005/8/layout/orgChart1"/>
    <dgm:cxn modelId="{D48A012E-75AB-4D11-9A70-6B914A529F08}" type="presParOf" srcId="{393B5B9A-3556-472E-A1F1-D24F893E8A34}" destId="{978EB860-94DF-4330-AB4A-BFEB3F0598EF}" srcOrd="0" destOrd="0" presId="urn:microsoft.com/office/officeart/2005/8/layout/orgChart1"/>
    <dgm:cxn modelId="{4E3B1324-17F0-4581-ACB2-3D5ACB00FC2B}" type="presParOf" srcId="{393B5B9A-3556-472E-A1F1-D24F893E8A34}" destId="{2D943CA0-FCB5-459C-BF75-A0ED9205AA4B}" srcOrd="1" destOrd="0" presId="urn:microsoft.com/office/officeart/2005/8/layout/orgChart1"/>
    <dgm:cxn modelId="{13E2DDC5-49B3-4423-A82F-F743387D72FD}" type="presParOf" srcId="{10228CA5-DF21-4DC0-A496-1B27CB023317}" destId="{57036B53-49FF-4B24-A8E3-B7619FB75237}" srcOrd="1" destOrd="0" presId="urn:microsoft.com/office/officeart/2005/8/layout/orgChart1"/>
    <dgm:cxn modelId="{D685A334-3C10-4384-BF1B-573783BD8321}" type="presParOf" srcId="{10228CA5-DF21-4DC0-A496-1B27CB023317}" destId="{CBA6307E-0C8D-4C6A-A6EF-F95BC493A3A5}" srcOrd="2" destOrd="0" presId="urn:microsoft.com/office/officeart/2005/8/layout/orgChart1"/>
    <dgm:cxn modelId="{9CC41CC6-EB8A-492D-85F4-EE616231EE77}" type="presParOf" srcId="{002B3AB1-D5AD-4CAA-9A1F-DCA862654CDE}" destId="{73FFDB8A-4FDE-4BE3-92B4-3F06EF6F6F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BB066-EE82-460D-8E0A-E0CB04FD1863}">
      <dsp:nvSpPr>
        <dsp:cNvPr id="0" name=""/>
        <dsp:cNvSpPr/>
      </dsp:nvSpPr>
      <dsp:spPr>
        <a:xfrm>
          <a:off x="3810000" y="1752600"/>
          <a:ext cx="2762332" cy="439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09"/>
              </a:lnTo>
              <a:lnTo>
                <a:pt x="2762332" y="219509"/>
              </a:lnTo>
              <a:lnTo>
                <a:pt x="2762332" y="4390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80E3C-A19B-4A9E-A69A-111C90EF4C85}">
      <dsp:nvSpPr>
        <dsp:cNvPr id="0" name=""/>
        <dsp:cNvSpPr/>
      </dsp:nvSpPr>
      <dsp:spPr>
        <a:xfrm>
          <a:off x="3764280" y="1752600"/>
          <a:ext cx="91440" cy="4390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509"/>
              </a:lnTo>
              <a:lnTo>
                <a:pt x="114781" y="219509"/>
              </a:lnTo>
              <a:lnTo>
                <a:pt x="114781" y="4390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EA5D2-A725-44BB-9F07-0714C12DCF1C}">
      <dsp:nvSpPr>
        <dsp:cNvPr id="0" name=""/>
        <dsp:cNvSpPr/>
      </dsp:nvSpPr>
      <dsp:spPr>
        <a:xfrm>
          <a:off x="1116729" y="1752600"/>
          <a:ext cx="2693270" cy="439019"/>
        </a:xfrm>
        <a:custGeom>
          <a:avLst/>
          <a:gdLst/>
          <a:ahLst/>
          <a:cxnLst/>
          <a:rect l="0" t="0" r="0" b="0"/>
          <a:pathLst>
            <a:path>
              <a:moveTo>
                <a:pt x="2693270" y="0"/>
              </a:moveTo>
              <a:lnTo>
                <a:pt x="2693270" y="219509"/>
              </a:lnTo>
              <a:lnTo>
                <a:pt x="0" y="219509"/>
              </a:lnTo>
              <a:lnTo>
                <a:pt x="0" y="4390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0A974-22C1-4CF2-8256-CA7DCCFF301C}">
      <dsp:nvSpPr>
        <dsp:cNvPr id="0" name=""/>
        <dsp:cNvSpPr/>
      </dsp:nvSpPr>
      <dsp:spPr>
        <a:xfrm>
          <a:off x="990604" y="827094"/>
          <a:ext cx="5638790" cy="925505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Arial" charset="0"/>
            </a:rPr>
            <a:t>Formal Authority &amp; Status</a:t>
          </a:r>
          <a:endParaRPr lang="en-US" sz="3200" b="1" kern="1200" dirty="0"/>
        </a:p>
      </dsp:txBody>
      <dsp:txXfrm>
        <a:off x="990604" y="827094"/>
        <a:ext cx="5638790" cy="925505"/>
      </dsp:txXfrm>
    </dsp:sp>
    <dsp:sp modelId="{CB4B1E89-2DD8-4C95-A046-47C176D24C38}">
      <dsp:nvSpPr>
        <dsp:cNvPr id="0" name=""/>
        <dsp:cNvSpPr/>
      </dsp:nvSpPr>
      <dsp:spPr>
        <a:xfrm>
          <a:off x="2382" y="2191620"/>
          <a:ext cx="2228694" cy="1045285"/>
        </a:xfrm>
        <a:prstGeom prst="rect">
          <a:avLst/>
        </a:prstGeom>
        <a:solidFill>
          <a:srgbClr val="00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Arial" charset="0"/>
            </a:rPr>
            <a:t>Interpersonal Roles</a:t>
          </a:r>
          <a:endParaRPr lang="en-US" sz="2400" b="1" kern="1200" dirty="0"/>
        </a:p>
      </dsp:txBody>
      <dsp:txXfrm>
        <a:off x="2382" y="2191620"/>
        <a:ext cx="2228694" cy="1045285"/>
      </dsp:txXfrm>
    </dsp:sp>
    <dsp:sp modelId="{04F0759F-F8A0-4CBD-9A1F-9764193DE26D}">
      <dsp:nvSpPr>
        <dsp:cNvPr id="0" name=""/>
        <dsp:cNvSpPr/>
      </dsp:nvSpPr>
      <dsp:spPr>
        <a:xfrm>
          <a:off x="2670095" y="2191620"/>
          <a:ext cx="2417932" cy="1045285"/>
        </a:xfrm>
        <a:prstGeom prst="rect">
          <a:avLst/>
        </a:prstGeom>
        <a:solidFill>
          <a:srgbClr val="00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Arial" charset="0"/>
            </a:rPr>
            <a:t>Informational Roles</a:t>
          </a:r>
          <a:endParaRPr lang="en-US" sz="2400" b="1" kern="1200" dirty="0"/>
        </a:p>
      </dsp:txBody>
      <dsp:txXfrm>
        <a:off x="2670095" y="2191620"/>
        <a:ext cx="2417932" cy="1045285"/>
      </dsp:txXfrm>
    </dsp:sp>
    <dsp:sp modelId="{978EB860-94DF-4330-AB4A-BFEB3F0598EF}">
      <dsp:nvSpPr>
        <dsp:cNvPr id="0" name=""/>
        <dsp:cNvSpPr/>
      </dsp:nvSpPr>
      <dsp:spPr>
        <a:xfrm>
          <a:off x="5527047" y="2191620"/>
          <a:ext cx="2090570" cy="1045285"/>
        </a:xfrm>
        <a:prstGeom prst="rect">
          <a:avLst/>
        </a:prstGeom>
        <a:solidFill>
          <a:srgbClr val="00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Arial" charset="0"/>
            </a:rPr>
            <a:t>Decisional Roles</a:t>
          </a:r>
          <a:endParaRPr lang="en-US" sz="2400" b="1" kern="1200" dirty="0">
            <a:latin typeface="Arial" charset="0"/>
          </a:endParaRPr>
        </a:p>
      </dsp:txBody>
      <dsp:txXfrm>
        <a:off x="5527047" y="2191620"/>
        <a:ext cx="2090570" cy="1045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5D7F1-22A2-4F8A-8638-F2ACC07C1033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BBF49-4217-4738-9F07-ED839982C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39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683B84D-E970-48E5-AE2D-B8A8EA94ED06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84F7124-BAC2-44C3-A319-9158D6CFC568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DA50157-89CC-431B-AFF5-E851D899C305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3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AC095D9-4157-47CC-8E6C-364ED858B079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4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Ø"/>
              <a:defRPr/>
            </a:lvl1pPr>
            <a:lvl2pPr marL="742950" indent="-285750">
              <a:buFont typeface="Wingdings" pitchFamily="2" charset="2"/>
              <a:buChar char="§"/>
              <a:defRPr/>
            </a:lvl2pPr>
            <a:lvl3pPr marL="1143000" indent="-228600">
              <a:buFont typeface="Courier New" pitchFamily="49" charset="0"/>
              <a:buChar char="o"/>
              <a:defRPr/>
            </a:lvl3pPr>
            <a:lvl4pPr marL="1600200" indent="-228600">
              <a:buFont typeface="Arial" pitchFamily="34" charset="0"/>
              <a:buChar char="•"/>
              <a:defRPr/>
            </a:lvl4pPr>
            <a:lvl5pPr marL="2057400" indent="-228600">
              <a:buFont typeface="Times New Roman" pitchFamily="18" charset="0"/>
              <a:buChar char="-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3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Ø"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Courier New" pitchFamily="49" charset="0"/>
              <a:buChar char="o"/>
              <a:defRPr sz="2000"/>
            </a:lvl3pPr>
            <a:lvl4pPr marL="1600200" indent="-228600">
              <a:buFont typeface="Arial" pitchFamily="34" charset="0"/>
              <a:buChar char="•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Ø"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Courier New" pitchFamily="49" charset="0"/>
              <a:buChar char="o"/>
              <a:defRPr sz="2000"/>
            </a:lvl3pPr>
            <a:lvl4pPr marL="1600200" indent="-228600">
              <a:buFont typeface="Arial" pitchFamily="34" charset="0"/>
              <a:buChar char="•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61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5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7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5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51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34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466" y="214943"/>
            <a:ext cx="7793932" cy="1461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3473" y="2017970"/>
            <a:ext cx="7771928" cy="4114799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6781774" y="6400285"/>
            <a:ext cx="1219619" cy="457715"/>
          </a:xfrm>
          <a:prstGeom prst="rect">
            <a:avLst/>
          </a:prstGeom>
          <a:ln/>
        </p:spPr>
        <p:txBody>
          <a:bodyPr lIns="89895" tIns="44947" rIns="89895" bIns="44947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324514"/>
            <a:ext cx="5639167" cy="533486"/>
          </a:xfrm>
          <a:prstGeom prst="rect">
            <a:avLst/>
          </a:prstGeom>
          <a:ln/>
        </p:spPr>
        <p:txBody>
          <a:bodyPr lIns="89895" tIns="44947" rIns="89895" bIns="44947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04C77-14B5-4F18-9D80-BCDD2C5DE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4286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A1623-D2E2-4137-8F59-048880FE42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3"/>
          <p:cNvSpPr txBox="1">
            <a:spLocks/>
          </p:cNvSpPr>
          <p:nvPr userDrawn="1"/>
        </p:nvSpPr>
        <p:spPr>
          <a:xfrm>
            <a:off x="1371600" y="6295748"/>
            <a:ext cx="4953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Copyright © 2013 Pearson Education, Inc. publishing as Prentice Hall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2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61721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33600" y="1215479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prstClr val="black"/>
                </a:solidFill>
              </a:rPr>
              <a:t>Chapter </a:t>
            </a:r>
            <a:r>
              <a:rPr lang="en-US" sz="3600" b="1" dirty="0" smtClean="0">
                <a:solidFill>
                  <a:prstClr val="black"/>
                </a:solidFill>
              </a:rPr>
              <a:t>11Traditional</a:t>
            </a:r>
          </a:p>
          <a:p>
            <a:pPr algn="ctr"/>
            <a:r>
              <a:rPr lang="en-US" sz="3600" b="1" dirty="0" smtClean="0">
                <a:solidFill>
                  <a:prstClr val="black"/>
                </a:solidFill>
              </a:rPr>
              <a:t>Employee and Management Development</a:t>
            </a:r>
            <a:endParaRPr lang="en-US" sz="3600" b="1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 txBox="1">
            <a:spLocks/>
          </p:cNvSpPr>
          <p:nvPr/>
        </p:nvSpPr>
        <p:spPr>
          <a:xfrm>
            <a:off x="228600" y="1600200"/>
            <a:ext cx="1371600" cy="15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dirty="0" smtClean="0">
                <a:solidFill>
                  <a:prstClr val="white"/>
                </a:solidFill>
              </a:rPr>
              <a:t>Copyright © 2013 Pearson Education, Inc. publishing as Prentice Hall</a:t>
            </a:r>
            <a:endParaRPr lang="en-US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277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93932" cy="121919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latin typeface="+mj-lt"/>
                <a:cs typeface="Times New Roman" pitchFamily="18" charset="0"/>
              </a:rPr>
              <a:t>Decisional </a:t>
            </a:r>
            <a:r>
              <a:rPr lang="en-US" sz="3200" b="1" dirty="0">
                <a:latin typeface="+mj-lt"/>
                <a:cs typeface="Times New Roman" pitchFamily="18" charset="0"/>
              </a:rPr>
              <a:t>Roles and </a:t>
            </a:r>
            <a:r>
              <a:rPr lang="en-US" sz="32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200" b="1" dirty="0" smtClean="0">
                <a:latin typeface="+mj-lt"/>
                <a:cs typeface="Times New Roman" pitchFamily="18" charset="0"/>
              </a:rPr>
            </a:br>
            <a:r>
              <a:rPr lang="en-US" sz="3200" b="1" dirty="0" smtClean="0">
                <a:latin typeface="+mj-lt"/>
                <a:cs typeface="Times New Roman" pitchFamily="18" charset="0"/>
              </a:rPr>
              <a:t>Characteristics </a:t>
            </a:r>
            <a:r>
              <a:rPr lang="en-US" sz="3200" b="1" dirty="0">
                <a:latin typeface="+mj-lt"/>
                <a:cs typeface="Times New Roman" pitchFamily="18" charset="0"/>
              </a:rPr>
              <a:t>That Matter</a:t>
            </a:r>
            <a:r>
              <a:rPr lang="en-US" sz="3200" b="1" dirty="0">
                <a:latin typeface="+mj-lt"/>
                <a:cs typeface="Arial" charset="0"/>
              </a:rPr>
              <a:t> 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7619182"/>
              </p:ext>
            </p:extLst>
          </p:nvPr>
        </p:nvGraphicFramePr>
        <p:xfrm>
          <a:off x="838200" y="1600200"/>
          <a:ext cx="7772400" cy="4152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600200"/>
                <a:gridCol w="1447800"/>
                <a:gridCol w="1676400"/>
                <a:gridCol w="1295400"/>
              </a:tblGrid>
              <a:tr h="750793">
                <a:tc gridSpan="4"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and Skills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Traits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Role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Conceptual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Technical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Inter-personal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Entrepreneur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0" marB="45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Disturbance  handler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0" marB="45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Resource allocator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0" marB="45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Negotiator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0" marB="45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0" marB="45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397578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66816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cs typeface="Times New Roman" pitchFamily="18" charset="0"/>
              </a:rPr>
              <a:t>Managerial Skills and Strategy</a:t>
            </a:r>
            <a:endParaRPr lang="en-US" sz="3600" b="1" dirty="0">
              <a:cs typeface="Arial" charset="0"/>
            </a:endParaRPr>
          </a:p>
        </p:txBody>
      </p:sp>
      <p:graphicFrame>
        <p:nvGraphicFramePr>
          <p:cNvPr id="18022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408625"/>
              </p:ext>
            </p:extLst>
          </p:nvPr>
        </p:nvGraphicFramePr>
        <p:xfrm>
          <a:off x="609600" y="1600200"/>
          <a:ext cx="8078405" cy="3657600"/>
        </p:xfrm>
        <a:graphic>
          <a:graphicData uri="http://schemas.openxmlformats.org/drawingml/2006/table">
            <a:tbl>
              <a:tblPr/>
              <a:tblGrid>
                <a:gridCol w="2032174"/>
                <a:gridCol w="3074195"/>
                <a:gridCol w="2972036"/>
              </a:tblGrid>
              <a:tr h="639247"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Skills</a:t>
                      </a:r>
                      <a:endParaRPr kumimoji="0" lang="en-C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Market Leader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 Leader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5589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Technical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More sophisticated and nonroutine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Less sophisticated and routine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4069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Interpersonal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695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Conceptual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328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042256" cy="118758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hangingPunct="1"/>
            <a:r>
              <a:rPr lang="en-US" sz="3600" b="1" dirty="0" smtClean="0">
                <a:latin typeface="+mj-lt"/>
                <a:cs typeface="Times New Roman" pitchFamily="18" charset="0"/>
              </a:rPr>
              <a:t>Managerial Traits &amp; Strategy</a:t>
            </a:r>
            <a:endParaRPr lang="en-US" sz="3600" b="1" dirty="0">
              <a:latin typeface="+mj-lt"/>
              <a:cs typeface="Arial" charset="0"/>
            </a:endParaRPr>
          </a:p>
        </p:txBody>
      </p:sp>
      <p:graphicFrame>
        <p:nvGraphicFramePr>
          <p:cNvPr id="18329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34324435"/>
              </p:ext>
            </p:extLst>
          </p:nvPr>
        </p:nvGraphicFramePr>
        <p:xfrm>
          <a:off x="685800" y="1828800"/>
          <a:ext cx="7964536" cy="3352799"/>
        </p:xfrm>
        <a:graphic>
          <a:graphicData uri="http://schemas.openxmlformats.org/drawingml/2006/table">
            <a:tbl>
              <a:tblPr/>
              <a:tblGrid>
                <a:gridCol w="2370365"/>
                <a:gridCol w="2691309"/>
                <a:gridCol w="2902862"/>
              </a:tblGrid>
              <a:tr h="669842">
                <a:tc>
                  <a:txBody>
                    <a:bodyPr/>
                    <a:lstStyle/>
                    <a:p>
                      <a:pPr marL="0" marR="0" lvl="0" indent="0" algn="ctr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Traits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Market Leader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 Leader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477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Drive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240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Flexibility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240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Leader motive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59009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66816" cy="1219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+mj-lt"/>
                <a:cs typeface="Times New Roman" pitchFamily="18" charset="0"/>
              </a:rPr>
              <a:t>Management Styles &amp; Strategy</a:t>
            </a:r>
            <a:endParaRPr lang="en-US" sz="3600" b="1" dirty="0">
              <a:latin typeface="+mj-lt"/>
              <a:cs typeface="Arial" charset="0"/>
            </a:endParaRPr>
          </a:p>
        </p:txBody>
      </p:sp>
      <p:graphicFrame>
        <p:nvGraphicFramePr>
          <p:cNvPr id="185347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50470622"/>
              </p:ext>
            </p:extLst>
          </p:nvPr>
        </p:nvGraphicFramePr>
        <p:xfrm>
          <a:off x="609600" y="1828800"/>
          <a:ext cx="7922809" cy="4134255"/>
        </p:xfrm>
        <a:graphic>
          <a:graphicData uri="http://schemas.openxmlformats.org/drawingml/2006/table">
            <a:tbl>
              <a:tblPr/>
              <a:tblGrid>
                <a:gridCol w="2133600"/>
                <a:gridCol w="2900467"/>
                <a:gridCol w="2888742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Style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Market Leader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 Leader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370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Participative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34" marB="445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Lower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757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Supportive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 difference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 difference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3064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Achieve-ment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Lower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3064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Directive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34" marB="445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Lower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Higher</a:t>
                      </a:r>
                    </a:p>
                  </a:txBody>
                  <a:tcPr marL="90528" marR="90528" marT="44534" marB="445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63350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j-lt"/>
              </a:rPr>
              <a:t>Sources of Management Development</a:t>
            </a:r>
            <a:endParaRPr lang="en-US" sz="36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Externally based</a:t>
            </a:r>
          </a:p>
          <a:p>
            <a:pPr lvl="1"/>
            <a:r>
              <a:rPr lang="en-US" dirty="0" smtClean="0"/>
              <a:t>Executive Education</a:t>
            </a:r>
          </a:p>
          <a:p>
            <a:pPr lvl="1"/>
            <a:r>
              <a:rPr lang="en-US" dirty="0" smtClean="0"/>
              <a:t>Consulting firms</a:t>
            </a:r>
          </a:p>
          <a:p>
            <a:r>
              <a:rPr lang="en-US" dirty="0" smtClean="0"/>
              <a:t>Internal</a:t>
            </a:r>
          </a:p>
          <a:p>
            <a:pPr lvl="1"/>
            <a:r>
              <a:rPr lang="en-US" dirty="0"/>
              <a:t>Corporate University</a:t>
            </a:r>
          </a:p>
          <a:p>
            <a:pPr lvl="1"/>
            <a:r>
              <a:rPr lang="en-US" dirty="0" smtClean="0"/>
              <a:t>Special Assignments</a:t>
            </a:r>
          </a:p>
          <a:p>
            <a:pPr lvl="1"/>
            <a:r>
              <a:rPr lang="en-US" dirty="0" smtClean="0"/>
              <a:t>Rotation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80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Strategies for Execs and Future Execs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Mentoring</a:t>
            </a:r>
          </a:p>
          <a:p>
            <a:r>
              <a:rPr lang="en-US" dirty="0" smtClean="0"/>
              <a:t>Coaching</a:t>
            </a:r>
          </a:p>
          <a:p>
            <a:r>
              <a:rPr lang="en-US" dirty="0" smtClean="0"/>
              <a:t>Executive Development programs</a:t>
            </a:r>
          </a:p>
          <a:p>
            <a:r>
              <a:rPr lang="en-US" dirty="0" smtClean="0"/>
              <a:t>Executive MBAs</a:t>
            </a:r>
          </a:p>
          <a:p>
            <a:r>
              <a:rPr lang="en-US" dirty="0" smtClean="0"/>
              <a:t>Action Learning (special projects)</a:t>
            </a:r>
          </a:p>
          <a:p>
            <a:r>
              <a:rPr lang="en-US" dirty="0" smtClean="0"/>
              <a:t>Rotation</a:t>
            </a:r>
          </a:p>
          <a:p>
            <a:r>
              <a:rPr lang="en-US" dirty="0" smtClean="0"/>
              <a:t>Team Building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99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Employee Development </a:t>
            </a:r>
            <a:r>
              <a:rPr lang="en-US" sz="3200" dirty="0"/>
              <a:t>Responsibilities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48073"/>
              </p:ext>
            </p:extLst>
          </p:nvPr>
        </p:nvGraphicFramePr>
        <p:xfrm>
          <a:off x="533400" y="1310640"/>
          <a:ext cx="8229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1722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Organization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137160" marB="1371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Climate for development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Resources and support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T="137160" marB="13716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HR unit</a:t>
                      </a:r>
                      <a:endParaRPr lang="en-US" sz="2400" b="1" dirty="0"/>
                    </a:p>
                  </a:txBody>
                  <a:tcPr marT="137160" marB="1371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Creation and maintenance of emp. development systems:</a:t>
                      </a:r>
                    </a:p>
                    <a:p>
                      <a:r>
                        <a:rPr lang="en-US" sz="2000" dirty="0" smtClean="0"/>
                        <a:t>HRIS</a:t>
                      </a:r>
                    </a:p>
                    <a:p>
                      <a:r>
                        <a:rPr lang="en-US" sz="2000" dirty="0" smtClean="0"/>
                        <a:t>Training process systems (needs analysis, etc.)</a:t>
                      </a:r>
                      <a:endParaRPr lang="en-US" sz="2000" dirty="0"/>
                    </a:p>
                  </a:txBody>
                  <a:tcPr marT="137160" marB="1371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Supervisor</a:t>
                      </a:r>
                      <a:endParaRPr lang="en-US" sz="2400" b="1" dirty="0"/>
                    </a:p>
                  </a:txBody>
                  <a:tcPr marT="137160" marB="1371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Performance feedback</a:t>
                      </a:r>
                    </a:p>
                    <a:p>
                      <a:r>
                        <a:rPr lang="en-US" sz="2000" dirty="0" smtClean="0"/>
                        <a:t>Special assignments</a:t>
                      </a:r>
                    </a:p>
                    <a:p>
                      <a:r>
                        <a:rPr lang="en-US" sz="2000" dirty="0" smtClean="0"/>
                        <a:t>OJT, Coach</a:t>
                      </a:r>
                    </a:p>
                    <a:p>
                      <a:r>
                        <a:rPr lang="en-US" sz="2000" dirty="0" smtClean="0"/>
                        <a:t>Motivating employee to develop</a:t>
                      </a:r>
                      <a:endParaRPr lang="en-US" sz="2000" dirty="0"/>
                    </a:p>
                  </a:txBody>
                  <a:tcPr marT="137160" marB="13716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Employee</a:t>
                      </a:r>
                      <a:endParaRPr lang="en-US" sz="2400" b="1" dirty="0"/>
                    </a:p>
                  </a:txBody>
                  <a:tcPr marT="137160" marB="1371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Motivated to be effective performer</a:t>
                      </a:r>
                    </a:p>
                    <a:p>
                      <a:r>
                        <a:rPr lang="en-US" sz="2000" dirty="0" smtClean="0"/>
                        <a:t>Ask for feedback and be open to areas of improvement</a:t>
                      </a:r>
                    </a:p>
                    <a:p>
                      <a:r>
                        <a:rPr lang="en-US" sz="2000" dirty="0" smtClean="0"/>
                        <a:t>Take on new work and request stretch assignments</a:t>
                      </a:r>
                    </a:p>
                    <a:p>
                      <a:r>
                        <a:rPr lang="en-US" sz="2000" dirty="0" smtClean="0"/>
                        <a:t>Make it known that</a:t>
                      </a:r>
                      <a:r>
                        <a:rPr lang="en-US" sz="2000" baseline="0" dirty="0" smtClean="0"/>
                        <a:t> development is desired</a:t>
                      </a:r>
                      <a:endParaRPr lang="en-US" sz="2000" dirty="0"/>
                    </a:p>
                  </a:txBody>
                  <a:tcPr marT="137160" marB="1371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34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300" b="1" dirty="0"/>
              <a:t>Mintzberg’s Managerial Roles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46496826"/>
              </p:ext>
            </p:extLst>
          </p:nvPr>
        </p:nvGraphicFramePr>
        <p:xfrm>
          <a:off x="685800" y="144780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6095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93932" cy="100425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atin typeface="+mj-lt"/>
              </a:rPr>
              <a:t>Interpersonal Roles</a:t>
            </a:r>
            <a:endParaRPr lang="en-US" sz="3600" b="1" dirty="0">
              <a:latin typeface="+mj-lt"/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41056204"/>
              </p:ext>
            </p:extLst>
          </p:nvPr>
        </p:nvGraphicFramePr>
        <p:xfrm>
          <a:off x="762000" y="1600200"/>
          <a:ext cx="7772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312"/>
                <a:gridCol w="5526088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Roles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137160" marB="13716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Activities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137160" marB="13716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Figurehead </a:t>
                      </a:r>
                      <a:endParaRPr lang="en-US" sz="2400" b="1" u="none" dirty="0" smtClean="0"/>
                    </a:p>
                  </a:txBody>
                  <a:tcPr marL="45720" marR="4572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Meets obligatory, social, and political duties  (e.g. social functions, meeting with politicians, buyers, or suppliers)</a:t>
                      </a:r>
                    </a:p>
                  </a:txBody>
                  <a:tcPr marL="45720" marR="45720" marT="137160" marB="137160"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Leader</a:t>
                      </a:r>
                      <a:endParaRPr lang="en-US" sz="2400" b="1" u="none" dirty="0"/>
                    </a:p>
                  </a:txBody>
                  <a:tcPr marL="45720" marR="45720" marT="137160" marB="1371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Maintains, develops, and motivates the human resources necessary to meet the needs of the unit </a:t>
                      </a:r>
                      <a:endParaRPr lang="en-US" sz="2000" dirty="0"/>
                    </a:p>
                  </a:txBody>
                  <a:tcPr marL="45720" marR="45720" marT="137160" marB="13716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Liaison </a:t>
                      </a:r>
                    </a:p>
                  </a:txBody>
                  <a:tcPr marL="45720" marR="45720" marT="137160" marB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Networks with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individuals outside the unit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acquire information and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actions to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benefit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the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unit </a:t>
                      </a:r>
                    </a:p>
                  </a:txBody>
                  <a:tcPr marL="45720" marR="45720" marT="137160" marB="13716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384918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93932" cy="100425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atin typeface="+mj-lt"/>
              </a:rPr>
              <a:t>Informational Roles</a:t>
            </a:r>
            <a:endParaRPr lang="en-US" sz="3600" b="1" dirty="0">
              <a:latin typeface="+mj-lt"/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76229504"/>
              </p:ext>
            </p:extLst>
          </p:nvPr>
        </p:nvGraphicFramePr>
        <p:xfrm>
          <a:off x="762000" y="1600200"/>
          <a:ext cx="77724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5334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Roles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182880" marB="18288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Activities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182880" marB="18288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Monitor </a:t>
                      </a:r>
                    </a:p>
                  </a:txBody>
                  <a:tcPr marT="182880" marB="18288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Searches for and acquires information about the unit and its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environment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182880" marB="182880" horzOverflow="overflow"/>
                </a:tc>
              </a:tr>
              <a:tr h="105156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Disseminator	 </a:t>
                      </a:r>
                    </a:p>
                  </a:txBody>
                  <a:tcPr marT="182880" marB="18288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Distributes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information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 others within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 outside the unit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182880" marB="18288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Spokesperson </a:t>
                      </a:r>
                    </a:p>
                  </a:txBody>
                  <a:tcPr marT="182880" marB="18288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Official voice of the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unit regarding plans, values, activities, and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image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of the unit </a:t>
                      </a:r>
                    </a:p>
                  </a:txBody>
                  <a:tcPr marT="182880" marB="18288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359904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1"/>
            <a:ext cx="7793932" cy="762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atin typeface="+mj-lt"/>
              </a:rPr>
              <a:t>Decisional Roles</a:t>
            </a:r>
            <a:endParaRPr lang="en-US" sz="3600" b="1" dirty="0">
              <a:latin typeface="+mj-lt"/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34096995"/>
              </p:ext>
            </p:extLst>
          </p:nvPr>
        </p:nvGraphicFramePr>
        <p:xfrm>
          <a:off x="762000" y="1295400"/>
          <a:ext cx="78486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06"/>
                <a:gridCol w="5386294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Roles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137160" marB="13716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Activities</a:t>
                      </a:r>
                      <a:endParaRPr kumimoji="0" lang="en-U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137160" marB="137160" horzOverflow="overflow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Entrepreneur </a:t>
                      </a:r>
                    </a:p>
                  </a:txBody>
                  <a:tcPr marL="45720" marR="45720" marT="137160" marB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Manages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unit to take advantage of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opportunities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 meet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threats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5720" marR="45720" marT="137160" marB="137160" horzOverflow="overflow"/>
                </a:tc>
              </a:tr>
              <a:tr h="732398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Disturbance handler 	 </a:t>
                      </a:r>
                    </a:p>
                  </a:txBody>
                  <a:tcPr marL="45720" marR="45720" marT="137160" marB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Manages the concerns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of the unit. (e.g., a wildcat strike, loss of a major customer) </a:t>
                      </a:r>
                    </a:p>
                  </a:txBody>
                  <a:tcPr marL="45720" marR="45720" marT="137160" marB="13716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Resource allocator </a:t>
                      </a:r>
                    </a:p>
                  </a:txBody>
                  <a:tcPr marL="45720" marR="45720" marT="137160" marB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Integrates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and authorizes activities and resource utilization </a:t>
                      </a:r>
                    </a:p>
                  </a:txBody>
                  <a:tcPr marL="45720" marR="45720" marT="137160" marB="13716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Negotiator </a:t>
                      </a:r>
                    </a:p>
                  </a:txBody>
                  <a:tcPr marL="45720" marR="45720" marT="137160" marB="13716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31775" algn="l"/>
                        </a:tabLst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Bargains to acquire the resources to meet the needs of the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unit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5720" marR="45720" marT="137160" marB="13716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31278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93932" cy="1066800"/>
          </a:xfrm>
        </p:spPr>
        <p:txBody>
          <a:bodyPr/>
          <a:lstStyle/>
          <a:p>
            <a:pPr eaLnBrk="1" hangingPunct="1"/>
            <a:r>
              <a:rPr lang="en-US" sz="3100" b="1" dirty="0">
                <a:cs typeface="Arial" charset="0"/>
              </a:rPr>
              <a:t>Strategy, Technology, and </a:t>
            </a:r>
            <a:r>
              <a:rPr lang="en-US" sz="3100" b="1" dirty="0" smtClean="0">
                <a:cs typeface="Arial" charset="0"/>
              </a:rPr>
              <a:t>Structure</a:t>
            </a:r>
            <a:endParaRPr lang="en-US" sz="3100" b="1" dirty="0"/>
          </a:p>
        </p:txBody>
      </p:sp>
      <p:graphicFrame>
        <p:nvGraphicFramePr>
          <p:cNvPr id="17408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994457"/>
              </p:ext>
            </p:extLst>
          </p:nvPr>
        </p:nvGraphicFramePr>
        <p:xfrm>
          <a:off x="609600" y="1752600"/>
          <a:ext cx="7848442" cy="3546453"/>
        </p:xfrm>
        <a:graphic>
          <a:graphicData uri="http://schemas.openxmlformats.org/drawingml/2006/table">
            <a:tbl>
              <a:tblPr/>
              <a:tblGrid>
                <a:gridCol w="3200242"/>
                <a:gridCol w="2438925"/>
                <a:gridCol w="2209275"/>
              </a:tblGrid>
              <a:tr h="75038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Market Leader </a:t>
                      </a:r>
                    </a:p>
                  </a:txBody>
                  <a:tcPr marL="92077" marR="92077" marT="45296" marB="45296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 Leader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2338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Technology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Non Routine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Routine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380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Structure-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Design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Organic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Mechanistic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703">
                <a:tc>
                  <a:txBody>
                    <a:bodyPr/>
                    <a:lstStyle/>
                    <a:p>
                      <a:pPr marL="0" marR="0" lvl="0" indent="0" algn="l" defTabSz="6921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Structure-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Decision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Making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6" marB="4529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Decentralized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Centralized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6" marB="452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953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93932" cy="121919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>
                <a:latin typeface="+mj-lt"/>
                <a:cs typeface="Times New Roman" pitchFamily="18" charset="0"/>
              </a:rPr>
              <a:t>Interpersonal Roles and Characteristics That Matter</a:t>
            </a:r>
            <a:r>
              <a:rPr lang="en-US" sz="3200" b="1" dirty="0">
                <a:latin typeface="+mj-lt"/>
                <a:cs typeface="Arial" charset="0"/>
              </a:rPr>
              <a:t> 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9400970"/>
              </p:ext>
            </p:extLst>
          </p:nvPr>
        </p:nvGraphicFramePr>
        <p:xfrm>
          <a:off x="838200" y="1600200"/>
          <a:ext cx="7772400" cy="3352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  <a:gridCol w="1371600"/>
                <a:gridCol w="1828800"/>
                <a:gridCol w="1371600"/>
              </a:tblGrid>
              <a:tr h="750793">
                <a:tc gridSpan="4"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and Skills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Traits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Role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Conceptual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Technical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Interpersonal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Figurehead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	Leader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Liaison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923742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93932" cy="121919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latin typeface="+mj-lt"/>
                <a:cs typeface="Times New Roman" pitchFamily="18" charset="0"/>
              </a:rPr>
              <a:t>Informational </a:t>
            </a:r>
            <a:r>
              <a:rPr lang="en-US" sz="3200" b="1" dirty="0">
                <a:latin typeface="+mj-lt"/>
                <a:cs typeface="Times New Roman" pitchFamily="18" charset="0"/>
              </a:rPr>
              <a:t>Roles and Characteristics That Matter</a:t>
            </a:r>
            <a:r>
              <a:rPr lang="en-US" sz="3200" b="1" dirty="0">
                <a:latin typeface="+mj-lt"/>
                <a:cs typeface="Arial" charset="0"/>
              </a:rPr>
              <a:t> 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32416457"/>
              </p:ext>
            </p:extLst>
          </p:nvPr>
        </p:nvGraphicFramePr>
        <p:xfrm>
          <a:off x="838200" y="1600200"/>
          <a:ext cx="7772400" cy="3402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676400"/>
                <a:gridCol w="1295400"/>
                <a:gridCol w="1676400"/>
                <a:gridCol w="1295400"/>
              </a:tblGrid>
              <a:tr h="750793">
                <a:tc gridSpan="4"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and Skills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Traits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Role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Conceptual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Technical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Inter-personal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</a:t>
                      </a:r>
                    </a:p>
                  </a:txBody>
                  <a:tcPr marL="92077" marR="92077" marT="45298" marB="452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Monitor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Disseminator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502">
                <a:tc>
                  <a:txBody>
                    <a:bodyPr/>
                    <a:lstStyle/>
                    <a:p>
                      <a:pPr marL="0" marR="0" lvl="0" indent="0" algn="l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Spokesperson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02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Maybe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528" marR="90528" marT="44560" marB="4456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913880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499</Words>
  <Application>Microsoft Office PowerPoint</Application>
  <PresentationFormat>On-screen Show (4:3)</PresentationFormat>
  <Paragraphs>196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1_Office Theme</vt:lpstr>
      <vt:lpstr>PowerPoint Presentation</vt:lpstr>
      <vt:lpstr>Employee Development Responsibilities </vt:lpstr>
      <vt:lpstr>Mintzberg’s Managerial Roles</vt:lpstr>
      <vt:lpstr>Interpersonal Roles</vt:lpstr>
      <vt:lpstr>Informational Roles</vt:lpstr>
      <vt:lpstr>Decisional Roles</vt:lpstr>
      <vt:lpstr>Strategy, Technology, and Structure</vt:lpstr>
      <vt:lpstr>Interpersonal Roles and Characteristics That Matter </vt:lpstr>
      <vt:lpstr>Informational Roles and Characteristics That Matter </vt:lpstr>
      <vt:lpstr>Decisional Roles and  Characteristics That Matter </vt:lpstr>
      <vt:lpstr>Managerial Skills and Strategy</vt:lpstr>
      <vt:lpstr>Managerial Traits &amp; Strategy</vt:lpstr>
      <vt:lpstr>Management Styles &amp; Strategy</vt:lpstr>
      <vt:lpstr>Sources of Management Development</vt:lpstr>
      <vt:lpstr>Strategies for Execs and Future Execs</vt:lpstr>
    </vt:vector>
  </TitlesOfParts>
  <Company>The Blanchard 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Blanchard Family</dc:creator>
  <cp:lastModifiedBy>The Blanchard Family</cp:lastModifiedBy>
  <cp:revision>24</cp:revision>
  <dcterms:created xsi:type="dcterms:W3CDTF">2012-05-31T21:04:33Z</dcterms:created>
  <dcterms:modified xsi:type="dcterms:W3CDTF">2012-06-04T17:22:27Z</dcterms:modified>
</cp:coreProperties>
</file>