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E7EA4-1385-4C41-8B31-F1FF39CF0C0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6BAF-82BA-47A7-87AC-63C4EE0A1F7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E7EA4-1385-4C41-8B31-F1FF39CF0C0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6BAF-82BA-47A7-87AC-63C4EE0A1F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E7EA4-1385-4C41-8B31-F1FF39CF0C0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6BAF-82BA-47A7-87AC-63C4EE0A1F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E7EA4-1385-4C41-8B31-F1FF39CF0C0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6BAF-82BA-47A7-87AC-63C4EE0A1F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E7EA4-1385-4C41-8B31-F1FF39CF0C0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6BAF-82BA-47A7-87AC-63C4EE0A1F7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E7EA4-1385-4C41-8B31-F1FF39CF0C0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6BAF-82BA-47A7-87AC-63C4EE0A1F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E7EA4-1385-4C41-8B31-F1FF39CF0C0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6BAF-82BA-47A7-87AC-63C4EE0A1F7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E7EA4-1385-4C41-8B31-F1FF39CF0C0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6BAF-82BA-47A7-87AC-63C4EE0A1F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E7EA4-1385-4C41-8B31-F1FF39CF0C0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6BAF-82BA-47A7-87AC-63C4EE0A1F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E7EA4-1385-4C41-8B31-F1FF39CF0C0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6BAF-82BA-47A7-87AC-63C4EE0A1F7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E7EA4-1385-4C41-8B31-F1FF39CF0C0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6BAF-82BA-47A7-87AC-63C4EE0A1F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01E7EA4-1385-4C41-8B31-F1FF39CF0C0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D3A6BAF-82BA-47A7-87AC-63C4EE0A1F7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//upload.wikimedia.org/wikipedia/commons/5/54/Marco_Polo_portrait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Polo Infrastructure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275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Marco Polo                       </a:t>
            </a:r>
            <a:r>
              <a:rPr lang="en-US" sz="2800" dirty="0" smtClean="0"/>
              <a:t>1254 - 1324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86200" cy="4876800"/>
          </a:xfrm>
        </p:spPr>
        <p:txBody>
          <a:bodyPr/>
          <a:lstStyle/>
          <a:p>
            <a:r>
              <a:rPr lang="en-US" dirty="0" smtClean="0"/>
              <a:t>Merchant from Republic of Venice</a:t>
            </a:r>
          </a:p>
          <a:p>
            <a:r>
              <a:rPr lang="en-US" dirty="0" smtClean="0"/>
              <a:t>With father &amp; uncle, journeyed thru Asia &amp; to China</a:t>
            </a:r>
          </a:p>
          <a:p>
            <a:r>
              <a:rPr lang="en-US" dirty="0" smtClean="0"/>
              <a:t>Returned after 24 years to find Venice at war</a:t>
            </a:r>
          </a:p>
          <a:p>
            <a:r>
              <a:rPr lang="en-US" dirty="0" smtClean="0"/>
              <a:t>Dictated story of his travels to cellmate</a:t>
            </a:r>
          </a:p>
          <a:p>
            <a:r>
              <a:rPr lang="en-US" dirty="0" smtClean="0"/>
              <a:t>Influence Columbus, others</a:t>
            </a:r>
          </a:p>
          <a:p>
            <a:r>
              <a:rPr lang="en-US" dirty="0" smtClean="0"/>
              <a:t>Died free, wealthy</a:t>
            </a:r>
            <a:endParaRPr lang="en-US" dirty="0"/>
          </a:p>
        </p:txBody>
      </p:sp>
      <p:pic>
        <p:nvPicPr>
          <p:cNvPr id="1026" name="Picture 2" descr="File:Marco Polo portrait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600200"/>
            <a:ext cx="3571875" cy="4823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7662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Marco Polo: The Kahn’s China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09600" y="1724085"/>
            <a:ext cx="8153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Marco Polo – The writing describes a society that is organized and quite advanced. Not unlike how we’re organized.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Describe the society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dirty="0" smtClean="0"/>
              <a:t>Peaceful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dirty="0" smtClean="0"/>
              <a:t>Abundance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dirty="0" smtClean="0"/>
              <a:t>Had a leisure class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dirty="0" smtClean="0"/>
              <a:t>Division of labor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/>
              <a:t>Doctors, Courtesans, Traders,  Manufacturers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dirty="0" smtClean="0"/>
              <a:t>Public financing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/>
              <a:t>Khan collects tax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/>
              <a:t>Trade barriers (3.33% for domestic, 10% for foreign)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/>
              <a:t>One kind of money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dirty="0" smtClean="0"/>
              <a:t>Commerce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/>
              <a:t>Products – Silks, Salt, Sugar, Porcelain, Fruit, Wine, etc.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dirty="0" smtClean="0"/>
              <a:t>Public works &amp; Infrastructure –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/>
              <a:t>Town Squares, Bridges, Streets, Water &amp; Sewer (sort of)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878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Infrastructure (1)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283413"/>
              </p:ext>
            </p:extLst>
          </p:nvPr>
        </p:nvGraphicFramePr>
        <p:xfrm>
          <a:off x="609600" y="1397000"/>
          <a:ext cx="8077200" cy="497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400"/>
                <a:gridCol w="2184400"/>
                <a:gridCol w="3200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What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China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US Today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Transport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Rivers &amp; Canals</a:t>
                      </a: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Roads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 &amp; Bridges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Harbor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 smtClean="0"/>
                    </a:p>
                    <a:p>
                      <a:endParaRPr lang="en-US" sz="1400" dirty="0" smtClean="0"/>
                    </a:p>
                    <a:p>
                      <a:endParaRPr lang="en-US" sz="1400" dirty="0" smtClean="0"/>
                    </a:p>
                    <a:p>
                      <a:endParaRPr lang="en-US" sz="1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Sanitation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Water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 &amp; “Sewer”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 smtClean="0"/>
                    </a:p>
                    <a:p>
                      <a:endParaRPr lang="en-US" sz="1400" dirty="0" smtClean="0"/>
                    </a:p>
                    <a:p>
                      <a:endParaRPr lang="en-US" sz="1400" dirty="0" smtClean="0"/>
                    </a:p>
                    <a:p>
                      <a:endParaRPr lang="en-US" sz="1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Commerce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Warehouses &amp;</a:t>
                      </a: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Markets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Public</a:t>
                      </a:r>
                      <a:r>
                        <a:rPr lang="en-US" sz="1400" baseline="0" dirty="0" smtClean="0"/>
                        <a:t> Finance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1 Money System</a:t>
                      </a: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Taxes to pay for infrastructure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Power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aseline="0" dirty="0" smtClean="0"/>
                    </a:p>
                    <a:p>
                      <a:endParaRPr lang="en-US" sz="1400" baseline="0" dirty="0" smtClean="0"/>
                    </a:p>
                    <a:p>
                      <a:endParaRPr lang="en-US" sz="1400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Communications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 smtClean="0"/>
                    </a:p>
                    <a:p>
                      <a:endParaRPr lang="en-US" sz="1400" dirty="0" smtClean="0"/>
                    </a:p>
                    <a:p>
                      <a:endParaRPr lang="en-US" sz="14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1927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Infrastructure (2)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423092"/>
              </p:ext>
            </p:extLst>
          </p:nvPr>
        </p:nvGraphicFramePr>
        <p:xfrm>
          <a:off x="609600" y="1397000"/>
          <a:ext cx="8077200" cy="497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400"/>
                <a:gridCol w="2184400"/>
                <a:gridCol w="3200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What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China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US Today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Transport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Rivers &amp; Canals</a:t>
                      </a: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Roads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 &amp; Bridges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Harbor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Same</a:t>
                      </a:r>
                      <a:r>
                        <a:rPr lang="en-US" sz="1400" dirty="0" smtClean="0"/>
                        <a:t> plus</a:t>
                      </a:r>
                    </a:p>
                    <a:p>
                      <a:r>
                        <a:rPr lang="en-US" sz="1400" dirty="0" smtClean="0"/>
                        <a:t>Rail</a:t>
                      </a:r>
                      <a:r>
                        <a:rPr lang="en-US" sz="1400" baseline="0" dirty="0" smtClean="0"/>
                        <a:t> (&amp; facilities)</a:t>
                      </a:r>
                    </a:p>
                    <a:p>
                      <a:r>
                        <a:rPr lang="en-US" sz="1400" baseline="0" dirty="0" smtClean="0"/>
                        <a:t>Trucking (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roads</a:t>
                      </a:r>
                      <a:r>
                        <a:rPr lang="en-US" sz="1400" baseline="0" dirty="0" smtClean="0"/>
                        <a:t>)</a:t>
                      </a:r>
                    </a:p>
                    <a:p>
                      <a:r>
                        <a:rPr lang="en-US" sz="1400" baseline="0" dirty="0" smtClean="0"/>
                        <a:t>Air (&amp; 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facilities</a:t>
                      </a:r>
                      <a:r>
                        <a:rPr lang="en-US" sz="1400" baseline="0" dirty="0" smtClean="0"/>
                        <a:t>)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Sanitation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Water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 &amp; “Sewer”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Same</a:t>
                      </a:r>
                      <a:r>
                        <a:rPr lang="en-US" sz="1400" dirty="0" smtClean="0"/>
                        <a:t> plus</a:t>
                      </a: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Water treatment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 &amp; storage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Waste treatment</a:t>
                      </a:r>
                    </a:p>
                    <a:p>
                      <a:r>
                        <a:rPr lang="en-US" sz="1400" baseline="0" dirty="0" smtClean="0"/>
                        <a:t>Trash collection &amp; landfills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Commerce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Warehouses &amp;</a:t>
                      </a: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Markets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Same plus</a:t>
                      </a:r>
                    </a:p>
                    <a:p>
                      <a:r>
                        <a:rPr lang="en-US" sz="1400" dirty="0" smtClean="0"/>
                        <a:t>Stock markets, etc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Public</a:t>
                      </a:r>
                      <a:r>
                        <a:rPr lang="en-US" sz="1400" baseline="0" dirty="0" smtClean="0"/>
                        <a:t> Finance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1 Money System</a:t>
                      </a: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Taxes to pay for infrastructure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Same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Power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Electric gen</a:t>
                      </a:r>
                      <a:r>
                        <a:rPr lang="en-US" sz="1400" baseline="0" dirty="0" smtClean="0"/>
                        <a:t> &amp; distribution</a:t>
                      </a:r>
                    </a:p>
                    <a:p>
                      <a:r>
                        <a:rPr lang="en-US" sz="1400" baseline="0" dirty="0" smtClean="0"/>
                        <a:t>Gas wells &amp; distribution</a:t>
                      </a:r>
                    </a:p>
                    <a:p>
                      <a:r>
                        <a:rPr lang="en-US" sz="1400" baseline="0" dirty="0" smtClean="0"/>
                        <a:t>Oil wells, refine &amp; distribution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Communications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Telephony (land)</a:t>
                      </a:r>
                    </a:p>
                    <a:p>
                      <a:r>
                        <a:rPr lang="en-US" sz="1400" dirty="0" smtClean="0"/>
                        <a:t>Cell</a:t>
                      </a:r>
                      <a:r>
                        <a:rPr lang="en-US" sz="1400" baseline="0" dirty="0" smtClean="0"/>
                        <a:t> </a:t>
                      </a:r>
                    </a:p>
                    <a:p>
                      <a:r>
                        <a:rPr lang="en-US" sz="1400" baseline="0" dirty="0" smtClean="0"/>
                        <a:t>Internet </a:t>
                      </a:r>
                      <a:r>
                        <a:rPr lang="en-US" sz="1400" baseline="0" smtClean="0"/>
                        <a:t>(email, etc)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93552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44</TotalTime>
  <Words>285</Words>
  <Application>Microsoft Office PowerPoint</Application>
  <PresentationFormat>On-screen Show (4:3)</PresentationFormat>
  <Paragraphs>83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Clarity</vt:lpstr>
      <vt:lpstr>Polo Infrastructure</vt:lpstr>
      <vt:lpstr>Marco Polo                       1254 - 1324</vt:lpstr>
      <vt:lpstr>Marco Polo: The Kahn’s China</vt:lpstr>
      <vt:lpstr>Infrastructure (1)</vt:lpstr>
      <vt:lpstr>Infrastructure (2)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Polo Infrastructure</dc:title>
  <dc:creator>Jeff McNair</dc:creator>
  <cp:lastModifiedBy>Jeff McNair</cp:lastModifiedBy>
  <cp:revision>7</cp:revision>
  <dcterms:created xsi:type="dcterms:W3CDTF">2014-04-21T20:43:56Z</dcterms:created>
  <dcterms:modified xsi:type="dcterms:W3CDTF">2015-04-20T15:42:19Z</dcterms:modified>
</cp:coreProperties>
</file>