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3" r:id="rId1"/>
  </p:sldMasterIdLst>
  <p:notesMasterIdLst>
    <p:notesMasterId r:id="rId12"/>
  </p:notesMasterIdLst>
  <p:handoutMasterIdLst>
    <p:handoutMasterId r:id="rId13"/>
  </p:handoutMasterIdLst>
  <p:sldIdLst>
    <p:sldId id="257" r:id="rId2"/>
    <p:sldId id="262" r:id="rId3"/>
    <p:sldId id="261" r:id="rId4"/>
    <p:sldId id="258" r:id="rId5"/>
    <p:sldId id="259" r:id="rId6"/>
    <p:sldId id="263" r:id="rId7"/>
    <p:sldId id="264" r:id="rId8"/>
    <p:sldId id="265" r:id="rId9"/>
    <p:sldId id="266" r:id="rId10"/>
    <p:sldId id="267" r:id="rId11"/>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41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en-US"/>
          </a:p>
        </p:txBody>
      </p:sp>
      <p:sp>
        <p:nvSpPr>
          <p:cNvPr id="17411"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17412"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en-US"/>
          </a:p>
        </p:txBody>
      </p:sp>
      <p:sp>
        <p:nvSpPr>
          <p:cNvPr id="17413"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48646EBF-5D46-4A2E-AF84-BAAC38F56116}" type="slidenum">
              <a:rPr lang="en-US"/>
              <a:pPr/>
              <a:t>‹#›</a:t>
            </a:fld>
            <a:endParaRPr lang="en-US"/>
          </a:p>
        </p:txBody>
      </p:sp>
    </p:spTree>
    <p:extLst>
      <p:ext uri="{BB962C8B-B14F-4D97-AF65-F5344CB8AC3E}">
        <p14:creationId xmlns:p14="http://schemas.microsoft.com/office/powerpoint/2010/main" val="347683457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5602"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en-US"/>
          </a:p>
        </p:txBody>
      </p:sp>
      <p:sp>
        <p:nvSpPr>
          <p:cNvPr id="25603"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25604"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25605"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5606"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en-US"/>
          </a:p>
        </p:txBody>
      </p:sp>
      <p:sp>
        <p:nvSpPr>
          <p:cNvPr id="25607"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DC7DA6A2-A888-4AEC-84DF-9D8FCA866027}" type="slidenum">
              <a:rPr lang="en-US"/>
              <a:pPr/>
              <a:t>‹#›</a:t>
            </a:fld>
            <a:endParaRPr lang="en-US"/>
          </a:p>
        </p:txBody>
      </p:sp>
    </p:spTree>
    <p:extLst>
      <p:ext uri="{BB962C8B-B14F-4D97-AF65-F5344CB8AC3E}">
        <p14:creationId xmlns:p14="http://schemas.microsoft.com/office/powerpoint/2010/main" val="2909819134"/>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Arial" charset="0"/>
      </a:defRPr>
    </a:lvl1pPr>
    <a:lvl2pPr marL="457200" algn="l" rtl="0" fontAlgn="base">
      <a:spcBef>
        <a:spcPct val="30000"/>
      </a:spcBef>
      <a:spcAft>
        <a:spcPct val="0"/>
      </a:spcAft>
      <a:defRPr sz="1200" kern="1200">
        <a:solidFill>
          <a:schemeClr val="tx1"/>
        </a:solidFill>
        <a:latin typeface="Arial" charset="0"/>
        <a:ea typeface="+mn-ea"/>
        <a:cs typeface="Arial" charset="0"/>
      </a:defRPr>
    </a:lvl2pPr>
    <a:lvl3pPr marL="914400" algn="l" rtl="0" fontAlgn="base">
      <a:spcBef>
        <a:spcPct val="30000"/>
      </a:spcBef>
      <a:spcAft>
        <a:spcPct val="0"/>
      </a:spcAft>
      <a:defRPr sz="1200" kern="1200">
        <a:solidFill>
          <a:schemeClr val="tx1"/>
        </a:solidFill>
        <a:latin typeface="Arial" charset="0"/>
        <a:ea typeface="+mn-ea"/>
        <a:cs typeface="Arial" charset="0"/>
      </a:defRPr>
    </a:lvl3pPr>
    <a:lvl4pPr marL="1371600" algn="l" rtl="0" fontAlgn="base">
      <a:spcBef>
        <a:spcPct val="30000"/>
      </a:spcBef>
      <a:spcAft>
        <a:spcPct val="0"/>
      </a:spcAft>
      <a:defRPr sz="1200" kern="1200">
        <a:solidFill>
          <a:schemeClr val="tx1"/>
        </a:solidFill>
        <a:latin typeface="Arial" charset="0"/>
        <a:ea typeface="+mn-ea"/>
        <a:cs typeface="Arial" charset="0"/>
      </a:defRPr>
    </a:lvl4pPr>
    <a:lvl5pPr marL="1828800" algn="l" rtl="0" fontAlgn="base">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96EFBA7-A8FF-49A0-A8B1-C8F63A126526}" type="slidenum">
              <a:rPr lang="en-US"/>
              <a:pPr/>
              <a:t>1</a:t>
            </a:fld>
            <a:endParaRPr lang="en-US"/>
          </a:p>
        </p:txBody>
      </p:sp>
      <p:sp>
        <p:nvSpPr>
          <p:cNvPr id="26626" name="Rectangle 2"/>
          <p:cNvSpPr>
            <a:spLocks noGrp="1" noRot="1" noChangeAspect="1" noChangeArrowheads="1" noTextEdit="1"/>
          </p:cNvSpPr>
          <p:nvPr>
            <p:ph type="sldImg"/>
          </p:nvPr>
        </p:nvSpPr>
        <p:spPr>
          <a:ln/>
        </p:spPr>
      </p:sp>
      <p:sp>
        <p:nvSpPr>
          <p:cNvPr id="2662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2A66AC95-DAAA-44BB-9B69-61F992000115}" type="slidenum">
              <a:rPr lang="en-US" smtClean="0"/>
              <a:t>10</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DC7DA6A2-A888-4AEC-84DF-9D8FCA866027}" type="slidenum">
              <a:rPr lang="en-US" smtClean="0"/>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281F899-DECF-45FA-A2A5-65BBCEBCF41F}" type="slidenum">
              <a:rPr lang="en-US"/>
              <a:pPr/>
              <a:t>3</a:t>
            </a:fld>
            <a:endParaRPr lang="en-US"/>
          </a:p>
        </p:txBody>
      </p:sp>
      <p:sp>
        <p:nvSpPr>
          <p:cNvPr id="27650" name="Rectangle 2"/>
          <p:cNvSpPr>
            <a:spLocks noGrp="1" noRot="1" noChangeAspect="1" noChangeArrowheads="1" noTextEdit="1"/>
          </p:cNvSpPr>
          <p:nvPr>
            <p:ph type="sldImg"/>
          </p:nvPr>
        </p:nvSpPr>
        <p:spPr>
          <a:ln/>
        </p:spPr>
      </p:sp>
      <p:sp>
        <p:nvSpPr>
          <p:cNvPr id="2765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64303AA-C6CE-49A2-8D9B-EC583789F7D4}" type="slidenum">
              <a:rPr lang="en-US"/>
              <a:pPr/>
              <a:t>4</a:t>
            </a:fld>
            <a:endParaRPr lang="en-US"/>
          </a:p>
        </p:txBody>
      </p:sp>
      <p:sp>
        <p:nvSpPr>
          <p:cNvPr id="28674" name="Rectangle 2"/>
          <p:cNvSpPr>
            <a:spLocks noGrp="1" noRot="1" noChangeAspect="1" noChangeArrowheads="1" noTextEdit="1"/>
          </p:cNvSpPr>
          <p:nvPr>
            <p:ph type="sldImg"/>
          </p:nvPr>
        </p:nvSpPr>
        <p:spPr>
          <a:ln/>
        </p:spPr>
      </p:sp>
      <p:sp>
        <p:nvSpPr>
          <p:cNvPr id="2867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A28C0E6-EDE9-4806-8CED-583DAA356CD1}" type="slidenum">
              <a:rPr lang="en-US"/>
              <a:pPr/>
              <a:t>5</a:t>
            </a:fld>
            <a:endParaRPr lang="en-US"/>
          </a:p>
        </p:txBody>
      </p:sp>
      <p:sp>
        <p:nvSpPr>
          <p:cNvPr id="29698" name="Rectangle 2"/>
          <p:cNvSpPr>
            <a:spLocks noGrp="1" noRot="1" noChangeAspect="1" noChangeArrowheads="1" noTextEdit="1"/>
          </p:cNvSpPr>
          <p:nvPr>
            <p:ph type="sldImg"/>
          </p:nvPr>
        </p:nvSpPr>
        <p:spPr>
          <a:ln/>
        </p:spPr>
      </p:sp>
      <p:sp>
        <p:nvSpPr>
          <p:cNvPr id="2969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2A66AC95-DAAA-44BB-9B69-61F992000115}" type="slidenum">
              <a:rPr lang="en-US" smtClean="0"/>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2A66AC95-DAAA-44BB-9B69-61F992000115}" type="slidenum">
              <a:rPr lang="en-US" smtClean="0"/>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2A66AC95-DAAA-44BB-9B69-61F992000115}" type="slidenum">
              <a:rPr lang="en-US" smtClean="0"/>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2A66AC95-DAAA-44BB-9B69-61F992000115}" type="slidenum">
              <a:rPr lang="en-US" smtClean="0"/>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0"/>
            <a:ext cx="7848600" cy="1927225"/>
          </a:xfrm>
        </p:spPr>
        <p:txBody>
          <a:bodyPr anchor="b">
            <a:noAutofit/>
          </a:bodyPr>
          <a:lstStyle>
            <a:lvl1pPr>
              <a:defRPr sz="5400" cap="all" baseline="0"/>
            </a:lvl1pPr>
          </a:lstStyle>
          <a:p>
            <a:r>
              <a:rPr lang="en-US" smtClean="0"/>
              <a:t>Click to edit Master title style</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5E0CF03-2FF4-464A-9DD7-70A3324FA889}" type="slidenum">
              <a:rPr lang="en-US" smtClean="0"/>
              <a:pPr/>
              <a:t>‹#›</a:t>
            </a:fld>
            <a:endParaRPr lang="en-US"/>
          </a:p>
        </p:txBody>
      </p:sp>
      <p:cxnSp>
        <p:nvCxnSpPr>
          <p:cNvPr id="8" name="Straight Connector 7"/>
          <p:cNvCxnSpPr/>
          <p:nvPr/>
        </p:nvCxnSpPr>
        <p:spPr>
          <a:xfrm>
            <a:off x="685800" y="3398520"/>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F70C605-F1F4-4659-A82F-A10EF72BDC3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C983ED1-467F-4CD0-987E-6EB2CF6CADBB}"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ClipArt">
  <p:cSld name="Title, Text and Clip Art">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495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lipArt Placeholder 3"/>
          <p:cNvSpPr>
            <a:spLocks noGrp="1"/>
          </p:cNvSpPr>
          <p:nvPr>
            <p:ph type="clipArt" sz="half" idx="2"/>
          </p:nvPr>
        </p:nvSpPr>
        <p:spPr>
          <a:xfrm>
            <a:off x="4648200" y="1600200"/>
            <a:ext cx="4038600" cy="4495800"/>
          </a:xfrm>
        </p:spPr>
        <p:txBody>
          <a:bodyPr/>
          <a:lstStyle/>
          <a:p>
            <a:endParaRPr lang="en-US"/>
          </a:p>
        </p:txBody>
      </p:sp>
      <p:sp>
        <p:nvSpPr>
          <p:cNvPr id="5" name="Date Placeholder 4"/>
          <p:cNvSpPr>
            <a:spLocks noGrp="1"/>
          </p:cNvSpPr>
          <p:nvPr>
            <p:ph type="dt" sz="half" idx="10"/>
          </p:nvPr>
        </p:nvSpPr>
        <p:spPr>
          <a:xfrm>
            <a:off x="457200" y="6248400"/>
            <a:ext cx="2133600" cy="457200"/>
          </a:xfrm>
        </p:spPr>
        <p:txBody>
          <a:bodyPr/>
          <a:lstStyle>
            <a:lvl1pPr>
              <a:defRPr/>
            </a:lvl1pPr>
          </a:lstStyle>
          <a:p>
            <a:endParaRPr lang="en-US"/>
          </a:p>
        </p:txBody>
      </p:sp>
      <p:sp>
        <p:nvSpPr>
          <p:cNvPr id="6" name="Footer Placeholder 5"/>
          <p:cNvSpPr>
            <a:spLocks noGrp="1"/>
          </p:cNvSpPr>
          <p:nvPr>
            <p:ph type="ftr" sz="quarter" idx="11"/>
          </p:nvPr>
        </p:nvSpPr>
        <p:spPr>
          <a:xfrm>
            <a:off x="3124200" y="6248400"/>
            <a:ext cx="2895600" cy="457200"/>
          </a:xfrm>
        </p:spPr>
        <p:txBody>
          <a:bodyPr/>
          <a:lstStyle>
            <a:lvl1pPr>
              <a:defRPr/>
            </a:lvl1pPr>
          </a:lstStyle>
          <a:p>
            <a:endParaRPr lang="en-US"/>
          </a:p>
        </p:txBody>
      </p:sp>
      <p:sp>
        <p:nvSpPr>
          <p:cNvPr id="7" name="Slide Number Placeholder 6"/>
          <p:cNvSpPr>
            <a:spLocks noGrp="1"/>
          </p:cNvSpPr>
          <p:nvPr>
            <p:ph type="sldNum" sz="quarter" idx="12"/>
          </p:nvPr>
        </p:nvSpPr>
        <p:spPr>
          <a:xfrm>
            <a:off x="6553200" y="6248400"/>
            <a:ext cx="2133600" cy="457200"/>
          </a:xfrm>
        </p:spPr>
        <p:txBody>
          <a:bodyPr/>
          <a:lstStyle>
            <a:lvl1pPr>
              <a:defRPr/>
            </a:lvl1pPr>
          </a:lstStyle>
          <a:p>
            <a:fld id="{B80AB629-2B35-4C15-931B-A3E13662A6FD}" type="slidenum">
              <a:rPr lang="en-US"/>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AndTwoObj">
  <p:cSld name="Title, Conten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1430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495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8200" y="1600200"/>
            <a:ext cx="4038600" cy="21717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648200" y="3924300"/>
            <a:ext cx="4038600" cy="21717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Date Placeholder 5"/>
          <p:cNvSpPr>
            <a:spLocks noGrp="1"/>
          </p:cNvSpPr>
          <p:nvPr>
            <p:ph type="dt" sz="half" idx="10"/>
          </p:nvPr>
        </p:nvSpPr>
        <p:spPr>
          <a:xfrm>
            <a:off x="457200" y="6248400"/>
            <a:ext cx="2133600" cy="457200"/>
          </a:xfrm>
        </p:spPr>
        <p:txBody>
          <a:bodyPr/>
          <a:lstStyle>
            <a:lvl1pPr>
              <a:defRPr/>
            </a:lvl1pPr>
          </a:lstStyle>
          <a:p>
            <a:endParaRPr lang="en-US"/>
          </a:p>
        </p:txBody>
      </p:sp>
      <p:sp>
        <p:nvSpPr>
          <p:cNvPr id="7" name="Footer Placeholder 6"/>
          <p:cNvSpPr>
            <a:spLocks noGrp="1"/>
          </p:cNvSpPr>
          <p:nvPr>
            <p:ph type="ftr" sz="quarter" idx="11"/>
          </p:nvPr>
        </p:nvSpPr>
        <p:spPr>
          <a:xfrm>
            <a:off x="3124200" y="6248400"/>
            <a:ext cx="2895600" cy="457200"/>
          </a:xfrm>
        </p:spPr>
        <p:txBody>
          <a:bodyPr/>
          <a:lstStyle>
            <a:lvl1pPr>
              <a:defRPr/>
            </a:lvl1pPr>
          </a:lstStyle>
          <a:p>
            <a:endParaRPr lang="en-US"/>
          </a:p>
        </p:txBody>
      </p:sp>
      <p:sp>
        <p:nvSpPr>
          <p:cNvPr id="8" name="Slide Number Placeholder 7"/>
          <p:cNvSpPr>
            <a:spLocks noGrp="1"/>
          </p:cNvSpPr>
          <p:nvPr>
            <p:ph type="sldNum" sz="quarter" idx="12"/>
          </p:nvPr>
        </p:nvSpPr>
        <p:spPr>
          <a:xfrm>
            <a:off x="6553200" y="6248400"/>
            <a:ext cx="2133600" cy="457200"/>
          </a:xfrm>
        </p:spPr>
        <p:txBody>
          <a:bodyPr/>
          <a:lstStyle>
            <a:lvl1pPr>
              <a:defRPr/>
            </a:lvl1pPr>
          </a:lstStyle>
          <a:p>
            <a:fld id="{F119CC2D-DC6B-46C5-ADF7-73DEADC25795}"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DCAC1D-2F01-4929-A988-080005B67F59}"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0"/>
            <a:ext cx="7772400" cy="2200275"/>
          </a:xfrm>
        </p:spPr>
        <p:txBody>
          <a:bodyPr anchor="b">
            <a:normAutofit/>
          </a:bodyPr>
          <a:lstStyle>
            <a:lvl1pPr algn="l">
              <a:defRPr sz="48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4626864"/>
            <a:ext cx="7772400" cy="1500187"/>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4262FC2-902A-46D2-8299-9998F305D55C}" type="slidenum">
              <a:rPr lang="en-US" smtClean="0"/>
              <a:pPr/>
              <a:t>‹#›</a:t>
            </a:fld>
            <a:endParaRPr lang="en-US"/>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C4E1CF5-CBBE-470C-8EA6-57C097943B74}"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433E3B6-B4CB-43DC-AA47-C5FA68D4EA3B}" type="slidenum">
              <a:rPr lang="en-US" smtClean="0"/>
              <a:pPr/>
              <a:t>‹#›</a:t>
            </a:fld>
            <a:endParaRPr lang="en-US"/>
          </a:p>
        </p:txBody>
      </p:sp>
      <p:cxnSp>
        <p:nvCxnSpPr>
          <p:cNvPr id="11" name="Straight Connector 10"/>
          <p:cNvCxnSpPr/>
          <p:nvPr/>
        </p:nvCxnSpPr>
        <p:spPr>
          <a:xfrm rot="5400000">
            <a:off x="2217817" y="4045823"/>
            <a:ext cx="4709160" cy="7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FDF4497-4918-4CF3-8C8E-75FA05A92B5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5725AAF-1F22-4516-956E-A8C61E6BBABC}"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1" y="2130552"/>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75D7F89-4744-40A9-814F-DBBB10220FC7}" type="slidenum">
              <a:rPr lang="en-US" smtClean="0"/>
              <a:pPr/>
              <a:t>‹#›</a:t>
            </a:fld>
            <a:endParaRPr lang="en-US"/>
          </a:p>
        </p:txBody>
      </p:sp>
      <p:cxnSp>
        <p:nvCxnSpPr>
          <p:cNvPr id="9" name="Straight Connector 8"/>
          <p:cNvCxnSpPr/>
          <p:nvPr/>
        </p:nvCxnSpPr>
        <p:spPr>
          <a:xfrm rot="5400000">
            <a:off x="-13116" y="3580206"/>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B6752A-6DC9-4FD6-9644-750CC6046FE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0786"/>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0" y="0"/>
            <a:ext cx="9144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2"/>
          </p:nvPr>
        </p:nvSpPr>
        <p:spPr>
          <a:xfrm>
            <a:off x="457200" y="18288"/>
            <a:ext cx="2895600" cy="329184"/>
          </a:xfrm>
          <a:prstGeom prst="rect">
            <a:avLst/>
          </a:prstGeom>
        </p:spPr>
        <p:txBody>
          <a:bodyPr vert="horz" lIns="91440" tIns="45720" rIns="91440" bIns="45720" rtlCol="0" anchor="ctr"/>
          <a:lstStyle>
            <a:lvl1pPr algn="l">
              <a:defRPr sz="1200">
                <a:solidFill>
                  <a:srgbClr val="FFFFFF"/>
                </a:solidFill>
              </a:defRPr>
            </a:lvl1pPr>
          </a:lstStyle>
          <a:p>
            <a:endParaRPr lang="en-US"/>
          </a:p>
        </p:txBody>
      </p:sp>
      <p:sp>
        <p:nvSpPr>
          <p:cNvPr id="5" name="Footer Placeholder 4"/>
          <p:cNvSpPr>
            <a:spLocks noGrp="1"/>
          </p:cNvSpPr>
          <p:nvPr>
            <p:ph type="ftr" sz="quarter" idx="3"/>
          </p:nvPr>
        </p:nvSpPr>
        <p:spPr>
          <a:xfrm>
            <a:off x="3429000" y="18288"/>
            <a:ext cx="4114800" cy="329184"/>
          </a:xfrm>
          <a:prstGeom prst="rect">
            <a:avLst/>
          </a:prstGeom>
        </p:spPr>
        <p:txBody>
          <a:bodyPr vert="horz" lIns="91440" tIns="45720" rIns="91440" bIns="45720" rtlCol="0" anchor="ctr"/>
          <a:lstStyle>
            <a:lvl1pPr algn="ctr">
              <a:defRPr sz="1200">
                <a:solidFill>
                  <a:srgbClr val="FFFFFF"/>
                </a:solidFill>
              </a:defRPr>
            </a:lvl1pPr>
          </a:lstStyle>
          <a:p>
            <a:endParaRPr lang="en-US"/>
          </a:p>
        </p:txBody>
      </p:sp>
      <p:sp>
        <p:nvSpPr>
          <p:cNvPr id="6" name="Slide Number Placeholder 5"/>
          <p:cNvSpPr>
            <a:spLocks noGrp="1"/>
          </p:cNvSpPr>
          <p:nvPr>
            <p:ph type="sldNum" sz="quarter" idx="4"/>
          </p:nvPr>
        </p:nvSpPr>
        <p:spPr>
          <a:xfrm>
            <a:off x="7620000" y="18288"/>
            <a:ext cx="1066800" cy="329184"/>
          </a:xfrm>
          <a:prstGeom prst="rect">
            <a:avLst/>
          </a:prstGeom>
        </p:spPr>
        <p:txBody>
          <a:bodyPr vert="horz" lIns="91440" tIns="45720" rIns="91440" bIns="45720" rtlCol="0" anchor="ctr"/>
          <a:lstStyle>
            <a:lvl1pPr algn="l">
              <a:defRPr sz="1400" b="1">
                <a:solidFill>
                  <a:srgbClr val="FFFFFF"/>
                </a:solidFill>
              </a:defRPr>
            </a:lvl1pPr>
          </a:lstStyle>
          <a:p>
            <a:fld id="{4EAFB4D0-26E7-4387-BDA9-CB651614EBB3}"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4" r:id="rId1"/>
    <p:sldLayoutId id="2147483665" r:id="rId2"/>
    <p:sldLayoutId id="2147483666" r:id="rId3"/>
    <p:sldLayoutId id="2147483667" r:id="rId4"/>
    <p:sldLayoutId id="2147483668" r:id="rId5"/>
    <p:sldLayoutId id="2147483669" r:id="rId6"/>
    <p:sldLayoutId id="2147483670" r:id="rId7"/>
    <p:sldLayoutId id="2147483671" r:id="rId8"/>
    <p:sldLayoutId id="2147483672" r:id="rId9"/>
    <p:sldLayoutId id="2147483673" r:id="rId10"/>
    <p:sldLayoutId id="2147483674" r:id="rId11"/>
    <p:sldLayoutId id="2147483675" r:id="rId12"/>
    <p:sldLayoutId id="2147483676" r:id="rId13"/>
  </p:sldLayoutIdLst>
  <p:txStyles>
    <p:titleStyle>
      <a:lvl1pPr algn="l" defTabSz="914400" rtl="0" eaLnBrk="1" latinLnBrk="0" hangingPunct="1">
        <a:spcBef>
          <a:spcPct val="0"/>
        </a:spcBef>
        <a:buNone/>
        <a:defRPr sz="4000" kern="1200" spc="-100" baseline="0">
          <a:solidFill>
            <a:schemeClr val="tx2"/>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en.wikipedia.org/wiki/Aristocracy"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 Id="rId5" Type="http://schemas.openxmlformats.org/officeDocument/2006/relationships/hyperlink" Target="http://en.wikipedia.org/wiki/Capitalism" TargetMode="External"/><Relationship Id="rId4" Type="http://schemas.openxmlformats.org/officeDocument/2006/relationships/hyperlink" Target="http://en.wikipedia.org/wiki/Plutocracy"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2" name="Rectangle 4"/>
          <p:cNvSpPr>
            <a:spLocks noGrp="1" noChangeArrowheads="1"/>
          </p:cNvSpPr>
          <p:nvPr>
            <p:ph type="title"/>
          </p:nvPr>
        </p:nvSpPr>
        <p:spPr>
          <a:xfrm>
            <a:off x="457200" y="685800"/>
            <a:ext cx="8229600" cy="1143000"/>
          </a:xfrm>
        </p:spPr>
        <p:txBody>
          <a:bodyPr/>
          <a:lstStyle/>
          <a:p>
            <a:r>
              <a:rPr lang="en-US" dirty="0"/>
              <a:t>John D. Rockefeller, Jr.</a:t>
            </a:r>
            <a:br>
              <a:rPr lang="en-US" dirty="0"/>
            </a:br>
            <a:r>
              <a:rPr lang="en-US" sz="2400" dirty="0"/>
              <a:t>1874 - 1960</a:t>
            </a:r>
          </a:p>
        </p:txBody>
      </p:sp>
      <p:sp>
        <p:nvSpPr>
          <p:cNvPr id="7173" name="Rectangle 5"/>
          <p:cNvSpPr>
            <a:spLocks noGrp="1" noChangeArrowheads="1"/>
          </p:cNvSpPr>
          <p:nvPr>
            <p:ph type="body" sz="half" idx="1"/>
          </p:nvPr>
        </p:nvSpPr>
        <p:spPr>
          <a:xfrm>
            <a:off x="228600" y="1981200"/>
            <a:ext cx="5334000" cy="3733800"/>
          </a:xfrm>
        </p:spPr>
        <p:txBody>
          <a:bodyPr/>
          <a:lstStyle/>
          <a:p>
            <a:pPr>
              <a:lnSpc>
                <a:spcPct val="80000"/>
              </a:lnSpc>
            </a:pPr>
            <a:r>
              <a:rPr lang="en-US" dirty="0"/>
              <a:t>Philanthropist - </a:t>
            </a:r>
            <a:r>
              <a:rPr lang="en-US" sz="1800" dirty="0"/>
              <a:t>gave more than $537 million to educational, religious, cultural, medical, and other charitable projects </a:t>
            </a:r>
            <a:endParaRPr lang="en-US" sz="2000" dirty="0"/>
          </a:p>
          <a:p>
            <a:pPr>
              <a:lnSpc>
                <a:spcPct val="80000"/>
              </a:lnSpc>
            </a:pPr>
            <a:r>
              <a:rPr lang="en-US" dirty="0"/>
              <a:t>Member of Rockefeller “Family Dynasty”</a:t>
            </a:r>
          </a:p>
          <a:p>
            <a:pPr>
              <a:lnSpc>
                <a:spcPct val="80000"/>
              </a:lnSpc>
            </a:pPr>
            <a:r>
              <a:rPr lang="en-US" dirty="0"/>
              <a:t>Wealth built on oil – </a:t>
            </a:r>
            <a:r>
              <a:rPr lang="en-US" i="1" dirty="0"/>
              <a:t>Standard Oil Company</a:t>
            </a:r>
          </a:p>
        </p:txBody>
      </p:sp>
      <p:pic>
        <p:nvPicPr>
          <p:cNvPr id="7187" name="Picture 19" descr="200px-JD_Rockefeller_Jr"/>
          <p:cNvPicPr>
            <a:picLocks noGrp="1" noChangeAspect="1" noChangeArrowheads="1"/>
          </p:cNvPicPr>
          <p:nvPr>
            <p:ph type="clipArt" sz="half" idx="2"/>
          </p:nvPr>
        </p:nvPicPr>
        <p:blipFill>
          <a:blip r:embed="rId3" cstate="print"/>
          <a:srcRect/>
          <a:stretch>
            <a:fillRect/>
          </a:stretch>
        </p:blipFill>
        <p:spPr>
          <a:xfrm>
            <a:off x="5486400" y="1447800"/>
            <a:ext cx="3070225" cy="4406900"/>
          </a:xfrm>
          <a:noFill/>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pPr eaLnBrk="1" hangingPunct="1">
              <a:defRPr/>
            </a:pPr>
            <a:r>
              <a:rPr lang="en-US" smtClean="0"/>
              <a:t>Libertarianism</a:t>
            </a:r>
          </a:p>
        </p:txBody>
      </p:sp>
      <p:sp>
        <p:nvSpPr>
          <p:cNvPr id="7171" name="Rectangle 3"/>
          <p:cNvSpPr>
            <a:spLocks noGrp="1" noChangeArrowheads="1"/>
          </p:cNvSpPr>
          <p:nvPr>
            <p:ph idx="1"/>
          </p:nvPr>
        </p:nvSpPr>
        <p:spPr/>
        <p:txBody>
          <a:bodyPr/>
          <a:lstStyle/>
          <a:p>
            <a:pPr eaLnBrk="1" hangingPunct="1">
              <a:lnSpc>
                <a:spcPct val="80000"/>
              </a:lnSpc>
            </a:pPr>
            <a:r>
              <a:rPr lang="en-US" sz="2400" dirty="0" smtClean="0"/>
              <a:t>"Libertarianism is a philosophy. The basic premise of libertarianism is that each individual should be free to do as he or she pleases so long as he or she does not harm others. In the libertarian view, societies and governments infringe on individual liberties whenever they tax wealth, create penalties for victimless crimes, or otherwise attempt to control or regulate individual conduct which harms or benefits no one except the individual who engages in it." </a:t>
            </a:r>
            <a:br>
              <a:rPr lang="en-US" sz="2400" dirty="0" smtClean="0"/>
            </a:br>
            <a:r>
              <a:rPr lang="en-US" sz="1600" dirty="0" smtClean="0"/>
              <a:t>-- definition written by the </a:t>
            </a:r>
            <a:r>
              <a:rPr lang="en-US" sz="1600" b="1" dirty="0" smtClean="0"/>
              <a:t>U.S. Internal Revenue Service (!)</a:t>
            </a:r>
            <a:r>
              <a:rPr lang="en-US" sz="1600" dirty="0" smtClean="0"/>
              <a:t>, during the process of granting the Advocates for Self-Government status as a non-profit educational organization. </a:t>
            </a:r>
          </a:p>
          <a:p>
            <a:pPr eaLnBrk="1" hangingPunct="1">
              <a:lnSpc>
                <a:spcPct val="80000"/>
              </a:lnSpc>
            </a:pPr>
            <a:r>
              <a:rPr lang="en-US" sz="2400" dirty="0" smtClean="0"/>
              <a:t>"Libertarianism is what your mom taught you: behave yourself and don't hit your sister." </a:t>
            </a:r>
            <a:br>
              <a:rPr lang="en-US" sz="2400" dirty="0" smtClean="0"/>
            </a:br>
            <a:r>
              <a:rPr lang="en-US" sz="1600" dirty="0" smtClean="0"/>
              <a:t>-- former Advocates Board Chair </a:t>
            </a:r>
            <a:r>
              <a:rPr lang="en-US" sz="1600" b="1" dirty="0" smtClean="0"/>
              <a:t>Dr. Kenneth </a:t>
            </a:r>
            <a:r>
              <a:rPr lang="en-US" sz="1600" b="1" dirty="0" err="1" smtClean="0"/>
              <a:t>Bisson</a:t>
            </a:r>
            <a:r>
              <a:rPr lang="en-US" sz="2400" dirty="0" smtClean="0"/>
              <a:t> </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50" name="Text Box 6"/>
          <p:cNvSpPr txBox="1">
            <a:spLocks noChangeArrowheads="1"/>
          </p:cNvSpPr>
          <p:nvPr/>
        </p:nvSpPr>
        <p:spPr bwMode="auto">
          <a:xfrm>
            <a:off x="762000" y="1176337"/>
            <a:ext cx="7086600" cy="5072063"/>
          </a:xfrm>
          <a:prstGeom prst="rect">
            <a:avLst/>
          </a:prstGeom>
          <a:noFill/>
          <a:ln w="9525">
            <a:noFill/>
            <a:miter lim="800000"/>
            <a:headEnd/>
            <a:tailEnd/>
          </a:ln>
          <a:effectLst/>
        </p:spPr>
        <p:txBody>
          <a:bodyPr>
            <a:spAutoFit/>
          </a:bodyPr>
          <a:lstStyle/>
          <a:p>
            <a:r>
              <a:rPr lang="en-US" sz="1600" dirty="0"/>
              <a:t>In the decades before World War I, industrialists such as John D. Rockefeller had become millionaires; by the early years of the 20th century labor unrest blossomed in the United States, particularly in the coal mine industry. Strikes grew into riots occurring throughout the US, and then into full scale battles, the most famous of which was in 1914, the Ludlow Coal Massacre, when Colorado National Guard opened fire on a tent city of striking miners and their families in Ludlow Colorado.</a:t>
            </a:r>
            <a:r>
              <a:rPr lang="en-US" dirty="0"/>
              <a:t> </a:t>
            </a:r>
            <a:endParaRPr lang="en-US" b="1" dirty="0"/>
          </a:p>
          <a:p>
            <a:r>
              <a:rPr lang="en-US" b="1" dirty="0"/>
              <a:t>Basic Facts</a:t>
            </a:r>
          </a:p>
          <a:p>
            <a:r>
              <a:rPr lang="en-US" sz="1600" dirty="0"/>
              <a:t>On April 20, 1914, Colorado National Guardsmen attacked a tent colony of 1,200 striking miners at Ludlow, Colorado, killing 25 persons including 12 children, and looting and burning the colony. This was the worst of many such skirmishes between the government and the miners in Coal Field War of 1914, which lasted for seven months. </a:t>
            </a:r>
          </a:p>
          <a:p>
            <a:r>
              <a:rPr lang="en-US" b="1" dirty="0"/>
              <a:t>Battle Statistics</a:t>
            </a:r>
          </a:p>
          <a:p>
            <a:r>
              <a:rPr lang="en-US" sz="1600" dirty="0"/>
              <a:t>The battle lasted 14 hours and included a machine gun and 200 armed militia; the tent city was destroyed. Of the 25 people killed, three were militia men, twelve were children, and one was an uninvolved passerby. The strikers were mostly Greek, Italian, Slav, and Mexican workers; the militia were sent by the Governor of Colorado and ultimately by John D. Rockefeller, owner of the Colorado Fuel and Iron Company. </a:t>
            </a:r>
          </a:p>
        </p:txBody>
      </p:sp>
      <p:sp>
        <p:nvSpPr>
          <p:cNvPr id="31746" name="Rectangle 2"/>
          <p:cNvSpPr>
            <a:spLocks noGrp="1" noChangeArrowheads="1"/>
          </p:cNvSpPr>
          <p:nvPr>
            <p:ph type="title"/>
          </p:nvPr>
        </p:nvSpPr>
        <p:spPr>
          <a:xfrm>
            <a:off x="457200" y="304800"/>
            <a:ext cx="8229600" cy="1143000"/>
          </a:xfrm>
        </p:spPr>
        <p:txBody>
          <a:bodyPr/>
          <a:lstStyle/>
          <a:p>
            <a:r>
              <a:rPr lang="en-US" sz="4000" dirty="0"/>
              <a:t>Ludlow Massacre - April 20, 1914</a:t>
            </a:r>
          </a:p>
        </p:txBody>
      </p:sp>
      <p:sp>
        <p:nvSpPr>
          <p:cNvPr id="31756" name="Text Box 12"/>
          <p:cNvSpPr txBox="1">
            <a:spLocks noChangeArrowheads="1"/>
          </p:cNvSpPr>
          <p:nvPr/>
        </p:nvSpPr>
        <p:spPr bwMode="auto">
          <a:xfrm>
            <a:off x="457200" y="6354762"/>
            <a:ext cx="6553200" cy="274638"/>
          </a:xfrm>
          <a:prstGeom prst="rect">
            <a:avLst/>
          </a:prstGeom>
          <a:noFill/>
          <a:ln w="9525">
            <a:noFill/>
            <a:miter lim="800000"/>
            <a:headEnd/>
            <a:tailEnd/>
          </a:ln>
          <a:effectLst/>
        </p:spPr>
        <p:txBody>
          <a:bodyPr>
            <a:spAutoFit/>
          </a:bodyPr>
          <a:lstStyle/>
          <a:p>
            <a:pPr>
              <a:spcBef>
                <a:spcPct val="50000"/>
              </a:spcBef>
            </a:pPr>
            <a:r>
              <a:rPr lang="en-US" sz="1200" dirty="0"/>
              <a:t>From:  http://archaeology.about.com/cs/military/bb/ludlow.htm</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normAutofit fontScale="90000"/>
          </a:bodyPr>
          <a:lstStyle/>
          <a:p>
            <a:r>
              <a:rPr lang="en-US" sz="4000" dirty="0"/>
              <a:t>For any industry to be permanently successful</a:t>
            </a:r>
          </a:p>
        </p:txBody>
      </p:sp>
      <p:sp>
        <p:nvSpPr>
          <p:cNvPr id="24579" name="Rectangle 3"/>
          <p:cNvSpPr>
            <a:spLocks noGrp="1" noChangeArrowheads="1"/>
          </p:cNvSpPr>
          <p:nvPr>
            <p:ph idx="1"/>
          </p:nvPr>
        </p:nvSpPr>
        <p:spPr/>
        <p:txBody>
          <a:bodyPr>
            <a:normAutofit/>
          </a:bodyPr>
          <a:lstStyle/>
          <a:p>
            <a:pPr marL="609600" indent="-609600">
              <a:buFontTx/>
              <a:buAutoNum type="arabicPeriod"/>
            </a:pPr>
            <a:r>
              <a:rPr lang="en-US" sz="3200" dirty="0"/>
              <a:t>Ensure to </a:t>
            </a:r>
            <a:r>
              <a:rPr lang="en-US" sz="3200" u="sng" dirty="0"/>
              <a:t>labor</a:t>
            </a:r>
            <a:r>
              <a:rPr lang="en-US" sz="3200" dirty="0"/>
              <a:t> adequate remunerative employment under proper working and living conditions</a:t>
            </a:r>
          </a:p>
          <a:p>
            <a:pPr marL="609600" indent="-609600">
              <a:buFontTx/>
              <a:buAutoNum type="arabicPeriod"/>
            </a:pPr>
            <a:r>
              <a:rPr lang="en-US" sz="3200" dirty="0"/>
              <a:t>To </a:t>
            </a:r>
            <a:r>
              <a:rPr lang="en-US" sz="3200" u="sng" dirty="0"/>
              <a:t>capital</a:t>
            </a:r>
            <a:r>
              <a:rPr lang="en-US" sz="3200" dirty="0"/>
              <a:t> a fair return upon the money invested</a:t>
            </a:r>
          </a:p>
          <a:p>
            <a:pPr marL="609600" indent="-609600">
              <a:buFontTx/>
              <a:buAutoNum type="arabicPeriod"/>
            </a:pPr>
            <a:r>
              <a:rPr lang="en-US" sz="3200" dirty="0"/>
              <a:t>To the </a:t>
            </a:r>
            <a:r>
              <a:rPr lang="en-US" sz="3200" u="sng" dirty="0"/>
              <a:t>community</a:t>
            </a:r>
            <a:r>
              <a:rPr lang="en-US" sz="3200" dirty="0"/>
              <a:t> a useful service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457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457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4579">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r>
              <a:rPr lang="en-US"/>
              <a:t>Rockefeller - Themes</a:t>
            </a:r>
          </a:p>
        </p:txBody>
      </p:sp>
      <p:sp>
        <p:nvSpPr>
          <p:cNvPr id="19459" name="Rectangle 3"/>
          <p:cNvSpPr>
            <a:spLocks noGrp="1" noChangeArrowheads="1"/>
          </p:cNvSpPr>
          <p:nvPr>
            <p:ph idx="1"/>
          </p:nvPr>
        </p:nvSpPr>
        <p:spPr>
          <a:xfrm>
            <a:off x="457200" y="1371600"/>
            <a:ext cx="8229600" cy="4495800"/>
          </a:xfrm>
        </p:spPr>
        <p:txBody>
          <a:bodyPr>
            <a:normAutofit/>
          </a:bodyPr>
          <a:lstStyle/>
          <a:p>
            <a:r>
              <a:rPr lang="en-US" sz="3200" dirty="0" smtClean="0"/>
              <a:t>Purpose of Industry is profits and social welfare</a:t>
            </a:r>
          </a:p>
          <a:p>
            <a:r>
              <a:rPr lang="en-US" sz="3200" dirty="0" smtClean="0"/>
              <a:t>Cooperation </a:t>
            </a:r>
            <a:r>
              <a:rPr lang="en-US" sz="3200" dirty="0"/>
              <a:t>in </a:t>
            </a:r>
            <a:r>
              <a:rPr lang="en-US" sz="3200" dirty="0" smtClean="0"/>
              <a:t>Industry – 4 parties</a:t>
            </a:r>
            <a:endParaRPr lang="en-US" sz="3200" dirty="0"/>
          </a:p>
          <a:p>
            <a:pPr lvl="1"/>
            <a:r>
              <a:rPr lang="en-US" sz="2800" i="1" dirty="0"/>
              <a:t>Capital</a:t>
            </a:r>
          </a:p>
          <a:p>
            <a:pPr lvl="1"/>
            <a:r>
              <a:rPr lang="en-US" sz="2800" i="1" dirty="0"/>
              <a:t>Management</a:t>
            </a:r>
          </a:p>
          <a:p>
            <a:pPr lvl="1"/>
            <a:r>
              <a:rPr lang="en-US" sz="2800" i="1" dirty="0"/>
              <a:t>Labor</a:t>
            </a:r>
          </a:p>
          <a:p>
            <a:pPr lvl="1"/>
            <a:r>
              <a:rPr lang="en-US" sz="2800" i="1" dirty="0"/>
              <a:t>Community</a:t>
            </a:r>
          </a:p>
          <a:p>
            <a:r>
              <a:rPr lang="en-US" sz="3200" dirty="0"/>
              <a:t>Labor </a:t>
            </a:r>
            <a:r>
              <a:rPr lang="en-US" sz="3200" dirty="0" smtClean="0"/>
              <a:t>Unrest – causes and cures</a:t>
            </a:r>
            <a:endParaRPr lang="en-US" sz="32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r>
              <a:rPr lang="en-US"/>
              <a:t>Rockefeller – Industrial Creed</a:t>
            </a:r>
          </a:p>
        </p:txBody>
      </p:sp>
      <p:sp>
        <p:nvSpPr>
          <p:cNvPr id="22531" name="Rectangle 3"/>
          <p:cNvSpPr>
            <a:spLocks noGrp="1" noChangeArrowheads="1"/>
          </p:cNvSpPr>
          <p:nvPr>
            <p:ph idx="1"/>
          </p:nvPr>
        </p:nvSpPr>
        <p:spPr/>
        <p:txBody>
          <a:bodyPr>
            <a:noAutofit/>
          </a:bodyPr>
          <a:lstStyle/>
          <a:p>
            <a:pPr marL="609600" indent="-609600">
              <a:lnSpc>
                <a:spcPct val="80000"/>
              </a:lnSpc>
              <a:buFontTx/>
              <a:buAutoNum type="arabicPeriod"/>
            </a:pPr>
            <a:r>
              <a:rPr lang="en-US" sz="2000" dirty="0"/>
              <a:t>Labor and Capital are partners</a:t>
            </a:r>
          </a:p>
          <a:p>
            <a:pPr marL="609600" indent="-609600">
              <a:lnSpc>
                <a:spcPct val="80000"/>
              </a:lnSpc>
              <a:buFontTx/>
              <a:buAutoNum type="arabicPeriod"/>
            </a:pPr>
            <a:r>
              <a:rPr lang="en-US" sz="2000" dirty="0"/>
              <a:t>Community is an essential party</a:t>
            </a:r>
          </a:p>
          <a:p>
            <a:pPr marL="609600" indent="-609600">
              <a:lnSpc>
                <a:spcPct val="80000"/>
              </a:lnSpc>
              <a:buFontTx/>
              <a:buAutoNum type="arabicPeriod"/>
            </a:pPr>
            <a:r>
              <a:rPr lang="en-US" sz="2000" dirty="0"/>
              <a:t>Purpose of Industry is as much to advance social well-being as material prosperity</a:t>
            </a:r>
          </a:p>
          <a:p>
            <a:pPr marL="609600" indent="-609600">
              <a:lnSpc>
                <a:spcPct val="80000"/>
              </a:lnSpc>
              <a:buFontTx/>
              <a:buAutoNum type="arabicPeriod"/>
            </a:pPr>
            <a:r>
              <a:rPr lang="en-US" sz="2000" dirty="0"/>
              <a:t>Every man is entitled to earn a living, to fair wages, to reasonable hours, …</a:t>
            </a:r>
          </a:p>
          <a:p>
            <a:pPr marL="609600" indent="-609600">
              <a:lnSpc>
                <a:spcPct val="80000"/>
              </a:lnSpc>
              <a:buFontTx/>
              <a:buAutoNum type="arabicPeriod"/>
            </a:pPr>
            <a:r>
              <a:rPr lang="en-US" sz="2000" dirty="0"/>
              <a:t>Diligence, initiative, and efficiency should be encouraged and rewarded</a:t>
            </a:r>
          </a:p>
          <a:p>
            <a:pPr marL="609600" indent="-609600">
              <a:lnSpc>
                <a:spcPct val="80000"/>
              </a:lnSpc>
              <a:buFontTx/>
              <a:buAutoNum type="arabicPeriod"/>
            </a:pPr>
            <a:r>
              <a:rPr lang="en-US" sz="2000" dirty="0"/>
              <a:t>Provide an adequate means of uncovering grievances</a:t>
            </a:r>
          </a:p>
          <a:p>
            <a:pPr marL="609600" indent="-609600">
              <a:lnSpc>
                <a:spcPct val="80000"/>
              </a:lnSpc>
              <a:buFontTx/>
              <a:buAutoNum type="arabicPeriod"/>
            </a:pPr>
            <a:r>
              <a:rPr lang="en-US" sz="2000" dirty="0"/>
              <a:t>Adequate representation of all parties</a:t>
            </a:r>
          </a:p>
          <a:p>
            <a:pPr marL="609600" indent="-609600">
              <a:lnSpc>
                <a:spcPct val="80000"/>
              </a:lnSpc>
              <a:buFontTx/>
              <a:buAutoNum type="arabicPeriod"/>
            </a:pPr>
            <a:r>
              <a:rPr lang="en-US" sz="2000" dirty="0"/>
              <a:t>Representation should be built “bottom up”</a:t>
            </a:r>
          </a:p>
          <a:p>
            <a:pPr marL="609600" indent="-609600">
              <a:lnSpc>
                <a:spcPct val="80000"/>
              </a:lnSpc>
              <a:buFontTx/>
              <a:buAutoNum type="arabicPeriod"/>
            </a:pPr>
            <a:r>
              <a:rPr lang="en-US" sz="2000" dirty="0"/>
              <a:t>“Do unto others as you would that they should do unto you”</a:t>
            </a:r>
          </a:p>
          <a:p>
            <a:pPr marL="609600" indent="-609600">
              <a:lnSpc>
                <a:spcPct val="80000"/>
              </a:lnSpc>
              <a:buFontTx/>
              <a:buAutoNum type="arabicPeriod"/>
            </a:pPr>
            <a:r>
              <a:rPr lang="en-US" sz="2000" dirty="0"/>
              <a:t>Afford the largest number of men the greatest opportunity for self-development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253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2531">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2531">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2531">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2531">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2531">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22531">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22531">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22531">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22531">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2" name="Rectangle 4"/>
          <p:cNvSpPr>
            <a:spLocks noGrp="1" noChangeArrowheads="1"/>
          </p:cNvSpPr>
          <p:nvPr>
            <p:ph type="title"/>
          </p:nvPr>
        </p:nvSpPr>
        <p:spPr>
          <a:xfrm>
            <a:off x="457200" y="838200"/>
            <a:ext cx="8229600" cy="1143000"/>
          </a:xfrm>
        </p:spPr>
        <p:txBody>
          <a:bodyPr/>
          <a:lstStyle/>
          <a:p>
            <a:pPr eaLnBrk="1" hangingPunct="1">
              <a:defRPr/>
            </a:pPr>
            <a:r>
              <a:rPr lang="en-US" dirty="0" smtClean="0"/>
              <a:t>Milton Friedman</a:t>
            </a:r>
            <a:br>
              <a:rPr lang="en-US" dirty="0" smtClean="0"/>
            </a:br>
            <a:r>
              <a:rPr lang="en-US" sz="2400" dirty="0" smtClean="0"/>
              <a:t>1912 - 2006</a:t>
            </a:r>
          </a:p>
        </p:txBody>
      </p:sp>
      <p:sp>
        <p:nvSpPr>
          <p:cNvPr id="3075" name="Rectangle 5"/>
          <p:cNvSpPr>
            <a:spLocks noGrp="1" noChangeArrowheads="1"/>
          </p:cNvSpPr>
          <p:nvPr>
            <p:ph type="body" sz="half" idx="1"/>
          </p:nvPr>
        </p:nvSpPr>
        <p:spPr>
          <a:xfrm>
            <a:off x="381000" y="2286000"/>
            <a:ext cx="5334000" cy="3733800"/>
          </a:xfrm>
        </p:spPr>
        <p:txBody>
          <a:bodyPr/>
          <a:lstStyle/>
          <a:p>
            <a:pPr eaLnBrk="1" hangingPunct="1">
              <a:lnSpc>
                <a:spcPct val="80000"/>
              </a:lnSpc>
            </a:pPr>
            <a:r>
              <a:rPr lang="en-US" dirty="0" smtClean="0"/>
              <a:t>American Economist</a:t>
            </a:r>
          </a:p>
          <a:p>
            <a:pPr eaLnBrk="1" hangingPunct="1">
              <a:lnSpc>
                <a:spcPct val="80000"/>
              </a:lnSpc>
            </a:pPr>
            <a:r>
              <a:rPr lang="en-US" dirty="0" smtClean="0"/>
              <a:t>Nobel Laureate</a:t>
            </a:r>
            <a:r>
              <a:rPr lang="en-US" sz="2800" dirty="0" smtClean="0"/>
              <a:t> </a:t>
            </a:r>
            <a:r>
              <a:rPr lang="en-US" dirty="0" smtClean="0"/>
              <a:t>in Economics</a:t>
            </a:r>
          </a:p>
          <a:p>
            <a:pPr lvl="1" eaLnBrk="1" hangingPunct="1">
              <a:lnSpc>
                <a:spcPct val="80000"/>
              </a:lnSpc>
            </a:pPr>
            <a:r>
              <a:rPr lang="en-US" sz="1800" dirty="0" smtClean="0"/>
              <a:t>for "his achievements in the fields of consumption analysis, monetary history and theory, and for his demonstration of the complexity of stabilization policy."  </a:t>
            </a:r>
          </a:p>
          <a:p>
            <a:pPr eaLnBrk="1" hangingPunct="1">
              <a:lnSpc>
                <a:spcPct val="80000"/>
              </a:lnSpc>
            </a:pPr>
            <a:r>
              <a:rPr lang="en-US" dirty="0" smtClean="0"/>
              <a:t>Economic Advisor to Goldwater, Nixon, Reagan</a:t>
            </a:r>
          </a:p>
        </p:txBody>
      </p:sp>
      <p:pic>
        <p:nvPicPr>
          <p:cNvPr id="3076" name="Picture 21" descr="frie"/>
          <p:cNvPicPr>
            <a:picLocks noGrp="1" noChangeAspect="1" noChangeArrowheads="1"/>
          </p:cNvPicPr>
          <p:nvPr>
            <p:ph type="clipArt" sz="half" idx="2"/>
          </p:nvPr>
        </p:nvPicPr>
        <p:blipFill>
          <a:blip r:embed="rId3" cstate="print"/>
          <a:srcRect/>
          <a:stretch>
            <a:fillRect/>
          </a:stretch>
        </p:blipFill>
        <p:spPr>
          <a:xfrm>
            <a:off x="5867400" y="1677988"/>
            <a:ext cx="3048000" cy="3035300"/>
          </a:xfrm>
          <a:noFill/>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pPr eaLnBrk="1" hangingPunct="1">
              <a:defRPr/>
            </a:pPr>
            <a:r>
              <a:rPr lang="en-US" smtClean="0"/>
              <a:t>Friedman - Viewpoint</a:t>
            </a:r>
          </a:p>
        </p:txBody>
      </p:sp>
      <p:sp>
        <p:nvSpPr>
          <p:cNvPr id="4099" name="Rectangle 3"/>
          <p:cNvSpPr>
            <a:spLocks noGrp="1" noChangeArrowheads="1"/>
          </p:cNvSpPr>
          <p:nvPr>
            <p:ph idx="1"/>
          </p:nvPr>
        </p:nvSpPr>
        <p:spPr/>
        <p:txBody>
          <a:bodyPr/>
          <a:lstStyle/>
          <a:p>
            <a:pPr eaLnBrk="1" hangingPunct="1"/>
            <a:r>
              <a:rPr lang="en-US" sz="2800" smtClean="0"/>
              <a:t>“… in a free society … there is one and only one social responsibility of business – to use its resources and engage in activities designed to increase its profits so long as it stays within the rules of the game, which is to say, engages in open and free competition without deception or fraud.”</a:t>
            </a:r>
          </a:p>
          <a:p>
            <a:pPr eaLnBrk="1" hangingPunct="1"/>
            <a:r>
              <a:rPr lang="en-US" sz="2800" smtClean="0"/>
              <a:t>Alternative is “preaching pure and unadulterated socialism.”</a:t>
            </a:r>
          </a:p>
          <a:p>
            <a:pPr eaLnBrk="1" hangingPunct="1"/>
            <a:endParaRPr lang="en-US" sz="2800" smtClean="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pPr eaLnBrk="1" hangingPunct="1">
              <a:defRPr/>
            </a:pPr>
            <a:r>
              <a:rPr lang="en-US" smtClean="0"/>
              <a:t>Friedman - Themes</a:t>
            </a:r>
          </a:p>
        </p:txBody>
      </p:sp>
      <p:sp>
        <p:nvSpPr>
          <p:cNvPr id="5123" name="Rectangle 3"/>
          <p:cNvSpPr>
            <a:spLocks noGrp="1" noChangeArrowheads="1"/>
          </p:cNvSpPr>
          <p:nvPr>
            <p:ph idx="1"/>
          </p:nvPr>
        </p:nvSpPr>
        <p:spPr/>
        <p:txBody>
          <a:bodyPr/>
          <a:lstStyle/>
          <a:p>
            <a:pPr eaLnBrk="1" hangingPunct="1">
              <a:lnSpc>
                <a:spcPct val="90000"/>
              </a:lnSpc>
            </a:pPr>
            <a:r>
              <a:rPr lang="en-US" sz="2800" dirty="0" smtClean="0"/>
              <a:t>Responsibility of Corporate Executive</a:t>
            </a:r>
          </a:p>
          <a:p>
            <a:pPr lvl="1" eaLnBrk="1" hangingPunct="1">
              <a:lnSpc>
                <a:spcPct val="90000"/>
              </a:lnSpc>
            </a:pPr>
            <a:r>
              <a:rPr lang="en-US" sz="2400" dirty="0" smtClean="0"/>
              <a:t>To business owners/shareholders</a:t>
            </a:r>
          </a:p>
          <a:p>
            <a:pPr lvl="1" eaLnBrk="1" hangingPunct="1">
              <a:lnSpc>
                <a:spcPct val="90000"/>
              </a:lnSpc>
            </a:pPr>
            <a:r>
              <a:rPr lang="en-US" sz="2400" dirty="0" smtClean="0"/>
              <a:t>To employees</a:t>
            </a:r>
          </a:p>
          <a:p>
            <a:pPr lvl="1" eaLnBrk="1" hangingPunct="1">
              <a:lnSpc>
                <a:spcPct val="90000"/>
              </a:lnSpc>
            </a:pPr>
            <a:r>
              <a:rPr lang="en-US" sz="2400" dirty="0" smtClean="0"/>
              <a:t>To customers</a:t>
            </a:r>
          </a:p>
          <a:p>
            <a:pPr eaLnBrk="1" hangingPunct="1">
              <a:lnSpc>
                <a:spcPct val="90000"/>
              </a:lnSpc>
            </a:pPr>
            <a:r>
              <a:rPr lang="en-US" sz="2800" dirty="0" smtClean="0"/>
              <a:t>“Social Responsibility” involves “taxing” other stakeholders – this is a government function</a:t>
            </a:r>
          </a:p>
          <a:p>
            <a:pPr eaLnBrk="1" hangingPunct="1">
              <a:lnSpc>
                <a:spcPct val="90000"/>
              </a:lnSpc>
            </a:pPr>
            <a:r>
              <a:rPr lang="en-US" sz="2800" dirty="0" smtClean="0"/>
              <a:t>Shareholder Action – “They are seeking to attain by undemocratic procedures what they cannot attain by democratic procedures.”</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pPr eaLnBrk="1" hangingPunct="1">
              <a:defRPr/>
            </a:pPr>
            <a:r>
              <a:rPr lang="en-US" smtClean="0"/>
              <a:t>Socialism</a:t>
            </a:r>
          </a:p>
        </p:txBody>
      </p:sp>
      <p:sp>
        <p:nvSpPr>
          <p:cNvPr id="6147" name="Rectangle 3"/>
          <p:cNvSpPr>
            <a:spLocks noGrp="1" noChangeArrowheads="1"/>
          </p:cNvSpPr>
          <p:nvPr>
            <p:ph idx="1"/>
          </p:nvPr>
        </p:nvSpPr>
        <p:spPr/>
        <p:txBody>
          <a:bodyPr/>
          <a:lstStyle/>
          <a:p>
            <a:pPr eaLnBrk="1" hangingPunct="1">
              <a:buFontTx/>
              <a:buNone/>
            </a:pPr>
            <a:r>
              <a:rPr lang="en-US" sz="2800" smtClean="0"/>
              <a:t>	“Nearly all self-described socialists would agree that a socialist economy must be run for the benefit of the vast majority of the people … rather than for a small </a:t>
            </a:r>
            <a:r>
              <a:rPr lang="en-US" sz="2800" smtClean="0">
                <a:hlinkClick r:id="rId3" tooltip="Aristocracy"/>
              </a:rPr>
              <a:t>aristocratic</a:t>
            </a:r>
            <a:r>
              <a:rPr lang="en-US" sz="2800" smtClean="0"/>
              <a:t>, </a:t>
            </a:r>
            <a:r>
              <a:rPr lang="en-US" sz="2800" smtClean="0">
                <a:hlinkClick r:id="rId4" tooltip="Plutocracy"/>
              </a:rPr>
              <a:t>plutocratic</a:t>
            </a:r>
            <a:r>
              <a:rPr lang="en-US" sz="2800" smtClean="0"/>
              <a:t>, or </a:t>
            </a:r>
            <a:r>
              <a:rPr lang="en-US" sz="2800" smtClean="0">
                <a:hlinkClick r:id="rId5" tooltip="Capitalism"/>
              </a:rPr>
              <a:t>capitalist</a:t>
            </a:r>
            <a:r>
              <a:rPr lang="en-US" sz="2800" smtClean="0"/>
              <a:t> class. …  There is general agreement among socialists and non-socialists that a socialist economy would not include private or estate ownership of large enterprises.”</a:t>
            </a:r>
          </a:p>
          <a:p>
            <a:pPr eaLnBrk="1" hangingPunct="1">
              <a:buFontTx/>
              <a:buNone/>
            </a:pPr>
            <a:r>
              <a:rPr lang="en-US" sz="2800" smtClean="0"/>
              <a:t>-- </a:t>
            </a:r>
            <a:r>
              <a:rPr lang="en-US" sz="2000" smtClean="0"/>
              <a:t>http://en.wikipedia.org/wiki/Socialism#An_economic_system</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larity">
  <a:themeElements>
    <a:clrScheme name="Clarity">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0000FF"/>
      </a:hlink>
      <a:folHlink>
        <a:srgbClr val="800080"/>
      </a:folHlink>
    </a:clrScheme>
    <a:fontScheme name="Office Classic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Clarity</Template>
  <TotalTime>365</TotalTime>
  <Words>708</Words>
  <Application>Microsoft Office PowerPoint</Application>
  <PresentationFormat>On-screen Show (4:3)</PresentationFormat>
  <Paragraphs>65</Paragraphs>
  <Slides>10</Slides>
  <Notes>10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Clarity</vt:lpstr>
      <vt:lpstr>John D. Rockefeller, Jr. 1874 - 1960</vt:lpstr>
      <vt:lpstr>Ludlow Massacre - April 20, 1914</vt:lpstr>
      <vt:lpstr>For any industry to be permanently successful</vt:lpstr>
      <vt:lpstr>Rockefeller - Themes</vt:lpstr>
      <vt:lpstr>Rockefeller – Industrial Creed</vt:lpstr>
      <vt:lpstr>Milton Friedman 1912 - 2006</vt:lpstr>
      <vt:lpstr>Friedman - Viewpoint</vt:lpstr>
      <vt:lpstr>Friedman - Themes</vt:lpstr>
      <vt:lpstr>Socialism</vt:lpstr>
      <vt:lpstr>Libertarianism</vt:lpstr>
    </vt:vector>
  </TitlesOfParts>
  <Company>Dixon Cove Consultants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Christopher Colon (Columbus) 1451-1506</dc:title>
  <dc:creator>Rick Turley</dc:creator>
  <cp:lastModifiedBy>Jeff McNair</cp:lastModifiedBy>
  <cp:revision>42</cp:revision>
  <dcterms:created xsi:type="dcterms:W3CDTF">2004-08-22T23:32:16Z</dcterms:created>
  <dcterms:modified xsi:type="dcterms:W3CDTF">2015-02-11T17:03:11Z</dcterms:modified>
</cp:coreProperties>
</file>