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2"/>
  </p:notesMasterIdLst>
  <p:sldIdLst>
    <p:sldId id="262" r:id="rId2"/>
    <p:sldId id="277" r:id="rId3"/>
    <p:sldId id="270" r:id="rId4"/>
    <p:sldId id="274" r:id="rId5"/>
    <p:sldId id="269" r:id="rId6"/>
    <p:sldId id="275" r:id="rId7"/>
    <p:sldId id="272" r:id="rId8"/>
    <p:sldId id="271" r:id="rId9"/>
    <p:sldId id="273" r:id="rId10"/>
    <p:sldId id="276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9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B4B6A0-63ED-4681-B6DC-4C912B5CB2F6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402DF9-B5C6-4D4F-8C58-508F0899E5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8417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74EA485-218C-44B6-9109-9010026CCCF7}" type="slidenum">
              <a:rPr lang="en-US" smtClean="0">
                <a:latin typeface="Arial" charset="0"/>
              </a:rPr>
              <a:pPr/>
              <a:t>1</a:t>
            </a:fld>
            <a:endParaRPr lang="en-US" smtClean="0">
              <a:latin typeface="Arial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2924BC-98CF-4658-907B-92C7D8F61FB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2838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2924BC-98CF-4658-907B-92C7D8F61FB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2838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2924BC-98CF-4658-907B-92C7D8F61FB2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2838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2924BC-98CF-4658-907B-92C7D8F61FB2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2838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2924BC-98CF-4658-907B-92C7D8F61FB2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283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3D20F-6326-4CFD-80D2-CC61768D6BA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DED1D-5A36-456C-8E67-08F577774B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57BC-1D9F-4C9D-B717-C725ED5FBD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C55B8-E0BB-40E7-AFFF-13D389409F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8F494-3BF9-46C9-9E69-6E186666EB8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A2DA6-E6A7-4853-A83C-FC374BE3AA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876A8-C316-46A7-851A-6AB2ACAD49B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92ED-BB87-49B9-A114-6ADCBBF0EB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A4F46-A623-4505-BC81-627C76EB7A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FD4DB-F3FC-407A-9AF6-2FF8CA29895E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85716-FF37-449D-8F55-724CFF65BD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D52FA3B3-E65F-4FB4-BC8B-2BCE53A5DC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Goethe’s Faust</a:t>
            </a:r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BA 150</a:t>
            </a:r>
          </a:p>
          <a:p>
            <a:pPr eaLnBrk="1" hangingPunct="1">
              <a:defRPr/>
            </a:pPr>
            <a:r>
              <a:rPr lang="en-US" dirty="0" smtClean="0"/>
              <a:t>McNair Section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Faust Themes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486400" y="4611469"/>
            <a:ext cx="838200" cy="457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Unintended</a:t>
            </a:r>
            <a:endParaRPr lang="en-US" sz="1000" dirty="0"/>
          </a:p>
        </p:txBody>
      </p:sp>
      <p:sp>
        <p:nvSpPr>
          <p:cNvPr id="4" name="Rectangle 3"/>
          <p:cNvSpPr/>
          <p:nvPr/>
        </p:nvSpPr>
        <p:spPr>
          <a:xfrm>
            <a:off x="5486400" y="2935069"/>
            <a:ext cx="8382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Want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577165" y="2477869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End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486400" y="3620869"/>
            <a:ext cx="838200" cy="609600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Need</a:t>
            </a:r>
            <a:endParaRPr lang="en-US" dirty="0"/>
          </a:p>
        </p:txBody>
      </p:sp>
      <p:pic>
        <p:nvPicPr>
          <p:cNvPr id="1027" name="Picture 3" descr="C:\Users\Jeff\AppData\Local\Microsoft\Windows\Temporary Internet Files\Content.IE5\8V1313XR\MP900423044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3235858"/>
            <a:ext cx="838200" cy="842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ight Arrow 6"/>
          <p:cNvSpPr/>
          <p:nvPr/>
        </p:nvSpPr>
        <p:spPr>
          <a:xfrm>
            <a:off x="3352800" y="3316069"/>
            <a:ext cx="1981200" cy="6096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Means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Down Arrow 7"/>
          <p:cNvSpPr/>
          <p:nvPr/>
        </p:nvSpPr>
        <p:spPr>
          <a:xfrm rot="17700000">
            <a:off x="4413707" y="3591310"/>
            <a:ext cx="238643" cy="17106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477000" y="3239869"/>
            <a:ext cx="441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?</a:t>
            </a:r>
            <a:endParaRPr lang="en-US" sz="3600" dirty="0"/>
          </a:p>
        </p:txBody>
      </p:sp>
      <p:sp>
        <p:nvSpPr>
          <p:cNvPr id="12" name="TextBox 11"/>
          <p:cNvSpPr txBox="1"/>
          <p:nvPr/>
        </p:nvSpPr>
        <p:spPr>
          <a:xfrm>
            <a:off x="6477000" y="4535269"/>
            <a:ext cx="441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?</a:t>
            </a:r>
            <a:endParaRPr lang="en-US" sz="3600" dirty="0"/>
          </a:p>
        </p:txBody>
      </p:sp>
      <p:sp>
        <p:nvSpPr>
          <p:cNvPr id="13" name="TextBox 12"/>
          <p:cNvSpPr txBox="1"/>
          <p:nvPr/>
        </p:nvSpPr>
        <p:spPr>
          <a:xfrm>
            <a:off x="4054654" y="2782669"/>
            <a:ext cx="441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?</a:t>
            </a:r>
            <a:endParaRPr lang="en-US" sz="3600" dirty="0"/>
          </a:p>
        </p:txBody>
      </p:sp>
      <p:sp>
        <p:nvSpPr>
          <p:cNvPr id="10" name="Rounded Rectangular Callout 9"/>
          <p:cNvSpPr/>
          <p:nvPr/>
        </p:nvSpPr>
        <p:spPr>
          <a:xfrm>
            <a:off x="1905000" y="2173069"/>
            <a:ext cx="1524000" cy="76200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Great Works!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185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/>
        </p:nvSpPr>
        <p:spPr bwMode="auto">
          <a:xfrm>
            <a:off x="495300" y="8763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dirty="0" smtClean="0"/>
              <a:t>Johann Wolfgang von Goethe </a:t>
            </a:r>
            <a:br>
              <a:rPr lang="en-US" dirty="0" smtClean="0"/>
            </a:br>
            <a:r>
              <a:rPr lang="en-US" sz="2400" dirty="0" smtClean="0"/>
              <a:t>1749-1832</a:t>
            </a:r>
          </a:p>
        </p:txBody>
      </p:sp>
      <p:sp>
        <p:nvSpPr>
          <p:cNvPr id="3" name="Rectangle 2"/>
          <p:cNvSpPr>
            <a:spLocks noGrp="1" noChangeArrowheads="1"/>
          </p:cNvSpPr>
          <p:nvPr/>
        </p:nvSpPr>
        <p:spPr bwMode="auto">
          <a:xfrm>
            <a:off x="419100" y="2057400"/>
            <a:ext cx="533400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r>
              <a:rPr lang="en-US" altLang="en-US" sz="2400" dirty="0" smtClean="0"/>
              <a:t>German poet, dramatist, novelist, </a:t>
            </a:r>
            <a:r>
              <a:rPr lang="en-US" altLang="en-US" sz="2400" dirty="0" smtClean="0"/>
              <a:t>state minister, and </a:t>
            </a:r>
            <a:r>
              <a:rPr lang="en-US" altLang="en-US" sz="2400" dirty="0" smtClean="0"/>
              <a:t>scientist</a:t>
            </a:r>
          </a:p>
          <a:p>
            <a:pPr lvl="1" eaLnBrk="1" hangingPunct="1"/>
            <a:r>
              <a:rPr lang="en-US" altLang="en-US" sz="2000" dirty="0" smtClean="0"/>
              <a:t>Studied law, </a:t>
            </a:r>
            <a:r>
              <a:rPr lang="en-US" altLang="en-US" sz="2000" dirty="0" smtClean="0"/>
              <a:t>philosophy</a:t>
            </a:r>
            <a:r>
              <a:rPr lang="en-US" altLang="en-US" sz="2000" dirty="0" smtClean="0"/>
              <a:t>, </a:t>
            </a:r>
            <a:r>
              <a:rPr lang="en-US" altLang="en-US" sz="2000" dirty="0" smtClean="0"/>
              <a:t>astrology</a:t>
            </a:r>
            <a:endParaRPr lang="en-US" altLang="en-US" sz="2000" dirty="0" smtClean="0"/>
          </a:p>
          <a:p>
            <a:pPr lvl="1" eaLnBrk="1" hangingPunct="1"/>
            <a:r>
              <a:rPr lang="en-US" altLang="en-US" sz="2000" dirty="0" smtClean="0"/>
              <a:t>Later studied music, art, anatomy, and </a:t>
            </a:r>
            <a:r>
              <a:rPr lang="en-US" altLang="en-US" sz="2000" dirty="0" smtClean="0"/>
              <a:t>chemistry, geology</a:t>
            </a:r>
            <a:endParaRPr lang="en-US" altLang="en-US" sz="2000" dirty="0" smtClean="0"/>
          </a:p>
          <a:p>
            <a:pPr eaLnBrk="1" hangingPunct="1"/>
            <a:r>
              <a:rPr lang="en-US" altLang="en-US" sz="2400" dirty="0" smtClean="0"/>
              <a:t>Began to write </a:t>
            </a:r>
            <a:r>
              <a:rPr lang="en-US" altLang="en-US" sz="2400" i="1" dirty="0" smtClean="0"/>
              <a:t>Faust</a:t>
            </a:r>
            <a:r>
              <a:rPr lang="en-US" altLang="en-US" sz="2400" dirty="0" smtClean="0"/>
              <a:t> in 1773, finished in </a:t>
            </a:r>
            <a:r>
              <a:rPr lang="en-US" altLang="en-US" sz="2400" dirty="0" smtClean="0"/>
              <a:t>1831</a:t>
            </a:r>
          </a:p>
          <a:p>
            <a:pPr eaLnBrk="1" hangingPunct="1"/>
            <a:r>
              <a:rPr lang="en-US" altLang="en-US" sz="2400" dirty="0" smtClean="0"/>
              <a:t>May be the most famous figure in German Literature</a:t>
            </a:r>
            <a:endParaRPr lang="en-US" altLang="en-US" sz="2400" dirty="0" smtClean="0"/>
          </a:p>
        </p:txBody>
      </p:sp>
      <p:pic>
        <p:nvPicPr>
          <p:cNvPr id="4" name="Picture 3" descr="go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0" y="2171700"/>
            <a:ext cx="2355850" cy="292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2356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Goethe’s Faust</a:t>
            </a:r>
            <a:endParaRPr lang="en-US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8229600" cy="2971800"/>
          </a:xfrm>
        </p:spPr>
        <p:txBody>
          <a:bodyPr/>
          <a:lstStyle/>
          <a:p>
            <a:pPr marL="457200" lvl="1" indent="0">
              <a:buNone/>
            </a:pPr>
            <a:r>
              <a:rPr lang="en-US" sz="3600" dirty="0" smtClean="0"/>
              <a:t>3 High Level Themes</a:t>
            </a:r>
          </a:p>
          <a:p>
            <a:pPr marL="0" indent="0">
              <a:buNone/>
            </a:pPr>
            <a:endParaRPr lang="en-US" sz="2400" dirty="0"/>
          </a:p>
          <a:p>
            <a:pPr marL="457200" lvl="1" indent="0">
              <a:buNone/>
            </a:pPr>
            <a:endParaRPr lang="en-US" i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6116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Faust Passage 1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066800" y="2057400"/>
            <a:ext cx="73914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800" dirty="0"/>
              <a:t>Faust: Their stubbornness, their opposition</a:t>
            </a:r>
          </a:p>
          <a:p>
            <a:pPr marL="0" indent="0">
              <a:buNone/>
            </a:pPr>
            <a:r>
              <a:rPr lang="en-US" sz="2800" dirty="0"/>
              <a:t>	Ruins my finest acquisition;</a:t>
            </a:r>
          </a:p>
          <a:p>
            <a:pPr marL="0" indent="0">
              <a:buNone/>
            </a:pPr>
            <a:r>
              <a:rPr lang="en-US" sz="2800" dirty="0"/>
              <a:t>	And in fierce agony I must</a:t>
            </a:r>
          </a:p>
          <a:p>
            <a:pPr marL="0" indent="0">
              <a:buNone/>
            </a:pPr>
            <a:r>
              <a:rPr lang="en-US" sz="2800" dirty="0"/>
              <a:t>	Grow weary now of being just.  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			[</a:t>
            </a:r>
            <a:r>
              <a:rPr lang="en-US" sz="2800" dirty="0"/>
              <a:t>pg. 74, line 42 -45]</a:t>
            </a:r>
          </a:p>
        </p:txBody>
      </p:sp>
    </p:spTree>
    <p:extLst>
      <p:ext uri="{BB962C8B-B14F-4D97-AF65-F5344CB8AC3E}">
        <p14:creationId xmlns:p14="http://schemas.microsoft.com/office/powerpoint/2010/main" val="2894411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Goethe’s Faust</a:t>
            </a:r>
            <a:endParaRPr lang="en-US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372374" y="1600200"/>
            <a:ext cx="8229600" cy="1371600"/>
          </a:xfrm>
        </p:spPr>
        <p:txBody>
          <a:bodyPr>
            <a:normAutofit fontScale="77500" lnSpcReduction="20000"/>
          </a:bodyPr>
          <a:lstStyle/>
          <a:p>
            <a:pPr marL="457200" lvl="1" indent="0">
              <a:buNone/>
            </a:pPr>
            <a:r>
              <a:rPr lang="en-US" sz="3600" dirty="0" smtClean="0"/>
              <a:t>3 High Level Themes</a:t>
            </a:r>
          </a:p>
          <a:p>
            <a:pPr lvl="1">
              <a:buFont typeface="Wingdings" pitchFamily="2" charset="2"/>
              <a:buChar char="§"/>
            </a:pPr>
            <a:r>
              <a:rPr lang="en-US" sz="3600" dirty="0"/>
              <a:t> </a:t>
            </a:r>
            <a:r>
              <a:rPr lang="en-US" sz="3600" dirty="0" smtClean="0"/>
              <a:t>Needs vs. Wants</a:t>
            </a:r>
            <a:endParaRPr lang="en-US" i="1" dirty="0"/>
          </a:p>
          <a:p>
            <a:pPr marL="457200" lvl="1" indent="0">
              <a:buNone/>
            </a:pPr>
            <a:r>
              <a:rPr lang="en-US" sz="3600" dirty="0" smtClean="0"/>
              <a:t> 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09122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Faust Passage 2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81000" y="1828800"/>
            <a:ext cx="85344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Faust: Well</a:t>
            </a:r>
            <a:r>
              <a:rPr lang="en-US" sz="2400" dirty="0"/>
              <a:t>, do it!  Clear them from my path!</a:t>
            </a:r>
          </a:p>
          <a:p>
            <a:r>
              <a:rPr lang="en-US" sz="2400" dirty="0"/>
              <a:t>	A fine new cottage, as you know,</a:t>
            </a:r>
          </a:p>
          <a:p>
            <a:r>
              <a:rPr lang="en-US" sz="2400" dirty="0"/>
              <a:t>	I’ve built, where the old folks can go.  </a:t>
            </a:r>
            <a:endParaRPr lang="en-US" sz="2400" dirty="0" smtClean="0"/>
          </a:p>
          <a:p>
            <a:r>
              <a:rPr lang="en-US" sz="2400" dirty="0"/>
              <a:t>	</a:t>
            </a:r>
            <a:r>
              <a:rPr lang="en-US" sz="2400" dirty="0" smtClean="0"/>
              <a:t>				[</a:t>
            </a:r>
            <a:r>
              <a:rPr lang="en-US" sz="2400" dirty="0"/>
              <a:t>pg. 74 line 48 - 50</a:t>
            </a:r>
            <a:r>
              <a:rPr lang="en-US" sz="2400" dirty="0" smtClean="0"/>
              <a:t>]</a:t>
            </a:r>
            <a:endParaRPr lang="en-US" sz="2400" dirty="0"/>
          </a:p>
          <a:p>
            <a:r>
              <a:rPr lang="en-US" sz="2400" dirty="0"/>
              <a:t> </a:t>
            </a:r>
            <a:r>
              <a:rPr lang="en-US" sz="2400" dirty="0" smtClean="0"/>
              <a:t>          And </a:t>
            </a:r>
            <a:r>
              <a:rPr lang="en-US" sz="2400" dirty="0"/>
              <a:t>this you claim you’ve done for me?</a:t>
            </a:r>
          </a:p>
          <a:p>
            <a:r>
              <a:rPr lang="en-US" sz="2400" dirty="0"/>
              <a:t>	I said exchange, not robbery!</a:t>
            </a:r>
          </a:p>
          <a:p>
            <a:r>
              <a:rPr lang="en-US" sz="2400" dirty="0"/>
              <a:t>	Deaf savages! I curse this deed;</a:t>
            </a:r>
          </a:p>
          <a:p>
            <a:r>
              <a:rPr lang="en-US" sz="2400" dirty="0"/>
              <a:t>	Now share my curse, your folly’s meed! </a:t>
            </a:r>
            <a:endParaRPr lang="en-US" sz="2400" dirty="0" smtClean="0"/>
          </a:p>
          <a:p>
            <a:r>
              <a:rPr lang="en-US" sz="2400" dirty="0"/>
              <a:t>	</a:t>
            </a:r>
            <a:r>
              <a:rPr lang="en-US" sz="2400" dirty="0" smtClean="0"/>
              <a:t>			</a:t>
            </a:r>
            <a:r>
              <a:rPr lang="en-US" sz="2400" dirty="0"/>
              <a:t>	</a:t>
            </a:r>
            <a:r>
              <a:rPr lang="en-US" sz="2400" dirty="0" smtClean="0"/>
              <a:t>[</a:t>
            </a:r>
            <a:r>
              <a:rPr lang="en-US" sz="2400" dirty="0" err="1"/>
              <a:t>pg</a:t>
            </a:r>
            <a:r>
              <a:rPr lang="en-US" sz="2400" dirty="0"/>
              <a:t> 76, line 52 – 55]</a:t>
            </a:r>
          </a:p>
        </p:txBody>
      </p:sp>
    </p:spTree>
    <p:extLst>
      <p:ext uri="{BB962C8B-B14F-4D97-AF65-F5344CB8AC3E}">
        <p14:creationId xmlns:p14="http://schemas.microsoft.com/office/powerpoint/2010/main" val="1784023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Goethe’s Faust</a:t>
            </a:r>
            <a:endParaRPr lang="en-US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981200"/>
            <a:ext cx="8229600" cy="2362200"/>
          </a:xfrm>
        </p:spPr>
        <p:txBody>
          <a:bodyPr>
            <a:normAutofit fontScale="92500" lnSpcReduction="10000"/>
          </a:bodyPr>
          <a:lstStyle/>
          <a:p>
            <a:pPr marL="457200" lvl="1" indent="0">
              <a:buNone/>
            </a:pPr>
            <a:r>
              <a:rPr lang="en-US" sz="3600" dirty="0" smtClean="0"/>
              <a:t>3 High Level Themes</a:t>
            </a:r>
          </a:p>
          <a:p>
            <a:pPr lvl="1">
              <a:buFont typeface="Wingdings" pitchFamily="2" charset="2"/>
              <a:buChar char="§"/>
            </a:pPr>
            <a:r>
              <a:rPr lang="en-US" sz="3600" dirty="0" smtClean="0"/>
              <a:t>Needs vs. Wants</a:t>
            </a:r>
          </a:p>
          <a:p>
            <a:pPr lvl="1">
              <a:buFont typeface="Wingdings" pitchFamily="2" charset="2"/>
              <a:buChar char="§"/>
            </a:pPr>
            <a:r>
              <a:rPr lang="en-US" sz="3600" dirty="0" smtClean="0"/>
              <a:t>Unintended consequences of action</a:t>
            </a:r>
            <a:endParaRPr lang="en-US" dirty="0"/>
          </a:p>
          <a:p>
            <a:pPr marL="457200" lvl="1" indent="0">
              <a:buNone/>
            </a:pPr>
            <a:r>
              <a:rPr lang="en-US" sz="3600" dirty="0" smtClean="0"/>
              <a:t> 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99958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Goethe’s Faust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600200" y="1752600"/>
            <a:ext cx="70866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We’ve proved ourselves as it behooves,</a:t>
            </a:r>
            <a:br>
              <a:rPr lang="en-US" sz="2400" dirty="0"/>
            </a:br>
            <a:r>
              <a:rPr lang="en-US" sz="2400" dirty="0"/>
              <a:t>Pleased if our patron but approves.</a:t>
            </a:r>
            <a:br>
              <a:rPr lang="en-US" sz="2400" dirty="0"/>
            </a:br>
            <a:r>
              <a:rPr lang="en-US" sz="2400" dirty="0"/>
              <a:t>With but two ships we sailed away,</a:t>
            </a:r>
            <a:br>
              <a:rPr lang="en-US" sz="2400" dirty="0"/>
            </a:br>
            <a:r>
              <a:rPr lang="en-US" sz="2400" dirty="0"/>
              <a:t>With twenty we’re here in port today</a:t>
            </a:r>
            <a:r>
              <a:rPr lang="en-US" sz="2400" dirty="0" smtClean="0"/>
              <a:t>.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		[</a:t>
            </a:r>
            <a:r>
              <a:rPr lang="en-US" sz="2400" dirty="0" err="1"/>
              <a:t>p</a:t>
            </a:r>
            <a:r>
              <a:rPr lang="en-US" sz="2400" dirty="0" err="1" smtClean="0"/>
              <a:t>g</a:t>
            </a:r>
            <a:r>
              <a:rPr lang="en-US" sz="2400" dirty="0" smtClean="0"/>
              <a:t> 72, lines 45 - 48]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                           …</a:t>
            </a:r>
            <a:br>
              <a:rPr lang="en-US" sz="2400" dirty="0"/>
            </a:br>
            <a:r>
              <a:rPr lang="en-US" sz="2400" dirty="0" smtClean="0"/>
              <a:t>Not </a:t>
            </a:r>
            <a:r>
              <a:rPr lang="en-US" sz="2400" i="1" dirty="0" smtClean="0"/>
              <a:t>how</a:t>
            </a:r>
            <a:r>
              <a:rPr lang="en-US" sz="2400" dirty="0" smtClean="0"/>
              <a:t> but </a:t>
            </a:r>
            <a:r>
              <a:rPr lang="en-US" sz="2400" i="1" dirty="0" smtClean="0"/>
              <a:t>how much </a:t>
            </a:r>
            <a:r>
              <a:rPr lang="en-US" sz="2400" dirty="0" smtClean="0"/>
              <a:t>– that’s what’s counted!</a:t>
            </a:r>
          </a:p>
          <a:p>
            <a:r>
              <a:rPr lang="en-US" sz="2400" dirty="0" smtClean="0"/>
              <a:t>What seaman does not take for granted</a:t>
            </a:r>
          </a:p>
          <a:p>
            <a:r>
              <a:rPr lang="en-US" sz="2400" dirty="0" smtClean="0"/>
              <a:t>The undivided trinity</a:t>
            </a:r>
            <a:endParaRPr lang="en-US" sz="2400" dirty="0"/>
          </a:p>
          <a:p>
            <a:r>
              <a:rPr lang="en-US" sz="2400" dirty="0" smtClean="0"/>
              <a:t>Of war and trade and piracy?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		[</a:t>
            </a:r>
            <a:r>
              <a:rPr lang="en-US" sz="2400" dirty="0" err="1" smtClean="0"/>
              <a:t>pg</a:t>
            </a:r>
            <a:r>
              <a:rPr lang="en-US" sz="2400" dirty="0" smtClean="0"/>
              <a:t> 73, lines 8 – 11]</a:t>
            </a:r>
            <a:endParaRPr 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9005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Goethe’s Faust</a:t>
            </a:r>
            <a:endParaRPr lang="en-US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828800"/>
            <a:ext cx="8382000" cy="3124200"/>
          </a:xfrm>
        </p:spPr>
        <p:txBody>
          <a:bodyPr>
            <a:normAutofit lnSpcReduction="10000"/>
          </a:bodyPr>
          <a:lstStyle/>
          <a:p>
            <a:pPr marL="457200" lvl="1" indent="0">
              <a:buNone/>
            </a:pPr>
            <a:r>
              <a:rPr lang="en-US" sz="4000" dirty="0" smtClean="0"/>
              <a:t>3 High Level Themes</a:t>
            </a:r>
          </a:p>
          <a:p>
            <a:pPr lvl="1">
              <a:buFont typeface="Wingdings" pitchFamily="2" charset="2"/>
              <a:buChar char="§"/>
            </a:pPr>
            <a:r>
              <a:rPr lang="en-US" sz="3600" dirty="0" smtClean="0"/>
              <a:t>Needs vs. Wants?</a:t>
            </a:r>
          </a:p>
          <a:p>
            <a:pPr lvl="1">
              <a:buFont typeface="Wingdings" pitchFamily="2" charset="2"/>
              <a:buChar char="§"/>
            </a:pPr>
            <a:r>
              <a:rPr lang="en-US" sz="3600" dirty="0" smtClean="0"/>
              <a:t>Unintended Consequences of Action?</a:t>
            </a:r>
          </a:p>
          <a:p>
            <a:pPr lvl="1">
              <a:buFont typeface="Wingdings" pitchFamily="2" charset="2"/>
              <a:buChar char="§"/>
            </a:pPr>
            <a:r>
              <a:rPr lang="en-US" sz="3600" dirty="0" smtClean="0"/>
              <a:t>End Justifies the Means?</a:t>
            </a:r>
            <a:endParaRPr lang="en-US" dirty="0"/>
          </a:p>
          <a:p>
            <a:pPr marL="457200" lvl="1" indent="0">
              <a:buNone/>
            </a:pPr>
            <a:r>
              <a:rPr lang="en-US" sz="3600" dirty="0" smtClean="0"/>
              <a:t> 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8965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5508</TotalTime>
  <Words>168</Words>
  <Application>Microsoft Office PowerPoint</Application>
  <PresentationFormat>On-screen Show (4:3)</PresentationFormat>
  <Paragraphs>65</Paragraphs>
  <Slides>10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Clarity</vt:lpstr>
      <vt:lpstr>Goethe’s Faust</vt:lpstr>
      <vt:lpstr>PowerPoint Presentation</vt:lpstr>
      <vt:lpstr>Goethe’s Faust</vt:lpstr>
      <vt:lpstr>Faust Passage 1</vt:lpstr>
      <vt:lpstr>Goethe’s Faust</vt:lpstr>
      <vt:lpstr>Faust Passage 2</vt:lpstr>
      <vt:lpstr>Goethe’s Faust</vt:lpstr>
      <vt:lpstr>Goethe’s Faust</vt:lpstr>
      <vt:lpstr>Goethe’s Faust</vt:lpstr>
      <vt:lpstr>Faust Themes</vt:lpstr>
    </vt:vector>
  </TitlesOfParts>
  <Company>Dixon Cove Consultants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Christopher Colon (Columbus) 1451-1506</dc:title>
  <dc:creator>Rob Gray</dc:creator>
  <cp:lastModifiedBy>Jeff McNair</cp:lastModifiedBy>
  <cp:revision>48</cp:revision>
  <dcterms:created xsi:type="dcterms:W3CDTF">2004-08-22T23:32:16Z</dcterms:created>
  <dcterms:modified xsi:type="dcterms:W3CDTF">2015-09-02T21:25:27Z</dcterms:modified>
</cp:coreProperties>
</file>