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officeDocument/2006/relationships/extended-properties" Target="docProps/app.xml"/>
  <Relationship Id="rId3" Type="http://schemas.openxmlformats.org/package/2006/relationships/metadata/core-properties" Target="docProps/core.xml"/>
</Relationships>
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y="5143500" cx="9144000"/>
  <p:notesSz cx="6858000" cy="9144000"/>
  <p:embeddedFontLst>
    <p:embeddedFont>
      <p:font typeface="Playfair Display"/>
      <p:regular r:id="rId47"/>
      <p:bold r:id="rId48"/>
      <p:italic r:id="rId49"/>
      <p:boldItalic r:id="rId50"/>
    </p:embeddedFont>
    <p:embeddedFont>
      <p:font typeface="Lato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?>

<Relationships xmlns="http://schemas.openxmlformats.org/package/2006/relationships">
  <Relationship Id="rId1" Type="http://schemas.openxmlformats.org/officeDocument/2006/relationships/theme" Target="theme/theme2.xml"/>
  <Relationship Id="rId10" Type="http://schemas.openxmlformats.org/officeDocument/2006/relationships/slide" Target="slides/slide6.xml"/>
  <Relationship Id="rId11" Type="http://schemas.openxmlformats.org/officeDocument/2006/relationships/slide" Target="slides/slide7.xml"/>
  <Relationship Id="rId12" Type="http://schemas.openxmlformats.org/officeDocument/2006/relationships/slide" Target="slides/slide8.xml"/>
  <Relationship Id="rId13" Type="http://schemas.openxmlformats.org/officeDocument/2006/relationships/slide" Target="slides/slide9.xml"/>
  <Relationship Id="rId14" Type="http://schemas.openxmlformats.org/officeDocument/2006/relationships/slide" Target="slides/slide10.xml"/>
  <Relationship Id="rId15" Type="http://schemas.openxmlformats.org/officeDocument/2006/relationships/slide" Target="slides/slide11.xml"/>
  <Relationship Id="rId16" Type="http://schemas.openxmlformats.org/officeDocument/2006/relationships/slide" Target="slides/slide12.xml"/>
  <Relationship Id="rId17" Type="http://schemas.openxmlformats.org/officeDocument/2006/relationships/slide" Target="slides/slide13.xml"/>
  <Relationship Id="rId18" Type="http://schemas.openxmlformats.org/officeDocument/2006/relationships/slide" Target="slides/slide14.xml"/>
  <Relationship Id="rId19" Type="http://schemas.openxmlformats.org/officeDocument/2006/relationships/slide" Target="slides/slide15.xml"/>
  <Relationship Id="rId2" Type="http://schemas.openxmlformats.org/officeDocument/2006/relationships/presProps" Target="presProps.xml"/>
  <Relationship Id="rId20" Type="http://schemas.openxmlformats.org/officeDocument/2006/relationships/slide" Target="slides/slide16.xml"/>
  <Relationship Id="rId21" Type="http://schemas.openxmlformats.org/officeDocument/2006/relationships/slide" Target="slides/slide17.xml"/>
  <Relationship Id="rId22" Type="http://schemas.openxmlformats.org/officeDocument/2006/relationships/slide" Target="slides/slide18.xml"/>
  <Relationship Id="rId23" Type="http://schemas.openxmlformats.org/officeDocument/2006/relationships/slide" Target="slides/slide19.xml"/>
  <Relationship Id="rId24" Type="http://schemas.openxmlformats.org/officeDocument/2006/relationships/slide" Target="slides/slide20.xml"/>
  <Relationship Id="rId25" Type="http://schemas.openxmlformats.org/officeDocument/2006/relationships/slide" Target="slides/slide21.xml"/>
  <Relationship Id="rId26" Type="http://schemas.openxmlformats.org/officeDocument/2006/relationships/slide" Target="slides/slide22.xml"/>
  <Relationship Id="rId27" Type="http://schemas.openxmlformats.org/officeDocument/2006/relationships/slide" Target="slides/slide23.xml"/>
  <Relationship Id="rId28" Type="http://schemas.openxmlformats.org/officeDocument/2006/relationships/slide" Target="slides/slide24.xml"/>
  <Relationship Id="rId29" Type="http://schemas.openxmlformats.org/officeDocument/2006/relationships/slide" Target="slides/slide25.xml"/>
  <Relationship Id="rId3" Type="http://schemas.openxmlformats.org/officeDocument/2006/relationships/slideMaster" Target="slideMasters/slideMaster1.xml"/>
  <Relationship Id="rId30" Type="http://schemas.openxmlformats.org/officeDocument/2006/relationships/slide" Target="slides/slide26.xml"/>
  <Relationship Id="rId31" Type="http://schemas.openxmlformats.org/officeDocument/2006/relationships/slide" Target="slides/slide27.xml"/>
  <Relationship Id="rId32" Type="http://schemas.openxmlformats.org/officeDocument/2006/relationships/slide" Target="slides/slide28.xml"/>
  <Relationship Id="rId33" Type="http://schemas.openxmlformats.org/officeDocument/2006/relationships/slide" Target="slides/slide29.xml"/>
  <Relationship Id="rId34" Type="http://schemas.openxmlformats.org/officeDocument/2006/relationships/slide" Target="slides/slide30.xml"/>
  <Relationship Id="rId35" Type="http://schemas.openxmlformats.org/officeDocument/2006/relationships/slide" Target="slides/slide31.xml"/>
  <Relationship Id="rId36" Type="http://schemas.openxmlformats.org/officeDocument/2006/relationships/slide" Target="slides/slide32.xml"/>
  <Relationship Id="rId37" Type="http://schemas.openxmlformats.org/officeDocument/2006/relationships/slide" Target="slides/slide33.xml"/>
  <Relationship Id="rId38" Type="http://schemas.openxmlformats.org/officeDocument/2006/relationships/slide" Target="slides/slide34.xml"/>
  <Relationship Id="rId39" Type="http://schemas.openxmlformats.org/officeDocument/2006/relationships/slide" Target="slides/slide35.xml"/>
  <Relationship Id="rId4" Type="http://schemas.openxmlformats.org/officeDocument/2006/relationships/notesMaster" Target="notesMasters/notesMaster1.xml"/>
  <Relationship Id="rId40" Type="http://schemas.openxmlformats.org/officeDocument/2006/relationships/slide" Target="slides/slide36.xml"/>
  <Relationship Id="rId41" Type="http://schemas.openxmlformats.org/officeDocument/2006/relationships/slide" Target="slides/slide37.xml"/>
  <Relationship Id="rId42" Type="http://schemas.openxmlformats.org/officeDocument/2006/relationships/slide" Target="slides/slide38.xml"/>
  <Relationship Id="rId43" Type="http://schemas.openxmlformats.org/officeDocument/2006/relationships/slide" Target="slides/slide39.xml"/>
  <Relationship Id="rId44" Type="http://schemas.openxmlformats.org/officeDocument/2006/relationships/slide" Target="slides/slide40.xml"/>
  <Relationship Id="rId45" Type="http://schemas.openxmlformats.org/officeDocument/2006/relationships/slide" Target="slides/slide41.xml"/>
  <Relationship Id="rId46" Type="http://schemas.openxmlformats.org/officeDocument/2006/relationships/slide" Target="slides/slide42.xml"/>
  <Relationship Id="rId47" Type="http://schemas.openxmlformats.org/officeDocument/2006/relationships/font" Target="fonts/PlayfairDisplay-regular.fntdata"/>
  <Relationship Id="rId48" Type="http://schemas.openxmlformats.org/officeDocument/2006/relationships/font" Target="fonts/PlayfairDisplay-bold.fntdata"/>
  <Relationship Id="rId49" Type="http://schemas.openxmlformats.org/officeDocument/2006/relationships/font" Target="fonts/PlayfairDisplay-italic.fntdata"/>
  <Relationship Id="rId5" Type="http://schemas.openxmlformats.org/officeDocument/2006/relationships/slide" Target="slides/slide1.xml"/>
  <Relationship Id="rId50" Type="http://schemas.openxmlformats.org/officeDocument/2006/relationships/font" Target="fonts/PlayfairDisplay-boldItalic.fntdata"/>
  <Relationship Id="rId51" Type="http://schemas.openxmlformats.org/officeDocument/2006/relationships/font" Target="fonts/Lato-regular.fntdata"/>
  <Relationship Id="rId52" Type="http://schemas.openxmlformats.org/officeDocument/2006/relationships/font" Target="fonts/Lato-bold.fntdata"/>
  <Relationship Id="rId53" Type="http://schemas.openxmlformats.org/officeDocument/2006/relationships/font" Target="fonts/Lato-italic.fntdata"/>
  <Relationship Id="rId54" Type="http://schemas.openxmlformats.org/officeDocument/2006/relationships/font" Target="fonts/Lato-boldItalic.fntdata"/>
  <Relationship Id="rId6" Type="http://schemas.openxmlformats.org/officeDocument/2006/relationships/slide" Target="slides/slide2.xml"/>
  <Relationship Id="rId7" Type="http://schemas.openxmlformats.org/officeDocument/2006/relationships/slide" Target="slides/slide3.xml"/>
  <Relationship Id="rId8" Type="http://schemas.openxmlformats.org/officeDocument/2006/relationships/slide" Target="slides/slide4.xml"/>
  <Relationship Id="rId9" Type="http://schemas.openxmlformats.org/officeDocument/2006/relationships/slide" Target="slides/slide5.xml"/>
</Relationships>
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1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1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1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1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1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1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1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1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1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1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1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2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2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2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2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2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2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2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2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2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2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3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3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3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3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3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3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3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3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3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3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4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4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4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_rels/notesSlide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</Relationships>
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8" y="2235350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1000"/>
              </a:spcBef>
              <a:buSzPct val="100000"/>
              <a:defRPr sz="4800"/>
            </a:lvl1pPr>
            <a:lvl2pPr lvl="1">
              <a:spcBef>
                <a:spcPts val="1000"/>
              </a:spcBef>
              <a:buSzPct val="100000"/>
              <a:defRPr sz="4800"/>
            </a:lvl2pPr>
            <a:lvl3pPr lvl="2">
              <a:spcBef>
                <a:spcPts val="1000"/>
              </a:spcBef>
              <a:buSzPct val="100000"/>
              <a:defRPr sz="4800"/>
            </a:lvl3pPr>
            <a:lvl4pPr lvl="3">
              <a:spcBef>
                <a:spcPts val="1000"/>
              </a:spcBef>
              <a:buSzPct val="100000"/>
              <a:defRPr sz="4800"/>
            </a:lvl4pPr>
            <a:lvl5pPr lvl="4">
              <a:spcBef>
                <a:spcPts val="1000"/>
              </a:spcBef>
              <a:buSzPct val="100000"/>
              <a:defRPr sz="4800"/>
            </a:lvl5pPr>
            <a:lvl6pPr lvl="5">
              <a:spcBef>
                <a:spcPts val="1000"/>
              </a:spcBef>
              <a:buSzPct val="100000"/>
              <a:defRPr sz="4800"/>
            </a:lvl6pPr>
            <a:lvl7pPr lvl="6">
              <a:spcBef>
                <a:spcPts val="1000"/>
              </a:spcBef>
              <a:buSzPct val="100000"/>
              <a:defRPr sz="4800"/>
            </a:lvl7pPr>
            <a:lvl8pPr lvl="7">
              <a:spcBef>
                <a:spcPts val="1000"/>
              </a:spcBef>
              <a:buSzPct val="100000"/>
              <a:defRPr sz="4800"/>
            </a:lvl8pPr>
            <a:lvl9pPr lvl="8">
              <a:spcBef>
                <a:spcPts val="100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x="586725" y="1353787"/>
            <a:ext cx="79707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86725" y="2968387"/>
            <a:ext cx="79707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" name="Shape 2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Shape 2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3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Shape 4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2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.xml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10.xml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5.xml"/>
  <Relationship Id="rId2" Type="http://schemas.openxmlformats.org/officeDocument/2006/relationships/notesSlide" Target="../notesSlides/notesSlide11.xml"/>
  <Relationship Id="rId3" Type="http://schemas.openxmlformats.org/officeDocument/2006/relationships/image" Target="../media/image05.jpg"/>
  <Relationship Id="rId4" Type="http://schemas.openxmlformats.org/officeDocument/2006/relationships/image" Target="../media/image04.jpg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12.xml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3.xml"/>
  <Relationship Id="rId3" Type="http://schemas.openxmlformats.org/officeDocument/2006/relationships/image" Target="../media/image08.jpg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14.xml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15.xml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16.xml"/>
  <Relationship Id="rId3" Type="http://schemas.openxmlformats.org/officeDocument/2006/relationships/image" Target="../media/image03.jpg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17.xml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18.xml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19.xml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.xml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20.xml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21.xml"/>
  <Relationship Id="rId3" Type="http://schemas.openxmlformats.org/officeDocument/2006/relationships/image" Target="../media/image11.jpg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22.xml"/>
  <Relationship Id="rId3" Type="http://schemas.openxmlformats.org/officeDocument/2006/relationships/image" Target="../media/image02.jpg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5.xml"/>
  <Relationship Id="rId2" Type="http://schemas.openxmlformats.org/officeDocument/2006/relationships/notesSlide" Target="../notesSlides/notesSlide23.xml"/>
  <Relationship Id="rId3" Type="http://schemas.openxmlformats.org/officeDocument/2006/relationships/image" Target="../media/image00.jpg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24.xml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5.xml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26.xml"/>
  <Relationship Id="rId3" Type="http://schemas.openxmlformats.org/officeDocument/2006/relationships/image" Target="../media/image07.jpg"/>
</Relationships>

</file>

<file path=ppt/slides/_rels/slide2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7.xml"/>
</Relationships>

</file>

<file path=ppt/slides/_rels/slide2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28.xml"/>
  <Relationship Id="rId3" Type="http://schemas.openxmlformats.org/officeDocument/2006/relationships/image" Target="../media/image06.jpg"/>
</Relationships>

</file>

<file path=ppt/slides/_rels/slide2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29.xml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3.xml"/>
</Relationships>

</file>

<file path=ppt/slides/_rels/slide3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30.xml"/>
  <Relationship Id="rId3" Type="http://schemas.openxmlformats.org/officeDocument/2006/relationships/image" Target="../media/image12.jpg"/>
</Relationships>

</file>

<file path=ppt/slides/_rels/slide3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31.xml"/>
</Relationships>

</file>

<file path=ppt/slides/_rels/slide3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32.xml"/>
  <Relationship Id="rId3" Type="http://schemas.openxmlformats.org/officeDocument/2006/relationships/image" Target="../media/image09.jpg"/>
</Relationships>

</file>

<file path=ppt/slides/_rels/slide3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33.xml"/>
</Relationships>

</file>

<file path=ppt/slides/_rels/slide3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34.xml"/>
</Relationships>

</file>

<file path=ppt/slides/_rels/slide3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35.xml"/>
</Relationships>

</file>

<file path=ppt/slides/_rels/slide3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36.xml"/>
</Relationships>

</file>

<file path=ppt/slides/_rels/slide3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37.xml"/>
</Relationships>

</file>

<file path=ppt/slides/_rels/slide3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1.xml"/>
  <Relationship Id="rId2" Type="http://schemas.openxmlformats.org/officeDocument/2006/relationships/notesSlide" Target="../notesSlides/notesSlide38.xml"/>
  <Relationship Id="rId3" Type="http://schemas.openxmlformats.org/officeDocument/2006/relationships/image" Target="../media/image10.jpg"/>
</Relationships>

</file>

<file path=ppt/slides/_rels/slide3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39.xml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4.xml"/>
</Relationships>

</file>

<file path=ppt/slides/_rels/slide4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40.xml"/>
</Relationships>

</file>

<file path=ppt/slides/_rels/slide4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41.xml"/>
</Relationships>

</file>

<file path=ppt/slides/_rels/slide4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42.xml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5.xml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6.xml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5.xml"/>
  <Relationship Id="rId2" Type="http://schemas.openxmlformats.org/officeDocument/2006/relationships/notesSlide" Target="../notesSlides/notesSlide7.xml"/>
  <Relationship Id="rId3" Type="http://schemas.openxmlformats.org/officeDocument/2006/relationships/image" Target="../media/image00.jp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8.xml"/>
  <Relationship Id="rId3" Type="http://schemas.openxmlformats.org/officeDocument/2006/relationships/image" Target="../media/image01.jp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9.xml"/>
</Relationships>
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Kant - Absolute Rules and Respect for Persons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drop the big one.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Anscombe: There are some things that you cannot do, no exceptions.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What is the justification?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Anscombe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154749"/>
            <a:ext cx="4758699" cy="31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0573" y="392137"/>
            <a:ext cx="3260700" cy="43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Kant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Agrees, but for different reasons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What is that reason?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Categorical Imperatives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662" y="2932124"/>
            <a:ext cx="1486675" cy="214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Categorical “Oughts”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Act only according to that maxim by which you can at the same time will that it should become a universal law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You ought to do this thing, </a:t>
            </a:r>
            <a:r>
              <a:rPr i="1" lang="en"/>
              <a:t>period</a:t>
            </a:r>
            <a:r>
              <a:rPr lang="en"/>
              <a:t>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 exceptions.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None.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Zip.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Nada.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Zero.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Cero.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Categorical Imperative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Note the difference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Utilitarianism: good vs bad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Kantian: right vs wrong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We must ignore consequences. They tempt us from our duty.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Problem: The Inquiring Murderer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 man walks past you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Minutes later, another walks past</a:t>
            </a:r>
            <a:br>
              <a:rPr lang="en"/>
            </a:br>
            <a:r>
              <a:rPr lang="en"/>
              <a:t>(murderer)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“Say, which way did he go?”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2850" y="1497662"/>
            <a:ext cx="3988249" cy="299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does Anscombe say?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does Kant say?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Response to Kant?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Are there absolute rules?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Response to Kant?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Unreasonably pessimistic view of what we can and cannot know.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Response to Kant?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Unreasonably pessimistic view of what we can and cannot know.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Kant assumes that we would be morally responsible for bad consequences of lying, but what is he missing?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6324" y="2809949"/>
            <a:ext cx="3965976" cy="20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What about cases where two imperatives clash? (Dutch Fisherman)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It is wrong to lie.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It is wrong to facilitate the murder of innocent people.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Problem?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325" y="2483874"/>
            <a:ext cx="3151975" cy="218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drop the big one.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324" y="1249974"/>
            <a:ext cx="2609350" cy="356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Categorical Imperative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Binding on rational agents simply because they are rational; in other words, a person who rejected this principle would be guilty not merely of being immoral but also of being irrational.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You should act consistently, across the board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You are not special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There are no exceptions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Respect for Persons</a:t>
            </a:r>
          </a:p>
        </p:txBody>
      </p:sp>
      <p:sp>
        <p:nvSpPr>
          <p:cNvPr id="211" name="Shape 211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Respect for Persons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Kant: Humans are not just different, we are better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People are irreplaceable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Humans are not only valuable, but we do the valuing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Why?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900" y="2459775"/>
            <a:ext cx="38354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People are rational agents. The only way for moral goodness to exist is for rational creatures to act from good will.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End, not Means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Because people are so valuable, morality requires us to treat them “always as an end and never as a means only.”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What does this mean?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Can I borrow money if I lie about paying it back, even if it’s for a good reason?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Can I borrow money if I tell the truth to my friend?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What’s the difference?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2550" y="2845225"/>
            <a:ext cx="2885799" cy="216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Kant on Retribution and Punishment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Are there absolute rules?</a:t>
            </a:r>
            <a:br>
              <a:rPr lang="en"/>
            </a:br>
            <a:br>
              <a:rPr lang="en"/>
            </a:br>
            <a:r>
              <a:rPr lang="en"/>
              <a:t>According to Divine Command?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Punishment in America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 the ‘50s: correctional facilities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 the ‘70s: things begin to change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Why?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450" y="1606837"/>
            <a:ext cx="4156399" cy="277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Punishment and Kant?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What does Kant say about punishment?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Punishment and Kant?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What does Kant say about punishment?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It may increase misery, but that’s OK. The suffering is done by those who had it coming.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000" y="2532802"/>
            <a:ext cx="6978300" cy="224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Punishment and Kant?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What does Kant think about the Utilitarian approach to punishment?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Punishment and Kant?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What does Kant think about the Utilitarian approach to punishment?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This treats human beings as a means to an end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We want them to behave better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But what if they don’t want to?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Punishment and Kant?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What does Kant think about the Utilitarian approach to punishment?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This treats human beings as a means to an end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We want them to behave better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But what if they don’t want to?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Instead, people should be punished for their crimes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And also, punishment should be </a:t>
            </a:r>
            <a:r>
              <a:rPr i="1" lang="en"/>
              <a:t>proportionate</a:t>
            </a:r>
            <a:r>
              <a:rPr lang="en"/>
              <a:t> to the seriousness of the crime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Rational Beings and Punishment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Rational beings are responsible for their behavior, and so they are accountable for what they do.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Thus, in punishing people, we are holding them responsible for their actions.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262" y="1442412"/>
            <a:ext cx="7165475" cy="225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Rational Beings and Punishment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Furthermore, when a rational being decides to treat people in a certain way, they decree that </a:t>
            </a:r>
            <a:r>
              <a:rPr i="1" lang="en"/>
              <a:t>this is the way people are to be treated</a:t>
            </a:r>
            <a:r>
              <a:rPr lang="en"/>
              <a:t>. Thus, if we treat them the same way in return, we are doing nothing more than treating them </a:t>
            </a:r>
            <a:r>
              <a:rPr i="1" lang="en"/>
              <a:t>as they have decided that people are to be treated</a:t>
            </a:r>
            <a:r>
              <a:rPr lang="en"/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There is, of course, a problem with this, too. What is it?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Are there absolute rules?</a:t>
            </a:r>
            <a:br>
              <a:rPr lang="en"/>
            </a:br>
            <a:br>
              <a:rPr lang="en"/>
            </a:br>
            <a:r>
              <a:rPr lang="en"/>
              <a:t>According to Utilitarians?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Rational Beings and Punishment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Why should we adopt a criminal’s principle of action, rather than our own?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NEXT WEEK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Next Week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Due week 5, but assigned next week. </a:t>
            </a:r>
            <a:r>
              <a:rPr b="1" lang="en"/>
              <a:t>You can get started on the latter now!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Take-home style midterm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Paper explaining your view on a “Satisfactory Moral Theory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Are there absolute rules?</a:t>
            </a:r>
            <a:br>
              <a:rPr lang="en"/>
            </a:br>
            <a:br>
              <a:rPr lang="en"/>
            </a:br>
            <a:r>
              <a:rPr lang="en"/>
              <a:t>According to Kant?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one rule that all ethicists can agree on?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drop the big one.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324" y="1249974"/>
            <a:ext cx="2609350" cy="356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drop the big one.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150,000 - 200,000 dead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40099"/>
            <a:ext cx="4057000" cy="27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drop the big one.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Harry Truman: The ends justify the means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What is the justification?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Company/>
  <Template/>
  <Manager/>
  <TotalTime>0</TotalTime>
  <Application/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revision>0</revision>
</coreProperties>
</file>