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officeDocument/2006/relationships/extended-properties" Target="docProps/app.xml"/>
  <Relationship Id="rId3" Type="http://schemas.openxmlformats.org/package/2006/relationships/metadata/core-properties" Target="docProps/core.xml"/>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5143500" cx="9144000"/>
  <p:notesSz cx="6858000" cy="9144000"/>
  <p:embeddedFontLst>
    <p:embeddedFont>
      <p:font typeface="Playfair Display"/>
      <p:regular r:id="rId46"/>
      <p:bold r:id="rId47"/>
      <p:italic r:id="rId48"/>
      <p:boldItalic r:id="rId49"/>
    </p:embeddedFont>
    <p:embeddedFont>
      <p:font typeface="Lato"/>
      <p:regular r:id="rId50"/>
      <p:bold r:id="rId51"/>
      <p:italic r:id="rId52"/>
      <p:boldItalic r:id="rId53"/>
    </p:embeddedFont>
    <p:embeddedFont>
      <p:font typeface="Merriweather"/>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Relationships xmlns="http://schemas.openxmlformats.org/package/2006/relationships">
  <Relationship Id="rId1" Type="http://schemas.openxmlformats.org/officeDocument/2006/relationships/theme" Target="theme/theme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presProps" Target="presProps.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notesMaster" Target="notesMasters/notes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font" Target="fonts/PlayfairDisplay-regular.fntdata"/>
  <Relationship Id="rId47" Type="http://schemas.openxmlformats.org/officeDocument/2006/relationships/font" Target="fonts/PlayfairDisplay-bold.fntdata"/>
  <Relationship Id="rId48" Type="http://schemas.openxmlformats.org/officeDocument/2006/relationships/font" Target="fonts/PlayfairDisplay-italic.fntdata"/>
  <Relationship Id="rId49" Type="http://schemas.openxmlformats.org/officeDocument/2006/relationships/font" Target="fonts/PlayfairDisplay-boldItalic.fntdata"/>
  <Relationship Id="rId5" Type="http://schemas.openxmlformats.org/officeDocument/2006/relationships/slide" Target="slides/slide1.xml"/>
  <Relationship Id="rId50" Type="http://schemas.openxmlformats.org/officeDocument/2006/relationships/font" Target="fonts/Lato-regular.fntdata"/>
  <Relationship Id="rId51" Type="http://schemas.openxmlformats.org/officeDocument/2006/relationships/font" Target="fonts/Lato-bold.fntdata"/>
  <Relationship Id="rId52" Type="http://schemas.openxmlformats.org/officeDocument/2006/relationships/font" Target="fonts/Lato-italic.fntdata"/>
  <Relationship Id="rId53" Type="http://schemas.openxmlformats.org/officeDocument/2006/relationships/font" Target="fonts/Lato-boldItalic.fntdata"/>
  <Relationship Id="rId54" Type="http://schemas.openxmlformats.org/officeDocument/2006/relationships/font" Target="fonts/Merriweather-regular.fntdata"/>
  <Relationship Id="rId55" Type="http://schemas.openxmlformats.org/officeDocument/2006/relationships/font" Target="fonts/Merriweather-bold.fntdata"/>
  <Relationship Id="rId56" Type="http://schemas.openxmlformats.org/officeDocument/2006/relationships/font" Target="fonts/Merriweather-italic.fntdata"/>
  <Relationship Id="rId57" Type="http://schemas.openxmlformats.org/officeDocument/2006/relationships/font" Target="fonts/Merriweather-boldItalic.fntdata"/>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2.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3.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4.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5.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6.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7.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8.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39.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40.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41.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cxnSp>
        <p:nvCxnSpPr>
          <p:cNvPr id="12" name="Shape 12"/>
          <p:cNvCxnSpPr/>
          <p:nvPr/>
        </p:nvCxnSpPr>
        <p:spPr>
          <a:xfrm>
            <a:off x="733218" y="2235350"/>
            <a:ext cx="385200" cy="0"/>
          </a:xfrm>
          <a:prstGeom prst="straightConnector1">
            <a:avLst/>
          </a:prstGeom>
          <a:noFill/>
          <a:ln cap="flat" cmpd="sng" w="28575">
            <a:solidFill>
              <a:schemeClr val="dk1"/>
            </a:solidFill>
            <a:prstDash val="solid"/>
            <a:round/>
            <a:headEnd len="med" w="med" type="none"/>
            <a:tailEnd len="med" w="med" type="none"/>
          </a:ln>
        </p:spPr>
      </p:cxnSp>
      <p:sp>
        <p:nvSpPr>
          <p:cNvPr id="13" name="Shape 13"/>
          <p:cNvSpPr txBox="1"/>
          <p:nvPr>
            <p:ph type="ctrTitle"/>
          </p:nvPr>
        </p:nvSpPr>
        <p:spPr>
          <a:xfrm>
            <a:off x="630600" y="136800"/>
            <a:ext cx="7893000" cy="1853700"/>
          </a:xfrm>
          <a:prstGeom prst="rect">
            <a:avLst/>
          </a:prstGeom>
        </p:spPr>
        <p:txBody>
          <a:bodyPr anchorCtr="0" anchor="b" bIns="91425" lIns="91425" rIns="91425" tIns="91425"/>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p:txBody>
      </p:sp>
      <p:sp>
        <p:nvSpPr>
          <p:cNvPr id="14" name="Shape 14"/>
          <p:cNvSpPr txBox="1"/>
          <p:nvPr>
            <p:ph idx="1" type="subTitle"/>
          </p:nvPr>
        </p:nvSpPr>
        <p:spPr>
          <a:xfrm>
            <a:off x="630600" y="3228375"/>
            <a:ext cx="7893000" cy="1274100"/>
          </a:xfrm>
          <a:prstGeom prst="rect">
            <a:avLst/>
          </a:prstGeom>
        </p:spPr>
        <p:txBody>
          <a:bodyPr anchorCtr="0" anchor="b" bIns="91425" lIns="91425" rIns="91425" tIns="91425"/>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6" name="Shape 56"/>
        <p:cNvGrpSpPr/>
        <p:nvPr/>
      </p:nvGrpSpPr>
      <p:grpSpPr>
        <a:xfrm>
          <a:off x="0" y="0"/>
          <a:ext cx="0" cy="0"/>
          <a:chOff x="0" y="0"/>
          <a:chExt cx="0" cy="0"/>
        </a:xfrm>
      </p:grpSpPr>
      <p:sp>
        <p:nvSpPr>
          <p:cNvPr id="57" name="Shape 57"/>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type="title"/>
          </p:nvPr>
        </p:nvSpPr>
        <p:spPr>
          <a:xfrm>
            <a:off x="586725" y="1353787"/>
            <a:ext cx="7970700" cy="1538400"/>
          </a:xfrm>
          <a:prstGeom prst="rect">
            <a:avLst/>
          </a:prstGeom>
        </p:spPr>
        <p:txBody>
          <a:bodyPr anchorCtr="0" anchor="ctr" bIns="91425" lIns="91425" rIns="91425" tIns="91425"/>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p:txBody>
      </p:sp>
      <p:sp>
        <p:nvSpPr>
          <p:cNvPr id="60" name="Shape 60"/>
          <p:cNvSpPr txBox="1"/>
          <p:nvPr>
            <p:ph idx="1" type="body"/>
          </p:nvPr>
        </p:nvSpPr>
        <p:spPr>
          <a:xfrm>
            <a:off x="586725" y="2968387"/>
            <a:ext cx="79707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2" name="Shape 62"/>
        <p:cNvGrpSpPr/>
        <p:nvPr/>
      </p:nvGrpSpPr>
      <p:grpSpPr>
        <a:xfrm>
          <a:off x="0" y="0"/>
          <a:ext cx="0" cy="0"/>
          <a:chOff x="0" y="0"/>
          <a:chExt cx="0" cy="0"/>
        </a:xfrm>
      </p:grpSpPr>
      <p:sp>
        <p:nvSpPr>
          <p:cNvPr id="63" name="Shape 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sp>
        <p:nvSpPr>
          <p:cNvPr id="17" name="Shape 17"/>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9" name="Shape 19"/>
          <p:cNvSpPr txBox="1"/>
          <p:nvPr>
            <p:ph type="title"/>
          </p:nvPr>
        </p:nvSpPr>
        <p:spPr>
          <a:xfrm>
            <a:off x="509550" y="1921350"/>
            <a:ext cx="8124900" cy="1300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cxnSp>
        <p:nvCxnSpPr>
          <p:cNvPr id="23" name="Shape 23"/>
          <p:cNvCxnSpPr/>
          <p:nvPr/>
        </p:nvCxnSpPr>
        <p:spPr>
          <a:xfrm>
            <a:off x="419425" y="1154194"/>
            <a:ext cx="385200" cy="0"/>
          </a:xfrm>
          <a:prstGeom prst="straightConnector1">
            <a:avLst/>
          </a:prstGeom>
          <a:noFill/>
          <a:ln cap="flat" cmpd="sng" w="28575">
            <a:solidFill>
              <a:schemeClr val="dk1"/>
            </a:solidFill>
            <a:prstDash val="solid"/>
            <a:round/>
            <a:headEnd len="med" w="med" type="none"/>
            <a:tailEnd len="med" w="med" type="none"/>
          </a:ln>
        </p:spPr>
      </p:cxnSp>
      <p:sp>
        <p:nvSpPr>
          <p:cNvPr id="24" name="Shape 24"/>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417800"/>
            <a:ext cx="8520600" cy="3150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x="0" y="0"/>
          <a:ext cx="0" cy="0"/>
          <a:chOff x="0" y="0"/>
          <a:chExt cx="0" cy="0"/>
        </a:xfrm>
      </p:grpSpPr>
      <p:cxnSp>
        <p:nvCxnSpPr>
          <p:cNvPr id="28" name="Shape 28"/>
          <p:cNvCxnSpPr/>
          <p:nvPr/>
        </p:nvCxnSpPr>
        <p:spPr>
          <a:xfrm>
            <a:off x="419425" y="1154194"/>
            <a:ext cx="385200" cy="0"/>
          </a:xfrm>
          <a:prstGeom prst="straightConnector1">
            <a:avLst/>
          </a:prstGeom>
          <a:noFill/>
          <a:ln cap="flat" cmpd="sng" w="28575">
            <a:solidFill>
              <a:schemeClr val="dk1"/>
            </a:solidFill>
            <a:prstDash val="solid"/>
            <a:round/>
            <a:headEnd len="med" w="med" type="none"/>
            <a:tailEnd len="med" w="med" type="none"/>
          </a:ln>
        </p:spPr>
      </p:cxnSp>
      <p:sp>
        <p:nvSpPr>
          <p:cNvPr id="29" name="Shape 29"/>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311700" y="1417950"/>
            <a:ext cx="3999900" cy="3150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2" type="body"/>
          </p:nvPr>
        </p:nvSpPr>
        <p:spPr>
          <a:xfrm>
            <a:off x="4832400" y="1417950"/>
            <a:ext cx="3999900" cy="3150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 name="Shape 33"/>
        <p:cNvGrpSpPr/>
        <p:nvPr/>
      </p:nvGrpSpPr>
      <p:grpSpPr>
        <a:xfrm>
          <a:off x="0" y="0"/>
          <a:ext cx="0" cy="0"/>
          <a:chOff x="0" y="0"/>
          <a:chExt cx="0" cy="0"/>
        </a:xfrm>
      </p:grpSpPr>
      <p:sp>
        <p:nvSpPr>
          <p:cNvPr id="34" name="Shape 34"/>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cxnSp>
        <p:nvCxnSpPr>
          <p:cNvPr id="37" name="Shape 37"/>
          <p:cNvCxnSpPr/>
          <p:nvPr/>
        </p:nvCxnSpPr>
        <p:spPr>
          <a:xfrm>
            <a:off x="411043" y="1417772"/>
            <a:ext cx="385200" cy="0"/>
          </a:xfrm>
          <a:prstGeom prst="straightConnector1">
            <a:avLst/>
          </a:prstGeom>
          <a:noFill/>
          <a:ln cap="flat" cmpd="sng" w="28575">
            <a:solidFill>
              <a:schemeClr val="dk1"/>
            </a:solidFill>
            <a:prstDash val="solid"/>
            <a:round/>
            <a:headEnd len="med" w="med" type="none"/>
            <a:tailEnd len="med" w="med" type="none"/>
          </a:ln>
        </p:spPr>
      </p:cxnSp>
      <p:sp>
        <p:nvSpPr>
          <p:cNvPr id="38" name="Shape 38"/>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9" name="Shape 39"/>
          <p:cNvSpPr txBox="1"/>
          <p:nvPr>
            <p:ph idx="1" type="body"/>
          </p:nvPr>
        </p:nvSpPr>
        <p:spPr>
          <a:xfrm>
            <a:off x="311700" y="1640350"/>
            <a:ext cx="2808000" cy="2928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1" name="Shape 41"/>
        <p:cNvGrpSpPr/>
        <p:nvPr/>
      </p:nvGrpSpPr>
      <p:grpSpPr>
        <a:xfrm>
          <a:off x="0" y="0"/>
          <a:ext cx="0" cy="0"/>
          <a:chOff x="0" y="0"/>
          <a:chExt cx="0" cy="0"/>
        </a:xfrm>
      </p:grpSpPr>
      <p:sp>
        <p:nvSpPr>
          <p:cNvPr id="42" name="Shape 42"/>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43" name="Shape 43"/>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44" name="Shape 4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6" name="Shape 46"/>
        <p:cNvGrpSpPr/>
        <p:nvPr/>
      </p:nvGrpSpPr>
      <p:grpSpPr>
        <a:xfrm>
          <a:off x="0" y="0"/>
          <a:ext cx="0" cy="0"/>
          <a:chOff x="0" y="0"/>
          <a:chExt cx="0" cy="0"/>
        </a:xfrm>
      </p:grpSpPr>
      <p:sp>
        <p:nvSpPr>
          <p:cNvPr id="47" name="Shape 4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8" name="Shape 4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9" name="Shape 49"/>
          <p:cNvSpPr txBox="1"/>
          <p:nvPr>
            <p:ph type="title"/>
          </p:nvPr>
        </p:nvSpPr>
        <p:spPr>
          <a:xfrm>
            <a:off x="265500" y="1084625"/>
            <a:ext cx="4045200" cy="17070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50" name="Shape 50"/>
          <p:cNvSpPr txBox="1"/>
          <p:nvPr>
            <p:ph idx="1" type="subTitle"/>
          </p:nvPr>
        </p:nvSpPr>
        <p:spPr>
          <a:xfrm>
            <a:off x="265500" y="2845200"/>
            <a:ext cx="4045200" cy="1421700"/>
          </a:xfrm>
          <a:prstGeom prst="rect">
            <a:avLst/>
          </a:prstGeom>
        </p:spPr>
        <p:txBody>
          <a:bodyPr anchorCtr="0" anchor="t" bIns="91425" lIns="91425" rIns="91425" tIns="91425"/>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p:txBody>
      </p:sp>
      <p:sp>
        <p:nvSpPr>
          <p:cNvPr id="51" name="Shape 5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3" name="Shape 53"/>
        <p:cNvGrpSpPr/>
        <p:nvPr/>
      </p:nvGrpSpPr>
      <p:grpSpPr>
        <a:xfrm>
          <a:off x="0" y="0"/>
          <a:ext cx="0" cy="0"/>
          <a:chOff x="0" y="0"/>
          <a:chExt cx="0" cy="0"/>
        </a:xfrm>
      </p:grpSpPr>
      <p:sp>
        <p:nvSpPr>
          <p:cNvPr id="54" name="Shape 5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725"/>
            <a:ext cx="8520600" cy="6450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417800"/>
            <a:ext cx="8520600" cy="3150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05.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image" Target="../media/image07.jp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09.jpg"/>
  <Relationship Id="rId4" Type="http://schemas.openxmlformats.org/officeDocument/2006/relationships/image" Target="../media/image03.jp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2.jp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06.jp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00.jp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1.xml"/>
  <Relationship Id="rId3" Type="http://schemas.openxmlformats.org/officeDocument/2006/relationships/image" Target="../media/image04.jp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2.xml"/>
  <Relationship Id="rId3" Type="http://schemas.openxmlformats.org/officeDocument/2006/relationships/image" Target="../media/image08.jp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0.xml"/>
  <Relationship Id="rId3" Type="http://schemas.openxmlformats.org/officeDocument/2006/relationships/image" Target="../media/image11.jpg"/>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2.xml"/>
  <Relationship Id="rId3" Type="http://schemas.openxmlformats.org/officeDocument/2006/relationships/image" Target="../media/image10.jpg"/>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5.xml"/>
  <Relationship Id="rId3" Type="http://schemas.openxmlformats.org/officeDocument/2006/relationships/image" Target="../media/image13.jpg"/>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41.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02.jpg"/>
  <Relationship Id="rId4" Type="http://schemas.openxmlformats.org/officeDocument/2006/relationships/image" Target="../media/image01.jp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7.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8.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ctrTitle"/>
          </p:nvPr>
        </p:nvSpPr>
        <p:spPr>
          <a:xfrm>
            <a:off x="630600" y="136800"/>
            <a:ext cx="7893000" cy="1853700"/>
          </a:xfrm>
          <a:prstGeom prst="rect">
            <a:avLst/>
          </a:prstGeom>
        </p:spPr>
        <p:txBody>
          <a:bodyPr anchorCtr="0" anchor="b" bIns="91425" lIns="91425" rIns="91425" tIns="91425">
            <a:noAutofit/>
          </a:bodyPr>
          <a:lstStyle/>
          <a:p>
            <a:pPr lvl="0">
              <a:spcBef>
                <a:spcPts val="0"/>
              </a:spcBef>
              <a:buNone/>
            </a:pPr>
            <a:r>
              <a:rPr lang="en"/>
              <a:t>Utilitarianism</a:t>
            </a:r>
          </a:p>
        </p:txBody>
      </p:sp>
      <p:sp>
        <p:nvSpPr>
          <p:cNvPr id="69" name="Shape 69"/>
          <p:cNvSpPr txBox="1"/>
          <p:nvPr>
            <p:ph idx="1" type="subTitle"/>
          </p:nvPr>
        </p:nvSpPr>
        <p:spPr>
          <a:xfrm>
            <a:off x="630600" y="3228375"/>
            <a:ext cx="7893000" cy="1274100"/>
          </a:xfrm>
          <a:prstGeom prst="rect">
            <a:avLst/>
          </a:prstGeom>
        </p:spPr>
        <p:txBody>
          <a:bodyPr anchorCtr="0" anchor="b" bIns="91425" lIns="91425" rIns="91425" tIns="91425">
            <a:noAutofit/>
          </a:bodyPr>
          <a:lstStyle/>
          <a:p>
            <a:pPr lvl="0">
              <a:spcBef>
                <a:spcPts val="0"/>
              </a:spcBef>
              <a:buNone/>
            </a:pPr>
            <a:r>
              <a:rPr lang="en"/>
              <a:t>And the debate therein</a:t>
            </a:r>
          </a:p>
        </p:txBody>
      </p:sp>
      <p:pic>
        <p:nvPicPr>
          <p:cNvPr id="70" name="Shape 70"/>
          <p:cNvPicPr preferRelativeResize="0"/>
          <p:nvPr/>
        </p:nvPicPr>
        <p:blipFill>
          <a:blip r:embed="rId3">
            <a:alphaModFix/>
          </a:blip>
          <a:stretch>
            <a:fillRect/>
          </a:stretch>
        </p:blipFill>
        <p:spPr>
          <a:xfrm>
            <a:off x="4356925" y="2156075"/>
            <a:ext cx="4439474" cy="2346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What is the argument against this?</a:t>
            </a:r>
          </a:p>
        </p:txBody>
      </p:sp>
      <p:sp>
        <p:nvSpPr>
          <p:cNvPr id="122" name="Shape 122"/>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It is immoral to kill, and therefore it is immoral to help someone take their life.</a:t>
            </a:r>
            <a:br>
              <a:rPr lang="en"/>
            </a:br>
          </a:p>
          <a:p>
            <a:pPr lvl="0">
              <a:spcBef>
                <a:spcPts val="0"/>
              </a:spcBef>
              <a:buNone/>
            </a:pPr>
            <a:r>
              <a:rPr lang="en"/>
              <a:t>Where does this come from?</a:t>
            </a:r>
            <a:br>
              <a:rPr lang="en"/>
            </a:br>
          </a:p>
          <a:p>
            <a:pPr indent="-228600" lvl="0" marL="457200" rtl="0">
              <a:spcBef>
                <a:spcPts val="0"/>
              </a:spcBef>
            </a:pPr>
            <a:r>
              <a:rPr lang="en"/>
              <a:t>Religious doctrine. God says so.</a:t>
            </a:r>
          </a:p>
        </p:txBody>
      </p:sp>
      <p:pic>
        <p:nvPicPr>
          <p:cNvPr id="123" name="Shape 123"/>
          <p:cNvPicPr preferRelativeResize="0"/>
          <p:nvPr/>
        </p:nvPicPr>
        <p:blipFill>
          <a:blip r:embed="rId3">
            <a:alphaModFix/>
          </a:blip>
          <a:stretch>
            <a:fillRect/>
          </a:stretch>
        </p:blipFill>
        <p:spPr>
          <a:xfrm>
            <a:off x="4179875" y="1967950"/>
            <a:ext cx="4964125" cy="2792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What is the argument for this?</a:t>
            </a:r>
          </a:p>
        </p:txBody>
      </p:sp>
      <p:sp>
        <p:nvSpPr>
          <p:cNvPr id="129" name="Shape 129"/>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The man is incredibly unhappy</a:t>
            </a:r>
          </a:p>
          <a:p>
            <a:pPr indent="-228600" lvl="0" marL="457200" rtl="0">
              <a:spcBef>
                <a:spcPts val="0"/>
              </a:spcBef>
            </a:pPr>
            <a:r>
              <a:rPr lang="en"/>
              <a:t>Under Utilitarianism, what is the act that will produce the greatest balance of happiness over unhappiness?</a:t>
            </a:r>
          </a:p>
        </p:txBody>
      </p:sp>
      <p:pic>
        <p:nvPicPr>
          <p:cNvPr id="130" name="Shape 130"/>
          <p:cNvPicPr preferRelativeResize="0"/>
          <p:nvPr/>
        </p:nvPicPr>
        <p:blipFill>
          <a:blip r:embed="rId3">
            <a:alphaModFix/>
          </a:blip>
          <a:stretch>
            <a:fillRect/>
          </a:stretch>
        </p:blipFill>
        <p:spPr>
          <a:xfrm>
            <a:off x="6176225" y="2397400"/>
            <a:ext cx="2273749" cy="2273749"/>
          </a:xfrm>
          <a:prstGeom prst="rect">
            <a:avLst/>
          </a:prstGeom>
          <a:noFill/>
          <a:ln>
            <a:noFill/>
          </a:ln>
        </p:spPr>
      </p:pic>
      <p:pic>
        <p:nvPicPr>
          <p:cNvPr id="131" name="Shape 131"/>
          <p:cNvPicPr preferRelativeResize="0"/>
          <p:nvPr/>
        </p:nvPicPr>
        <p:blipFill>
          <a:blip r:embed="rId4">
            <a:alphaModFix/>
          </a:blip>
          <a:stretch>
            <a:fillRect/>
          </a:stretch>
        </p:blipFill>
        <p:spPr>
          <a:xfrm>
            <a:off x="499075" y="2433075"/>
            <a:ext cx="2086575" cy="2086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509550" y="1921350"/>
            <a:ext cx="8124900" cy="1300800"/>
          </a:xfrm>
          <a:prstGeom prst="rect">
            <a:avLst/>
          </a:prstGeom>
        </p:spPr>
        <p:txBody>
          <a:bodyPr anchorCtr="0" anchor="ctr" bIns="91425" lIns="91425" rIns="91425" tIns="91425">
            <a:noAutofit/>
          </a:bodyPr>
          <a:lstStyle/>
          <a:p>
            <a:pPr lvl="0">
              <a:spcBef>
                <a:spcPts val="0"/>
              </a:spcBef>
              <a:buNone/>
            </a:pPr>
            <a:r>
              <a:rPr lang="en"/>
              <a:t>Does this necessarily fly in the face of our conception of moral law and God?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509550" y="1921350"/>
            <a:ext cx="8124900" cy="1300800"/>
          </a:xfrm>
          <a:prstGeom prst="rect">
            <a:avLst/>
          </a:prstGeom>
        </p:spPr>
        <p:txBody>
          <a:bodyPr anchorCtr="0" anchor="ctr" bIns="91425" lIns="91425" rIns="91425" tIns="91425">
            <a:noAutofit/>
          </a:bodyPr>
          <a:lstStyle/>
          <a:p>
            <a:pPr lvl="0" rtl="0">
              <a:spcBef>
                <a:spcPts val="0"/>
              </a:spcBef>
              <a:buNone/>
            </a:pPr>
            <a:r>
              <a:rPr lang="en"/>
              <a:t>2. Marijuana</a:t>
            </a:r>
          </a:p>
        </p:txBody>
      </p:sp>
      <p:pic>
        <p:nvPicPr>
          <p:cNvPr id="142" name="Shape 142"/>
          <p:cNvPicPr preferRelativeResize="0"/>
          <p:nvPr/>
        </p:nvPicPr>
        <p:blipFill>
          <a:blip r:embed="rId3">
            <a:alphaModFix/>
          </a:blip>
          <a:stretch>
            <a:fillRect/>
          </a:stretch>
        </p:blipFill>
        <p:spPr>
          <a:xfrm>
            <a:off x="2695962" y="2964473"/>
            <a:ext cx="3752073" cy="2044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sz="3600"/>
              <a:t>2. Marijuana</a:t>
            </a:r>
          </a:p>
          <a:p>
            <a:pPr lvl="0">
              <a:spcBef>
                <a:spcPts val="0"/>
              </a:spcBef>
              <a:buNone/>
            </a:pPr>
            <a:r>
              <a:t/>
            </a:r>
            <a:endParaRPr/>
          </a:p>
        </p:txBody>
      </p:sp>
      <p:sp>
        <p:nvSpPr>
          <p:cNvPr id="148" name="Shape 148"/>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Consider: a younger person may deny any negative side-effects of marijuana</a:t>
            </a:r>
          </a:p>
          <a:p>
            <a:pPr indent="-228600" lvl="1" marL="914400" rtl="0">
              <a:spcBef>
                <a:spcPts val="0"/>
              </a:spcBef>
            </a:pPr>
            <a:r>
              <a:rPr lang="en"/>
              <a:t>An older person may think that drug use, ipso facto, is immoral</a:t>
            </a:r>
          </a:p>
          <a:p>
            <a:pPr indent="-228600" lvl="0" marL="457200">
              <a:spcBef>
                <a:spcPts val="0"/>
              </a:spcBef>
            </a:pPr>
            <a:r>
              <a:rPr lang="en"/>
              <a:t>What would a Utilitarian say? Is it immoral to smoke pot?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sz="3000"/>
              <a:t>What is the argument from Utilitarianism?</a:t>
            </a:r>
          </a:p>
        </p:txBody>
      </p:sp>
      <p:sp>
        <p:nvSpPr>
          <p:cNvPr id="154" name="Shape 154"/>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What is the main principle we should analyze this from?</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sz="3000"/>
              <a:t>What is the argument from Utilitarianism?</a:t>
            </a:r>
          </a:p>
        </p:txBody>
      </p:sp>
      <p:sp>
        <p:nvSpPr>
          <p:cNvPr id="160" name="Shape 160"/>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What is the main principle we should analyze this from?</a:t>
            </a:r>
            <a:br>
              <a:rPr lang="en"/>
            </a:br>
            <a:br>
              <a:rPr lang="en"/>
            </a:br>
          </a:p>
          <a:p>
            <a:pPr indent="-228600" lvl="0" marL="457200" rtl="0">
              <a:spcBef>
                <a:spcPts val="0"/>
              </a:spcBef>
              <a:buAutoNum type="arabicPeriod"/>
            </a:pPr>
            <a:r>
              <a:rPr lang="en"/>
              <a:t>What happiness can pot use cause?</a:t>
            </a:r>
          </a:p>
          <a:p>
            <a:pPr indent="-228600" lvl="0" marL="457200" rtl="0">
              <a:spcBef>
                <a:spcPts val="0"/>
              </a:spcBef>
              <a:buAutoNum type="arabicPeriod"/>
            </a:pPr>
            <a:r>
              <a:rPr lang="en"/>
              <a:t>What unhappiness can pot use cause?</a:t>
            </a:r>
          </a:p>
        </p:txBody>
      </p:sp>
      <p:pic>
        <p:nvPicPr>
          <p:cNvPr id="161" name="Shape 161"/>
          <p:cNvPicPr preferRelativeResize="0"/>
          <p:nvPr/>
        </p:nvPicPr>
        <p:blipFill>
          <a:blip r:embed="rId3">
            <a:alphaModFix/>
          </a:blip>
          <a:stretch>
            <a:fillRect/>
          </a:stretch>
        </p:blipFill>
        <p:spPr>
          <a:xfrm>
            <a:off x="4978375" y="2263700"/>
            <a:ext cx="3336800" cy="2085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What about pot and the law?</a:t>
            </a:r>
          </a:p>
        </p:txBody>
      </p:sp>
      <p:sp>
        <p:nvSpPr>
          <p:cNvPr id="167" name="Shape 167"/>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en"/>
              <a:t>Considerations?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What about pot and the law?</a:t>
            </a:r>
          </a:p>
        </p:txBody>
      </p:sp>
      <p:sp>
        <p:nvSpPr>
          <p:cNvPr id="173" name="Shape 173"/>
          <p:cNvSpPr txBox="1"/>
          <p:nvPr>
            <p:ph idx="1" type="body"/>
          </p:nvPr>
        </p:nvSpPr>
        <p:spPr>
          <a:xfrm>
            <a:off x="311700" y="1417800"/>
            <a:ext cx="8520600" cy="3150900"/>
          </a:xfrm>
          <a:prstGeom prst="rect">
            <a:avLst/>
          </a:prstGeom>
        </p:spPr>
        <p:txBody>
          <a:bodyPr anchorCtr="0" anchor="t" bIns="91425" lIns="91425" rIns="91425" tIns="91425">
            <a:noAutofit/>
          </a:bodyPr>
          <a:lstStyle/>
          <a:p>
            <a:pPr lvl="0" rtl="0">
              <a:spcBef>
                <a:spcPts val="0"/>
              </a:spcBef>
              <a:buNone/>
            </a:pPr>
            <a:r>
              <a:rPr lang="en"/>
              <a:t>Considerations?</a:t>
            </a:r>
            <a:br>
              <a:rPr lang="en"/>
            </a:br>
            <a:br>
              <a:rPr lang="en"/>
            </a:br>
            <a:r>
              <a:rPr lang="en"/>
              <a:t>Immoral (society worse off):</a:t>
            </a:r>
          </a:p>
          <a:p>
            <a:pPr indent="-228600" lvl="0" marL="457200" rtl="0">
              <a:spcBef>
                <a:spcPts val="0"/>
              </a:spcBef>
            </a:pPr>
            <a:r>
              <a:rPr lang="en"/>
              <a:t>People would be less productive</a:t>
            </a:r>
          </a:p>
          <a:p>
            <a:pPr indent="-228600" lvl="0" marL="457200" rtl="0">
              <a:spcBef>
                <a:spcPts val="0"/>
              </a:spcBef>
            </a:pPr>
            <a:r>
              <a:rPr lang="en"/>
              <a:t>People could drive while high</a:t>
            </a:r>
          </a:p>
          <a:p>
            <a:pPr lvl="0" rt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What about pot and the law?</a:t>
            </a:r>
          </a:p>
        </p:txBody>
      </p:sp>
      <p:sp>
        <p:nvSpPr>
          <p:cNvPr id="179" name="Shape 179"/>
          <p:cNvSpPr txBox="1"/>
          <p:nvPr>
            <p:ph idx="1" type="body"/>
          </p:nvPr>
        </p:nvSpPr>
        <p:spPr>
          <a:xfrm>
            <a:off x="311700" y="1417800"/>
            <a:ext cx="8520600" cy="3150900"/>
          </a:xfrm>
          <a:prstGeom prst="rect">
            <a:avLst/>
          </a:prstGeom>
        </p:spPr>
        <p:txBody>
          <a:bodyPr anchorCtr="0" anchor="t" bIns="91425" lIns="91425" rIns="91425" tIns="91425">
            <a:noAutofit/>
          </a:bodyPr>
          <a:lstStyle/>
          <a:p>
            <a:pPr lvl="0" rtl="0">
              <a:spcBef>
                <a:spcPts val="0"/>
              </a:spcBef>
              <a:buNone/>
            </a:pPr>
            <a:r>
              <a:rPr lang="en"/>
              <a:t>Considerations?</a:t>
            </a:r>
            <a:br>
              <a:rPr lang="en"/>
            </a:br>
            <a:br>
              <a:rPr lang="en"/>
            </a:br>
            <a:r>
              <a:rPr lang="en"/>
              <a:t>Society better off:</a:t>
            </a:r>
          </a:p>
          <a:p>
            <a:pPr indent="-228600" lvl="0" marL="457200" rtl="0">
              <a:spcBef>
                <a:spcPts val="0"/>
              </a:spcBef>
            </a:pPr>
            <a:r>
              <a:rPr lang="en"/>
              <a:t>Pot might replace alcohol, which is even worse</a:t>
            </a:r>
          </a:p>
          <a:p>
            <a:pPr indent="-228600" lvl="0" marL="457200" rtl="0">
              <a:spcBef>
                <a:spcPts val="0"/>
              </a:spcBef>
            </a:pPr>
            <a:r>
              <a:rPr lang="en"/>
              <a:t>Pot fuels drug wars</a:t>
            </a:r>
          </a:p>
          <a:p>
            <a:pPr indent="-228600" lvl="0" marL="457200" rtl="0">
              <a:spcBef>
                <a:spcPts val="0"/>
              </a:spcBef>
            </a:pPr>
            <a:r>
              <a:rPr lang="en"/>
              <a:t>Lost revenue</a:t>
            </a:r>
          </a:p>
          <a:p>
            <a:pPr indent="-228600" lvl="0" marL="457200" rtl="0">
              <a:spcBef>
                <a:spcPts val="0"/>
              </a:spcBef>
            </a:pPr>
            <a:r>
              <a:rPr lang="en"/>
              <a:t>Harm inflicted upon offenders</a:t>
            </a:r>
          </a:p>
          <a:p>
            <a:pPr indent="-228600" lvl="0" marL="457200" rtl="0">
              <a:spcBef>
                <a:spcPts val="0"/>
              </a:spcBef>
            </a:pPr>
            <a:r>
              <a:rPr lang="en"/>
              <a:t>Ill will that drug enforcement causes</a:t>
            </a:r>
          </a:p>
          <a:p>
            <a:pPr lvl="0" rtl="0">
              <a:spcBef>
                <a:spcPts val="0"/>
              </a:spcBef>
              <a:buNone/>
            </a:pPr>
            <a:r>
              <a:t/>
            </a:r>
            <a:endParaRPr/>
          </a:p>
        </p:txBody>
      </p:sp>
      <p:pic>
        <p:nvPicPr>
          <p:cNvPr id="180" name="Shape 180"/>
          <p:cNvPicPr preferRelativeResize="0"/>
          <p:nvPr/>
        </p:nvPicPr>
        <p:blipFill>
          <a:blip r:embed="rId3">
            <a:alphaModFix/>
          </a:blip>
          <a:stretch>
            <a:fillRect/>
          </a:stretch>
        </p:blipFill>
        <p:spPr>
          <a:xfrm>
            <a:off x="5714499" y="972174"/>
            <a:ext cx="3117799" cy="1558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Utilitarianism as a Radical Idea</a:t>
            </a:r>
          </a:p>
        </p:txBody>
      </p:sp>
      <p:sp>
        <p:nvSpPr>
          <p:cNvPr id="76" name="Shape 76"/>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Late 18th and early 19th Centuries</a:t>
            </a:r>
          </a:p>
          <a:p>
            <a:pPr indent="-228600" lvl="0" marL="457200" rtl="0">
              <a:spcBef>
                <a:spcPts val="0"/>
              </a:spcBef>
            </a:pPr>
            <a:r>
              <a:rPr lang="en"/>
              <a:t>Jeremy Bentham and John Stuart Mill</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509550" y="1921350"/>
            <a:ext cx="8124900" cy="1300800"/>
          </a:xfrm>
          <a:prstGeom prst="rect">
            <a:avLst/>
          </a:prstGeom>
        </p:spPr>
        <p:txBody>
          <a:bodyPr anchorCtr="0" anchor="ctr" bIns="91425" lIns="91425" rIns="91425" tIns="91425">
            <a:noAutofit/>
          </a:bodyPr>
          <a:lstStyle/>
          <a:p>
            <a:pPr lvl="0" rtl="0">
              <a:spcBef>
                <a:spcPts val="0"/>
              </a:spcBef>
              <a:buNone/>
            </a:pPr>
            <a:r>
              <a:rPr lang="en"/>
              <a:t>3. Nonhuman Animals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3. Nonhuman Animals</a:t>
            </a:r>
          </a:p>
        </p:txBody>
      </p:sp>
      <p:sp>
        <p:nvSpPr>
          <p:cNvPr id="191" name="Shape 191"/>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Traditional thinking: animals are for our own use</a:t>
            </a:r>
          </a:p>
          <a:p>
            <a:pPr indent="-228600" lvl="1" marL="914400" rtl="0">
              <a:spcBef>
                <a:spcPts val="0"/>
              </a:spcBef>
            </a:pPr>
            <a:r>
              <a:rPr lang="en"/>
              <a:t>We use them in experiments</a:t>
            </a:r>
          </a:p>
          <a:p>
            <a:pPr indent="-228600" lvl="1" marL="914400" rtl="0">
              <a:spcBef>
                <a:spcPts val="0"/>
              </a:spcBef>
            </a:pPr>
            <a:r>
              <a:rPr lang="en"/>
              <a:t>We eat them</a:t>
            </a:r>
          </a:p>
          <a:p>
            <a:pPr indent="-228600" lvl="1" marL="914400" rtl="0">
              <a:spcBef>
                <a:spcPts val="0"/>
              </a:spcBef>
            </a:pPr>
            <a:r>
              <a:rPr lang="en"/>
              <a:t>We use them for amusement</a:t>
            </a:r>
          </a:p>
          <a:p>
            <a:pPr indent="-228600" lvl="0" marL="457200">
              <a:spcBef>
                <a:spcPts val="0"/>
              </a:spcBef>
            </a:pPr>
            <a:r>
              <a:rPr lang="en"/>
              <a:t>In traditional thinking, does this mean we can also torture them?</a:t>
            </a:r>
          </a:p>
        </p:txBody>
      </p:sp>
      <p:pic>
        <p:nvPicPr>
          <p:cNvPr id="192" name="Shape 192"/>
          <p:cNvPicPr preferRelativeResize="0"/>
          <p:nvPr/>
        </p:nvPicPr>
        <p:blipFill>
          <a:blip r:embed="rId3">
            <a:alphaModFix/>
          </a:blip>
          <a:stretch>
            <a:fillRect/>
          </a:stretch>
        </p:blipFill>
        <p:spPr>
          <a:xfrm>
            <a:off x="7238425" y="2174600"/>
            <a:ext cx="1799075" cy="2754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3. Nonhuman Animals</a:t>
            </a:r>
          </a:p>
        </p:txBody>
      </p:sp>
      <p:sp>
        <p:nvSpPr>
          <p:cNvPr id="198" name="Shape 198"/>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They are made for us</a:t>
            </a:r>
          </a:p>
          <a:p>
            <a:pPr indent="-228600" lvl="0" marL="457200" rtl="0">
              <a:spcBef>
                <a:spcPts val="0"/>
              </a:spcBef>
            </a:pPr>
            <a:r>
              <a:rPr lang="en"/>
              <a:t>They are not human</a:t>
            </a:r>
          </a:p>
          <a:p>
            <a:pPr indent="-228600" lvl="0" marL="457200" rtl="0">
              <a:spcBef>
                <a:spcPts val="0"/>
              </a:spcBef>
            </a:pPr>
            <a:r>
              <a:rPr lang="en"/>
              <a:t>They are not rational</a:t>
            </a:r>
          </a:p>
          <a:p>
            <a:pPr indent="-228600" lvl="0" marL="457200" rtl="0">
              <a:spcBef>
                <a:spcPts val="0"/>
              </a:spcBef>
            </a:pPr>
            <a:r>
              <a:rPr lang="en"/>
              <a:t>They cannot speak</a:t>
            </a:r>
          </a:p>
        </p:txBody>
      </p:sp>
      <p:pic>
        <p:nvPicPr>
          <p:cNvPr id="199" name="Shape 199"/>
          <p:cNvPicPr preferRelativeResize="0"/>
          <p:nvPr/>
        </p:nvPicPr>
        <p:blipFill>
          <a:blip r:embed="rId3">
            <a:alphaModFix/>
          </a:blip>
          <a:stretch>
            <a:fillRect/>
          </a:stretch>
        </p:blipFill>
        <p:spPr>
          <a:xfrm>
            <a:off x="3377750" y="1423350"/>
            <a:ext cx="5521175" cy="22967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3. Nonhuman Animals</a:t>
            </a:r>
          </a:p>
        </p:txBody>
      </p:sp>
      <p:sp>
        <p:nvSpPr>
          <p:cNvPr id="205" name="Shape 205"/>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What about from a Utilitarian view?</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3. Nonhuman Animals</a:t>
            </a:r>
          </a:p>
        </p:txBody>
      </p:sp>
      <p:sp>
        <p:nvSpPr>
          <p:cNvPr id="211" name="Shape 211"/>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What about from a Utilitarian view?</a:t>
            </a:r>
          </a:p>
          <a:p>
            <a:pPr indent="-228600" lvl="0" marL="457200" rtl="0">
              <a:spcBef>
                <a:spcPts val="0"/>
              </a:spcBef>
            </a:pPr>
            <a:r>
              <a:rPr lang="en"/>
              <a:t>If an animal can experience happiness, then that’s all that matters.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490250" y="526350"/>
            <a:ext cx="5618700" cy="4488300"/>
          </a:xfrm>
          <a:prstGeom prst="rect">
            <a:avLst/>
          </a:prstGeom>
        </p:spPr>
        <p:txBody>
          <a:bodyPr anchorCtr="0" anchor="ctr" bIns="91425" lIns="91425" rIns="91425" tIns="91425">
            <a:noAutofit/>
          </a:bodyPr>
          <a:lstStyle/>
          <a:p>
            <a:pPr lvl="0">
              <a:lnSpc>
                <a:spcPct val="150000"/>
              </a:lnSpc>
              <a:spcBef>
                <a:spcPts val="0"/>
              </a:spcBef>
              <a:spcAft>
                <a:spcPts val="1100"/>
              </a:spcAft>
              <a:buNone/>
            </a:pPr>
            <a:r>
              <a:rPr b="0" lang="en" sz="1300">
                <a:solidFill>
                  <a:srgbClr val="181818"/>
                </a:solidFill>
                <a:highlight>
                  <a:srgbClr val="FFFFFF"/>
                </a:highlight>
                <a:latin typeface="Merriweather"/>
                <a:ea typeface="Merriweather"/>
                <a:cs typeface="Merriweather"/>
                <a:sym typeface="Merriweather"/>
              </a:rPr>
              <a:t>The day may come when the rest of animal creation </a:t>
            </a:r>
            <a:r>
              <a:rPr b="0" i="1" lang="en" sz="1300">
                <a:solidFill>
                  <a:srgbClr val="181818"/>
                </a:solidFill>
                <a:highlight>
                  <a:srgbClr val="FFFFFF"/>
                </a:highlight>
                <a:latin typeface="Merriweather"/>
                <a:ea typeface="Merriweather"/>
                <a:cs typeface="Merriweather"/>
                <a:sym typeface="Merriweather"/>
              </a:rPr>
              <a:t>may</a:t>
            </a:r>
            <a:r>
              <a:rPr b="0" lang="en" sz="1300">
                <a:solidFill>
                  <a:srgbClr val="181818"/>
                </a:solidFill>
                <a:highlight>
                  <a:srgbClr val="FFFFFF"/>
                </a:highlight>
                <a:latin typeface="Merriweather"/>
                <a:ea typeface="Merriweather"/>
                <a:cs typeface="Merriweather"/>
                <a:sym typeface="Merriweather"/>
              </a:rPr>
              <a:t> acquire those rights which never could have been withholden from them but by the hand of tyranny. The French have already discovered that the blackness of the skin is no reason why a human being should be abandoned without redress to the caprice of a tormentor. It may one day come to be recognized that the number of legs, the villosity of the skin, or the termination of the </a:t>
            </a:r>
            <a:r>
              <a:rPr b="0" i="1" lang="en" sz="1300">
                <a:solidFill>
                  <a:srgbClr val="181818"/>
                </a:solidFill>
                <a:highlight>
                  <a:srgbClr val="FFFFFF"/>
                </a:highlight>
                <a:latin typeface="Merriweather"/>
                <a:ea typeface="Merriweather"/>
                <a:cs typeface="Merriweather"/>
                <a:sym typeface="Merriweather"/>
              </a:rPr>
              <a:t>os sacrum</a:t>
            </a:r>
            <a:r>
              <a:rPr b="0" lang="en" sz="1300">
                <a:solidFill>
                  <a:srgbClr val="181818"/>
                </a:solidFill>
                <a:highlight>
                  <a:srgbClr val="FFFFFF"/>
                </a:highlight>
                <a:latin typeface="Merriweather"/>
                <a:ea typeface="Merriweather"/>
                <a:cs typeface="Merriweather"/>
                <a:sym typeface="Merriweather"/>
              </a:rPr>
              <a:t> are reasons equally insufficient for abandoning a sensitive being to the same fate. What else is it that should trace the insuperable line? Is it the faculty of reason, or perhaps the faculty of discourse? But a full-grown horse or dog is beyond comparison a more rational, as well as a more conversable animal, than an infant of a day or a week or even a month old. But suppose they were otherwise, what would it avail? </a:t>
            </a:r>
            <a:r>
              <a:rPr lang="en" sz="1300">
                <a:solidFill>
                  <a:srgbClr val="181818"/>
                </a:solidFill>
                <a:highlight>
                  <a:srgbClr val="FFFFFF"/>
                </a:highlight>
                <a:latin typeface="Merriweather"/>
                <a:ea typeface="Merriweather"/>
                <a:cs typeface="Merriweather"/>
                <a:sym typeface="Merriweather"/>
              </a:rPr>
              <a:t>The question is not, Can they </a:t>
            </a:r>
            <a:r>
              <a:rPr i="1" lang="en" sz="1300">
                <a:solidFill>
                  <a:srgbClr val="181818"/>
                </a:solidFill>
                <a:highlight>
                  <a:srgbClr val="FFFFFF"/>
                </a:highlight>
                <a:latin typeface="Merriweather"/>
                <a:ea typeface="Merriweather"/>
                <a:cs typeface="Merriweather"/>
                <a:sym typeface="Merriweather"/>
              </a:rPr>
              <a:t>reason</a:t>
            </a:r>
            <a:r>
              <a:rPr lang="en" sz="1300">
                <a:solidFill>
                  <a:srgbClr val="181818"/>
                </a:solidFill>
                <a:highlight>
                  <a:srgbClr val="FFFFFF"/>
                </a:highlight>
                <a:latin typeface="Merriweather"/>
                <a:ea typeface="Merriweather"/>
                <a:cs typeface="Merriweather"/>
                <a:sym typeface="Merriweather"/>
              </a:rPr>
              <a:t>? nor Can they </a:t>
            </a:r>
            <a:r>
              <a:rPr i="1" lang="en" sz="1300">
                <a:solidFill>
                  <a:srgbClr val="181818"/>
                </a:solidFill>
                <a:highlight>
                  <a:srgbClr val="FFFFFF"/>
                </a:highlight>
                <a:latin typeface="Merriweather"/>
                <a:ea typeface="Merriweather"/>
                <a:cs typeface="Merriweather"/>
                <a:sym typeface="Merriweather"/>
              </a:rPr>
              <a:t>talk</a:t>
            </a:r>
            <a:r>
              <a:rPr lang="en" sz="1300">
                <a:solidFill>
                  <a:srgbClr val="181818"/>
                </a:solidFill>
                <a:highlight>
                  <a:srgbClr val="FFFFFF"/>
                </a:highlight>
                <a:latin typeface="Merriweather"/>
                <a:ea typeface="Merriweather"/>
                <a:cs typeface="Merriweather"/>
                <a:sym typeface="Merriweather"/>
              </a:rPr>
              <a:t>? but, Can they </a:t>
            </a:r>
            <a:r>
              <a:rPr i="1" lang="en" sz="1300">
                <a:solidFill>
                  <a:srgbClr val="181818"/>
                </a:solidFill>
                <a:highlight>
                  <a:srgbClr val="FFFFFF"/>
                </a:highlight>
                <a:latin typeface="Merriweather"/>
                <a:ea typeface="Merriweather"/>
                <a:cs typeface="Merriweather"/>
                <a:sym typeface="Merriweather"/>
              </a:rPr>
              <a:t>suffer</a:t>
            </a:r>
            <a:r>
              <a:rPr b="0" lang="en" sz="1300">
                <a:solidFill>
                  <a:srgbClr val="181818"/>
                </a:solidFill>
                <a:highlight>
                  <a:srgbClr val="FFFFFF"/>
                </a:highlight>
                <a:latin typeface="Merriweather"/>
                <a:ea typeface="Merriweather"/>
                <a:cs typeface="Merriweather"/>
                <a:sym typeface="Merriweather"/>
              </a:rPr>
              <a:t>?</a:t>
            </a:r>
          </a:p>
          <a:p>
            <a:pPr lvl="0">
              <a:spcBef>
                <a:spcPts val="0"/>
              </a:spcBef>
              <a:buNone/>
            </a:pPr>
            <a:r>
              <a:t/>
            </a:r>
            <a:endParaRPr sz="13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509550" y="1921350"/>
            <a:ext cx="8124900" cy="1300800"/>
          </a:xfrm>
          <a:prstGeom prst="rect">
            <a:avLst/>
          </a:prstGeom>
        </p:spPr>
        <p:txBody>
          <a:bodyPr anchorCtr="0" anchor="ctr" bIns="91425" lIns="91425" rIns="91425" tIns="91425">
            <a:noAutofit/>
          </a:bodyPr>
          <a:lstStyle/>
          <a:p>
            <a:pPr lvl="0">
              <a:spcBef>
                <a:spcPts val="0"/>
              </a:spcBef>
              <a:buNone/>
            </a:pPr>
            <a:r>
              <a:rPr lang="en"/>
              <a:t>Does this mean that animals are equals?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ctrTitle"/>
          </p:nvPr>
        </p:nvSpPr>
        <p:spPr>
          <a:xfrm>
            <a:off x="630600" y="136800"/>
            <a:ext cx="7893000" cy="1853700"/>
          </a:xfrm>
          <a:prstGeom prst="rect">
            <a:avLst/>
          </a:prstGeom>
        </p:spPr>
        <p:txBody>
          <a:bodyPr anchorCtr="0" anchor="b" bIns="91425" lIns="91425" rIns="91425" tIns="91425">
            <a:noAutofit/>
          </a:bodyPr>
          <a:lstStyle/>
          <a:p>
            <a:pPr lvl="0">
              <a:spcBef>
                <a:spcPts val="0"/>
              </a:spcBef>
              <a:buNone/>
            </a:pPr>
            <a:r>
              <a:rPr lang="en"/>
              <a:t>The Debate Over Utilitarianism</a:t>
            </a:r>
          </a:p>
        </p:txBody>
      </p:sp>
      <p:sp>
        <p:nvSpPr>
          <p:cNvPr id="227" name="Shape 227"/>
          <p:cNvSpPr txBox="1"/>
          <p:nvPr>
            <p:ph idx="1" type="subTitle"/>
          </p:nvPr>
        </p:nvSpPr>
        <p:spPr>
          <a:xfrm>
            <a:off x="630600" y="3228375"/>
            <a:ext cx="7893000" cy="1274100"/>
          </a:xfrm>
          <a:prstGeom prst="rect">
            <a:avLst/>
          </a:prstGeom>
        </p:spPr>
        <p:txBody>
          <a:bodyPr anchorCtr="0" anchor="b" bIns="91425" lIns="91425" rIns="91425" tIns="91425">
            <a:noAutofit/>
          </a:bodyPr>
          <a:lstStyle/>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Classical Utilitarianism</a:t>
            </a:r>
          </a:p>
        </p:txBody>
      </p:sp>
      <p:sp>
        <p:nvSpPr>
          <p:cNvPr id="233" name="Shape 233"/>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buAutoNum type="arabicPeriod"/>
            </a:pPr>
            <a:r>
              <a:rPr lang="en"/>
              <a:t>The morality of an action depends solely on the consequences of the action; nothing else matters.</a:t>
            </a:r>
          </a:p>
          <a:p>
            <a:pPr indent="-228600" lvl="0" marL="457200" rtl="0">
              <a:spcBef>
                <a:spcPts val="0"/>
              </a:spcBef>
              <a:buAutoNum type="arabicPeriod"/>
            </a:pPr>
            <a:r>
              <a:rPr lang="en"/>
              <a:t>An action’s consequences matter only insofar as they involve the greater or lesser happiness of individuals.</a:t>
            </a:r>
          </a:p>
          <a:p>
            <a:pPr indent="-228600" lvl="0" marL="457200" rtl="0">
              <a:spcBef>
                <a:spcPts val="0"/>
              </a:spcBef>
              <a:buAutoNum type="arabicPeriod"/>
            </a:pPr>
            <a:r>
              <a:rPr lang="en"/>
              <a:t>In the assessment of consequences, each individual’s happiness gets </a:t>
            </a:r>
            <a:r>
              <a:rPr i="1" lang="en"/>
              <a:t>equal consideration</a:t>
            </a:r>
            <a:r>
              <a:rPr lang="en"/>
              <a: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509550" y="1921350"/>
            <a:ext cx="8124900" cy="1300800"/>
          </a:xfrm>
          <a:prstGeom prst="rect">
            <a:avLst/>
          </a:prstGeom>
        </p:spPr>
        <p:txBody>
          <a:bodyPr anchorCtr="0" anchor="ctr" bIns="91425" lIns="91425" rIns="91425" tIns="91425">
            <a:noAutofit/>
          </a:bodyPr>
          <a:lstStyle/>
          <a:p>
            <a:pPr lvl="0">
              <a:spcBef>
                <a:spcPts val="0"/>
              </a:spcBef>
              <a:buNone/>
            </a:pPr>
            <a:r>
              <a:rPr lang="en"/>
              <a:t>Problems?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What’s happening at the time?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372725"/>
            <a:ext cx="8520600" cy="645000"/>
          </a:xfrm>
          <a:prstGeom prst="rect">
            <a:avLst/>
          </a:prstGeom>
        </p:spPr>
        <p:txBody>
          <a:bodyPr anchorCtr="0" anchor="t" bIns="91425" lIns="91425" rIns="91425" tIns="91425">
            <a:noAutofit/>
          </a:bodyPr>
          <a:lstStyle/>
          <a:p>
            <a:pPr indent="-228600" lvl="0" marL="457200">
              <a:spcBef>
                <a:spcPts val="0"/>
              </a:spcBef>
              <a:buAutoNum type="arabicPeriod"/>
            </a:pPr>
            <a:r>
              <a:rPr lang="en"/>
              <a:t>Is Pleasure all that matters?</a:t>
            </a:r>
          </a:p>
        </p:txBody>
      </p:sp>
      <p:sp>
        <p:nvSpPr>
          <p:cNvPr id="244" name="Shape 244"/>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t/>
            </a:r>
            <a:endParaRPr/>
          </a:p>
        </p:txBody>
      </p:sp>
      <p:pic>
        <p:nvPicPr>
          <p:cNvPr id="245" name="Shape 245"/>
          <p:cNvPicPr preferRelativeResize="0"/>
          <p:nvPr/>
        </p:nvPicPr>
        <p:blipFill>
          <a:blip r:embed="rId3">
            <a:alphaModFix/>
          </a:blip>
          <a:stretch>
            <a:fillRect/>
          </a:stretch>
        </p:blipFill>
        <p:spPr>
          <a:xfrm>
            <a:off x="3128199" y="1159050"/>
            <a:ext cx="5760649" cy="3841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Consider</a:t>
            </a:r>
          </a:p>
        </p:txBody>
      </p:sp>
      <p:sp>
        <p:nvSpPr>
          <p:cNvPr id="251" name="Shape 251"/>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buAutoNum type="arabicPeriod"/>
            </a:pPr>
            <a:r>
              <a:rPr lang="en"/>
              <a:t>A friend talking behind your back, but you never find out</a:t>
            </a:r>
          </a:p>
          <a:p>
            <a:pPr indent="-228600" lvl="1" marL="914400" rtl="0">
              <a:spcBef>
                <a:spcPts val="0"/>
              </a:spcBef>
              <a:buAutoNum type="alphaLcPeriod"/>
            </a:pPr>
            <a:r>
              <a:rPr lang="en"/>
              <a:t>This does not technically cause you harm… </a:t>
            </a:r>
          </a:p>
          <a:p>
            <a:pPr indent="-228600" lvl="0" marL="457200" rtl="0">
              <a:spcBef>
                <a:spcPts val="0"/>
              </a:spcBef>
              <a:buAutoNum type="arabicPeriod"/>
            </a:pPr>
            <a:r>
              <a:rPr lang="en"/>
              <a:t>A pianist who injures her hands severely</a:t>
            </a:r>
          </a:p>
          <a:p>
            <a:pPr indent="-228600" lvl="1" marL="914400">
              <a:spcBef>
                <a:spcPts val="0"/>
              </a:spcBef>
              <a:buAutoNum type="alphaLcPeriod"/>
            </a:pPr>
            <a:r>
              <a:rPr lang="en"/>
              <a:t>But could she find pleasure elsewhere?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2. Are consequences all that matter?</a:t>
            </a:r>
          </a:p>
        </p:txBody>
      </p:sp>
      <p:sp>
        <p:nvSpPr>
          <p:cNvPr id="257" name="Shape 257"/>
          <p:cNvSpPr txBox="1"/>
          <p:nvPr>
            <p:ph idx="1" type="body"/>
          </p:nvPr>
        </p:nvSpPr>
        <p:spPr>
          <a:xfrm>
            <a:off x="311700" y="1417800"/>
            <a:ext cx="8520600" cy="3150900"/>
          </a:xfrm>
          <a:prstGeom prst="rect">
            <a:avLst/>
          </a:prstGeom>
        </p:spPr>
        <p:txBody>
          <a:bodyPr anchorCtr="0" anchor="t" bIns="91425" lIns="91425" rIns="91425" tIns="91425">
            <a:noAutofit/>
          </a:bodyPr>
          <a:lstStyle/>
          <a:p>
            <a:pPr lvl="0" rtl="0">
              <a:spcBef>
                <a:spcPts val="0"/>
              </a:spcBef>
              <a:buNone/>
            </a:pPr>
            <a:r>
              <a:t/>
            </a:r>
            <a:endParaRPr/>
          </a:p>
        </p:txBody>
      </p:sp>
      <p:pic>
        <p:nvPicPr>
          <p:cNvPr id="258" name="Shape 258"/>
          <p:cNvPicPr preferRelativeResize="0"/>
          <p:nvPr/>
        </p:nvPicPr>
        <p:blipFill>
          <a:blip r:embed="rId3">
            <a:alphaModFix/>
          </a:blip>
          <a:stretch>
            <a:fillRect/>
          </a:stretch>
        </p:blipFill>
        <p:spPr>
          <a:xfrm>
            <a:off x="311700" y="1417800"/>
            <a:ext cx="2794000" cy="2819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Justice</a:t>
            </a:r>
          </a:p>
        </p:txBody>
      </p:sp>
      <p:sp>
        <p:nvSpPr>
          <p:cNvPr id="264" name="Shape 264"/>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en"/>
              <a:t>Suppose a utilitarian were visiting an area in which there was racial strife, and that, during his visit, a Negro rapes a white woman, and that race riots occur as a result of the crime, white mobs, with the connivance of the police, bashing and killing Negroes, etc. Suppose too that our utilitarian is in the area of the crime when it is committed such that his testimony would bring about the conviction of a particular Negro. If he knows that a quick arrest will stop the riots and lynchings, surely, as a utilitarian, he must conclude that he has a duty to bear false witness in order to bring about the punishment of an innocent person.</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Rights</a:t>
            </a:r>
          </a:p>
        </p:txBody>
      </p:sp>
      <p:sp>
        <p:nvSpPr>
          <p:cNvPr id="270" name="Shape 270"/>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en"/>
              <a:t>Or a woman goes to the police after being abused, and the police take pictures as evidence.</a:t>
            </a:r>
          </a:p>
          <a:p>
            <a:pPr lvl="0" rtl="0">
              <a:spcBef>
                <a:spcPts val="0"/>
              </a:spcBef>
              <a:buNone/>
            </a:pPr>
            <a:r>
              <a:rPr lang="en"/>
              <a:t>But then the images are circulated throughout the police department…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sz="2800"/>
              <a:t>Backward-Looking Reasons</a:t>
            </a:r>
          </a:p>
        </p:txBody>
      </p:sp>
      <p:sp>
        <p:nvSpPr>
          <p:cNvPr id="276" name="Shape 276"/>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en"/>
              <a:t>You make a promise to meet someone for dinner, but then decide you’d rather stay home than go out. You can’t notify your friend, but you stay home anyway.</a:t>
            </a:r>
          </a:p>
          <a:p>
            <a:pPr lvl="0">
              <a:spcBef>
                <a:spcPts val="0"/>
              </a:spcBef>
              <a:buNone/>
            </a:pPr>
            <a:br>
              <a:rPr lang="en"/>
            </a:br>
            <a:r>
              <a:rPr lang="en"/>
              <a:t>You are happy, your friend is mildly annoyed.</a:t>
            </a:r>
          </a:p>
        </p:txBody>
      </p:sp>
      <p:pic>
        <p:nvPicPr>
          <p:cNvPr id="277" name="Shape 277"/>
          <p:cNvPicPr preferRelativeResize="0"/>
          <p:nvPr/>
        </p:nvPicPr>
        <p:blipFill>
          <a:blip r:embed="rId3">
            <a:alphaModFix/>
          </a:blip>
          <a:stretch>
            <a:fillRect/>
          </a:stretch>
        </p:blipFill>
        <p:spPr>
          <a:xfrm>
            <a:off x="4990875" y="2949974"/>
            <a:ext cx="3885724" cy="19428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sz="2800"/>
              <a:t>3. Should we be equally concerned for everyone?</a:t>
            </a:r>
          </a:p>
        </p:txBody>
      </p:sp>
      <p:sp>
        <p:nvSpPr>
          <p:cNvPr id="283" name="Shape 283"/>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buAutoNum type="arabicPeriod"/>
            </a:pPr>
            <a:r>
              <a:rPr lang="en"/>
              <a:t>You cannot buy things that you want (PlayStation, new car, etc)</a:t>
            </a:r>
          </a:p>
          <a:p>
            <a:pPr indent="-228600" lvl="0" marL="457200" rtl="0">
              <a:spcBef>
                <a:spcPts val="0"/>
              </a:spcBef>
              <a:buAutoNum type="arabicPeriod"/>
            </a:pPr>
            <a:r>
              <a:rPr lang="en"/>
              <a:t>We are, in reality, deeply partial to certain people.</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509550" y="1921350"/>
            <a:ext cx="8124900" cy="1300800"/>
          </a:xfrm>
          <a:prstGeom prst="rect">
            <a:avLst/>
          </a:prstGeom>
        </p:spPr>
        <p:txBody>
          <a:bodyPr anchorCtr="0" anchor="ctr" bIns="91425" lIns="91425" rIns="91425" tIns="91425">
            <a:noAutofit/>
          </a:bodyPr>
          <a:lstStyle/>
          <a:p>
            <a:pPr lvl="0">
              <a:spcBef>
                <a:spcPts val="0"/>
              </a:spcBef>
              <a:buNone/>
            </a:pPr>
            <a:r>
              <a:rPr lang="en"/>
              <a:t>Responses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372725"/>
            <a:ext cx="8520600" cy="645000"/>
          </a:xfrm>
          <a:prstGeom prst="rect">
            <a:avLst/>
          </a:prstGeom>
        </p:spPr>
        <p:txBody>
          <a:bodyPr anchorCtr="0" anchor="t" bIns="91425" lIns="91425" rIns="91425" tIns="91425">
            <a:noAutofit/>
          </a:bodyPr>
          <a:lstStyle/>
          <a:p>
            <a:pPr indent="-228600" lvl="0" marL="457200">
              <a:spcBef>
                <a:spcPts val="0"/>
              </a:spcBef>
              <a:buAutoNum type="arabicPeriod"/>
            </a:pPr>
            <a:r>
              <a:rPr lang="en"/>
              <a:t>Contesting Consequences</a:t>
            </a:r>
          </a:p>
        </p:txBody>
      </p:sp>
      <p:sp>
        <p:nvSpPr>
          <p:cNvPr id="294" name="Shape 294"/>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en"/>
              <a:t>What are the actual consequences of lying in our situation of the false accusation?</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Contesting Consequences</a:t>
            </a:r>
          </a:p>
        </p:txBody>
      </p:sp>
      <p:sp>
        <p:nvSpPr>
          <p:cNvPr id="300" name="Shape 300"/>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en"/>
              <a:t>What are the actual consequences of lying in our situation of the false accusation?</a:t>
            </a:r>
          </a:p>
          <a:p>
            <a:pPr lvl="0">
              <a:spcBef>
                <a:spcPts val="0"/>
              </a:spcBef>
              <a:buNone/>
            </a:pPr>
            <a:r>
              <a:t/>
            </a:r>
            <a:endParaRPr/>
          </a:p>
          <a:p>
            <a:pPr lvl="0" rtl="0">
              <a:spcBef>
                <a:spcPts val="0"/>
              </a:spcBef>
              <a:buNone/>
            </a:pPr>
            <a:r>
              <a:rPr lang="en"/>
              <a:t>This is not an excellent defense, though, because it does not apply to all situations. I.e. the white lie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90250" y="526350"/>
            <a:ext cx="5618700" cy="4090800"/>
          </a:xfrm>
          <a:prstGeom prst="rect">
            <a:avLst/>
          </a:prstGeom>
        </p:spPr>
        <p:txBody>
          <a:bodyPr anchorCtr="0" anchor="ctr" bIns="91425" lIns="91425" rIns="91425" tIns="91425">
            <a:noAutofit/>
          </a:bodyPr>
          <a:lstStyle/>
          <a:p>
            <a:pPr lvl="0">
              <a:spcBef>
                <a:spcPts val="0"/>
              </a:spcBef>
              <a:buNone/>
            </a:pPr>
            <a:r>
              <a:rPr lang="en"/>
              <a:t>Why is Utilitarianism a revolutionary idea?</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2. Rules, Not Acts</a:t>
            </a:r>
          </a:p>
        </p:txBody>
      </p:sp>
      <p:sp>
        <p:nvSpPr>
          <p:cNvPr id="306" name="Shape 306"/>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en"/>
              <a:t>Which set of rules is optimal from the utilitarian viewpoint?</a:t>
            </a:r>
          </a:p>
          <a:p>
            <a:pPr lvl="0">
              <a:spcBef>
                <a:spcPts val="0"/>
              </a:spcBef>
              <a:buNone/>
            </a:pPr>
            <a:r>
              <a:rPr lang="en"/>
              <a:t>For instance, what rules of conduct promote the most happiness in the case of our liar? “Don’t bear false witness.”</a:t>
            </a:r>
          </a:p>
          <a:p>
            <a:pPr lvl="0">
              <a:spcBef>
                <a:spcPts val="0"/>
              </a:spcBef>
              <a:buNone/>
            </a:pPr>
            <a:r>
              <a:t/>
            </a:r>
            <a:endParaRPr/>
          </a:p>
          <a:p>
            <a:pPr lvl="0" rtl="0">
              <a:spcBef>
                <a:spcPts val="0"/>
              </a:spcBef>
              <a:buNone/>
            </a:pPr>
            <a:r>
              <a:rPr lang="en"/>
              <a:t>*but to do rules have exceptions?*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3. Common Sense Cannot be Trusted</a:t>
            </a:r>
          </a:p>
        </p:txBody>
      </p:sp>
      <p:sp>
        <p:nvSpPr>
          <p:cNvPr id="312" name="Shape 312"/>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en"/>
              <a:t>If we consult our “common moral consciousness,” many considerations other than utility seem morally important.</a:t>
            </a:r>
          </a:p>
          <a:p>
            <a:pPr lvl="0">
              <a:spcBef>
                <a:spcPts val="0"/>
              </a:spcBef>
              <a:buNone/>
            </a:pPr>
            <a:r>
              <a:rPr lang="en"/>
              <a:t>“There must be still other countless errors of the same sort that no living man can yet detect, because of the fog within which our type of Western culture envelops us.  Cultural influences have set up the assumptions about the mind, the body, and the universe with which we begin; pose the questions we ask; influence the facts we seek; determine the interpretations we give these facts; and direct our reaction to these interpretations and conclusions.”</a:t>
            </a:r>
          </a:p>
          <a:p>
            <a:pPr lvl="0" rt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509550" y="1921350"/>
            <a:ext cx="8124900" cy="1300800"/>
          </a:xfrm>
          <a:prstGeom prst="rect">
            <a:avLst/>
          </a:prstGeom>
        </p:spPr>
        <p:txBody>
          <a:bodyPr anchorCtr="0" anchor="ctr" bIns="91425" lIns="91425" rIns="91425" tIns="91425">
            <a:noAutofit/>
          </a:bodyPr>
          <a:lstStyle/>
          <a:p>
            <a:pPr lvl="0">
              <a:spcBef>
                <a:spcPts val="0"/>
              </a:spcBef>
              <a:buNone/>
            </a:pPr>
            <a:r>
              <a:rPr lang="en"/>
              <a:t>Let’s examinate some problems.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509550" y="1921350"/>
            <a:ext cx="8124900" cy="1300800"/>
          </a:xfrm>
          <a:prstGeom prst="rect">
            <a:avLst/>
          </a:prstGeom>
        </p:spPr>
        <p:txBody>
          <a:bodyPr anchorCtr="0" anchor="ctr" bIns="91425" lIns="91425" rIns="91425" tIns="91425">
            <a:noAutofit/>
          </a:bodyPr>
          <a:lstStyle/>
          <a:p>
            <a:pPr indent="-228600" lvl="0" marL="457200">
              <a:spcBef>
                <a:spcPts val="0"/>
              </a:spcBef>
              <a:buAutoNum type="arabicPeriod"/>
            </a:pPr>
            <a:r>
              <a:rPr lang="en"/>
              <a:t>Euthanasia</a:t>
            </a:r>
          </a:p>
        </p:txBody>
      </p:sp>
      <p:pic>
        <p:nvPicPr>
          <p:cNvPr id="97" name="Shape 97"/>
          <p:cNvPicPr preferRelativeResize="0"/>
          <p:nvPr/>
        </p:nvPicPr>
        <p:blipFill>
          <a:blip r:embed="rId3">
            <a:alphaModFix/>
          </a:blip>
          <a:stretch>
            <a:fillRect/>
          </a:stretch>
        </p:blipFill>
        <p:spPr>
          <a:xfrm>
            <a:off x="4911225" y="2877950"/>
            <a:ext cx="3644000" cy="2051674"/>
          </a:xfrm>
          <a:prstGeom prst="rect">
            <a:avLst/>
          </a:prstGeom>
          <a:noFill/>
          <a:ln>
            <a:noFill/>
          </a:ln>
        </p:spPr>
      </p:pic>
      <p:pic>
        <p:nvPicPr>
          <p:cNvPr id="98" name="Shape 98"/>
          <p:cNvPicPr preferRelativeResize="0"/>
          <p:nvPr/>
        </p:nvPicPr>
        <p:blipFill>
          <a:blip r:embed="rId4">
            <a:alphaModFix/>
          </a:blip>
          <a:stretch>
            <a:fillRect/>
          </a:stretch>
        </p:blipFill>
        <p:spPr>
          <a:xfrm>
            <a:off x="588775" y="2877950"/>
            <a:ext cx="3695400" cy="2051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372725"/>
            <a:ext cx="8520600" cy="645000"/>
          </a:xfrm>
          <a:prstGeom prst="rect">
            <a:avLst/>
          </a:prstGeom>
        </p:spPr>
        <p:txBody>
          <a:bodyPr anchorCtr="0" anchor="t" bIns="91425" lIns="91425" rIns="91425" tIns="91425">
            <a:noAutofit/>
          </a:bodyPr>
          <a:lstStyle/>
          <a:p>
            <a:pPr indent="-228600" lvl="0" marL="457200">
              <a:spcBef>
                <a:spcPts val="0"/>
              </a:spcBef>
              <a:buAutoNum type="arabicPeriod"/>
            </a:pPr>
            <a:r>
              <a:rPr lang="en"/>
              <a:t>Euthanasia</a:t>
            </a:r>
          </a:p>
        </p:txBody>
      </p:sp>
      <p:sp>
        <p:nvSpPr>
          <p:cNvPr id="104" name="Shape 104"/>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buAutoNum type="arabicPeriod"/>
            </a:pPr>
            <a:r>
              <a:rPr lang="en"/>
              <a:t>Consider: A person in extreme pain, and on their deathbed.</a:t>
            </a:r>
          </a:p>
          <a:p>
            <a:pPr indent="-228600" lvl="0" marL="457200" rtl="0">
              <a:spcBef>
                <a:spcPts val="0"/>
              </a:spcBef>
              <a:buAutoNum type="arabicPeriod"/>
            </a:pPr>
            <a:r>
              <a:rPr lang="en"/>
              <a:t>They ask for mercy; death.</a:t>
            </a:r>
          </a:p>
          <a:p>
            <a:pPr indent="-228600" lvl="0" marL="457200">
              <a:spcBef>
                <a:spcPts val="0"/>
              </a:spcBef>
              <a:buAutoNum type="arabicPeriod"/>
            </a:pPr>
            <a:r>
              <a:rPr lang="en"/>
              <a:t>Is it moral to help this person kill themselves?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What is the argument against this?</a:t>
            </a:r>
          </a:p>
        </p:txBody>
      </p:sp>
      <p:sp>
        <p:nvSpPr>
          <p:cNvPr id="110" name="Shape 110"/>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372725"/>
            <a:ext cx="8520600" cy="645000"/>
          </a:xfrm>
          <a:prstGeom prst="rect">
            <a:avLst/>
          </a:prstGeom>
        </p:spPr>
        <p:txBody>
          <a:bodyPr anchorCtr="0" anchor="t" bIns="91425" lIns="91425" rIns="91425" tIns="91425">
            <a:noAutofit/>
          </a:bodyPr>
          <a:lstStyle/>
          <a:p>
            <a:pPr lvl="0" rtl="0">
              <a:spcBef>
                <a:spcPts val="0"/>
              </a:spcBef>
              <a:buNone/>
            </a:pPr>
            <a:r>
              <a:rPr lang="en"/>
              <a:t>What is the argument against this?</a:t>
            </a:r>
          </a:p>
        </p:txBody>
      </p:sp>
      <p:sp>
        <p:nvSpPr>
          <p:cNvPr id="116" name="Shape 116"/>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pPr>
            <a:r>
              <a:rPr lang="en"/>
              <a:t>It is immoral to kill, and therefore it is immoral to help someone take their life.</a:t>
            </a:r>
            <a:br>
              <a:rPr lang="en"/>
            </a:br>
          </a:p>
          <a:p>
            <a:pPr lvl="0" rtl="0">
              <a:spcBef>
                <a:spcPts val="0"/>
              </a:spcBef>
              <a:buNone/>
            </a:pPr>
            <a:r>
              <a:rPr lang="en"/>
              <a:t>Where does this come from?</a:t>
            </a:r>
          </a:p>
        </p:txBody>
      </p:sp>
    </p:spTree>
  </p:cSld>
  <p:clrMapOvr>
    <a:masterClrMapping/>
  </p:clrMapOvr>
</p:sld>
</file>

<file path=ppt/theme/theme1.xml><?xml version="1.0" encoding="utf-8"?>
<a:theme xmlns:a="http://schemas.openxmlformats.org/drawingml/2006/main" xmlns:r="http://schemas.openxmlformats.org/officeDocument/2006/relationships"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Company/>
  <Template/>
  <Manager/>
  <TotalTime>0</TotalTime>
  <Applicat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