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0" r:id="rId1"/>
  </p:sldMasterIdLst>
  <p:notesMasterIdLst>
    <p:notesMasterId r:id="rId28"/>
  </p:notesMasterIdLst>
  <p:sldIdLst>
    <p:sldId id="256" r:id="rId2"/>
    <p:sldId id="257" r:id="rId3"/>
    <p:sldId id="281" r:id="rId4"/>
    <p:sldId id="258" r:id="rId5"/>
    <p:sldId id="259" r:id="rId6"/>
    <p:sldId id="260" r:id="rId7"/>
    <p:sldId id="261" r:id="rId8"/>
    <p:sldId id="262" r:id="rId9"/>
    <p:sldId id="272" r:id="rId10"/>
    <p:sldId id="273" r:id="rId11"/>
    <p:sldId id="282" r:id="rId12"/>
    <p:sldId id="269" r:id="rId13"/>
    <p:sldId id="271" r:id="rId14"/>
    <p:sldId id="263" r:id="rId15"/>
    <p:sldId id="274" r:id="rId16"/>
    <p:sldId id="266" r:id="rId17"/>
    <p:sldId id="264" r:id="rId18"/>
    <p:sldId id="265" r:id="rId19"/>
    <p:sldId id="268" r:id="rId20"/>
    <p:sldId id="270" r:id="rId21"/>
    <p:sldId id="275" r:id="rId22"/>
    <p:sldId id="276" r:id="rId23"/>
    <p:sldId id="278" r:id="rId24"/>
    <p:sldId id="279" r:id="rId25"/>
    <p:sldId id="283"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835" autoAdjust="0"/>
  </p:normalViewPr>
  <p:slideViewPr>
    <p:cSldViewPr>
      <p:cViewPr varScale="1">
        <p:scale>
          <a:sx n="55" d="100"/>
          <a:sy n="55" d="100"/>
        </p:scale>
        <p:origin x="183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notesMaster" Target="notesMasters/notesMaster1.xml"/>
  <Relationship Id="rId29" Type="http://schemas.openxmlformats.org/officeDocument/2006/relationships/presProps" Target="presProps.xml"/>
  <Relationship Id="rId3" Type="http://schemas.openxmlformats.org/officeDocument/2006/relationships/slide" Target="slides/slide2.xml"/>
  <Relationship Id="rId30" Type="http://schemas.openxmlformats.org/officeDocument/2006/relationships/viewProps" Target="viewProps.xml"/>
  <Relationship Id="rId31" Type="http://schemas.openxmlformats.org/officeDocument/2006/relationships/theme" Target="theme/theme1.xml"/>
  <Relationship Id="rId32" Type="http://schemas.openxmlformats.org/officeDocument/2006/relationships/tableStyles" Target="tableStyles.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notesMasters/_rels/notesMaster1.xml.rels><?xml version="1.0" encoding="UTF-8"?>

<Relationships xmlns="http://schemas.openxmlformats.org/package/2006/relationships">
  <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B083EE-3823-4E1B-85D6-C390DA367337}" type="datetimeFigureOut">
              <a:rPr lang="en-US" smtClean="0"/>
              <a:pPr/>
              <a:t>5/7/2017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4B2B61-3E51-490C-85A5-3DF9BC032140}" type="slidenum">
              <a:rPr lang="en-US" smtClean="0"/>
              <a:pPr/>
              <a:t>‹#›</a:t>
            </a:fld>
            <a:endParaRPr lang="en-US"/>
          </a:p>
        </p:txBody>
      </p:sp>
    </p:spTree>
    <p:extLst>
      <p:ext uri="{BB962C8B-B14F-4D97-AF65-F5344CB8AC3E}">
        <p14:creationId xmlns:p14="http://schemas.microsoft.com/office/powerpoint/2010/main" val="3661883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1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1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1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1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2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_rels/notesSlide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 is a 65 year old female who presented to the clinic on the morning of</a:t>
            </a:r>
            <a:r>
              <a:rPr lang="en-US" baseline="0" dirty="0"/>
              <a:t> </a:t>
            </a:r>
            <a:r>
              <a:rPr lang="en-US" dirty="0"/>
              <a:t>November 9, 2015.</a:t>
            </a:r>
          </a:p>
        </p:txBody>
      </p:sp>
      <p:sp>
        <p:nvSpPr>
          <p:cNvPr id="4" name="Slide Number Placeholder 3"/>
          <p:cNvSpPr>
            <a:spLocks noGrp="1"/>
          </p:cNvSpPr>
          <p:nvPr>
            <p:ph type="sldNum" sz="quarter" idx="10"/>
          </p:nvPr>
        </p:nvSpPr>
        <p:spPr/>
        <p:txBody>
          <a:bodyPr/>
          <a:lstStyle/>
          <a:p>
            <a:fld id="{F44B2B61-3E51-490C-85A5-3DF9BC032140}" type="slidenum">
              <a:rPr lang="en-US" smtClean="0"/>
              <a:pPr/>
              <a:t>2</a:t>
            </a:fld>
            <a:endParaRPr lang="en-US"/>
          </a:p>
        </p:txBody>
      </p:sp>
    </p:spTree>
    <p:extLst>
      <p:ext uri="{BB962C8B-B14F-4D97-AF65-F5344CB8AC3E}">
        <p14:creationId xmlns:p14="http://schemas.microsoft.com/office/powerpoint/2010/main" val="2457491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 presented</a:t>
            </a:r>
            <a:r>
              <a:rPr lang="en-US" sz="1200" kern="1200" baseline="0" dirty="0">
                <a:solidFill>
                  <a:schemeClr val="tx1"/>
                </a:solidFill>
                <a:effectLst/>
                <a:latin typeface="+mn-lt"/>
                <a:ea typeface="+mn-ea"/>
                <a:cs typeface="+mn-cs"/>
              </a:rPr>
              <a:t> as </a:t>
            </a:r>
            <a:r>
              <a:rPr lang="en-US" sz="1200" kern="1200" dirty="0">
                <a:solidFill>
                  <a:schemeClr val="tx1"/>
                </a:solidFill>
                <a:effectLst/>
                <a:latin typeface="+mn-lt"/>
                <a:ea typeface="+mn-ea"/>
                <a:cs typeface="+mn-cs"/>
              </a:rPr>
              <a:t>a sociable, independent 65 year old African American female who appeared well nourished and in no acute distress.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 skin was intact, warm and dry with no bruising, lesions or rashes.</a:t>
            </a:r>
          </a:p>
        </p:txBody>
      </p:sp>
      <p:sp>
        <p:nvSpPr>
          <p:cNvPr id="4" name="Slide Number Placeholder 3"/>
          <p:cNvSpPr>
            <a:spLocks noGrp="1"/>
          </p:cNvSpPr>
          <p:nvPr>
            <p:ph type="sldNum" sz="quarter" idx="10"/>
          </p:nvPr>
        </p:nvSpPr>
        <p:spPr/>
        <p:txBody>
          <a:bodyPr/>
          <a:lstStyle/>
          <a:p>
            <a:fld id="{F44B2B61-3E51-490C-85A5-3DF9BC032140}" type="slidenum">
              <a:rPr lang="en-US" smtClean="0"/>
              <a:pPr/>
              <a:t>13</a:t>
            </a:fld>
            <a:endParaRPr lang="en-US"/>
          </a:p>
        </p:txBody>
      </p:sp>
    </p:spTree>
    <p:extLst>
      <p:ext uri="{BB962C8B-B14F-4D97-AF65-F5344CB8AC3E}">
        <p14:creationId xmlns:p14="http://schemas.microsoft.com/office/powerpoint/2010/main" val="2604564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W.H.’s eyes appeared healthy as evidenced</a:t>
            </a:r>
            <a:r>
              <a:rPr lang="en-US" baseline="0" dirty="0"/>
              <a:t> by the conjunctiva, cornea, pupils, visual fields and visual acuity.</a:t>
            </a:r>
            <a:endParaRPr lang="en-US" dirty="0"/>
          </a:p>
        </p:txBody>
      </p:sp>
      <p:sp>
        <p:nvSpPr>
          <p:cNvPr id="4" name="Slide Number Placeholder 3"/>
          <p:cNvSpPr>
            <a:spLocks noGrp="1"/>
          </p:cNvSpPr>
          <p:nvPr>
            <p:ph type="sldNum" sz="quarter" idx="10"/>
          </p:nvPr>
        </p:nvSpPr>
        <p:spPr/>
        <p:txBody>
          <a:bodyPr/>
          <a:lstStyle/>
          <a:p>
            <a:fld id="{F44B2B61-3E51-490C-85A5-3DF9BC032140}" type="slidenum">
              <a:rPr lang="en-US" smtClean="0"/>
              <a:pPr/>
              <a:t>14</a:t>
            </a:fld>
            <a:endParaRPr lang="en-US"/>
          </a:p>
        </p:txBody>
      </p:sp>
    </p:spTree>
    <p:extLst>
      <p:ext uri="{BB962C8B-B14F-4D97-AF65-F5344CB8AC3E}">
        <p14:creationId xmlns:p14="http://schemas.microsoft.com/office/powerpoint/2010/main" val="4121835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W.H.’s ears</a:t>
            </a:r>
            <a:r>
              <a:rPr lang="en-US" baseline="0" dirty="0"/>
              <a:t> looked healthy as demonstrated by the auricles, external ear canal, hearing acuity test and watch tick test.</a:t>
            </a:r>
          </a:p>
          <a:p>
            <a:endParaRPr lang="en-US" baseline="0" dirty="0"/>
          </a:p>
          <a:p>
            <a:r>
              <a:rPr lang="en-US" baseline="0" dirty="0"/>
              <a:t>Her cardiovascular and respiratory systems were also in good shape.</a:t>
            </a:r>
            <a:endParaRPr lang="en-US" dirty="0"/>
          </a:p>
        </p:txBody>
      </p:sp>
      <p:sp>
        <p:nvSpPr>
          <p:cNvPr id="4" name="Slide Number Placeholder 3"/>
          <p:cNvSpPr>
            <a:spLocks noGrp="1"/>
          </p:cNvSpPr>
          <p:nvPr>
            <p:ph type="sldNum" sz="quarter" idx="10"/>
          </p:nvPr>
        </p:nvSpPr>
        <p:spPr/>
        <p:txBody>
          <a:bodyPr/>
          <a:lstStyle/>
          <a:p>
            <a:fld id="{F44B2B61-3E51-490C-85A5-3DF9BC032140}" type="slidenum">
              <a:rPr lang="en-US" smtClean="0"/>
              <a:pPr/>
              <a:t>15</a:t>
            </a:fld>
            <a:endParaRPr lang="en-US"/>
          </a:p>
        </p:txBody>
      </p:sp>
    </p:spTree>
    <p:extLst>
      <p:ext uri="{BB962C8B-B14F-4D97-AF65-F5344CB8AC3E}">
        <p14:creationId xmlns:p14="http://schemas.microsoft.com/office/powerpoint/2010/main" val="3859899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W.H.’s nose, mouth</a:t>
            </a:r>
            <a:r>
              <a:rPr lang="en-US" baseline="0" dirty="0"/>
              <a:t> and throat appeared satisfactory as substantiated by nasal cavity mucosa, lips, gums, teeth, tongue, uvula and gag reflex.</a:t>
            </a:r>
            <a:endParaRPr lang="en-US" dirty="0"/>
          </a:p>
        </p:txBody>
      </p:sp>
      <p:sp>
        <p:nvSpPr>
          <p:cNvPr id="4" name="Slide Number Placeholder 3"/>
          <p:cNvSpPr>
            <a:spLocks noGrp="1"/>
          </p:cNvSpPr>
          <p:nvPr>
            <p:ph type="sldNum" sz="quarter" idx="10"/>
          </p:nvPr>
        </p:nvSpPr>
        <p:spPr/>
        <p:txBody>
          <a:bodyPr/>
          <a:lstStyle/>
          <a:p>
            <a:fld id="{F44B2B61-3E51-490C-85A5-3DF9BC032140}" type="slidenum">
              <a:rPr lang="en-US" smtClean="0"/>
              <a:pPr/>
              <a:t>16</a:t>
            </a:fld>
            <a:endParaRPr lang="en-US"/>
          </a:p>
        </p:txBody>
      </p:sp>
    </p:spTree>
    <p:extLst>
      <p:ext uri="{BB962C8B-B14F-4D97-AF65-F5344CB8AC3E}">
        <p14:creationId xmlns:p14="http://schemas.microsoft.com/office/powerpoint/2010/main" val="3926661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W.H.’s gastrointestinal system</a:t>
            </a:r>
            <a:r>
              <a:rPr lang="en-US" baseline="0" dirty="0"/>
              <a:t> looked healthy as proven by abdomen appearance, abdominal movements, bowel sounds and Blanch Test (</a:t>
            </a:r>
            <a:r>
              <a:rPr lang="en-US" sz="1200" b="0" i="0" kern="1200" dirty="0">
                <a:solidFill>
                  <a:schemeClr val="tx1"/>
                </a:solidFill>
                <a:effectLst/>
                <a:latin typeface="+mn-lt"/>
                <a:ea typeface="+mn-ea"/>
                <a:cs typeface="+mn-cs"/>
              </a:rPr>
              <a:t>capillary nail refill test).</a:t>
            </a:r>
            <a:endParaRPr lang="en-US" dirty="0"/>
          </a:p>
        </p:txBody>
      </p:sp>
      <p:sp>
        <p:nvSpPr>
          <p:cNvPr id="4" name="Slide Number Placeholder 3"/>
          <p:cNvSpPr>
            <a:spLocks noGrp="1"/>
          </p:cNvSpPr>
          <p:nvPr>
            <p:ph type="sldNum" sz="quarter" idx="10"/>
          </p:nvPr>
        </p:nvSpPr>
        <p:spPr/>
        <p:txBody>
          <a:bodyPr/>
          <a:lstStyle/>
          <a:p>
            <a:fld id="{F44B2B61-3E51-490C-85A5-3DF9BC032140}" type="slidenum">
              <a:rPr lang="en-US" smtClean="0"/>
              <a:pPr/>
              <a:t>17</a:t>
            </a:fld>
            <a:endParaRPr lang="en-US"/>
          </a:p>
        </p:txBody>
      </p:sp>
    </p:spTree>
    <p:extLst>
      <p:ext uri="{BB962C8B-B14F-4D97-AF65-F5344CB8AC3E}">
        <p14:creationId xmlns:p14="http://schemas.microsoft.com/office/powerpoint/2010/main" val="3071622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W.H.’s breasts, genitourinary/gynecological</a:t>
            </a:r>
            <a:r>
              <a:rPr lang="en-US" baseline="0" dirty="0"/>
              <a:t> and musculoskeletal systems appeared normal as verified by a physical exam and demonstration of full range of motion.</a:t>
            </a:r>
            <a:endParaRPr lang="en-US" dirty="0"/>
          </a:p>
        </p:txBody>
      </p:sp>
      <p:sp>
        <p:nvSpPr>
          <p:cNvPr id="4" name="Slide Number Placeholder 3"/>
          <p:cNvSpPr>
            <a:spLocks noGrp="1"/>
          </p:cNvSpPr>
          <p:nvPr>
            <p:ph type="sldNum" sz="quarter" idx="10"/>
          </p:nvPr>
        </p:nvSpPr>
        <p:spPr/>
        <p:txBody>
          <a:bodyPr/>
          <a:lstStyle/>
          <a:p>
            <a:fld id="{F44B2B61-3E51-490C-85A5-3DF9BC032140}" type="slidenum">
              <a:rPr lang="en-US" smtClean="0"/>
              <a:pPr/>
              <a:t>18</a:t>
            </a:fld>
            <a:endParaRPr lang="en-US"/>
          </a:p>
        </p:txBody>
      </p:sp>
    </p:spTree>
    <p:extLst>
      <p:ext uri="{BB962C8B-B14F-4D97-AF65-F5344CB8AC3E}">
        <p14:creationId xmlns:p14="http://schemas.microsoft.com/office/powerpoint/2010/main" val="815295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W.H.’s neurological/psychiatric</a:t>
            </a:r>
            <a:r>
              <a:rPr lang="en-US" baseline="0" dirty="0"/>
              <a:t> assessment was acceptable based on her attention span, level of consciousness, walking gait and tests of the fingers/thumbs.</a:t>
            </a:r>
            <a:endParaRPr lang="en-US" dirty="0"/>
          </a:p>
        </p:txBody>
      </p:sp>
      <p:sp>
        <p:nvSpPr>
          <p:cNvPr id="4" name="Slide Number Placeholder 3"/>
          <p:cNvSpPr>
            <a:spLocks noGrp="1"/>
          </p:cNvSpPr>
          <p:nvPr>
            <p:ph type="sldNum" sz="quarter" idx="10"/>
          </p:nvPr>
        </p:nvSpPr>
        <p:spPr/>
        <p:txBody>
          <a:bodyPr/>
          <a:lstStyle/>
          <a:p>
            <a:fld id="{F44B2B61-3E51-490C-85A5-3DF9BC032140}" type="slidenum">
              <a:rPr lang="en-US" smtClean="0"/>
              <a:pPr/>
              <a:t>19</a:t>
            </a:fld>
            <a:endParaRPr lang="en-US"/>
          </a:p>
        </p:txBody>
      </p:sp>
    </p:spTree>
    <p:extLst>
      <p:ext uri="{BB962C8B-B14F-4D97-AF65-F5344CB8AC3E}">
        <p14:creationId xmlns:p14="http://schemas.microsoft.com/office/powerpoint/2010/main" val="2508191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Laboratory</a:t>
            </a:r>
            <a:r>
              <a:rPr lang="en-US" baseline="0" dirty="0"/>
              <a:t> tests performed during this visit included a comprehensive metabolic panel (to measure blood levels of albumin, calcium, sodium, potassium, blood urea nitrogen, carbon dioxide, chloride, creatinine, glucose, liver enzymes and total bilirubin and protein) and a glomerular filtration rate test (to </a:t>
            </a:r>
            <a:r>
              <a:rPr lang="en-US" sz="1200" b="0" i="0" kern="1200" dirty="0">
                <a:solidFill>
                  <a:schemeClr val="tx1"/>
                </a:solidFill>
                <a:effectLst/>
                <a:latin typeface="+mn-lt"/>
                <a:ea typeface="+mn-ea"/>
                <a:cs typeface="+mn-cs"/>
              </a:rPr>
              <a:t>establish how well the kidneys are working)</a:t>
            </a:r>
            <a:r>
              <a:rPr lang="en-US" baseline="0" dirty="0"/>
              <a:t>.</a:t>
            </a:r>
            <a:endParaRPr lang="en-US" dirty="0"/>
          </a:p>
        </p:txBody>
      </p:sp>
      <p:sp>
        <p:nvSpPr>
          <p:cNvPr id="4" name="Slide Number Placeholder 3"/>
          <p:cNvSpPr>
            <a:spLocks noGrp="1"/>
          </p:cNvSpPr>
          <p:nvPr>
            <p:ph type="sldNum" sz="quarter" idx="10"/>
          </p:nvPr>
        </p:nvSpPr>
        <p:spPr/>
        <p:txBody>
          <a:bodyPr/>
          <a:lstStyle/>
          <a:p>
            <a:fld id="{F44B2B61-3E51-490C-85A5-3DF9BC032140}" type="slidenum">
              <a:rPr lang="en-US" smtClean="0"/>
              <a:pPr/>
              <a:t>20</a:t>
            </a:fld>
            <a:endParaRPr lang="en-US"/>
          </a:p>
        </p:txBody>
      </p:sp>
    </p:spTree>
    <p:extLst>
      <p:ext uri="{BB962C8B-B14F-4D97-AF65-F5344CB8AC3E}">
        <p14:creationId xmlns:p14="http://schemas.microsoft.com/office/powerpoint/2010/main" val="3340084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 was given</a:t>
            </a:r>
            <a:r>
              <a:rPr lang="en-US" baseline="0" dirty="0"/>
              <a:t> a diagnosis of essential (primary) hypertension, which is ICD-10 Code I10.</a:t>
            </a:r>
          </a:p>
          <a:p>
            <a:endParaRPr lang="en-US" baseline="0" dirty="0"/>
          </a:p>
          <a:p>
            <a:r>
              <a:rPr lang="en-US" baseline="0" dirty="0"/>
              <a:t>She was given two handwritten prescriptions for </a:t>
            </a:r>
            <a:r>
              <a:rPr lang="en-US" baseline="0" dirty="0" err="1"/>
              <a:t>Microzide</a:t>
            </a:r>
            <a:r>
              <a:rPr lang="en-US" baseline="0" dirty="0"/>
              <a:t> (</a:t>
            </a:r>
            <a:r>
              <a:rPr lang="en-US" sz="1200" b="0" i="0" kern="1200" dirty="0">
                <a:solidFill>
                  <a:schemeClr val="tx1"/>
                </a:solidFill>
                <a:effectLst/>
                <a:latin typeface="+mn-lt"/>
                <a:ea typeface="+mn-ea"/>
                <a:cs typeface="+mn-cs"/>
              </a:rPr>
              <a:t>a thiazide diuretic) and</a:t>
            </a:r>
            <a:r>
              <a:rPr lang="en-US" sz="1200" b="0" i="0" kern="1200" baseline="0" dirty="0">
                <a:solidFill>
                  <a:schemeClr val="tx1"/>
                </a:solidFill>
                <a:effectLst/>
                <a:latin typeface="+mn-lt"/>
                <a:ea typeface="+mn-ea"/>
                <a:cs typeface="+mn-cs"/>
              </a:rPr>
              <a:t> Diovan (</a:t>
            </a:r>
            <a:r>
              <a:rPr lang="en-US" sz="1200" b="0" i="0" kern="1200" dirty="0">
                <a:solidFill>
                  <a:schemeClr val="tx1"/>
                </a:solidFill>
                <a:effectLst/>
                <a:latin typeface="+mn-lt"/>
                <a:ea typeface="+mn-ea"/>
                <a:cs typeface="+mn-cs"/>
              </a:rPr>
              <a:t>an angiotensin II receptor antagonist) to lower</a:t>
            </a:r>
            <a:r>
              <a:rPr lang="en-US" sz="1200" b="0" i="0" kern="1200" baseline="0" dirty="0">
                <a:solidFill>
                  <a:schemeClr val="tx1"/>
                </a:solidFill>
                <a:effectLst/>
                <a:latin typeface="+mn-lt"/>
                <a:ea typeface="+mn-ea"/>
                <a:cs typeface="+mn-cs"/>
              </a:rPr>
              <a:t> her blood pressure</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F44B2B61-3E51-490C-85A5-3DF9BC032140}" type="slidenum">
              <a:rPr lang="en-US" smtClean="0"/>
              <a:pPr/>
              <a:t>22</a:t>
            </a:fld>
            <a:endParaRPr lang="en-US"/>
          </a:p>
        </p:txBody>
      </p:sp>
    </p:spTree>
    <p:extLst>
      <p:ext uri="{BB962C8B-B14F-4D97-AF65-F5344CB8AC3E}">
        <p14:creationId xmlns:p14="http://schemas.microsoft.com/office/powerpoint/2010/main" val="1767319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 was educated on</a:t>
            </a:r>
            <a:r>
              <a:rPr lang="en-US" baseline="0" dirty="0"/>
              <a:t> the significance of medication adherence, side effects she may encounter, how and when to self-monitor her blood pressure at home, and the importance of achieving and maintaining a healthy weight through diet and exercise. Moreover, the DASH diet and daily walking were recommended as non-medication treatments.</a:t>
            </a:r>
            <a:endParaRPr lang="en-US" dirty="0"/>
          </a:p>
        </p:txBody>
      </p:sp>
      <p:sp>
        <p:nvSpPr>
          <p:cNvPr id="4" name="Slide Number Placeholder 3"/>
          <p:cNvSpPr>
            <a:spLocks noGrp="1"/>
          </p:cNvSpPr>
          <p:nvPr>
            <p:ph type="sldNum" sz="quarter" idx="10"/>
          </p:nvPr>
        </p:nvSpPr>
        <p:spPr/>
        <p:txBody>
          <a:bodyPr/>
          <a:lstStyle/>
          <a:p>
            <a:fld id="{F44B2B61-3E51-490C-85A5-3DF9BC032140}" type="slidenum">
              <a:rPr lang="en-US" smtClean="0"/>
              <a:pPr/>
              <a:t>23</a:t>
            </a:fld>
            <a:endParaRPr lang="en-US"/>
          </a:p>
        </p:txBody>
      </p:sp>
    </p:spTree>
    <p:extLst>
      <p:ext uri="{BB962C8B-B14F-4D97-AF65-F5344CB8AC3E}">
        <p14:creationId xmlns:p14="http://schemas.microsoft.com/office/powerpoint/2010/main" val="4220041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a:r>
            <a:r>
              <a:rPr lang="en-US" sz="1200" kern="1200" baseline="0" dirty="0">
                <a:solidFill>
                  <a:schemeClr val="tx1"/>
                </a:solidFill>
                <a:effectLst/>
                <a:latin typeface="+mn-lt"/>
                <a:ea typeface="+mn-ea"/>
                <a:cs typeface="+mn-cs"/>
              </a:rPr>
              <a:t> explained her reason for visiting the clinic was to follow up </a:t>
            </a:r>
            <a:r>
              <a:rPr lang="en-US" sz="1200" kern="1200" dirty="0">
                <a:solidFill>
                  <a:schemeClr val="tx1"/>
                </a:solidFill>
                <a:effectLst/>
                <a:latin typeface="+mn-lt"/>
                <a:ea typeface="+mn-ea"/>
                <a:cs typeface="+mn-cs"/>
              </a:rPr>
              <a:t>on a recent medication adjustment for previously diagnosed hypertension. She was taking </a:t>
            </a:r>
            <a:r>
              <a:rPr lang="en-US" sz="1200" kern="1200" dirty="0" err="1">
                <a:solidFill>
                  <a:schemeClr val="tx1"/>
                </a:solidFill>
                <a:effectLst/>
                <a:latin typeface="+mn-lt"/>
                <a:ea typeface="+mn-ea"/>
                <a:cs typeface="+mn-cs"/>
              </a:rPr>
              <a:t>Dyazide</a:t>
            </a:r>
            <a:r>
              <a:rPr lang="en-US" sz="1200" kern="1200" dirty="0">
                <a:solidFill>
                  <a:schemeClr val="tx1"/>
                </a:solidFill>
                <a:effectLst/>
                <a:latin typeface="+mn-lt"/>
                <a:ea typeface="+mn-ea"/>
                <a:cs typeface="+mn-cs"/>
              </a:rPr>
              <a:t>, but discontinued the medication due to a potassium abnormality. On this date</a:t>
            </a:r>
            <a:r>
              <a:rPr lang="en-US" sz="1200" kern="1200" baseline="0" dirty="0">
                <a:solidFill>
                  <a:schemeClr val="tx1"/>
                </a:solidFill>
                <a:effectLst/>
                <a:latin typeface="+mn-lt"/>
                <a:ea typeface="+mn-ea"/>
                <a:cs typeface="+mn-cs"/>
              </a:rPr>
              <a:t> W.H. was</a:t>
            </a:r>
            <a:r>
              <a:rPr lang="en-US" sz="1200" kern="1200" dirty="0">
                <a:solidFill>
                  <a:schemeClr val="tx1"/>
                </a:solidFill>
                <a:effectLst/>
                <a:latin typeface="+mn-lt"/>
                <a:ea typeface="+mn-ea"/>
                <a:cs typeface="+mn-cs"/>
              </a:rPr>
              <a:t> asymptomatic.</a:t>
            </a:r>
          </a:p>
        </p:txBody>
      </p:sp>
      <p:sp>
        <p:nvSpPr>
          <p:cNvPr id="4" name="Slide Number Placeholder 3"/>
          <p:cNvSpPr>
            <a:spLocks noGrp="1"/>
          </p:cNvSpPr>
          <p:nvPr>
            <p:ph type="sldNum" sz="quarter" idx="10"/>
          </p:nvPr>
        </p:nvSpPr>
        <p:spPr/>
        <p:txBody>
          <a:bodyPr/>
          <a:lstStyle/>
          <a:p>
            <a:fld id="{F44B2B61-3E51-490C-85A5-3DF9BC032140}" type="slidenum">
              <a:rPr lang="en-US" smtClean="0"/>
              <a:pPr/>
              <a:t>4</a:t>
            </a:fld>
            <a:endParaRPr lang="en-US"/>
          </a:p>
        </p:txBody>
      </p:sp>
    </p:spTree>
    <p:extLst>
      <p:ext uri="{BB962C8B-B14F-4D97-AF65-F5344CB8AC3E}">
        <p14:creationId xmlns:p14="http://schemas.microsoft.com/office/powerpoint/2010/main" val="1341909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
            <a:r>
              <a:rPr lang="en-US" baseline="0" dirty="0"/>
              <a:t> was asked to return to the clinic in 2 weeks for a blood pressure check and to discuss the medication changes.  She should continue to have her blood pressure checked at the clinic every 2-4 weeks until it is under control.  Lastly, W.H. was advised to visit the clinic at least every 6 months for blood pressure surveillance and to stop in more often if complications occurred.</a:t>
            </a:r>
            <a:endParaRPr lang="en-US" dirty="0"/>
          </a:p>
        </p:txBody>
      </p:sp>
      <p:sp>
        <p:nvSpPr>
          <p:cNvPr id="4" name="Slide Number Placeholder 3"/>
          <p:cNvSpPr>
            <a:spLocks noGrp="1"/>
          </p:cNvSpPr>
          <p:nvPr>
            <p:ph type="sldNum" sz="quarter" idx="10"/>
          </p:nvPr>
        </p:nvSpPr>
        <p:spPr/>
        <p:txBody>
          <a:bodyPr/>
          <a:lstStyle/>
          <a:p>
            <a:fld id="{F44B2B61-3E51-490C-85A5-3DF9BC032140}" type="slidenum">
              <a:rPr lang="en-US" smtClean="0"/>
              <a:pPr/>
              <a:t>24</a:t>
            </a:fld>
            <a:endParaRPr lang="en-US"/>
          </a:p>
        </p:txBody>
      </p:sp>
    </p:spTree>
    <p:extLst>
      <p:ext uri="{BB962C8B-B14F-4D97-AF65-F5344CB8AC3E}">
        <p14:creationId xmlns:p14="http://schemas.microsoft.com/office/powerpoint/2010/main" val="10761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Overall, this</a:t>
            </a:r>
            <a:r>
              <a:rPr lang="en-US" sz="1200" i="0" kern="1200" baseline="0" dirty="0">
                <a:solidFill>
                  <a:schemeClr val="tx1"/>
                </a:solidFill>
                <a:effectLst/>
                <a:latin typeface="+mn-lt"/>
                <a:ea typeface="+mn-ea"/>
                <a:cs typeface="+mn-cs"/>
              </a:rPr>
              <a:t> was my first patient of the practicum experience.  Ms. W.H. was friendly and a pleasure to work with and the exam was quite straightforward.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effectLst/>
                <a:latin typeface="+mn-lt"/>
                <a:ea typeface="+mn-ea"/>
                <a:cs typeface="+mn-cs"/>
              </a:rPr>
              <a:t>My weaknesses as I interviewed and assessed this patient were that I was trying to make sure I recorded all the necessary information for the SOAP notes and in turn was not as amicable or attentive as I have been in the past with patients. On the other hand, my strengths were that I am very familiar with the diagnosis, treatment and prevention of hypertension and was able to offer Ms. W.H. advice and recommendations.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effectLst/>
                <a:latin typeface="+mn-lt"/>
                <a:ea typeface="+mn-ea"/>
                <a:cs typeface="+mn-cs"/>
              </a:rPr>
              <a:t>As I progress and grow as a Nurse Practitioner, I will prepare differently by better knowing what information is required in the SOAP notes and gaining more confidence as I interview and assess </a:t>
            </a:r>
            <a:r>
              <a:rPr lang="en-US" sz="1200" i="0" kern="1200" baseline="0">
                <a:solidFill>
                  <a:schemeClr val="tx1"/>
                </a:solidFill>
                <a:effectLst/>
                <a:latin typeface="+mn-lt"/>
                <a:ea typeface="+mn-ea"/>
                <a:cs typeface="+mn-cs"/>
              </a:rPr>
              <a:t>additional patients.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4B2B61-3E51-490C-85A5-3DF9BC032140}" type="slidenum">
              <a:rPr lang="en-US" smtClean="0"/>
              <a:pPr/>
              <a:t>26</a:t>
            </a:fld>
            <a:endParaRPr lang="en-US"/>
          </a:p>
        </p:txBody>
      </p:sp>
    </p:spTree>
    <p:extLst>
      <p:ext uri="{BB962C8B-B14F-4D97-AF65-F5344CB8AC3E}">
        <p14:creationId xmlns:p14="http://schemas.microsoft.com/office/powerpoint/2010/main" val="1421306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
            <a:r>
              <a:rPr lang="en-US" baseline="0" dirty="0"/>
              <a:t> declared she was taking several medications for vitamin D deficiency, </a:t>
            </a:r>
            <a:r>
              <a:rPr lang="en-US" baseline="0" dirty="0" err="1"/>
              <a:t>insomina</a:t>
            </a:r>
            <a:r>
              <a:rPr lang="en-US" baseline="0" dirty="0"/>
              <a:t>, hypothyroidism, heart attack and stroke prevention, GERD, allergies, hyperlipidemia and hypertension. Furthermore, she had taken additional medications in the past for bacterial infection and cough and several other medications for hypertension.</a:t>
            </a:r>
            <a:endParaRPr lang="en-US" dirty="0"/>
          </a:p>
        </p:txBody>
      </p:sp>
      <p:sp>
        <p:nvSpPr>
          <p:cNvPr id="4" name="Slide Number Placeholder 3"/>
          <p:cNvSpPr>
            <a:spLocks noGrp="1"/>
          </p:cNvSpPr>
          <p:nvPr>
            <p:ph type="sldNum" sz="quarter" idx="10"/>
          </p:nvPr>
        </p:nvSpPr>
        <p:spPr/>
        <p:txBody>
          <a:bodyPr/>
          <a:lstStyle/>
          <a:p>
            <a:fld id="{F44B2B61-3E51-490C-85A5-3DF9BC032140}" type="slidenum">
              <a:rPr lang="en-US" smtClean="0"/>
              <a:pPr/>
              <a:t>5</a:t>
            </a:fld>
            <a:endParaRPr lang="en-US"/>
          </a:p>
        </p:txBody>
      </p:sp>
    </p:spTree>
    <p:extLst>
      <p:ext uri="{BB962C8B-B14F-4D97-AF65-F5344CB8AC3E}">
        <p14:creationId xmlns:p14="http://schemas.microsoft.com/office/powerpoint/2010/main" val="3894614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 stated she had</a:t>
            </a:r>
            <a:r>
              <a:rPr lang="en-US" baseline="0" dirty="0"/>
              <a:t> no known drug allergies and no medication intolerances. She had never been hospitalized, but had three minor surgeries between 2005-2011 with positive outcomes. Her chronic health problems (vitamin D deficiency, hypothyroidism, cardiac arrhythmia, hyperlipidemia, GERD and insomnia) were all currently controlled with medication. Her hypertension remained uncontrolled, hence her visit to the clinic.</a:t>
            </a:r>
            <a:endParaRPr lang="en-US" dirty="0"/>
          </a:p>
        </p:txBody>
      </p:sp>
      <p:sp>
        <p:nvSpPr>
          <p:cNvPr id="4" name="Slide Number Placeholder 3"/>
          <p:cNvSpPr>
            <a:spLocks noGrp="1"/>
          </p:cNvSpPr>
          <p:nvPr>
            <p:ph type="sldNum" sz="quarter" idx="10"/>
          </p:nvPr>
        </p:nvSpPr>
        <p:spPr/>
        <p:txBody>
          <a:bodyPr/>
          <a:lstStyle/>
          <a:p>
            <a:fld id="{F44B2B61-3E51-490C-85A5-3DF9BC032140}" type="slidenum">
              <a:rPr lang="en-US" smtClean="0"/>
              <a:pPr/>
              <a:t>6</a:t>
            </a:fld>
            <a:endParaRPr lang="en-US"/>
          </a:p>
        </p:txBody>
      </p:sp>
    </p:spTree>
    <p:extLst>
      <p:ext uri="{BB962C8B-B14F-4D97-AF65-F5344CB8AC3E}">
        <p14:creationId xmlns:p14="http://schemas.microsoft.com/office/powerpoint/2010/main" val="2487169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Ms. W.H’s parents are deceased and both were diagnosed with hypertension. She has one younger brother who is alive and diagnosed with type II diabetes and hypertension. No history is known about her grandparents from either side.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Ms. W.H. has been married to her husband, J.H., for over 40 years and together they have two adult children (one son and one daughter) who are alive and healthy.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 was a homemaker while raising her children and worked as a school secretary until retiring 10 years ago. She denied tobacco, alcohol or drug use.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44B2B61-3E51-490C-85A5-3DF9BC032140}" type="slidenum">
              <a:rPr lang="en-US" smtClean="0"/>
              <a:pPr/>
              <a:t>7</a:t>
            </a:fld>
            <a:endParaRPr lang="en-US"/>
          </a:p>
        </p:txBody>
      </p:sp>
    </p:spTree>
    <p:extLst>
      <p:ext uri="{BB962C8B-B14F-4D97-AF65-F5344CB8AC3E}">
        <p14:creationId xmlns:p14="http://schemas.microsoft.com/office/powerpoint/2010/main" val="616141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previously</a:t>
            </a:r>
            <a:r>
              <a:rPr lang="en-US" baseline="0" dirty="0"/>
              <a:t> mentioned, W.H. was asymptomatic during her visit to the clinic.  Her skin, eyes, ears, nose, mouth and throat all appeared normal.  She admitted to forgoing routine mammograms, but claimed to perform a monthly breast self-exam and has not noticed any lumps, bumps or changes.</a:t>
            </a:r>
            <a:endParaRPr lang="en-US" dirty="0"/>
          </a:p>
        </p:txBody>
      </p:sp>
      <p:sp>
        <p:nvSpPr>
          <p:cNvPr id="4" name="Slide Number Placeholder 3"/>
          <p:cNvSpPr>
            <a:spLocks noGrp="1"/>
          </p:cNvSpPr>
          <p:nvPr>
            <p:ph type="sldNum" sz="quarter" idx="10"/>
          </p:nvPr>
        </p:nvSpPr>
        <p:spPr/>
        <p:txBody>
          <a:bodyPr/>
          <a:lstStyle/>
          <a:p>
            <a:fld id="{F44B2B61-3E51-490C-85A5-3DF9BC032140}" type="slidenum">
              <a:rPr lang="en-US" smtClean="0"/>
              <a:pPr/>
              <a:t>8</a:t>
            </a:fld>
            <a:endParaRPr lang="en-US"/>
          </a:p>
        </p:txBody>
      </p:sp>
    </p:spTree>
    <p:extLst>
      <p:ext uri="{BB962C8B-B14F-4D97-AF65-F5344CB8AC3E}">
        <p14:creationId xmlns:p14="http://schemas.microsoft.com/office/powerpoint/2010/main" val="1816864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 denied any problems regarding hematologic,</a:t>
            </a:r>
            <a:r>
              <a:rPr lang="en-US" baseline="0" dirty="0"/>
              <a:t> lymphatic, endocrine, respiratory, gastrointestinal, genitourinary/gynecological or musculoskeletal systems. Her only concern related to the cardiovascular system was her high blood pressure.</a:t>
            </a:r>
            <a:endParaRPr lang="en-US" dirty="0"/>
          </a:p>
        </p:txBody>
      </p:sp>
      <p:sp>
        <p:nvSpPr>
          <p:cNvPr id="4" name="Slide Number Placeholder 3"/>
          <p:cNvSpPr>
            <a:spLocks noGrp="1"/>
          </p:cNvSpPr>
          <p:nvPr>
            <p:ph type="sldNum" sz="quarter" idx="10"/>
          </p:nvPr>
        </p:nvSpPr>
        <p:spPr/>
        <p:txBody>
          <a:bodyPr/>
          <a:lstStyle/>
          <a:p>
            <a:fld id="{F44B2B61-3E51-490C-85A5-3DF9BC032140}" type="slidenum">
              <a:rPr lang="en-US" smtClean="0"/>
              <a:pPr/>
              <a:t>9</a:t>
            </a:fld>
            <a:endParaRPr lang="en-US"/>
          </a:p>
        </p:txBody>
      </p:sp>
    </p:spTree>
    <p:extLst>
      <p:ext uri="{BB962C8B-B14F-4D97-AF65-F5344CB8AC3E}">
        <p14:creationId xmlns:p14="http://schemas.microsoft.com/office/powerpoint/2010/main" val="3674701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a:t>
            </a:r>
            <a:r>
              <a:rPr lang="en-US" baseline="0" dirty="0"/>
              <a:t> occasional sleep problems, W.H. had no serious neurological or psychiatric issues.</a:t>
            </a:r>
          </a:p>
        </p:txBody>
      </p:sp>
      <p:sp>
        <p:nvSpPr>
          <p:cNvPr id="4" name="Slide Number Placeholder 3"/>
          <p:cNvSpPr>
            <a:spLocks noGrp="1"/>
          </p:cNvSpPr>
          <p:nvPr>
            <p:ph type="sldNum" sz="quarter" idx="10"/>
          </p:nvPr>
        </p:nvSpPr>
        <p:spPr/>
        <p:txBody>
          <a:bodyPr/>
          <a:lstStyle/>
          <a:p>
            <a:fld id="{F44B2B61-3E51-490C-85A5-3DF9BC032140}" type="slidenum">
              <a:rPr lang="en-US" smtClean="0"/>
              <a:pPr/>
              <a:t>10</a:t>
            </a:fld>
            <a:endParaRPr lang="en-US"/>
          </a:p>
        </p:txBody>
      </p:sp>
    </p:spTree>
    <p:extLst>
      <p:ext uri="{BB962C8B-B14F-4D97-AF65-F5344CB8AC3E}">
        <p14:creationId xmlns:p14="http://schemas.microsoft.com/office/powerpoint/2010/main" val="1188945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W.H.’s temperature, pulse</a:t>
            </a:r>
            <a:r>
              <a:rPr lang="en-US" baseline="0" dirty="0"/>
              <a:t> and respiration rate were all normal.</a:t>
            </a:r>
          </a:p>
          <a:p>
            <a:endParaRPr lang="en-US" baseline="0" dirty="0"/>
          </a:p>
          <a:p>
            <a:r>
              <a:rPr lang="en-US" baseline="0" dirty="0"/>
              <a:t>Her blood pressure was elevated and her BMI placed her in the category of obese.</a:t>
            </a:r>
            <a:endParaRPr lang="en-US" dirty="0"/>
          </a:p>
        </p:txBody>
      </p:sp>
      <p:sp>
        <p:nvSpPr>
          <p:cNvPr id="4" name="Slide Number Placeholder 3"/>
          <p:cNvSpPr>
            <a:spLocks noGrp="1"/>
          </p:cNvSpPr>
          <p:nvPr>
            <p:ph type="sldNum" sz="quarter" idx="10"/>
          </p:nvPr>
        </p:nvSpPr>
        <p:spPr/>
        <p:txBody>
          <a:bodyPr/>
          <a:lstStyle/>
          <a:p>
            <a:fld id="{F44B2B61-3E51-490C-85A5-3DF9BC032140}" type="slidenum">
              <a:rPr lang="en-US" smtClean="0"/>
              <a:pPr/>
              <a:t>12</a:t>
            </a:fld>
            <a:endParaRPr lang="en-US"/>
          </a:p>
        </p:txBody>
      </p:sp>
    </p:spTree>
    <p:extLst>
      <p:ext uri="{BB962C8B-B14F-4D97-AF65-F5344CB8AC3E}">
        <p14:creationId xmlns:p14="http://schemas.microsoft.com/office/powerpoint/2010/main" val="3871477175"/>
      </p:ext>
    </p:extLst>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image" Target="../media/image3.png"/>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image" Target="../media/image3.png"/>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08FE487A-334B-4E57-A9C9-6785D62D02C2}" type="datetimeFigureOut">
              <a:rPr lang="en-US" smtClean="0"/>
              <a:pPr/>
              <a:t>5/7/2017</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D66F5F5-578E-4813-80F3-7E0A1E93BACF}"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FE487A-334B-4E57-A9C9-6785D62D02C2}" type="datetimeFigureOut">
              <a:rPr lang="en-US" smtClean="0"/>
              <a:pPr/>
              <a:t>5/7/2017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6F5F5-578E-4813-80F3-7E0A1E93BACF}"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FE487A-334B-4E57-A9C9-6785D62D02C2}" type="datetimeFigureOut">
              <a:rPr lang="en-US" smtClean="0"/>
              <a:pPr/>
              <a:t>5/7/2017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6F5F5-578E-4813-80F3-7E0A1E93BACF}"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FE487A-334B-4E57-A9C9-6785D62D02C2}" type="datetimeFigureOut">
              <a:rPr lang="en-US" smtClean="0"/>
              <a:pPr/>
              <a:t>5/7/2017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6F5F5-578E-4813-80F3-7E0A1E93BACF}" type="slidenum">
              <a:rPr lang="en-US" smtClean="0"/>
              <a:pPr/>
              <a:t>‹#›</a:t>
            </a:fld>
            <a:endParaRPr lang="en-US"/>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FE487A-334B-4E57-A9C9-6785D62D02C2}" type="datetimeFigureOut">
              <a:rPr lang="en-US" smtClean="0"/>
              <a:pPr/>
              <a:t>5/7/2017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6F5F5-578E-4813-80F3-7E0A1E93BAC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8FE487A-334B-4E57-A9C9-6785D62D02C2}" type="datetimeFigureOut">
              <a:rPr lang="en-US" smtClean="0"/>
              <a:pPr/>
              <a:t>5/7/2017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6F5F5-578E-4813-80F3-7E0A1E93BACF}"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FE487A-334B-4E57-A9C9-6785D62D02C2}" type="datetimeFigureOut">
              <a:rPr lang="en-US" smtClean="0"/>
              <a:pPr/>
              <a:t>5/7/2017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66F5F5-578E-4813-80F3-7E0A1E93BACF}"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FE487A-334B-4E57-A9C9-6785D62D02C2}" type="datetimeFigureOut">
              <a:rPr lang="en-US" smtClean="0"/>
              <a:pPr/>
              <a:t>5/7/2017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66F5F5-578E-4813-80F3-7E0A1E93BACF}"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FE487A-334B-4E57-A9C9-6785D62D02C2}" type="datetimeFigureOut">
              <a:rPr lang="en-US" smtClean="0"/>
              <a:pPr/>
              <a:t>5/7/2017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66F5F5-578E-4813-80F3-7E0A1E93BA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FE487A-334B-4E57-A9C9-6785D62D02C2}" type="datetimeFigureOut">
              <a:rPr lang="en-US" smtClean="0"/>
              <a:pPr/>
              <a:t>5/7/2017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6F5F5-578E-4813-80F3-7E0A1E93BA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FE487A-334B-4E57-A9C9-6785D62D02C2}" type="datetimeFigureOut">
              <a:rPr lang="en-US" smtClean="0"/>
              <a:pPr/>
              <a:t>5/7/2017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6F5F5-578E-4813-80F3-7E0A1E93BACF}" type="slidenum">
              <a:rPr lang="en-US" smtClean="0"/>
              <a:pPr/>
              <a:t>‹#›</a:t>
            </a:fld>
            <a:endParaRPr lang="en-US"/>
          </a:p>
        </p:txBody>
      </p:sp>
    </p:spTree>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08FE487A-334B-4E57-A9C9-6785D62D02C2}" type="datetimeFigureOut">
              <a:rPr lang="en-US" smtClean="0"/>
              <a:pPr/>
              <a:t>5/7/2017</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DD66F5F5-578E-4813-80F3-7E0A1E93BA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8.xml"/>
  <Relationship Id="rId3" Type="http://schemas.openxmlformats.org/officeDocument/2006/relationships/image" Target="../media/image5.png"/>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3.xml"/>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9.xml"/>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10.xml"/>
  <Relationship Id="rId3" Type="http://schemas.openxmlformats.org/officeDocument/2006/relationships/image" Target="../media/image6.emf"/>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11.xml"/>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12.xml"/>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13.xml"/>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15.xml"/>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16.xml"/>
</Relationships>

</file>

<file path=ppt/slides/_rels/slide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4.png"/>
</Relationships>

</file>

<file path=ppt/slides/_rels/slide20.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17.xml"/>
  <Relationship Id="rId3" Type="http://schemas.openxmlformats.org/officeDocument/2006/relationships/image" Target="../media/image7.png"/>
  <Relationship Id="rId4" Type="http://schemas.openxmlformats.org/officeDocument/2006/relationships/image" Target="../media/image8.png"/>
</Relationships>

</file>

<file path=ppt/slides/_rels/slide21.xml.rels><?xml version="1.0" encoding="UTF-8"?>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18.xml"/>
  <Relationship Id="rId3" Type="http://schemas.openxmlformats.org/officeDocument/2006/relationships/image" Target="../media/image9.png"/>
</Relationships>

</file>

<file path=ppt/slides/_rels/slide23.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19.xml"/>
  <Relationship Id="rId3" Type="http://schemas.openxmlformats.org/officeDocument/2006/relationships/image" Target="../media/image10.jpeg"/>
</Relationships>

</file>

<file path=ppt/slides/_rels/slide24.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20.xml"/>
  <Relationship Id="rId3" Type="http://schemas.openxmlformats.org/officeDocument/2006/relationships/image" Target="../media/image11.png"/>
</Relationships>

</file>

<file path=ppt/slides/_rels/slide25.xml.rels><?xml version="1.0" encoding="UTF-8"?>

<Relationships xmlns="http://schemas.openxmlformats.org/package/2006/relationships">
  <Relationship Id="rId1" Type="http://schemas.openxmlformats.org/officeDocument/2006/relationships/slideLayout" Target="../slideLayouts/slideLayout3.xml"/>
</Relationships>

</file>

<file path=ppt/slides/_rels/slide26.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21.xml"/>
  <Relationship Id="rId3" Type="http://schemas.openxmlformats.org/officeDocument/2006/relationships/image" Target="../media/image12.png"/>
</Relationships>

</file>

<file path=ppt/slides/_rels/slide3.xml.rels><?xml version="1.0" encoding="UTF-8"?>

<Relationships xmlns="http://schemas.openxmlformats.org/package/2006/relationships">
  <Relationship Id="rId1" Type="http://schemas.openxmlformats.org/officeDocument/2006/relationships/slideLayout" Target="../slideLayouts/slideLayout3.xml"/>
</Relationships>

</file>

<file path=ppt/slides/_rels/slide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5.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3.xml"/>
</Relationships>

</file>

<file path=ppt/slides/_rels/slide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7.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5.xml"/>
</Relationships>

</file>

<file path=ppt/slides/_rels/slide8.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6.xml"/>
</Relationships>

</file>

<file path=ppt/slides/_rels/slide9.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Complete Health History and Physical Assessment</a:t>
            </a:r>
          </a:p>
        </p:txBody>
      </p:sp>
      <p:sp>
        <p:nvSpPr>
          <p:cNvPr id="3" name="Subtitle 2"/>
          <p:cNvSpPr>
            <a:spLocks noGrp="1"/>
          </p:cNvSpPr>
          <p:nvPr>
            <p:ph type="subTitle" idx="1"/>
          </p:nvPr>
        </p:nvSpPr>
        <p:spPr/>
        <p:txBody>
          <a:bodyPr>
            <a:normAutofit/>
          </a:bodyPr>
          <a:lstStyle/>
          <a:p>
            <a:r>
              <a:rPr lang="en-US" sz="3600"/>
              <a:t>November </a:t>
            </a:r>
            <a:r>
              <a:rPr lang="en-US" sz="3600" dirty="0"/>
              <a:t>29, 2015</a:t>
            </a:r>
          </a:p>
        </p:txBody>
      </p:sp>
    </p:spTree>
    <p:extLst>
      <p:ext uri="{BB962C8B-B14F-4D97-AF65-F5344CB8AC3E}">
        <p14:creationId xmlns:p14="http://schemas.microsoft.com/office/powerpoint/2010/main" val="3206368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242852"/>
                </a:solidFill>
              </a:rPr>
              <a:t>SUBJECTIVE: </a:t>
            </a:r>
            <a:r>
              <a:rPr lang="en-US" sz="3600" dirty="0">
                <a:solidFill>
                  <a:srgbClr val="242852"/>
                </a:solidFill>
              </a:rPr>
              <a:t>Review of Systems</a:t>
            </a:r>
            <a:endParaRPr lang="en-US" dirty="0"/>
          </a:p>
        </p:txBody>
      </p:sp>
      <p:sp>
        <p:nvSpPr>
          <p:cNvPr id="3" name="Content Placeholder 2"/>
          <p:cNvSpPr>
            <a:spLocks noGrp="1"/>
          </p:cNvSpPr>
          <p:nvPr>
            <p:ph sz="quarter" idx="13"/>
          </p:nvPr>
        </p:nvSpPr>
        <p:spPr/>
        <p:txBody>
          <a:bodyPr>
            <a:normAutofit/>
          </a:bodyPr>
          <a:lstStyle/>
          <a:p>
            <a:pPr marL="0" indent="0">
              <a:buNone/>
            </a:pPr>
            <a:endParaRPr lang="en-US" sz="1900" b="1" dirty="0"/>
          </a:p>
          <a:p>
            <a:pPr marL="0" indent="0">
              <a:buNone/>
            </a:pPr>
            <a:endParaRPr lang="en-US" sz="1100" b="1" dirty="0"/>
          </a:p>
          <a:p>
            <a:pPr marL="0" indent="0">
              <a:buNone/>
            </a:pPr>
            <a:r>
              <a:rPr lang="en-US" sz="1900" b="1" dirty="0"/>
              <a:t>Neurological: </a:t>
            </a:r>
            <a:r>
              <a:rPr lang="en-US" sz="1900" dirty="0"/>
              <a:t>Denies syncope, seizures, head injuries, weakness, headaches, numbness, falls, tremor or memory loss</a:t>
            </a:r>
          </a:p>
          <a:p>
            <a:pPr marL="0" indent="0">
              <a:buNone/>
            </a:pPr>
            <a:endParaRPr lang="en-US" sz="1900" b="1" dirty="0"/>
          </a:p>
          <a:p>
            <a:pPr marL="0" indent="0">
              <a:buNone/>
            </a:pPr>
            <a:r>
              <a:rPr lang="en-US" sz="1900" b="1" dirty="0"/>
              <a:t>Psychiatric: </a:t>
            </a:r>
            <a:r>
              <a:rPr lang="en-US" sz="1900" dirty="0"/>
              <a:t>Admits to “sometimes waking up too early, but not all the time;” denies depression, anxiety or suicidal ideation/attempts</a:t>
            </a:r>
            <a:endParaRPr lang="en-US" sz="1900" b="1" dirty="0"/>
          </a:p>
        </p:txBody>
      </p:sp>
      <p:pic>
        <p:nvPicPr>
          <p:cNvPr id="4098" name="Picture 2"/>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5093097" y="2239963"/>
            <a:ext cx="2907506"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4397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b="1" dirty="0"/>
              <a:t>OBJECTIVE ASSESSMENT</a:t>
            </a:r>
          </a:p>
        </p:txBody>
      </p:sp>
    </p:spTree>
    <p:extLst>
      <p:ext uri="{BB962C8B-B14F-4D97-AF65-F5344CB8AC3E}">
        <p14:creationId xmlns:p14="http://schemas.microsoft.com/office/powerpoint/2010/main" val="1239063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OBJECTIVE:</a:t>
            </a:r>
            <a:r>
              <a:rPr lang="en-US" sz="3600" dirty="0"/>
              <a:t> Biometric Data</a:t>
            </a:r>
          </a:p>
        </p:txBody>
      </p:sp>
      <p:sp>
        <p:nvSpPr>
          <p:cNvPr id="3" name="Content Placeholder 2"/>
          <p:cNvSpPr>
            <a:spLocks noGrp="1"/>
          </p:cNvSpPr>
          <p:nvPr>
            <p:ph sz="quarter" idx="13"/>
          </p:nvPr>
        </p:nvSpPr>
        <p:spPr/>
        <p:txBody>
          <a:bodyPr/>
          <a:lstStyle/>
          <a:p>
            <a:pPr marL="0" indent="0">
              <a:buNone/>
            </a:pPr>
            <a:r>
              <a:rPr lang="en-US" b="1" dirty="0"/>
              <a:t>Height: </a:t>
            </a:r>
            <a:r>
              <a:rPr lang="en-US" dirty="0"/>
              <a:t>5’9”</a:t>
            </a:r>
          </a:p>
          <a:p>
            <a:pPr marL="0" indent="0">
              <a:buNone/>
            </a:pPr>
            <a:endParaRPr lang="en-US" dirty="0"/>
          </a:p>
          <a:p>
            <a:pPr marL="0" indent="0">
              <a:buNone/>
            </a:pPr>
            <a:r>
              <a:rPr lang="en-US" b="1" dirty="0"/>
              <a:t>Weight: </a:t>
            </a:r>
            <a:r>
              <a:rPr lang="en-US" dirty="0"/>
              <a:t>235 </a:t>
            </a:r>
            <a:r>
              <a:rPr lang="en-US" dirty="0" err="1"/>
              <a:t>lbs</a:t>
            </a:r>
            <a:endParaRPr lang="en-US" dirty="0"/>
          </a:p>
          <a:p>
            <a:pPr marL="0" indent="0">
              <a:buNone/>
            </a:pPr>
            <a:endParaRPr lang="en-US" b="1" dirty="0"/>
          </a:p>
          <a:p>
            <a:pPr marL="0" indent="0">
              <a:buNone/>
            </a:pPr>
            <a:r>
              <a:rPr lang="en-US" b="1" dirty="0"/>
              <a:t>Body Mass Index: </a:t>
            </a:r>
            <a:r>
              <a:rPr lang="en-US" dirty="0"/>
              <a:t>34.7</a:t>
            </a:r>
          </a:p>
          <a:p>
            <a:pPr marL="0" indent="0">
              <a:buNone/>
            </a:pPr>
            <a:endParaRPr lang="en-US" dirty="0"/>
          </a:p>
          <a:p>
            <a:pPr marL="0" indent="0">
              <a:buNone/>
            </a:pPr>
            <a:r>
              <a:rPr lang="en-US" b="1" dirty="0"/>
              <a:t>Temperature: </a:t>
            </a:r>
            <a:r>
              <a:rPr lang="en-US" dirty="0"/>
              <a:t>98.7 F</a:t>
            </a:r>
          </a:p>
          <a:p>
            <a:pPr marL="0" indent="0">
              <a:buNone/>
            </a:pPr>
            <a:endParaRPr lang="en-US" dirty="0"/>
          </a:p>
        </p:txBody>
      </p:sp>
      <p:sp>
        <p:nvSpPr>
          <p:cNvPr id="4" name="Content Placeholder 3"/>
          <p:cNvSpPr>
            <a:spLocks noGrp="1"/>
          </p:cNvSpPr>
          <p:nvPr>
            <p:ph sz="quarter" idx="14"/>
          </p:nvPr>
        </p:nvSpPr>
        <p:spPr>
          <a:xfrm>
            <a:off x="4645150" y="2240280"/>
            <a:ext cx="3889250" cy="3877056"/>
          </a:xfrm>
        </p:spPr>
        <p:txBody>
          <a:bodyPr/>
          <a:lstStyle/>
          <a:p>
            <a:pPr marL="0" indent="0">
              <a:buNone/>
            </a:pPr>
            <a:r>
              <a:rPr lang="en-US" b="1" dirty="0"/>
              <a:t>Blood Pressure: </a:t>
            </a:r>
            <a:r>
              <a:rPr lang="en-US" dirty="0"/>
              <a:t>180/117 mmHg (left arm)</a:t>
            </a:r>
          </a:p>
          <a:p>
            <a:pPr marL="0" indent="0">
              <a:buNone/>
            </a:pPr>
            <a:endParaRPr lang="en-US" dirty="0"/>
          </a:p>
          <a:p>
            <a:pPr marL="0" indent="0">
              <a:buNone/>
            </a:pPr>
            <a:r>
              <a:rPr lang="en-US" b="1" dirty="0"/>
              <a:t>Pulse: </a:t>
            </a:r>
            <a:r>
              <a:rPr lang="en-US" dirty="0"/>
              <a:t>83 beats per minute</a:t>
            </a:r>
          </a:p>
          <a:p>
            <a:pPr marL="0" indent="0">
              <a:buNone/>
            </a:pPr>
            <a:endParaRPr lang="en-US" dirty="0"/>
          </a:p>
          <a:p>
            <a:pPr marL="0" indent="0">
              <a:buNone/>
            </a:pPr>
            <a:r>
              <a:rPr lang="en-US" b="1" dirty="0"/>
              <a:t>Respiration Rate: </a:t>
            </a:r>
            <a:r>
              <a:rPr lang="en-US" dirty="0"/>
              <a:t>20 breaths per minute</a:t>
            </a:r>
          </a:p>
        </p:txBody>
      </p:sp>
    </p:spTree>
    <p:extLst>
      <p:ext uri="{BB962C8B-B14F-4D97-AF65-F5344CB8AC3E}">
        <p14:creationId xmlns:p14="http://schemas.microsoft.com/office/powerpoint/2010/main" val="657089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b="1" dirty="0">
                <a:solidFill>
                  <a:srgbClr val="242852"/>
                </a:solidFill>
              </a:rPr>
              <a:t>OBJECTIVE: </a:t>
            </a:r>
            <a:r>
              <a:rPr lang="en-US" sz="3600" dirty="0">
                <a:solidFill>
                  <a:srgbClr val="242852"/>
                </a:solidFill>
              </a:rPr>
              <a:t>Review of Systems</a:t>
            </a:r>
            <a:endParaRPr lang="en-US" dirty="0"/>
          </a:p>
        </p:txBody>
      </p:sp>
      <p:sp>
        <p:nvSpPr>
          <p:cNvPr id="7" name="Content Placeholder 6"/>
          <p:cNvSpPr>
            <a:spLocks noGrp="1"/>
          </p:cNvSpPr>
          <p:nvPr>
            <p:ph sz="quarter" idx="14"/>
          </p:nvPr>
        </p:nvSpPr>
        <p:spPr/>
        <p:txBody>
          <a:bodyPr>
            <a:normAutofit lnSpcReduction="10000"/>
          </a:bodyPr>
          <a:lstStyle/>
          <a:p>
            <a:pPr marL="0" indent="0">
              <a:buNone/>
            </a:pPr>
            <a:endParaRPr lang="en-US" sz="2000" b="1" dirty="0"/>
          </a:p>
          <a:p>
            <a:pPr marL="0" indent="0">
              <a:buNone/>
            </a:pPr>
            <a:r>
              <a:rPr lang="en-US" sz="2000" b="1" dirty="0"/>
              <a:t>General Appearance: </a:t>
            </a:r>
            <a:r>
              <a:rPr lang="en-US" sz="2000" dirty="0"/>
              <a:t>Healthy appearing adult African American female in no acute distress; alert and oriented, answers questions appropriately, well developed, well nourished</a:t>
            </a:r>
          </a:p>
          <a:p>
            <a:pPr marL="0" indent="0">
              <a:buNone/>
            </a:pPr>
            <a:endParaRPr lang="en-US" sz="2000" b="1" dirty="0"/>
          </a:p>
          <a:p>
            <a:pPr marL="0" indent="0">
              <a:buNone/>
            </a:pPr>
            <a:r>
              <a:rPr lang="en-US" sz="2000" b="1" dirty="0"/>
              <a:t>Skin: </a:t>
            </a:r>
            <a:r>
              <a:rPr lang="en-US" sz="2000" dirty="0"/>
              <a:t>Uniform in color, unblemished, no presence of foul odor, good skin turgor, normal temperature</a:t>
            </a:r>
          </a:p>
          <a:p>
            <a:pPr marL="0" indent="0">
              <a:buNone/>
            </a:pPr>
            <a:endParaRPr lang="en-US" dirty="0"/>
          </a:p>
        </p:txBody>
      </p:sp>
      <p:pic>
        <p:nvPicPr>
          <p:cNvPr id="6149" name="Picture 5"/>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1774825" y="2537420"/>
            <a:ext cx="1625600" cy="3281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7447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b="1" dirty="0">
                <a:solidFill>
                  <a:srgbClr val="242852"/>
                </a:solidFill>
              </a:rPr>
              <a:t>OBJECTIVE: </a:t>
            </a:r>
            <a:r>
              <a:rPr lang="en-US" sz="3600" dirty="0">
                <a:solidFill>
                  <a:srgbClr val="242852"/>
                </a:solidFill>
              </a:rPr>
              <a:t>Review of Systems</a:t>
            </a:r>
            <a:endParaRPr lang="en-US" dirty="0"/>
          </a:p>
        </p:txBody>
      </p:sp>
      <p:sp>
        <p:nvSpPr>
          <p:cNvPr id="2" name="Content Placeholder 1"/>
          <p:cNvSpPr>
            <a:spLocks noGrp="1"/>
          </p:cNvSpPr>
          <p:nvPr>
            <p:ph sz="quarter" idx="13"/>
          </p:nvPr>
        </p:nvSpPr>
        <p:spPr/>
        <p:txBody>
          <a:bodyPr numCol="1">
            <a:normAutofit fontScale="62500" lnSpcReduction="20000"/>
          </a:bodyPr>
          <a:lstStyle/>
          <a:p>
            <a:pPr marL="0" indent="0">
              <a:buNone/>
            </a:pPr>
            <a:r>
              <a:rPr lang="en-US" sz="2900" b="1" dirty="0"/>
              <a:t>Eyes</a:t>
            </a:r>
          </a:p>
          <a:p>
            <a:pPr marL="0" indent="0">
              <a:buNone/>
            </a:pPr>
            <a:endParaRPr lang="en-US" dirty="0"/>
          </a:p>
          <a:p>
            <a:pPr marL="0" indent="0">
              <a:buNone/>
            </a:pPr>
            <a:r>
              <a:rPr lang="en-US" dirty="0"/>
              <a:t>Bulbar Conjunctiva: Transparent with capillaries slightly visible</a:t>
            </a:r>
          </a:p>
          <a:p>
            <a:pPr marL="0" indent="0">
              <a:buNone/>
            </a:pPr>
            <a:endParaRPr lang="en-US" dirty="0"/>
          </a:p>
          <a:p>
            <a:pPr marL="0" indent="0">
              <a:buNone/>
            </a:pPr>
            <a:r>
              <a:rPr lang="en-US" dirty="0"/>
              <a:t>Palpebral Conjunctiva: Shiny, smooth, pink</a:t>
            </a:r>
          </a:p>
          <a:p>
            <a:pPr marL="0" indent="0">
              <a:buNone/>
            </a:pPr>
            <a:r>
              <a:rPr lang="en-US" dirty="0"/>
              <a:t>Sclera: appears white</a:t>
            </a:r>
          </a:p>
          <a:p>
            <a:pPr marL="0" indent="0">
              <a:buNone/>
            </a:pPr>
            <a:endParaRPr lang="en-US" dirty="0"/>
          </a:p>
          <a:p>
            <a:pPr marL="0" indent="0">
              <a:buNone/>
            </a:pPr>
            <a:r>
              <a:rPr lang="en-US" dirty="0"/>
              <a:t>Lacrimal gland, Lacrimal sac, Nasolacrimal duct</a:t>
            </a:r>
          </a:p>
          <a:p>
            <a:pPr marL="0" indent="0">
              <a:buNone/>
            </a:pPr>
            <a:endParaRPr lang="en-US" dirty="0"/>
          </a:p>
          <a:p>
            <a:pPr marL="0" indent="0">
              <a:buNone/>
            </a:pPr>
            <a:r>
              <a:rPr lang="en-US" dirty="0"/>
              <a:t>No edema or tenderness over the lacrimal gland and no tearing</a:t>
            </a:r>
          </a:p>
          <a:p>
            <a:pPr marL="0" indent="0">
              <a:buNone/>
            </a:pPr>
            <a:endParaRPr lang="en-US" dirty="0"/>
          </a:p>
          <a:p>
            <a:pPr marL="0" indent="0">
              <a:buNone/>
            </a:pPr>
            <a:r>
              <a:rPr lang="en-US" dirty="0"/>
              <a:t>Cornea Clarity and Texture: Transparent, smooth and shiny upon inspection by the use of a penlight </a:t>
            </a:r>
          </a:p>
          <a:p>
            <a:pPr marL="0" indent="0">
              <a:buNone/>
            </a:pPr>
            <a:endParaRPr lang="en-US" dirty="0"/>
          </a:p>
        </p:txBody>
      </p:sp>
      <p:sp>
        <p:nvSpPr>
          <p:cNvPr id="3" name="Content Placeholder 2"/>
          <p:cNvSpPr>
            <a:spLocks noGrp="1"/>
          </p:cNvSpPr>
          <p:nvPr>
            <p:ph sz="quarter" idx="14"/>
          </p:nvPr>
        </p:nvSpPr>
        <p:spPr/>
        <p:txBody>
          <a:bodyPr>
            <a:normAutofit fontScale="62500" lnSpcReduction="20000"/>
          </a:bodyPr>
          <a:lstStyle/>
          <a:p>
            <a:pPr marL="0" indent="0">
              <a:buNone/>
            </a:pPr>
            <a:endParaRPr lang="en-US" dirty="0"/>
          </a:p>
          <a:p>
            <a:pPr marL="0" indent="0">
              <a:buNone/>
            </a:pPr>
            <a:endParaRPr lang="en-US" sz="1900" dirty="0"/>
          </a:p>
          <a:p>
            <a:pPr marL="0" indent="0">
              <a:buNone/>
            </a:pPr>
            <a:r>
              <a:rPr lang="en-US" dirty="0"/>
              <a:t>Corneal sensitivity: Blinks when the cornea is touched through a cotton wisp from the back</a:t>
            </a:r>
          </a:p>
          <a:p>
            <a:pPr marL="0" indent="0">
              <a:buNone/>
            </a:pPr>
            <a:endParaRPr lang="en-US" dirty="0"/>
          </a:p>
          <a:p>
            <a:pPr marL="0" indent="0">
              <a:buNone/>
            </a:pPr>
            <a:r>
              <a:rPr lang="en-US" dirty="0"/>
              <a:t>Pupils: Black, equal in size with consensual and direct reaction, pupils equally rounded and reactive to light and accommodation, pupils constrict when looking at near objects, dilates at far objects, converge when object is moved toward the nose at four inches distance and by using penlight</a:t>
            </a:r>
          </a:p>
          <a:p>
            <a:pPr marL="0" indent="0">
              <a:buNone/>
            </a:pPr>
            <a:endParaRPr lang="en-US" dirty="0"/>
          </a:p>
          <a:p>
            <a:pPr marL="0" indent="0">
              <a:buNone/>
            </a:pPr>
            <a:r>
              <a:rPr lang="en-US" dirty="0"/>
              <a:t>Visual Fields: Can see objects at the periphery</a:t>
            </a:r>
          </a:p>
          <a:p>
            <a:pPr marL="0" indent="0">
              <a:buNone/>
            </a:pPr>
            <a:r>
              <a:rPr lang="en-US" dirty="0"/>
              <a:t>when looking straight ahead</a:t>
            </a:r>
          </a:p>
          <a:p>
            <a:pPr marL="0" indent="0">
              <a:buNone/>
            </a:pPr>
            <a:endParaRPr lang="en-US" dirty="0"/>
          </a:p>
          <a:p>
            <a:pPr marL="0" indent="0">
              <a:buNone/>
            </a:pPr>
            <a:r>
              <a:rPr lang="en-US" dirty="0"/>
              <a:t>Visual Acuity: Can read newsprint at a distance of 8”</a:t>
            </a:r>
          </a:p>
          <a:p>
            <a:endParaRPr lang="en-US" dirty="0"/>
          </a:p>
        </p:txBody>
      </p:sp>
    </p:spTree>
    <p:extLst>
      <p:ext uri="{BB962C8B-B14F-4D97-AF65-F5344CB8AC3E}">
        <p14:creationId xmlns:p14="http://schemas.microsoft.com/office/powerpoint/2010/main" val="3983573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242852"/>
                </a:solidFill>
              </a:rPr>
              <a:t>OBJECTIVE: </a:t>
            </a:r>
            <a:r>
              <a:rPr lang="en-US" sz="3600" dirty="0">
                <a:solidFill>
                  <a:srgbClr val="242852"/>
                </a:solidFill>
              </a:rPr>
              <a:t>Review of Systems</a:t>
            </a:r>
            <a:endParaRPr lang="en-US" dirty="0"/>
          </a:p>
        </p:txBody>
      </p:sp>
      <p:sp>
        <p:nvSpPr>
          <p:cNvPr id="3" name="Content Placeholder 2"/>
          <p:cNvSpPr>
            <a:spLocks noGrp="1"/>
          </p:cNvSpPr>
          <p:nvPr>
            <p:ph sz="quarter" idx="13"/>
          </p:nvPr>
        </p:nvSpPr>
        <p:spPr/>
        <p:txBody>
          <a:bodyPr>
            <a:noAutofit/>
          </a:bodyPr>
          <a:lstStyle/>
          <a:p>
            <a:pPr marL="0" indent="0">
              <a:buNone/>
            </a:pPr>
            <a:r>
              <a:rPr lang="en-US" sz="1800" b="1" dirty="0"/>
              <a:t>Ears</a:t>
            </a:r>
          </a:p>
          <a:p>
            <a:pPr marL="0" indent="0">
              <a:buNone/>
            </a:pPr>
            <a:endParaRPr lang="en-US" sz="800" dirty="0"/>
          </a:p>
          <a:p>
            <a:pPr marL="0" indent="0">
              <a:buNone/>
            </a:pPr>
            <a:r>
              <a:rPr lang="en-US" sz="1800" dirty="0"/>
              <a:t>Auricles: Color of auricles is same as facial skin, symmetrical, auricle is aligned with the outer canthus of the eye, mobile, firm, non-tender, and pinna recoils after it is being folded</a:t>
            </a:r>
          </a:p>
          <a:p>
            <a:pPr marL="0" indent="0">
              <a:buNone/>
            </a:pPr>
            <a:endParaRPr lang="en-US" sz="800" dirty="0"/>
          </a:p>
          <a:p>
            <a:pPr marL="0" indent="0">
              <a:buNone/>
            </a:pPr>
            <a:r>
              <a:rPr lang="en-US" sz="1800" dirty="0"/>
              <a:t>External Ear Canal: No impacted cerumen</a:t>
            </a:r>
          </a:p>
          <a:p>
            <a:pPr marL="0" indent="0">
              <a:buNone/>
            </a:pPr>
            <a:endParaRPr lang="en-US" sz="800" dirty="0"/>
          </a:p>
          <a:p>
            <a:pPr marL="0" indent="0">
              <a:buNone/>
            </a:pPr>
            <a:r>
              <a:rPr lang="en-US" sz="1800" dirty="0"/>
              <a:t>Hearing Acuity Test: Voice sound audible</a:t>
            </a:r>
          </a:p>
          <a:p>
            <a:pPr marL="0" indent="0">
              <a:buNone/>
            </a:pPr>
            <a:endParaRPr lang="en-US" sz="800" dirty="0"/>
          </a:p>
          <a:p>
            <a:pPr marL="0" indent="0">
              <a:buNone/>
            </a:pPr>
            <a:r>
              <a:rPr lang="en-US" sz="1800" dirty="0"/>
              <a:t>Watch Tick Test: Can hear ticking in both ears at a distance of 1”</a:t>
            </a:r>
          </a:p>
        </p:txBody>
      </p:sp>
      <p:sp>
        <p:nvSpPr>
          <p:cNvPr id="4" name="Content Placeholder 3"/>
          <p:cNvSpPr>
            <a:spLocks noGrp="1"/>
          </p:cNvSpPr>
          <p:nvPr>
            <p:ph sz="quarter" idx="14"/>
          </p:nvPr>
        </p:nvSpPr>
        <p:spPr>
          <a:xfrm>
            <a:off x="4645151" y="2240280"/>
            <a:ext cx="3803904" cy="4160520"/>
          </a:xfrm>
        </p:spPr>
        <p:txBody>
          <a:bodyPr>
            <a:normAutofit fontScale="77500" lnSpcReduction="20000"/>
          </a:bodyPr>
          <a:lstStyle/>
          <a:p>
            <a:pPr marL="0" indent="0">
              <a:buNone/>
            </a:pPr>
            <a:r>
              <a:rPr lang="en-US" sz="2300" b="1" dirty="0"/>
              <a:t>Cardiovascular: </a:t>
            </a:r>
            <a:r>
              <a:rPr lang="en-US" sz="2300" dirty="0"/>
              <a:t>No visible pulsations on aortic and pulmonic areas, no presence of heaves or lifts</a:t>
            </a:r>
          </a:p>
          <a:p>
            <a:pPr marL="0" indent="0">
              <a:buNone/>
            </a:pPr>
            <a:endParaRPr lang="en-US" sz="2300" dirty="0"/>
          </a:p>
          <a:p>
            <a:pPr marL="0" indent="0">
              <a:buNone/>
            </a:pPr>
            <a:r>
              <a:rPr lang="en-US" sz="2300" b="1" dirty="0"/>
              <a:t>Respiratory</a:t>
            </a:r>
          </a:p>
          <a:p>
            <a:pPr marL="0" indent="0">
              <a:buNone/>
            </a:pPr>
            <a:endParaRPr lang="en-US" sz="1000" b="1" dirty="0"/>
          </a:p>
          <a:p>
            <a:pPr marL="0" indent="0">
              <a:buNone/>
            </a:pPr>
            <a:r>
              <a:rPr lang="en-US" sz="2300" dirty="0"/>
              <a:t>Normal breath sounds without dyspnea, lungs clear, chest wall intact with no tenderness/masses</a:t>
            </a:r>
          </a:p>
          <a:p>
            <a:pPr marL="0" indent="0">
              <a:buNone/>
            </a:pPr>
            <a:endParaRPr lang="en-US" sz="2300" dirty="0"/>
          </a:p>
          <a:p>
            <a:pPr marL="0" indent="0">
              <a:buNone/>
            </a:pPr>
            <a:r>
              <a:rPr lang="en-US" sz="2300" dirty="0"/>
              <a:t>Full and symmetric expansion, thumbs separate 2-3 cm during deep inspiration</a:t>
            </a:r>
          </a:p>
          <a:p>
            <a:pPr marL="0" indent="0">
              <a:buNone/>
            </a:pPr>
            <a:endParaRPr lang="en-US" sz="2300" dirty="0"/>
          </a:p>
          <a:p>
            <a:pPr marL="0" indent="0">
              <a:buNone/>
            </a:pPr>
            <a:r>
              <a:rPr lang="en-US" sz="2300" dirty="0"/>
              <a:t>Quiet, rhythmic and effortless respirations</a:t>
            </a:r>
          </a:p>
          <a:p>
            <a:endParaRPr lang="en-US" dirty="0"/>
          </a:p>
        </p:txBody>
      </p:sp>
    </p:spTree>
    <p:extLst>
      <p:ext uri="{BB962C8B-B14F-4D97-AF65-F5344CB8AC3E}">
        <p14:creationId xmlns:p14="http://schemas.microsoft.com/office/powerpoint/2010/main" val="1369294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dirty="0">
                <a:solidFill>
                  <a:srgbClr val="242852"/>
                </a:solidFill>
              </a:rPr>
              <a:t>OBJECTIVE: </a:t>
            </a:r>
            <a:r>
              <a:rPr lang="en-US" sz="3600" dirty="0">
                <a:solidFill>
                  <a:srgbClr val="242852"/>
                </a:solidFill>
              </a:rPr>
              <a:t>Review of Systems</a:t>
            </a:r>
            <a:endParaRPr lang="en-US" dirty="0"/>
          </a:p>
        </p:txBody>
      </p:sp>
      <p:sp>
        <p:nvSpPr>
          <p:cNvPr id="2" name="Content Placeholder 1"/>
          <p:cNvSpPr>
            <a:spLocks noGrp="1"/>
          </p:cNvSpPr>
          <p:nvPr>
            <p:ph sz="quarter" idx="13"/>
          </p:nvPr>
        </p:nvSpPr>
        <p:spPr/>
        <p:txBody>
          <a:bodyPr>
            <a:noAutofit/>
          </a:bodyPr>
          <a:lstStyle/>
          <a:p>
            <a:pPr marL="0" indent="0">
              <a:buNone/>
            </a:pPr>
            <a:r>
              <a:rPr lang="en-US" sz="2000" b="1" dirty="0"/>
              <a:t>Nose/Mouth/Throat</a:t>
            </a:r>
            <a:endParaRPr lang="en-US" sz="2000" dirty="0"/>
          </a:p>
          <a:p>
            <a:pPr marL="0" indent="0">
              <a:buNone/>
            </a:pPr>
            <a:endParaRPr lang="en-US" sz="1600" dirty="0"/>
          </a:p>
          <a:p>
            <a:pPr marL="0" indent="0">
              <a:buNone/>
            </a:pPr>
            <a:r>
              <a:rPr lang="en-US" sz="1600" dirty="0"/>
              <a:t>Nasal Cavity Mucosa: pink, no lesions, nasal septum intact and in middle with no tenderness</a:t>
            </a:r>
          </a:p>
          <a:p>
            <a:pPr marL="0" indent="0">
              <a:buNone/>
            </a:pPr>
            <a:endParaRPr lang="en-US" sz="1600" dirty="0"/>
          </a:p>
          <a:p>
            <a:pPr marL="0" indent="0">
              <a:buNone/>
            </a:pPr>
            <a:r>
              <a:rPr lang="en-US" sz="1600" dirty="0"/>
              <a:t>Mouth and Oropharynx: symmetrical, pale lips, brown gums, able to purse lips</a:t>
            </a:r>
          </a:p>
          <a:p>
            <a:pPr marL="0" indent="0">
              <a:buNone/>
            </a:pPr>
            <a:endParaRPr lang="en-US" sz="1600" dirty="0"/>
          </a:p>
          <a:p>
            <a:pPr marL="0" indent="0">
              <a:buNone/>
            </a:pPr>
            <a:r>
              <a:rPr lang="en-US" sz="1600" dirty="0"/>
              <a:t>Teeth: dental caries and decayed lower molars</a:t>
            </a:r>
          </a:p>
        </p:txBody>
      </p:sp>
      <p:sp>
        <p:nvSpPr>
          <p:cNvPr id="4" name="Content Placeholder 3"/>
          <p:cNvSpPr>
            <a:spLocks noGrp="1"/>
          </p:cNvSpPr>
          <p:nvPr>
            <p:ph sz="quarter" idx="14"/>
          </p:nvPr>
        </p:nvSpPr>
        <p:spPr>
          <a:xfrm>
            <a:off x="4645151" y="2240280"/>
            <a:ext cx="3803904" cy="4389120"/>
          </a:xfrm>
        </p:spPr>
        <p:txBody>
          <a:bodyPr>
            <a:normAutofit/>
          </a:bodyPr>
          <a:lstStyle/>
          <a:p>
            <a:pPr marL="0" indent="0">
              <a:buNone/>
            </a:pPr>
            <a:endParaRPr lang="en-US" sz="1600" dirty="0"/>
          </a:p>
          <a:p>
            <a:pPr marL="0" indent="0">
              <a:buNone/>
            </a:pPr>
            <a:endParaRPr lang="en-US" sz="1600" dirty="0"/>
          </a:p>
          <a:p>
            <a:pPr marL="0" indent="0">
              <a:buNone/>
            </a:pPr>
            <a:r>
              <a:rPr lang="en-US" sz="1600" dirty="0"/>
              <a:t>Tongue and Floor of Mouth: central position, pink with whitish coating, veins prominent in the floor of the mouth</a:t>
            </a:r>
          </a:p>
          <a:p>
            <a:pPr marL="0" indent="0">
              <a:buNone/>
            </a:pPr>
            <a:r>
              <a:rPr lang="en-US" sz="1600" dirty="0"/>
              <a:t>  </a:t>
            </a:r>
          </a:p>
          <a:p>
            <a:pPr marL="0" indent="0">
              <a:buNone/>
            </a:pPr>
            <a:r>
              <a:rPr lang="en-US" sz="1600" dirty="0"/>
              <a:t>Tongue movement: moves without difficulty and without tenderness upon palpation</a:t>
            </a:r>
          </a:p>
          <a:p>
            <a:pPr marL="0" indent="0">
              <a:buNone/>
            </a:pPr>
            <a:endParaRPr lang="en-US" sz="1600" dirty="0"/>
          </a:p>
          <a:p>
            <a:pPr marL="0" indent="0">
              <a:buNone/>
            </a:pPr>
            <a:r>
              <a:rPr lang="en-US" sz="1600" dirty="0"/>
              <a:t>Uvula: positioned midline of soft palate</a:t>
            </a:r>
          </a:p>
          <a:p>
            <a:pPr marL="0" indent="0">
              <a:buNone/>
            </a:pPr>
            <a:endParaRPr lang="en-US" sz="1600" dirty="0"/>
          </a:p>
          <a:p>
            <a:pPr marL="0" indent="0">
              <a:buNone/>
            </a:pPr>
            <a:r>
              <a:rPr lang="en-US" sz="1600" dirty="0"/>
              <a:t>Gag Reflex: present when elicited through the use of a tongue depressor</a:t>
            </a:r>
          </a:p>
        </p:txBody>
      </p:sp>
    </p:spTree>
    <p:extLst>
      <p:ext uri="{BB962C8B-B14F-4D97-AF65-F5344CB8AC3E}">
        <p14:creationId xmlns:p14="http://schemas.microsoft.com/office/powerpoint/2010/main" val="2741491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0" indent="0">
              <a:buNone/>
            </a:pPr>
            <a:r>
              <a:rPr lang="en-US" b="1" dirty="0"/>
              <a:t>Gastrointestinal</a:t>
            </a:r>
          </a:p>
          <a:p>
            <a:pPr marL="0" indent="0">
              <a:buNone/>
            </a:pPr>
            <a:endParaRPr lang="en-US" dirty="0"/>
          </a:p>
          <a:p>
            <a:pPr marL="0" indent="0">
              <a:buNone/>
            </a:pPr>
            <a:r>
              <a:rPr lang="en-US" dirty="0"/>
              <a:t>Unblemished skin, uniform in color, symmetric contour, not distended</a:t>
            </a:r>
          </a:p>
          <a:p>
            <a:endParaRPr lang="en-US" dirty="0"/>
          </a:p>
          <a:p>
            <a:pPr marL="0" indent="0">
              <a:buNone/>
            </a:pPr>
            <a:r>
              <a:rPr lang="en-US" dirty="0"/>
              <a:t>Abdominal movements: symmetrical movements caused by respirations</a:t>
            </a:r>
          </a:p>
          <a:p>
            <a:pPr marL="0" indent="0">
              <a:buNone/>
            </a:pPr>
            <a:endParaRPr lang="en-US" dirty="0"/>
          </a:p>
          <a:p>
            <a:pPr marL="0" indent="0">
              <a:buNone/>
            </a:pPr>
            <a:r>
              <a:rPr lang="en-US" dirty="0"/>
              <a:t>Auscultation of bowel sounds: audible sounds of 22 bowel sounds/minute</a:t>
            </a:r>
          </a:p>
          <a:p>
            <a:endParaRPr lang="en-US" dirty="0"/>
          </a:p>
          <a:p>
            <a:pPr marL="0" indent="0">
              <a:buNone/>
            </a:pPr>
            <a:r>
              <a:rPr lang="en-US" dirty="0"/>
              <a:t>Abdomen:</a:t>
            </a:r>
          </a:p>
          <a:p>
            <a:pPr lvl="1"/>
            <a:r>
              <a:rPr lang="en-US" dirty="0"/>
              <a:t>Unblemished skin, uniform in color, symmetric contour</a:t>
            </a:r>
          </a:p>
          <a:p>
            <a:pPr lvl="1"/>
            <a:r>
              <a:rPr lang="en-US" dirty="0"/>
              <a:t>Symmetric movements associated with respiration</a:t>
            </a:r>
          </a:p>
          <a:p>
            <a:pPr lvl="1"/>
            <a:r>
              <a:rPr lang="en-US" dirty="0"/>
              <a:t>Jugular veins not visible</a:t>
            </a:r>
          </a:p>
          <a:p>
            <a:pPr lvl="1"/>
            <a:r>
              <a:rPr lang="en-US" dirty="0"/>
              <a:t>Blanch Test: nails returned to usual color in fewer than 4 seconds</a:t>
            </a:r>
          </a:p>
          <a:p>
            <a:endParaRPr lang="en-US" dirty="0"/>
          </a:p>
        </p:txBody>
      </p:sp>
      <p:sp>
        <p:nvSpPr>
          <p:cNvPr id="3" name="Title 2"/>
          <p:cNvSpPr>
            <a:spLocks noGrp="1"/>
          </p:cNvSpPr>
          <p:nvPr>
            <p:ph type="title"/>
          </p:nvPr>
        </p:nvSpPr>
        <p:spPr/>
        <p:txBody>
          <a:bodyPr/>
          <a:lstStyle/>
          <a:p>
            <a:r>
              <a:rPr lang="en-US" sz="3600" b="1" dirty="0">
                <a:solidFill>
                  <a:srgbClr val="242852"/>
                </a:solidFill>
              </a:rPr>
              <a:t>OBJECTIVE: </a:t>
            </a:r>
            <a:r>
              <a:rPr lang="en-US" sz="3600" dirty="0">
                <a:solidFill>
                  <a:srgbClr val="242852"/>
                </a:solidFill>
              </a:rPr>
              <a:t>Review of Systems</a:t>
            </a:r>
            <a:endParaRPr lang="en-US" dirty="0"/>
          </a:p>
        </p:txBody>
      </p:sp>
    </p:spTree>
    <p:extLst>
      <p:ext uri="{BB962C8B-B14F-4D97-AF65-F5344CB8AC3E}">
        <p14:creationId xmlns:p14="http://schemas.microsoft.com/office/powerpoint/2010/main" val="4177043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dirty="0">
                <a:solidFill>
                  <a:srgbClr val="242852"/>
                </a:solidFill>
              </a:rPr>
              <a:t>OBJECTIVE: </a:t>
            </a:r>
            <a:r>
              <a:rPr lang="en-US" sz="3600" dirty="0">
                <a:solidFill>
                  <a:srgbClr val="242852"/>
                </a:solidFill>
              </a:rPr>
              <a:t>Review of Systems</a:t>
            </a:r>
            <a:endParaRPr lang="en-US" dirty="0"/>
          </a:p>
        </p:txBody>
      </p:sp>
      <p:sp>
        <p:nvSpPr>
          <p:cNvPr id="2" name="Content Placeholder 1"/>
          <p:cNvSpPr>
            <a:spLocks noGrp="1"/>
          </p:cNvSpPr>
          <p:nvPr>
            <p:ph sz="quarter" idx="13"/>
          </p:nvPr>
        </p:nvSpPr>
        <p:spPr/>
        <p:txBody>
          <a:bodyPr>
            <a:noAutofit/>
          </a:bodyPr>
          <a:lstStyle/>
          <a:p>
            <a:pPr marL="0" indent="0">
              <a:buNone/>
            </a:pPr>
            <a:r>
              <a:rPr lang="en-US" sz="1600" b="1" dirty="0"/>
              <a:t>Breast</a:t>
            </a:r>
            <a:endParaRPr lang="en-US" sz="1600" dirty="0"/>
          </a:p>
          <a:p>
            <a:pPr marL="0" indent="0">
              <a:buNone/>
            </a:pPr>
            <a:endParaRPr lang="en-US" sz="800" dirty="0"/>
          </a:p>
          <a:p>
            <a:pPr marL="0" indent="0">
              <a:buNone/>
            </a:pPr>
            <a:r>
              <a:rPr lang="en-US" sz="1600" dirty="0"/>
              <a:t>No masses detected, denies pain, no nipple discharge, no discoloration or change in the quality of the skin, no redness noted</a:t>
            </a:r>
          </a:p>
          <a:p>
            <a:pPr marL="0" indent="0">
              <a:buNone/>
            </a:pPr>
            <a:endParaRPr lang="en-US" sz="1600" b="1" dirty="0"/>
          </a:p>
          <a:p>
            <a:pPr marL="0" indent="0">
              <a:buNone/>
            </a:pPr>
            <a:r>
              <a:rPr lang="en-US" sz="1600" b="1" dirty="0"/>
              <a:t>Genitourinary/Gynecological</a:t>
            </a:r>
            <a:endParaRPr lang="en-US" sz="1600" dirty="0"/>
          </a:p>
          <a:p>
            <a:pPr marL="0" indent="0">
              <a:buNone/>
            </a:pPr>
            <a:endParaRPr lang="en-US" sz="800" dirty="0"/>
          </a:p>
          <a:p>
            <a:pPr marL="0" indent="0">
              <a:buNone/>
            </a:pPr>
            <a:r>
              <a:rPr lang="en-US" sz="1600" dirty="0"/>
              <a:t>No bladder distension, no vaginal or urethral discharge, denies costovertebral angle tenderness or genitourinary pain</a:t>
            </a:r>
          </a:p>
          <a:p>
            <a:pPr marL="0" indent="0">
              <a:buNone/>
            </a:pPr>
            <a:endParaRPr lang="en-US" sz="800" dirty="0"/>
          </a:p>
          <a:p>
            <a:pPr marL="0" indent="0">
              <a:buNone/>
            </a:pPr>
            <a:r>
              <a:rPr lang="en-US" sz="1600" dirty="0"/>
              <a:t>No history of bladder infection or kidney stones</a:t>
            </a:r>
          </a:p>
          <a:p>
            <a:pPr marL="0" indent="0">
              <a:buNone/>
            </a:pPr>
            <a:endParaRPr lang="en-US" sz="800" dirty="0"/>
          </a:p>
          <a:p>
            <a:pPr marL="0" indent="0">
              <a:buNone/>
            </a:pPr>
            <a:r>
              <a:rPr lang="en-US" sz="1600" dirty="0"/>
              <a:t>Menopause at age 50</a:t>
            </a:r>
          </a:p>
        </p:txBody>
      </p:sp>
      <p:sp>
        <p:nvSpPr>
          <p:cNvPr id="4" name="Content Placeholder 3"/>
          <p:cNvSpPr>
            <a:spLocks noGrp="1"/>
          </p:cNvSpPr>
          <p:nvPr>
            <p:ph sz="quarter" idx="14"/>
          </p:nvPr>
        </p:nvSpPr>
        <p:spPr>
          <a:xfrm>
            <a:off x="4645151" y="2240280"/>
            <a:ext cx="3803904" cy="4389120"/>
          </a:xfrm>
        </p:spPr>
        <p:txBody>
          <a:bodyPr>
            <a:normAutofit/>
          </a:bodyPr>
          <a:lstStyle/>
          <a:p>
            <a:pPr marL="0" indent="0">
              <a:buNone/>
            </a:pPr>
            <a:r>
              <a:rPr lang="en-US" sz="1600" b="1" dirty="0"/>
              <a:t>Musculoskeletal</a:t>
            </a:r>
            <a:endParaRPr lang="en-US" sz="1600" dirty="0"/>
          </a:p>
          <a:p>
            <a:pPr marL="0" indent="0">
              <a:buNone/>
            </a:pPr>
            <a:endParaRPr lang="en-US" sz="800" b="1" dirty="0"/>
          </a:p>
          <a:p>
            <a:pPr marL="0" indent="0">
              <a:buNone/>
            </a:pPr>
            <a:r>
              <a:rPr lang="en-US" sz="1600" dirty="0"/>
              <a:t>Muscles: equal in size both sides of the body, smooth coordinated movements, 100% of normal full movement against gravity and full resistance</a:t>
            </a:r>
          </a:p>
          <a:p>
            <a:pPr marL="0" indent="0">
              <a:buNone/>
            </a:pPr>
            <a:endParaRPr lang="en-US" sz="800" dirty="0"/>
          </a:p>
          <a:p>
            <a:pPr marL="0" indent="0">
              <a:buNone/>
            </a:pPr>
            <a:r>
              <a:rPr lang="en-US" sz="1600" dirty="0"/>
              <a:t>Bones and Joints: no deformities or swelling, joints move smoothly</a:t>
            </a:r>
          </a:p>
          <a:p>
            <a:pPr marL="0" indent="0">
              <a:buNone/>
            </a:pPr>
            <a:endParaRPr lang="en-US" sz="800" dirty="0"/>
          </a:p>
          <a:p>
            <a:pPr marL="0" indent="0">
              <a:buNone/>
            </a:pPr>
            <a:r>
              <a:rPr lang="en-US" sz="1600" dirty="0"/>
              <a:t>Upper Extremities: both extremities without scars and lesions</a:t>
            </a:r>
          </a:p>
          <a:p>
            <a:pPr marL="0" indent="0">
              <a:buNone/>
            </a:pPr>
            <a:endParaRPr lang="en-US" sz="800" dirty="0"/>
          </a:p>
          <a:p>
            <a:pPr marL="0" indent="0">
              <a:buNone/>
            </a:pPr>
            <a:r>
              <a:rPr lang="en-US" sz="1600" dirty="0"/>
              <a:t>Lower Extremities: minimal scars on lower extremities</a:t>
            </a:r>
          </a:p>
        </p:txBody>
      </p:sp>
    </p:spTree>
    <p:extLst>
      <p:ext uri="{BB962C8B-B14F-4D97-AF65-F5344CB8AC3E}">
        <p14:creationId xmlns:p14="http://schemas.microsoft.com/office/powerpoint/2010/main" val="4141283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dirty="0">
                <a:solidFill>
                  <a:srgbClr val="242852"/>
                </a:solidFill>
              </a:rPr>
              <a:t>OBJECTIVE: </a:t>
            </a:r>
            <a:r>
              <a:rPr lang="en-US" sz="3600" dirty="0">
                <a:solidFill>
                  <a:srgbClr val="242852"/>
                </a:solidFill>
              </a:rPr>
              <a:t>Review of Systems</a:t>
            </a:r>
            <a:endParaRPr lang="en-US" dirty="0"/>
          </a:p>
        </p:txBody>
      </p:sp>
      <p:sp>
        <p:nvSpPr>
          <p:cNvPr id="2" name="Content Placeholder 1"/>
          <p:cNvSpPr>
            <a:spLocks noGrp="1"/>
          </p:cNvSpPr>
          <p:nvPr>
            <p:ph sz="quarter" idx="13"/>
          </p:nvPr>
        </p:nvSpPr>
        <p:spPr>
          <a:xfrm>
            <a:off x="685800" y="2240280"/>
            <a:ext cx="3803904" cy="4465320"/>
          </a:xfrm>
        </p:spPr>
        <p:txBody>
          <a:bodyPr>
            <a:noAutofit/>
          </a:bodyPr>
          <a:lstStyle/>
          <a:p>
            <a:pPr marL="0" indent="0">
              <a:buNone/>
            </a:pPr>
            <a:r>
              <a:rPr lang="en-US" sz="1600" b="1" dirty="0"/>
              <a:t>Neurological/Psychiatric</a:t>
            </a:r>
          </a:p>
          <a:p>
            <a:pPr marL="0" indent="0">
              <a:buNone/>
            </a:pPr>
            <a:endParaRPr lang="en-US" sz="800" dirty="0"/>
          </a:p>
          <a:p>
            <a:pPr marL="0" indent="0">
              <a:buNone/>
            </a:pPr>
            <a:r>
              <a:rPr lang="en-US" sz="1600" dirty="0"/>
              <a:t>Oriented to place, date and time</a:t>
            </a:r>
          </a:p>
          <a:p>
            <a:pPr marL="0" indent="0">
              <a:buNone/>
            </a:pPr>
            <a:endParaRPr lang="en-US" sz="800" dirty="0"/>
          </a:p>
          <a:p>
            <a:pPr marL="0" indent="0">
              <a:buNone/>
            </a:pPr>
            <a:r>
              <a:rPr lang="en-US" sz="1600" dirty="0"/>
              <a:t>Attention Span:  able to concentrate as evidence by answering questions appropriately; clear speech</a:t>
            </a:r>
          </a:p>
          <a:p>
            <a:pPr marL="0" indent="0">
              <a:buNone/>
            </a:pPr>
            <a:endParaRPr lang="en-US" sz="800" dirty="0"/>
          </a:p>
          <a:p>
            <a:pPr marL="0" indent="0">
              <a:buNone/>
            </a:pPr>
            <a:r>
              <a:rPr lang="en-US" sz="1600" dirty="0"/>
              <a:t>Level of Consciousness : complete orientation and alertness</a:t>
            </a:r>
          </a:p>
          <a:p>
            <a:pPr marL="0" indent="0">
              <a:buNone/>
            </a:pPr>
            <a:endParaRPr lang="en-US" sz="800" dirty="0"/>
          </a:p>
          <a:p>
            <a:pPr marL="0" indent="0">
              <a:buNone/>
            </a:pPr>
            <a:r>
              <a:rPr lang="en-US" sz="1600" dirty="0"/>
              <a:t>Walking Gait: upright posture and steady gait with opposing arm swing unaided and maintaining balance</a:t>
            </a:r>
          </a:p>
          <a:p>
            <a:pPr marL="0" indent="0">
              <a:buNone/>
            </a:pPr>
            <a:endParaRPr lang="en-US" sz="800" dirty="0"/>
          </a:p>
          <a:p>
            <a:pPr marL="0" indent="0">
              <a:buNone/>
            </a:pPr>
            <a:r>
              <a:rPr lang="en-US" sz="1600" dirty="0"/>
              <a:t>Heel Toe Walking: maintains a heel toe walking along a straight line, able to walk several steps in toes/heels</a:t>
            </a:r>
          </a:p>
        </p:txBody>
      </p:sp>
      <p:sp>
        <p:nvSpPr>
          <p:cNvPr id="5" name="Content Placeholder 4"/>
          <p:cNvSpPr>
            <a:spLocks noGrp="1"/>
          </p:cNvSpPr>
          <p:nvPr>
            <p:ph sz="quarter" idx="14"/>
          </p:nvPr>
        </p:nvSpPr>
        <p:spPr>
          <a:xfrm>
            <a:off x="4645151" y="2240280"/>
            <a:ext cx="3803904" cy="4160520"/>
          </a:xfrm>
        </p:spPr>
        <p:txBody>
          <a:bodyPr>
            <a:normAutofit fontScale="70000" lnSpcReduction="20000"/>
          </a:bodyPr>
          <a:lstStyle/>
          <a:p>
            <a:pPr marL="0" indent="0">
              <a:buNone/>
            </a:pPr>
            <a:endParaRPr lang="en-US" sz="2300" dirty="0"/>
          </a:p>
          <a:p>
            <a:pPr marL="0" indent="0">
              <a:buNone/>
            </a:pPr>
            <a:endParaRPr lang="en-US" sz="2300" dirty="0"/>
          </a:p>
          <a:p>
            <a:pPr marL="0" indent="0">
              <a:buNone/>
            </a:pPr>
            <a:r>
              <a:rPr lang="en-US" sz="2300" dirty="0"/>
              <a:t>Finger to Nose Test: can repeatedly and rhythmically touch nose</a:t>
            </a:r>
          </a:p>
          <a:p>
            <a:pPr marL="0" indent="0">
              <a:buNone/>
            </a:pPr>
            <a:endParaRPr lang="en-US" sz="2300" dirty="0"/>
          </a:p>
          <a:p>
            <a:pPr marL="0" indent="0">
              <a:buNone/>
            </a:pPr>
            <a:r>
              <a:rPr lang="en-US" sz="2300" dirty="0"/>
              <a:t>Alternating Supination and Pronation of Hands on Knees: can perform at rapid pace</a:t>
            </a:r>
          </a:p>
          <a:p>
            <a:pPr marL="0" indent="0">
              <a:buNone/>
            </a:pPr>
            <a:endParaRPr lang="en-US" sz="2300" dirty="0"/>
          </a:p>
          <a:p>
            <a:pPr marL="0" indent="0">
              <a:buNone/>
            </a:pPr>
            <a:r>
              <a:rPr lang="en-US" sz="2300" dirty="0"/>
              <a:t>Finger to Nose and to the Nurse’s Finger: can perform with coordination and rapidity</a:t>
            </a:r>
          </a:p>
          <a:p>
            <a:pPr marL="0" indent="0">
              <a:buNone/>
            </a:pPr>
            <a:endParaRPr lang="en-US" sz="2300" dirty="0"/>
          </a:p>
          <a:p>
            <a:pPr marL="0" indent="0">
              <a:buNone/>
            </a:pPr>
            <a:r>
              <a:rPr lang="en-US" sz="2300" dirty="0"/>
              <a:t>Fingers to Fingers: can perform with accuracy and rapidity</a:t>
            </a:r>
          </a:p>
          <a:p>
            <a:pPr marL="0" indent="0">
              <a:buNone/>
            </a:pPr>
            <a:endParaRPr lang="en-US" sz="2300" dirty="0"/>
          </a:p>
          <a:p>
            <a:pPr marL="0" indent="0">
              <a:buNone/>
            </a:pPr>
            <a:r>
              <a:rPr lang="en-US" sz="2300" dirty="0"/>
              <a:t>Fingers to Thumb: can rapidly touch each finger to thumb with each hand</a:t>
            </a:r>
          </a:p>
          <a:p>
            <a:endParaRPr lang="en-US" dirty="0"/>
          </a:p>
        </p:txBody>
      </p:sp>
    </p:spTree>
    <p:extLst>
      <p:ext uri="{BB962C8B-B14F-4D97-AF65-F5344CB8AC3E}">
        <p14:creationId xmlns:p14="http://schemas.microsoft.com/office/powerpoint/2010/main" val="1946380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t>Name: </a:t>
            </a:r>
            <a:r>
              <a:rPr lang="en-US" dirty="0"/>
              <a:t>W.H.</a:t>
            </a:r>
          </a:p>
          <a:p>
            <a:pPr marL="0" indent="0">
              <a:buNone/>
            </a:pPr>
            <a:r>
              <a:rPr lang="en-US" b="1" dirty="0"/>
              <a:t>Date: </a:t>
            </a:r>
            <a:r>
              <a:rPr lang="en-US" dirty="0"/>
              <a:t>11/09/2015</a:t>
            </a:r>
          </a:p>
          <a:p>
            <a:pPr marL="0" indent="0">
              <a:buNone/>
            </a:pPr>
            <a:r>
              <a:rPr lang="en-US" b="1" dirty="0"/>
              <a:t>Time: </a:t>
            </a:r>
            <a:r>
              <a:rPr lang="en-US" dirty="0"/>
              <a:t>0800</a:t>
            </a:r>
          </a:p>
          <a:p>
            <a:pPr marL="0" indent="0">
              <a:buNone/>
            </a:pPr>
            <a:r>
              <a:rPr lang="en-US" b="1" dirty="0"/>
              <a:t>Age: </a:t>
            </a:r>
            <a:r>
              <a:rPr lang="en-US" dirty="0"/>
              <a:t>65</a:t>
            </a:r>
          </a:p>
          <a:p>
            <a:pPr marL="0" indent="0">
              <a:buNone/>
            </a:pPr>
            <a:r>
              <a:rPr lang="en-US" b="1" dirty="0"/>
              <a:t>Sex: </a:t>
            </a:r>
            <a:r>
              <a:rPr lang="en-US" dirty="0"/>
              <a:t>Female</a:t>
            </a:r>
          </a:p>
        </p:txBody>
      </p:sp>
      <p:sp>
        <p:nvSpPr>
          <p:cNvPr id="2" name="Title 1"/>
          <p:cNvSpPr>
            <a:spLocks noGrp="1"/>
          </p:cNvSpPr>
          <p:nvPr>
            <p:ph type="title"/>
          </p:nvPr>
        </p:nvSpPr>
        <p:spPr/>
        <p:txBody>
          <a:bodyPr/>
          <a:lstStyle/>
          <a:p>
            <a:r>
              <a:rPr lang="en-US" dirty="0"/>
              <a:t>Patient Information</a:t>
            </a:r>
          </a:p>
        </p:txBody>
      </p:sp>
      <p:pic>
        <p:nvPicPr>
          <p:cNvPr id="2054" name="Picture 6" descr="https://cdn1.iconfinder.com/data/icons/IconsLandVistaPeopleIconsDemo/256/Customer_Female_Da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37338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721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242852"/>
                </a:solidFill>
              </a:rPr>
              <a:t>OBJECTIVE: </a:t>
            </a:r>
            <a:r>
              <a:rPr lang="en-US" sz="3600" dirty="0">
                <a:solidFill>
                  <a:srgbClr val="242852"/>
                </a:solidFill>
              </a:rPr>
              <a:t>Pending Lab Tests</a:t>
            </a:r>
            <a:endParaRPr lang="en-US" dirty="0"/>
          </a:p>
        </p:txBody>
      </p:sp>
      <p:sp>
        <p:nvSpPr>
          <p:cNvPr id="9" name="Text Placeholder 8"/>
          <p:cNvSpPr>
            <a:spLocks noGrp="1"/>
          </p:cNvSpPr>
          <p:nvPr>
            <p:ph type="body" idx="1"/>
          </p:nvPr>
        </p:nvSpPr>
        <p:spPr/>
        <p:txBody>
          <a:bodyPr>
            <a:normAutofit fontScale="92500" lnSpcReduction="20000"/>
          </a:bodyPr>
          <a:lstStyle/>
          <a:p>
            <a:r>
              <a:rPr lang="en-US" dirty="0"/>
              <a:t>Comprehensive Metabolic Panel (CMP)</a:t>
            </a:r>
          </a:p>
        </p:txBody>
      </p:sp>
      <p:sp>
        <p:nvSpPr>
          <p:cNvPr id="5" name="Content Placeholder 4"/>
          <p:cNvSpPr>
            <a:spLocks noGrp="1"/>
          </p:cNvSpPr>
          <p:nvPr>
            <p:ph sz="half" idx="2"/>
          </p:nvPr>
        </p:nvSpPr>
        <p:spPr/>
        <p:txBody>
          <a:bodyPr/>
          <a:lstStyle/>
          <a:p>
            <a:pPr marL="0" indent="0">
              <a:buNone/>
            </a:pPr>
            <a:endParaRPr lang="en-US" dirty="0"/>
          </a:p>
          <a:p>
            <a:endParaRPr lang="en-US" dirty="0"/>
          </a:p>
        </p:txBody>
      </p:sp>
      <p:sp>
        <p:nvSpPr>
          <p:cNvPr id="10" name="Text Placeholder 9"/>
          <p:cNvSpPr>
            <a:spLocks noGrp="1"/>
          </p:cNvSpPr>
          <p:nvPr>
            <p:ph type="body" sz="quarter" idx="3"/>
          </p:nvPr>
        </p:nvSpPr>
        <p:spPr/>
        <p:txBody>
          <a:bodyPr>
            <a:normAutofit fontScale="92500" lnSpcReduction="20000"/>
          </a:bodyPr>
          <a:lstStyle/>
          <a:p>
            <a:r>
              <a:rPr lang="en-US" dirty="0"/>
              <a:t>Glomerular Filtration Rate (GFR)</a:t>
            </a:r>
          </a:p>
        </p:txBody>
      </p:sp>
      <p:pic>
        <p:nvPicPr>
          <p:cNvPr id="1026" name="Picture 2"/>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tretch>
            <a:fillRect/>
          </a:stretch>
        </p:blipFill>
        <p:spPr bwMode="auto">
          <a:xfrm>
            <a:off x="4953000" y="3709187"/>
            <a:ext cx="3648075" cy="219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3733800"/>
            <a:ext cx="3810000" cy="2144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6269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PLAN</a:t>
            </a:r>
          </a:p>
        </p:txBody>
      </p:sp>
    </p:spTree>
    <p:extLst>
      <p:ext uri="{BB962C8B-B14F-4D97-AF65-F5344CB8AC3E}">
        <p14:creationId xmlns:p14="http://schemas.microsoft.com/office/powerpoint/2010/main" val="667790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dirty="0"/>
              <a:t>PLAN: </a:t>
            </a:r>
            <a:r>
              <a:rPr lang="en-US" sz="3600" dirty="0"/>
              <a:t>Diagnosis &amp; Medication</a:t>
            </a:r>
          </a:p>
        </p:txBody>
      </p:sp>
      <p:sp>
        <p:nvSpPr>
          <p:cNvPr id="2" name="Content Placeholder 1"/>
          <p:cNvSpPr>
            <a:spLocks noGrp="1"/>
          </p:cNvSpPr>
          <p:nvPr>
            <p:ph sz="quarter" idx="13"/>
          </p:nvPr>
        </p:nvSpPr>
        <p:spPr/>
        <p:txBody>
          <a:bodyPr>
            <a:normAutofit/>
          </a:bodyPr>
          <a:lstStyle/>
          <a:p>
            <a:pPr marL="0" indent="0" algn="ctr">
              <a:buNone/>
            </a:pPr>
            <a:r>
              <a:rPr lang="en-US" sz="2200" b="1" dirty="0"/>
              <a:t>Diagnosis</a:t>
            </a:r>
          </a:p>
          <a:p>
            <a:pPr>
              <a:buFontTx/>
              <a:buChar char="-"/>
            </a:pPr>
            <a:r>
              <a:rPr lang="en-US" sz="2200" dirty="0"/>
              <a:t>Essential (Primary) Hypertension (I10)</a:t>
            </a:r>
          </a:p>
          <a:p>
            <a:pPr>
              <a:buFontTx/>
              <a:buChar char="-"/>
            </a:pPr>
            <a:endParaRPr lang="en-US" dirty="0"/>
          </a:p>
        </p:txBody>
      </p:sp>
      <p:sp>
        <p:nvSpPr>
          <p:cNvPr id="4" name="Content Placeholder 3"/>
          <p:cNvSpPr>
            <a:spLocks noGrp="1"/>
          </p:cNvSpPr>
          <p:nvPr>
            <p:ph sz="quarter" idx="14"/>
          </p:nvPr>
        </p:nvSpPr>
        <p:spPr/>
        <p:txBody>
          <a:bodyPr>
            <a:normAutofit/>
          </a:bodyPr>
          <a:lstStyle/>
          <a:p>
            <a:pPr marL="0" indent="0" algn="ctr">
              <a:buNone/>
            </a:pPr>
            <a:r>
              <a:rPr lang="en-US" sz="2200" b="1" dirty="0"/>
              <a:t>Medication</a:t>
            </a:r>
          </a:p>
          <a:p>
            <a:pPr>
              <a:buFontTx/>
              <a:buChar char="-"/>
            </a:pPr>
            <a:r>
              <a:rPr lang="en-US" sz="2200" dirty="0" err="1"/>
              <a:t>Microzide</a:t>
            </a:r>
            <a:r>
              <a:rPr lang="en-US" sz="2200" dirty="0"/>
              <a:t> (Hydrochlorothiazide) 12.5mg tablet, 1 tablet, Orally, Once a day, 90 days (1 refill)</a:t>
            </a:r>
          </a:p>
          <a:p>
            <a:pPr>
              <a:buFontTx/>
              <a:buChar char="-"/>
            </a:pPr>
            <a:r>
              <a:rPr lang="en-US" sz="2200" dirty="0"/>
              <a:t>Diovan (Valsartan) 320mg tablet, 1 tablet, Orally, Once a day, 90 days (1 refill)</a:t>
            </a:r>
          </a:p>
          <a:p>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853543"/>
            <a:ext cx="349738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1236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b="1" dirty="0"/>
              <a:t>PLAN: </a:t>
            </a:r>
            <a:r>
              <a:rPr lang="en-US" sz="3200" dirty="0"/>
              <a:t>Education/Non-Medication Treatments</a:t>
            </a:r>
          </a:p>
        </p:txBody>
      </p:sp>
      <p:sp>
        <p:nvSpPr>
          <p:cNvPr id="2" name="Content Placeholder 1"/>
          <p:cNvSpPr>
            <a:spLocks noGrp="1"/>
          </p:cNvSpPr>
          <p:nvPr>
            <p:ph sz="quarter" idx="13"/>
          </p:nvPr>
        </p:nvSpPr>
        <p:spPr/>
        <p:txBody>
          <a:bodyPr>
            <a:normAutofit fontScale="92500"/>
          </a:bodyPr>
          <a:lstStyle/>
          <a:p>
            <a:pPr marL="0" indent="0" algn="ctr">
              <a:buNone/>
            </a:pPr>
            <a:r>
              <a:rPr lang="en-US" b="1" dirty="0"/>
              <a:t>Education</a:t>
            </a:r>
          </a:p>
          <a:p>
            <a:pPr>
              <a:buFontTx/>
              <a:buChar char="-"/>
            </a:pPr>
            <a:r>
              <a:rPr lang="en-US" dirty="0"/>
              <a:t>Significance of medication adherence</a:t>
            </a:r>
          </a:p>
          <a:p>
            <a:pPr>
              <a:buFontTx/>
              <a:buChar char="-"/>
            </a:pPr>
            <a:r>
              <a:rPr lang="en-US" dirty="0"/>
              <a:t>Common side effects of the prescribed medications</a:t>
            </a:r>
          </a:p>
          <a:p>
            <a:pPr>
              <a:buFontTx/>
              <a:buChar char="-"/>
            </a:pPr>
            <a:r>
              <a:rPr lang="en-US" dirty="0"/>
              <a:t>Check BP using an automatic monitor at home</a:t>
            </a:r>
          </a:p>
          <a:p>
            <a:pPr>
              <a:buFontTx/>
              <a:buChar char="-"/>
            </a:pPr>
            <a:r>
              <a:rPr lang="en-US" dirty="0"/>
              <a:t>Importance of achieving and maintaining a healthy weight</a:t>
            </a:r>
          </a:p>
        </p:txBody>
      </p:sp>
      <p:sp>
        <p:nvSpPr>
          <p:cNvPr id="4" name="Content Placeholder 3"/>
          <p:cNvSpPr>
            <a:spLocks noGrp="1"/>
          </p:cNvSpPr>
          <p:nvPr>
            <p:ph sz="quarter" idx="14"/>
          </p:nvPr>
        </p:nvSpPr>
        <p:spPr/>
        <p:txBody>
          <a:bodyPr>
            <a:normAutofit/>
          </a:bodyPr>
          <a:lstStyle/>
          <a:p>
            <a:pPr marL="0" indent="0" algn="ctr">
              <a:buNone/>
            </a:pPr>
            <a:r>
              <a:rPr lang="en-US" sz="2200" b="1" dirty="0"/>
              <a:t>Non-Medication Treatments</a:t>
            </a:r>
          </a:p>
          <a:p>
            <a:pPr>
              <a:buFontTx/>
              <a:buChar char="-"/>
            </a:pPr>
            <a:r>
              <a:rPr lang="en-US" sz="2200" dirty="0"/>
              <a:t>Dietary Approaches to Stop Hypertension (DASH) diet</a:t>
            </a:r>
          </a:p>
          <a:p>
            <a:pPr>
              <a:buFontTx/>
              <a:buChar char="-"/>
            </a:pPr>
            <a:r>
              <a:rPr lang="en-US" sz="2200" dirty="0"/>
              <a:t>Regular exercise (daily walking)</a:t>
            </a:r>
          </a:p>
        </p:txBody>
      </p:sp>
      <p:pic>
        <p:nvPicPr>
          <p:cNvPr id="3074" name="Picture 2" descr="http://cdn2-b.examiner.com/sites/default/files/styles/image_content_width/hash/ef/77/ef77d738e2aabd158c6583cf5d39b3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0747" y="4343400"/>
            <a:ext cx="1732135"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027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dirty="0"/>
              <a:t>PLAN: </a:t>
            </a:r>
            <a:r>
              <a:rPr lang="en-US" sz="3600" dirty="0"/>
              <a:t>Return to Clinic</a:t>
            </a:r>
          </a:p>
        </p:txBody>
      </p:sp>
      <p:sp>
        <p:nvSpPr>
          <p:cNvPr id="4" name="Content Placeholder 3"/>
          <p:cNvSpPr>
            <a:spLocks noGrp="1"/>
          </p:cNvSpPr>
          <p:nvPr>
            <p:ph sz="quarter" idx="14"/>
          </p:nvPr>
        </p:nvSpPr>
        <p:spPr/>
        <p:txBody>
          <a:bodyPr/>
          <a:lstStyle/>
          <a:p>
            <a:r>
              <a:rPr lang="en-US" dirty="0"/>
              <a:t>Return to clinic in 2 weeks to recheck BP</a:t>
            </a:r>
          </a:p>
          <a:p>
            <a:r>
              <a:rPr lang="en-US" dirty="0"/>
              <a:t>Continue to have BP checked every 2-4 weeks until controlled</a:t>
            </a:r>
          </a:p>
          <a:p>
            <a:r>
              <a:rPr lang="en-US" dirty="0"/>
              <a:t>Visit NP at least every 6 months for surveillance of BP (more often if complications)</a:t>
            </a:r>
          </a:p>
          <a:p>
            <a:endParaRPr lang="en-US" dirty="0"/>
          </a:p>
        </p:txBody>
      </p:sp>
      <p:pic>
        <p:nvPicPr>
          <p:cNvPr id="4098" name="Picture 2"/>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1133872" y="2239963"/>
            <a:ext cx="2907506"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9045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b="1" dirty="0"/>
              <a:t>EVALUATION</a:t>
            </a:r>
          </a:p>
        </p:txBody>
      </p:sp>
    </p:spTree>
    <p:extLst>
      <p:ext uri="{BB962C8B-B14F-4D97-AF65-F5344CB8AC3E}">
        <p14:creationId xmlns:p14="http://schemas.microsoft.com/office/powerpoint/2010/main" val="291039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b="1" dirty="0"/>
              <a:t>EVALUATION: </a:t>
            </a:r>
            <a:r>
              <a:rPr lang="en-US" sz="3200" dirty="0"/>
              <a:t>Patient Encounter</a:t>
            </a:r>
            <a:endParaRPr lang="en-US" sz="3200" b="1" dirty="0"/>
          </a:p>
        </p:txBody>
      </p:sp>
      <p:sp>
        <p:nvSpPr>
          <p:cNvPr id="2" name="Content Placeholder 1"/>
          <p:cNvSpPr>
            <a:spLocks noGrp="1"/>
          </p:cNvSpPr>
          <p:nvPr>
            <p:ph sz="quarter" idx="13"/>
          </p:nvPr>
        </p:nvSpPr>
        <p:spPr>
          <a:xfrm>
            <a:off x="685800" y="2240280"/>
            <a:ext cx="4114800" cy="4160520"/>
          </a:xfrm>
        </p:spPr>
        <p:txBody>
          <a:bodyPr>
            <a:normAutofit fontScale="92500" lnSpcReduction="10000"/>
          </a:bodyPr>
          <a:lstStyle/>
          <a:p>
            <a:r>
              <a:rPr lang="en-US" sz="1800" dirty="0"/>
              <a:t>First patient of the practicum experience</a:t>
            </a:r>
          </a:p>
          <a:p>
            <a:pPr marL="0" indent="0">
              <a:buNone/>
            </a:pPr>
            <a:endParaRPr lang="en-US" sz="1800" dirty="0"/>
          </a:p>
          <a:p>
            <a:r>
              <a:rPr lang="en-US" sz="1800" dirty="0"/>
              <a:t>Patient pleasant and amicable</a:t>
            </a:r>
          </a:p>
          <a:p>
            <a:pPr marL="0" indent="0">
              <a:buNone/>
            </a:pPr>
            <a:endParaRPr lang="en-US" sz="1800" dirty="0"/>
          </a:p>
          <a:p>
            <a:r>
              <a:rPr lang="en-US" sz="1800" dirty="0"/>
              <a:t>Exam straightforward and prompt</a:t>
            </a:r>
          </a:p>
          <a:p>
            <a:endParaRPr lang="en-US" sz="1800" b="1" dirty="0"/>
          </a:p>
          <a:p>
            <a:r>
              <a:rPr lang="en-US" sz="1800" b="1" dirty="0"/>
              <a:t>Weaknesses: </a:t>
            </a:r>
            <a:r>
              <a:rPr lang="en-US" sz="1800" dirty="0"/>
              <a:t>Distracted by SOAP notes—inattentive?</a:t>
            </a:r>
          </a:p>
          <a:p>
            <a:endParaRPr lang="en-US" sz="1800" b="1" dirty="0"/>
          </a:p>
          <a:p>
            <a:r>
              <a:rPr lang="en-US" sz="1800" b="1" dirty="0"/>
              <a:t>Strengths:</a:t>
            </a:r>
            <a:r>
              <a:rPr lang="en-US" sz="1800" dirty="0"/>
              <a:t> HTN management &amp; education</a:t>
            </a:r>
          </a:p>
          <a:p>
            <a:endParaRPr lang="en-US" sz="1800" dirty="0"/>
          </a:p>
          <a:p>
            <a:r>
              <a:rPr lang="en-US" sz="1800" b="1" dirty="0"/>
              <a:t>Preparing to Progress as a NP: </a:t>
            </a:r>
            <a:r>
              <a:rPr lang="en-US" sz="1800" dirty="0"/>
              <a:t>Confidence through experience </a:t>
            </a:r>
          </a:p>
          <a:p>
            <a:endParaRPr lang="en-US" sz="1800" dirty="0"/>
          </a:p>
        </p:txBody>
      </p:sp>
      <p:pic>
        <p:nvPicPr>
          <p:cNvPr id="1033" name="Picture 9"/>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5086250" y="2239963"/>
            <a:ext cx="2921199"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5210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b="1" dirty="0"/>
              <a:t>SUBJECTIVE ASSESSMENT</a:t>
            </a:r>
          </a:p>
        </p:txBody>
      </p:sp>
    </p:spTree>
    <p:extLst>
      <p:ext uri="{BB962C8B-B14F-4D97-AF65-F5344CB8AC3E}">
        <p14:creationId xmlns:p14="http://schemas.microsoft.com/office/powerpoint/2010/main" val="400904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b="1" dirty="0"/>
              <a:t>Chief Complaint:  “I am following up on a medication change for my blood pressure.”</a:t>
            </a:r>
          </a:p>
          <a:p>
            <a:pPr marL="0" indent="0">
              <a:buNone/>
            </a:pPr>
            <a:endParaRPr lang="en-US" dirty="0"/>
          </a:p>
          <a:p>
            <a:pPr marL="0" indent="0">
              <a:buNone/>
            </a:pPr>
            <a:r>
              <a:rPr lang="en-US" b="1" dirty="0"/>
              <a:t>History of the Present Illness:</a:t>
            </a:r>
          </a:p>
          <a:p>
            <a:pPr marL="0" indent="0">
              <a:buNone/>
            </a:pPr>
            <a:endParaRPr lang="en-US" sz="600" b="1" dirty="0"/>
          </a:p>
          <a:p>
            <a:r>
              <a:rPr lang="en-US" sz="2000" dirty="0"/>
              <a:t>Friendly 65 year old female; currently asymptomatic</a:t>
            </a:r>
          </a:p>
          <a:p>
            <a:r>
              <a:rPr lang="en-US" sz="2000" dirty="0"/>
              <a:t>Previously diagnosed hypertension</a:t>
            </a:r>
          </a:p>
          <a:p>
            <a:r>
              <a:rPr lang="en-US" sz="2000" dirty="0"/>
              <a:t>Patient acknowledges a recent medication adjustment</a:t>
            </a:r>
          </a:p>
          <a:p>
            <a:r>
              <a:rPr lang="en-US" sz="2000" dirty="0"/>
              <a:t>She was taking </a:t>
            </a:r>
            <a:r>
              <a:rPr lang="en-US" sz="2000" dirty="0" err="1"/>
              <a:t>Dyazide</a:t>
            </a:r>
            <a:r>
              <a:rPr lang="en-US" sz="2000" dirty="0"/>
              <a:t>, but discontinued the medication due to a potassium abnormality</a:t>
            </a:r>
          </a:p>
        </p:txBody>
      </p:sp>
      <p:sp>
        <p:nvSpPr>
          <p:cNvPr id="3" name="Title 2"/>
          <p:cNvSpPr>
            <a:spLocks noGrp="1"/>
          </p:cNvSpPr>
          <p:nvPr>
            <p:ph type="title"/>
          </p:nvPr>
        </p:nvSpPr>
        <p:spPr/>
        <p:txBody>
          <a:bodyPr/>
          <a:lstStyle/>
          <a:p>
            <a:r>
              <a:rPr lang="en-US" sz="3600" b="1" dirty="0"/>
              <a:t>SUBJECTIVE: </a:t>
            </a:r>
            <a:r>
              <a:rPr lang="en-US" sz="3600" dirty="0"/>
              <a:t>CC &amp; HPI</a:t>
            </a:r>
          </a:p>
        </p:txBody>
      </p:sp>
    </p:spTree>
    <p:extLst>
      <p:ext uri="{BB962C8B-B14F-4D97-AF65-F5344CB8AC3E}">
        <p14:creationId xmlns:p14="http://schemas.microsoft.com/office/powerpoint/2010/main" val="64733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dirty="0">
                <a:solidFill>
                  <a:srgbClr val="242852"/>
                </a:solidFill>
              </a:rPr>
              <a:t>SUBJECTIVE: </a:t>
            </a:r>
            <a:r>
              <a:rPr lang="en-US" sz="3600" dirty="0">
                <a:solidFill>
                  <a:srgbClr val="242852"/>
                </a:solidFill>
              </a:rPr>
              <a:t>Medications</a:t>
            </a:r>
            <a:endParaRPr lang="en-US" dirty="0"/>
          </a:p>
        </p:txBody>
      </p:sp>
      <p:sp>
        <p:nvSpPr>
          <p:cNvPr id="4" name="Text Placeholder 3"/>
          <p:cNvSpPr>
            <a:spLocks noGrp="1"/>
          </p:cNvSpPr>
          <p:nvPr>
            <p:ph type="body" idx="1"/>
          </p:nvPr>
        </p:nvSpPr>
        <p:spPr>
          <a:xfrm>
            <a:off x="1066800" y="1905000"/>
            <a:ext cx="3442446" cy="658368"/>
          </a:xfrm>
        </p:spPr>
        <p:txBody>
          <a:bodyPr/>
          <a:lstStyle/>
          <a:p>
            <a:r>
              <a:rPr lang="en-US" sz="2000" dirty="0"/>
              <a:t>Taking</a:t>
            </a:r>
            <a:endParaRPr lang="en-US" dirty="0"/>
          </a:p>
        </p:txBody>
      </p:sp>
      <p:sp>
        <p:nvSpPr>
          <p:cNvPr id="5" name="Content Placeholder 4"/>
          <p:cNvSpPr>
            <a:spLocks noGrp="1"/>
          </p:cNvSpPr>
          <p:nvPr>
            <p:ph sz="half" idx="2"/>
          </p:nvPr>
        </p:nvSpPr>
        <p:spPr>
          <a:xfrm>
            <a:off x="685800" y="2667000"/>
            <a:ext cx="3803904" cy="3172968"/>
          </a:xfrm>
        </p:spPr>
        <p:txBody>
          <a:bodyPr>
            <a:noAutofit/>
          </a:bodyPr>
          <a:lstStyle/>
          <a:p>
            <a:pPr lvl="0"/>
            <a:r>
              <a:rPr lang="en-US" sz="1200" dirty="0"/>
              <a:t>Vitamin D 50000 IU Capsule, 1 capsule once per week for Vitamin D deficiency</a:t>
            </a:r>
          </a:p>
          <a:p>
            <a:pPr lvl="0"/>
            <a:r>
              <a:rPr lang="en-US" sz="1200" dirty="0" err="1"/>
              <a:t>Klonopin</a:t>
            </a:r>
            <a:r>
              <a:rPr lang="en-US" sz="1200" dirty="0"/>
              <a:t> (Clonazepam)  ½ tablet, once per day as needed for insomnia</a:t>
            </a:r>
          </a:p>
          <a:p>
            <a:pPr lvl="0"/>
            <a:r>
              <a:rPr lang="en-US" sz="1200" dirty="0" err="1"/>
              <a:t>Synthroid</a:t>
            </a:r>
            <a:r>
              <a:rPr lang="en-US" sz="1200" dirty="0"/>
              <a:t> (Levothyroxine) 125mcg Tablet, 1 tablet once per day for hypothyroidism</a:t>
            </a:r>
          </a:p>
          <a:p>
            <a:pPr lvl="0"/>
            <a:r>
              <a:rPr lang="en-US" sz="1200" dirty="0"/>
              <a:t>Aspirin 81mg chewable tablet, 1 tablet once per day for preventive heart attack/stroke</a:t>
            </a:r>
          </a:p>
          <a:p>
            <a:pPr lvl="0"/>
            <a:r>
              <a:rPr lang="en-US" sz="1200" dirty="0"/>
              <a:t>Prilosec (Omeprazole) 20mg Delayed Release Capsule, 1 capsule per day for GERD</a:t>
            </a:r>
          </a:p>
          <a:p>
            <a:pPr lvl="0"/>
            <a:r>
              <a:rPr lang="en-US" sz="1200" dirty="0"/>
              <a:t>Zyrtec (Cetirizine hydrochloride) 10mg Tablet, 1 tablet once per day as needed for seasonal allergies</a:t>
            </a:r>
          </a:p>
          <a:p>
            <a:pPr lvl="0"/>
            <a:r>
              <a:rPr lang="en-US" sz="1200" dirty="0" err="1"/>
              <a:t>Pravachol</a:t>
            </a:r>
            <a:r>
              <a:rPr lang="en-US" sz="1200" dirty="0"/>
              <a:t> (Pravastatin) 40mg Tablet, 1 tablet once per day for hyperlipidemia</a:t>
            </a:r>
          </a:p>
          <a:p>
            <a:pPr lvl="0"/>
            <a:r>
              <a:rPr lang="en-US" sz="1200" dirty="0"/>
              <a:t>Diovan (Valsartan) 320mg Tablet, 1 tablet once per day for hypertension</a:t>
            </a:r>
          </a:p>
        </p:txBody>
      </p:sp>
      <p:sp>
        <p:nvSpPr>
          <p:cNvPr id="6" name="Text Placeholder 5"/>
          <p:cNvSpPr>
            <a:spLocks noGrp="1"/>
          </p:cNvSpPr>
          <p:nvPr>
            <p:ph type="body" sz="quarter" idx="3"/>
          </p:nvPr>
        </p:nvSpPr>
        <p:spPr>
          <a:xfrm>
            <a:off x="4953000" y="1905000"/>
            <a:ext cx="3447288" cy="658368"/>
          </a:xfrm>
        </p:spPr>
        <p:txBody>
          <a:bodyPr>
            <a:normAutofit/>
          </a:bodyPr>
          <a:lstStyle/>
          <a:p>
            <a:r>
              <a:rPr lang="en-US" sz="2000" dirty="0"/>
              <a:t>Not Taking/PRN</a:t>
            </a:r>
          </a:p>
        </p:txBody>
      </p:sp>
      <p:sp>
        <p:nvSpPr>
          <p:cNvPr id="7" name="Content Placeholder 6"/>
          <p:cNvSpPr>
            <a:spLocks noGrp="1"/>
          </p:cNvSpPr>
          <p:nvPr>
            <p:ph sz="quarter" idx="4"/>
          </p:nvPr>
        </p:nvSpPr>
        <p:spPr>
          <a:xfrm>
            <a:off x="4671918" y="2667000"/>
            <a:ext cx="3799728" cy="3733800"/>
          </a:xfrm>
        </p:spPr>
        <p:txBody>
          <a:bodyPr>
            <a:normAutofit/>
          </a:bodyPr>
          <a:lstStyle/>
          <a:p>
            <a:pPr lvl="0"/>
            <a:r>
              <a:rPr lang="en-US" sz="1200" dirty="0" err="1"/>
              <a:t>Omnicef</a:t>
            </a:r>
            <a:r>
              <a:rPr lang="en-US" sz="1200" dirty="0"/>
              <a:t> (</a:t>
            </a:r>
            <a:r>
              <a:rPr lang="en-US" sz="1200" dirty="0" err="1"/>
              <a:t>Cefdinir</a:t>
            </a:r>
            <a:r>
              <a:rPr lang="en-US" sz="1200" dirty="0"/>
              <a:t>) 300mg Capsule, 1 tablet with food twice per day for bacterial infection</a:t>
            </a:r>
          </a:p>
          <a:p>
            <a:pPr lvl="0"/>
            <a:r>
              <a:rPr lang="en-US" sz="1200" dirty="0" err="1"/>
              <a:t>Dyazide</a:t>
            </a:r>
            <a:r>
              <a:rPr lang="en-US" sz="1200" dirty="0"/>
              <a:t> (Triamterene-HCTZ) 75-50mg Tablet, 1 tablet in the morning once per day for hypertension</a:t>
            </a:r>
          </a:p>
          <a:p>
            <a:pPr lvl="0"/>
            <a:r>
              <a:rPr lang="en-US" sz="1200" dirty="0" err="1"/>
              <a:t>Rynex</a:t>
            </a:r>
            <a:r>
              <a:rPr lang="en-US" sz="1200" dirty="0"/>
              <a:t> DM (</a:t>
            </a:r>
            <a:r>
              <a:rPr lang="en-US" sz="1200" dirty="0" err="1"/>
              <a:t>brompheniramine</a:t>
            </a:r>
            <a:r>
              <a:rPr lang="en-US" sz="1200" dirty="0"/>
              <a:t>/dextromethorphan/ phenylephrine) 2.5-1-5mg/5mL liquid, 5mL as needed every 4 hours for cough</a:t>
            </a:r>
          </a:p>
          <a:p>
            <a:pPr lvl="0"/>
            <a:endParaRPr lang="en-US" sz="1200" dirty="0"/>
          </a:p>
          <a:p>
            <a:pPr lvl="0"/>
            <a:endParaRPr lang="en-US" sz="900" dirty="0"/>
          </a:p>
          <a:p>
            <a:pPr lvl="0"/>
            <a:endParaRPr lang="en-US" sz="1200" dirty="0"/>
          </a:p>
          <a:p>
            <a:pPr lvl="0"/>
            <a:endParaRPr lang="en-US" sz="600" dirty="0"/>
          </a:p>
          <a:p>
            <a:pPr lvl="0"/>
            <a:r>
              <a:rPr lang="en-US" sz="1200" dirty="0"/>
              <a:t>Coreg (Carvedilol) 12.5mg Tablet, 1 tablet with food twice per day for hypertension</a:t>
            </a:r>
          </a:p>
          <a:p>
            <a:pPr lvl="0"/>
            <a:r>
              <a:rPr lang="en-US" sz="1200" dirty="0"/>
              <a:t>Diovan (Valsartan) 320mg Tablet, once per day for hypertension</a:t>
            </a:r>
          </a:p>
          <a:p>
            <a:pPr lvl="0"/>
            <a:r>
              <a:rPr lang="en-US" sz="1200" dirty="0" err="1"/>
              <a:t>Nitrolingual</a:t>
            </a:r>
            <a:r>
              <a:rPr lang="en-US" sz="1200" dirty="0"/>
              <a:t> (Nitroglycerin) 0.4mg Sublingual Tablet, for hypertension </a:t>
            </a:r>
          </a:p>
        </p:txBody>
      </p:sp>
      <p:sp>
        <p:nvSpPr>
          <p:cNvPr id="8" name="Text Placeholder 3"/>
          <p:cNvSpPr txBox="1">
            <a:spLocks/>
          </p:cNvSpPr>
          <p:nvPr/>
        </p:nvSpPr>
        <p:spPr>
          <a:xfrm>
            <a:off x="5018314" y="3962400"/>
            <a:ext cx="3442446" cy="658368"/>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Clr>
                <a:schemeClr val="accent1"/>
              </a:buClr>
              <a:buFont typeface="Wingdings" pitchFamily="2" charset="2"/>
              <a:buNone/>
              <a:defRPr sz="2400" b="0" kern="1200">
                <a:solidFill>
                  <a:schemeClr val="tx2"/>
                </a:solidFill>
                <a:latin typeface="+mn-lt"/>
                <a:ea typeface="+mn-ea"/>
                <a:cs typeface="+mn-cs"/>
              </a:defRPr>
            </a:lvl1pPr>
            <a:lvl2pPr marL="457200" indent="0" algn="l" defTabSz="914400" rtl="0" eaLnBrk="1" latinLnBrk="0" hangingPunct="1">
              <a:spcBef>
                <a:spcPct val="20000"/>
              </a:spcBef>
              <a:buClr>
                <a:schemeClr val="accent1"/>
              </a:buClr>
              <a:buFont typeface="Wingdings" pitchFamily="2" charset="2"/>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Clr>
                <a:schemeClr val="accent1"/>
              </a:buClr>
              <a:buFont typeface="Wingdings" pitchFamily="2" charset="2"/>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Clr>
                <a:schemeClr val="accent1"/>
              </a:buClr>
              <a:buFont typeface="Wingdings" pitchFamily="2"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Clr>
                <a:schemeClr val="accent1"/>
              </a:buClr>
              <a:buFont typeface="Wingdings" pitchFamily="2" charset="2"/>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ts val="400"/>
              </a:spcBef>
              <a:buClr>
                <a:schemeClr val="accent1"/>
              </a:buClr>
              <a:buFont typeface="Wingdings" pitchFamily="2" charset="2"/>
              <a:buNone/>
              <a:defRPr sz="1600" b="1" kern="1200">
                <a:solidFill>
                  <a:schemeClr val="tx1"/>
                </a:solidFill>
                <a:latin typeface="+mn-lt"/>
                <a:ea typeface="+mn-ea"/>
                <a:cs typeface="+mn-cs"/>
              </a:defRPr>
            </a:lvl6pPr>
            <a:lvl7pPr marL="2743200" indent="0" algn="l" defTabSz="914400" rtl="0" eaLnBrk="1" latinLnBrk="0" hangingPunct="1">
              <a:spcBef>
                <a:spcPts val="400"/>
              </a:spcBef>
              <a:buClr>
                <a:schemeClr val="accent1"/>
              </a:buClr>
              <a:buFont typeface="Wingdings" pitchFamily="2" charset="2"/>
              <a:buNone/>
              <a:defRPr sz="1600" b="1" kern="1200">
                <a:solidFill>
                  <a:schemeClr val="tx1"/>
                </a:solidFill>
                <a:latin typeface="+mn-lt"/>
                <a:ea typeface="+mn-ea"/>
                <a:cs typeface="+mn-cs"/>
              </a:defRPr>
            </a:lvl7pPr>
            <a:lvl8pPr marL="3200400" indent="0" algn="l" defTabSz="914400" rtl="0" eaLnBrk="1" latinLnBrk="0" hangingPunct="1">
              <a:spcBef>
                <a:spcPts val="400"/>
              </a:spcBef>
              <a:buClr>
                <a:schemeClr val="accent1"/>
              </a:buClr>
              <a:buFont typeface="Wingdings" pitchFamily="2" charset="2"/>
              <a:buNone/>
              <a:defRPr sz="1600" b="1" kern="1200">
                <a:solidFill>
                  <a:schemeClr val="tx1"/>
                </a:solidFill>
                <a:latin typeface="+mn-lt"/>
                <a:ea typeface="+mn-ea"/>
                <a:cs typeface="+mn-cs"/>
              </a:defRPr>
            </a:lvl8pPr>
            <a:lvl9pPr marL="3657600" indent="0" algn="l" defTabSz="914400" rtl="0" eaLnBrk="1" latinLnBrk="0" hangingPunct="1">
              <a:spcBef>
                <a:spcPts val="400"/>
              </a:spcBef>
              <a:buClr>
                <a:schemeClr val="accent1"/>
              </a:buClr>
              <a:buFont typeface="Wingdings" pitchFamily="2" charset="2"/>
              <a:buNone/>
              <a:defRPr sz="1600" b="1" kern="1200">
                <a:solidFill>
                  <a:schemeClr val="tx1"/>
                </a:solidFill>
                <a:latin typeface="+mn-lt"/>
                <a:ea typeface="+mn-ea"/>
                <a:cs typeface="+mn-cs"/>
              </a:defRPr>
            </a:lvl9pPr>
          </a:lstStyle>
          <a:p>
            <a:r>
              <a:rPr lang="en-US" sz="2000" dirty="0"/>
              <a:t>Discontinued</a:t>
            </a:r>
            <a:endParaRPr lang="en-US" dirty="0"/>
          </a:p>
        </p:txBody>
      </p:sp>
    </p:spTree>
    <p:extLst>
      <p:ext uri="{BB962C8B-B14F-4D97-AF65-F5344CB8AC3E}">
        <p14:creationId xmlns:p14="http://schemas.microsoft.com/office/powerpoint/2010/main" val="1089623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numCol="2">
            <a:normAutofit fontScale="55000" lnSpcReduction="20000"/>
          </a:bodyPr>
          <a:lstStyle/>
          <a:p>
            <a:pPr marL="0" indent="0">
              <a:buNone/>
            </a:pPr>
            <a:r>
              <a:rPr lang="en-US" sz="2900" b="1" dirty="0"/>
              <a:t>Allergies: </a:t>
            </a:r>
            <a:r>
              <a:rPr lang="en-US" sz="2900" dirty="0"/>
              <a:t> N.K.D.A.</a:t>
            </a:r>
          </a:p>
          <a:p>
            <a:pPr marL="0" indent="0">
              <a:buNone/>
            </a:pPr>
            <a:endParaRPr lang="en-US" sz="2900" dirty="0"/>
          </a:p>
          <a:p>
            <a:pPr marL="0" indent="0">
              <a:buNone/>
            </a:pPr>
            <a:r>
              <a:rPr lang="en-US" sz="2900" b="1" dirty="0"/>
              <a:t>Medication Intolerances: </a:t>
            </a:r>
            <a:r>
              <a:rPr lang="en-US" sz="2900" dirty="0"/>
              <a:t>None</a:t>
            </a:r>
          </a:p>
          <a:p>
            <a:pPr marL="0" indent="0">
              <a:buNone/>
            </a:pPr>
            <a:endParaRPr lang="en-US" sz="2600" b="1" dirty="0"/>
          </a:p>
          <a:p>
            <a:pPr marL="0" indent="0">
              <a:buNone/>
            </a:pPr>
            <a:r>
              <a:rPr lang="en-US" sz="2900" b="1" dirty="0"/>
              <a:t>Chronic Illnesses/Major traumas: </a:t>
            </a:r>
            <a:r>
              <a:rPr lang="en-US" sz="2900" dirty="0"/>
              <a:t>Vitamin D deficiency, hypothyroidism, cardiac arrhythmia, hyperlipidemia, GERD, insomnia, HTN</a:t>
            </a:r>
          </a:p>
          <a:p>
            <a:pPr marL="0" indent="0">
              <a:buNone/>
            </a:pPr>
            <a:endParaRPr lang="en-US" sz="2600" b="1" dirty="0"/>
          </a:p>
          <a:p>
            <a:pPr marL="0" indent="0">
              <a:buNone/>
            </a:pPr>
            <a:r>
              <a:rPr lang="en-US" sz="2900" b="1" dirty="0"/>
              <a:t>Hospitalizations/Surgeries:</a:t>
            </a:r>
          </a:p>
          <a:p>
            <a:r>
              <a:rPr lang="en-US" sz="2900" dirty="0"/>
              <a:t>Denies past hospitalization</a:t>
            </a:r>
          </a:p>
          <a:p>
            <a:r>
              <a:rPr lang="en-US" sz="2900" dirty="0"/>
              <a:t>Hysterectomy in 2005</a:t>
            </a:r>
          </a:p>
          <a:p>
            <a:r>
              <a:rPr lang="en-US" sz="2900" dirty="0"/>
              <a:t>Thyroid surgery in 2008</a:t>
            </a:r>
          </a:p>
          <a:p>
            <a:r>
              <a:rPr lang="en-US" sz="2900" dirty="0"/>
              <a:t>Surgery on right eye in 2011</a:t>
            </a:r>
          </a:p>
          <a:p>
            <a:pPr marL="0" indent="0">
              <a:buNone/>
            </a:pPr>
            <a:endParaRPr lang="en-US" b="1" dirty="0"/>
          </a:p>
          <a:p>
            <a:pPr marL="0" indent="0">
              <a:buNone/>
            </a:pPr>
            <a:endParaRPr lang="en-US" b="1" dirty="0"/>
          </a:p>
          <a:p>
            <a:pPr marL="0" indent="0">
              <a:buNone/>
            </a:pPr>
            <a:endParaRPr lang="en-US" b="1" dirty="0"/>
          </a:p>
          <a:p>
            <a:pPr marL="0" indent="0">
              <a:buNone/>
            </a:pPr>
            <a:r>
              <a:rPr lang="en-US" sz="2600" b="1" dirty="0"/>
              <a:t>       </a:t>
            </a:r>
            <a:r>
              <a:rPr lang="en-US" sz="2900" b="1" dirty="0"/>
              <a:t> Chronic Health Problems:</a:t>
            </a:r>
            <a:endParaRPr lang="en-US" sz="2900" dirty="0"/>
          </a:p>
          <a:p>
            <a:pPr lvl="1"/>
            <a:r>
              <a:rPr lang="en-US" sz="2900" dirty="0"/>
              <a:t>Vitamin D deficiency, unspecified (268.9)—controlled</a:t>
            </a:r>
          </a:p>
          <a:p>
            <a:pPr lvl="1"/>
            <a:r>
              <a:rPr lang="en-US" sz="2900" dirty="0"/>
              <a:t>Hypothyroidism, unspecified (E03.9)—controlled</a:t>
            </a:r>
          </a:p>
          <a:p>
            <a:pPr lvl="1"/>
            <a:r>
              <a:rPr lang="en-US" sz="2900" dirty="0"/>
              <a:t>Cardiac arrhythmia, unspecified (427.9)—controlled </a:t>
            </a:r>
          </a:p>
          <a:p>
            <a:pPr lvl="1"/>
            <a:r>
              <a:rPr lang="en-US" sz="2900" dirty="0"/>
              <a:t>Hyperlipidemia, unspecified (272.4)—controlled</a:t>
            </a:r>
          </a:p>
          <a:p>
            <a:pPr lvl="1"/>
            <a:r>
              <a:rPr lang="en-US" sz="2900" dirty="0"/>
              <a:t>GERD without esophagitis (530.81)—controlled </a:t>
            </a:r>
          </a:p>
          <a:p>
            <a:pPr lvl="1"/>
            <a:r>
              <a:rPr lang="en-US" sz="2900" dirty="0"/>
              <a:t>Insomnia, unspecified (780.52)—controlled</a:t>
            </a:r>
          </a:p>
          <a:p>
            <a:pPr lvl="1"/>
            <a:r>
              <a:rPr lang="en-US" sz="2900" dirty="0"/>
              <a:t>HTN (401.9)</a:t>
            </a:r>
          </a:p>
          <a:p>
            <a:endParaRPr lang="en-US" b="1" dirty="0"/>
          </a:p>
          <a:p>
            <a:endParaRPr lang="en-US" dirty="0"/>
          </a:p>
        </p:txBody>
      </p:sp>
      <p:sp>
        <p:nvSpPr>
          <p:cNvPr id="7" name="Title 6"/>
          <p:cNvSpPr>
            <a:spLocks noGrp="1"/>
          </p:cNvSpPr>
          <p:nvPr>
            <p:ph type="title"/>
          </p:nvPr>
        </p:nvSpPr>
        <p:spPr/>
        <p:txBody>
          <a:bodyPr/>
          <a:lstStyle/>
          <a:p>
            <a:r>
              <a:rPr lang="en-US" sz="3600" b="1" dirty="0">
                <a:solidFill>
                  <a:srgbClr val="242852"/>
                </a:solidFill>
              </a:rPr>
              <a:t>SUBJECTIVE: </a:t>
            </a:r>
            <a:r>
              <a:rPr lang="en-US" sz="3600" dirty="0">
                <a:solidFill>
                  <a:srgbClr val="242852"/>
                </a:solidFill>
              </a:rPr>
              <a:t>Past Medical History</a:t>
            </a:r>
            <a:endParaRPr lang="en-US" dirty="0"/>
          </a:p>
        </p:txBody>
      </p:sp>
    </p:spTree>
    <p:extLst>
      <p:ext uri="{BB962C8B-B14F-4D97-AF65-F5344CB8AC3E}">
        <p14:creationId xmlns:p14="http://schemas.microsoft.com/office/powerpoint/2010/main" val="165354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dirty="0">
                <a:solidFill>
                  <a:srgbClr val="242852"/>
                </a:solidFill>
              </a:rPr>
              <a:t>SUBJECTIVE: </a:t>
            </a:r>
            <a:r>
              <a:rPr lang="en-US" sz="3600" dirty="0">
                <a:solidFill>
                  <a:srgbClr val="242852"/>
                </a:solidFill>
              </a:rPr>
              <a:t>Family &amp; Social History</a:t>
            </a:r>
            <a:endParaRPr lang="en-US" dirty="0"/>
          </a:p>
        </p:txBody>
      </p:sp>
      <p:sp>
        <p:nvSpPr>
          <p:cNvPr id="2" name="Content Placeholder 1"/>
          <p:cNvSpPr>
            <a:spLocks noGrp="1"/>
          </p:cNvSpPr>
          <p:nvPr>
            <p:ph sz="quarter" idx="13"/>
          </p:nvPr>
        </p:nvSpPr>
        <p:spPr/>
        <p:txBody>
          <a:bodyPr>
            <a:normAutofit/>
          </a:bodyPr>
          <a:lstStyle/>
          <a:p>
            <a:pPr marL="0" indent="0">
              <a:buNone/>
            </a:pPr>
            <a:r>
              <a:rPr lang="en-US" sz="2200" b="1" dirty="0"/>
              <a:t>Family History</a:t>
            </a:r>
            <a:endParaRPr lang="en-US" sz="2200" dirty="0"/>
          </a:p>
          <a:p>
            <a:r>
              <a:rPr lang="en-US" sz="2000" dirty="0"/>
              <a:t>Parents deceased, both diagnosed with HTN</a:t>
            </a:r>
          </a:p>
          <a:p>
            <a:r>
              <a:rPr lang="en-US" sz="2000" dirty="0"/>
              <a:t>Younger brother, alive, diagnosed with type II diabetes and HTN</a:t>
            </a:r>
          </a:p>
          <a:p>
            <a:r>
              <a:rPr lang="en-US" sz="2000" dirty="0"/>
              <a:t>History about grandparents unknown</a:t>
            </a:r>
          </a:p>
          <a:p>
            <a:pPr marL="0" indent="0">
              <a:buNone/>
            </a:pPr>
            <a:endParaRPr lang="en-US" dirty="0"/>
          </a:p>
          <a:p>
            <a:pPr marL="0" indent="0">
              <a:buNone/>
            </a:pPr>
            <a:endParaRPr lang="en-US" dirty="0"/>
          </a:p>
        </p:txBody>
      </p:sp>
      <p:sp>
        <p:nvSpPr>
          <p:cNvPr id="4" name="Content Placeholder 3"/>
          <p:cNvSpPr>
            <a:spLocks noGrp="1"/>
          </p:cNvSpPr>
          <p:nvPr>
            <p:ph sz="quarter" idx="14"/>
          </p:nvPr>
        </p:nvSpPr>
        <p:spPr/>
        <p:txBody>
          <a:bodyPr>
            <a:normAutofit/>
          </a:bodyPr>
          <a:lstStyle/>
          <a:p>
            <a:pPr marL="0" indent="0">
              <a:buNone/>
            </a:pPr>
            <a:r>
              <a:rPr lang="en-US" b="1" dirty="0"/>
              <a:t>Social History</a:t>
            </a:r>
            <a:endParaRPr lang="en-US" dirty="0"/>
          </a:p>
          <a:p>
            <a:r>
              <a:rPr lang="en-US" sz="2000" dirty="0"/>
              <a:t>Married for over 40 years</a:t>
            </a:r>
          </a:p>
          <a:p>
            <a:r>
              <a:rPr lang="en-US" sz="2000" dirty="0"/>
              <a:t>Two adult children (one son and one daughter) who are alive and healthy</a:t>
            </a:r>
          </a:p>
          <a:p>
            <a:r>
              <a:rPr lang="en-US" sz="2000" dirty="0"/>
              <a:t>Homemaker while raising her children, then worked as a school secretary</a:t>
            </a:r>
          </a:p>
          <a:p>
            <a:r>
              <a:rPr lang="en-US" sz="2000" dirty="0"/>
              <a:t>Retired 10 years ago</a:t>
            </a:r>
          </a:p>
          <a:p>
            <a:r>
              <a:rPr lang="en-US" sz="2000" dirty="0"/>
              <a:t>Denies any tobacco, alcohol or drug use</a:t>
            </a:r>
          </a:p>
          <a:p>
            <a:pPr marL="0" indent="0">
              <a:buNone/>
            </a:pPr>
            <a:endParaRPr lang="en-US" dirty="0"/>
          </a:p>
          <a:p>
            <a:endParaRPr lang="en-US" dirty="0"/>
          </a:p>
        </p:txBody>
      </p:sp>
    </p:spTree>
    <p:extLst>
      <p:ext uri="{BB962C8B-B14F-4D97-AF65-F5344CB8AC3E}">
        <p14:creationId xmlns:p14="http://schemas.microsoft.com/office/powerpoint/2010/main" val="1134025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b="1" dirty="0">
                <a:solidFill>
                  <a:srgbClr val="242852"/>
                </a:solidFill>
              </a:rPr>
              <a:t>SUBJECTIVE: </a:t>
            </a:r>
            <a:r>
              <a:rPr lang="en-US" sz="3600" dirty="0">
                <a:solidFill>
                  <a:srgbClr val="242852"/>
                </a:solidFill>
              </a:rPr>
              <a:t>Review of Systems</a:t>
            </a:r>
            <a:endParaRPr lang="en-US" dirty="0"/>
          </a:p>
        </p:txBody>
      </p:sp>
      <p:sp>
        <p:nvSpPr>
          <p:cNvPr id="6" name="Content Placeholder 5"/>
          <p:cNvSpPr>
            <a:spLocks noGrp="1"/>
          </p:cNvSpPr>
          <p:nvPr>
            <p:ph sz="quarter" idx="13"/>
          </p:nvPr>
        </p:nvSpPr>
        <p:spPr>
          <a:xfrm>
            <a:off x="685800" y="2240280"/>
            <a:ext cx="3803904" cy="4008120"/>
          </a:xfrm>
        </p:spPr>
        <p:txBody>
          <a:bodyPr numCol="1">
            <a:normAutofit/>
          </a:bodyPr>
          <a:lstStyle/>
          <a:p>
            <a:pPr marL="0" indent="0">
              <a:buNone/>
            </a:pPr>
            <a:r>
              <a:rPr lang="en-US" sz="2000" b="1" dirty="0"/>
              <a:t>General: </a:t>
            </a:r>
            <a:r>
              <a:rPr lang="en-US" sz="2000" dirty="0"/>
              <a:t>Denies fever, chills, rigors, malaise, nausea, vomiting, diarrhea, constipation, change in appetite, change in weight or change in sleep pattern</a:t>
            </a:r>
          </a:p>
          <a:p>
            <a:pPr marL="0" indent="0">
              <a:buNone/>
            </a:pPr>
            <a:endParaRPr lang="en-US" sz="2000" b="1" dirty="0"/>
          </a:p>
          <a:p>
            <a:pPr marL="0" indent="0">
              <a:buNone/>
            </a:pPr>
            <a:r>
              <a:rPr lang="en-US" sz="2000" b="1" dirty="0"/>
              <a:t>Skin: </a:t>
            </a:r>
            <a:r>
              <a:rPr lang="en-US" sz="2000" dirty="0"/>
              <a:t>Denies rash, itching, bruising, cuts or abnormal nail/hair growth</a:t>
            </a:r>
          </a:p>
          <a:p>
            <a:pPr marL="0" indent="0">
              <a:buNone/>
            </a:pPr>
            <a:endParaRPr lang="en-US" sz="2000" b="1" dirty="0"/>
          </a:p>
          <a:p>
            <a:pPr marL="0" indent="0">
              <a:buNone/>
            </a:pPr>
            <a:r>
              <a:rPr lang="en-US" sz="2000" b="1" dirty="0"/>
              <a:t>Eyes: </a:t>
            </a:r>
            <a:r>
              <a:rPr lang="en-US" sz="2000" dirty="0"/>
              <a:t>No corrective lenses; denies blurry vision, eye pain, redness, diplopia or flashing lights</a:t>
            </a:r>
          </a:p>
          <a:p>
            <a:pPr marL="0" indent="0">
              <a:buNone/>
            </a:pPr>
            <a:endParaRPr lang="en-US" sz="2000" b="1" dirty="0"/>
          </a:p>
          <a:p>
            <a:pPr marL="0" indent="0">
              <a:buNone/>
            </a:pPr>
            <a:endParaRPr lang="en-US" sz="2000" dirty="0"/>
          </a:p>
        </p:txBody>
      </p:sp>
      <p:sp>
        <p:nvSpPr>
          <p:cNvPr id="7" name="Content Placeholder 6"/>
          <p:cNvSpPr>
            <a:spLocks noGrp="1"/>
          </p:cNvSpPr>
          <p:nvPr>
            <p:ph sz="quarter" idx="14"/>
          </p:nvPr>
        </p:nvSpPr>
        <p:spPr/>
        <p:txBody>
          <a:bodyPr>
            <a:normAutofit lnSpcReduction="10000"/>
          </a:bodyPr>
          <a:lstStyle/>
          <a:p>
            <a:pPr marL="0" indent="0">
              <a:buNone/>
            </a:pPr>
            <a:r>
              <a:rPr lang="en-US" sz="2000" b="1" dirty="0"/>
              <a:t>Ears: </a:t>
            </a:r>
            <a:r>
              <a:rPr lang="en-US" sz="2000" dirty="0"/>
              <a:t>Denies ear pain, hearing loss, ringing in ears or discharge</a:t>
            </a:r>
          </a:p>
          <a:p>
            <a:pPr marL="0" indent="0">
              <a:buNone/>
            </a:pPr>
            <a:endParaRPr lang="en-US" sz="2000" dirty="0"/>
          </a:p>
          <a:p>
            <a:pPr marL="0" indent="0">
              <a:buNone/>
            </a:pPr>
            <a:r>
              <a:rPr lang="en-US" sz="2000" b="1" dirty="0"/>
              <a:t>Nose/Mouth/Throat: </a:t>
            </a:r>
            <a:r>
              <a:rPr lang="en-US" sz="2000" dirty="0"/>
              <a:t>Denies dryness, hoarseness, mouth or throat pain; denies use of dentures</a:t>
            </a:r>
          </a:p>
          <a:p>
            <a:pPr marL="0" indent="0">
              <a:buNone/>
            </a:pPr>
            <a:endParaRPr lang="en-US" sz="2000" dirty="0"/>
          </a:p>
          <a:p>
            <a:pPr marL="0" indent="0">
              <a:buNone/>
            </a:pPr>
            <a:r>
              <a:rPr lang="en-US" sz="2000" b="1" dirty="0"/>
              <a:t>Breast: </a:t>
            </a:r>
            <a:r>
              <a:rPr lang="en-US" sz="2000" dirty="0"/>
              <a:t>Has not received mammogram in over 6 years “because I do my own self exams each month;” denies lumps, bumps or changes</a:t>
            </a:r>
          </a:p>
        </p:txBody>
      </p:sp>
    </p:spTree>
    <p:extLst>
      <p:ext uri="{BB962C8B-B14F-4D97-AF65-F5344CB8AC3E}">
        <p14:creationId xmlns:p14="http://schemas.microsoft.com/office/powerpoint/2010/main" val="680227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242852"/>
                </a:solidFill>
              </a:rPr>
              <a:t>SUBJECTIVE: </a:t>
            </a:r>
            <a:r>
              <a:rPr lang="en-US" sz="3600" dirty="0">
                <a:solidFill>
                  <a:srgbClr val="242852"/>
                </a:solidFill>
              </a:rPr>
              <a:t>Review of Systems</a:t>
            </a:r>
            <a:endParaRPr lang="en-US" dirty="0"/>
          </a:p>
        </p:txBody>
      </p:sp>
      <p:sp>
        <p:nvSpPr>
          <p:cNvPr id="3" name="Content Placeholder 2"/>
          <p:cNvSpPr>
            <a:spLocks noGrp="1"/>
          </p:cNvSpPr>
          <p:nvPr>
            <p:ph sz="quarter" idx="13"/>
          </p:nvPr>
        </p:nvSpPr>
        <p:spPr/>
        <p:txBody>
          <a:bodyPr>
            <a:normAutofit/>
          </a:bodyPr>
          <a:lstStyle/>
          <a:p>
            <a:pPr marL="0" indent="0">
              <a:buNone/>
            </a:pPr>
            <a:r>
              <a:rPr lang="en-US" sz="1900" b="1" dirty="0" err="1"/>
              <a:t>Heme</a:t>
            </a:r>
            <a:r>
              <a:rPr lang="en-US" sz="1900" b="1" dirty="0"/>
              <a:t>/Lymph/Endo: </a:t>
            </a:r>
            <a:r>
              <a:rPr lang="en-US" sz="1900" dirty="0"/>
              <a:t>Denies easy bruising, bleeding or blood clots; denies increased thirst or hunger</a:t>
            </a:r>
            <a:endParaRPr lang="en-US" sz="1900" b="1" dirty="0"/>
          </a:p>
          <a:p>
            <a:pPr marL="0" indent="0">
              <a:buNone/>
            </a:pPr>
            <a:endParaRPr lang="en-US" sz="1900" b="1" dirty="0"/>
          </a:p>
          <a:p>
            <a:pPr marL="0" indent="0">
              <a:buNone/>
            </a:pPr>
            <a:r>
              <a:rPr lang="en-US" sz="1900" b="1" dirty="0"/>
              <a:t>Cardiovascular: </a:t>
            </a:r>
            <a:r>
              <a:rPr lang="en-US" sz="1900" dirty="0"/>
              <a:t>History of high blood pressure; denies chest pain, murmur, bruits, palpitations or edema</a:t>
            </a:r>
          </a:p>
          <a:p>
            <a:pPr marL="0" indent="0">
              <a:buNone/>
            </a:pPr>
            <a:endParaRPr lang="en-US" sz="1900" dirty="0"/>
          </a:p>
          <a:p>
            <a:pPr marL="0" indent="0">
              <a:buNone/>
            </a:pPr>
            <a:r>
              <a:rPr lang="en-US" sz="1900" b="1" dirty="0"/>
              <a:t>Respiratory: </a:t>
            </a:r>
            <a:r>
              <a:rPr lang="en-US" sz="1900" dirty="0"/>
              <a:t>Denies cough, wheezing, hemoptysis, SOB, TB or pneumonia </a:t>
            </a:r>
          </a:p>
          <a:p>
            <a:pPr marL="0" indent="0">
              <a:buNone/>
            </a:pPr>
            <a:endParaRPr lang="en-US" dirty="0"/>
          </a:p>
        </p:txBody>
      </p:sp>
      <p:sp>
        <p:nvSpPr>
          <p:cNvPr id="4" name="Content Placeholder 3"/>
          <p:cNvSpPr>
            <a:spLocks noGrp="1"/>
          </p:cNvSpPr>
          <p:nvPr>
            <p:ph sz="quarter" idx="14"/>
          </p:nvPr>
        </p:nvSpPr>
        <p:spPr/>
        <p:txBody>
          <a:bodyPr>
            <a:normAutofit fontScale="92500"/>
          </a:bodyPr>
          <a:lstStyle/>
          <a:p>
            <a:pPr marL="0" indent="0">
              <a:buNone/>
            </a:pPr>
            <a:r>
              <a:rPr lang="en-US" sz="2000" b="1" dirty="0"/>
              <a:t>Gastrointestinal: </a:t>
            </a:r>
            <a:r>
              <a:rPr lang="en-US" sz="2000" dirty="0"/>
              <a:t>Denies abdominal pain, nausea, vomiting, diarrhea, dysphagia, dyspepsia, black or tarry stools or blood in stools</a:t>
            </a:r>
          </a:p>
          <a:p>
            <a:pPr marL="0" indent="0">
              <a:buNone/>
            </a:pPr>
            <a:endParaRPr lang="en-US" sz="2000" dirty="0"/>
          </a:p>
          <a:p>
            <a:pPr marL="0" indent="0">
              <a:buNone/>
            </a:pPr>
            <a:r>
              <a:rPr lang="en-US" sz="2000" b="1" dirty="0"/>
              <a:t>Genitourinary/Gynecological: </a:t>
            </a:r>
            <a:r>
              <a:rPr lang="en-US" sz="2000" dirty="0"/>
              <a:t>Denies any urgency, frequency, hesitancy, </a:t>
            </a:r>
            <a:r>
              <a:rPr lang="en-US" sz="2000" dirty="0" err="1"/>
              <a:t>nocturia</a:t>
            </a:r>
            <a:r>
              <a:rPr lang="en-US" sz="2000" dirty="0"/>
              <a:t>, dysuria, hematuria or discharge</a:t>
            </a:r>
          </a:p>
          <a:p>
            <a:pPr marL="0" indent="0">
              <a:buNone/>
            </a:pPr>
            <a:endParaRPr lang="en-US" sz="2000" b="1" dirty="0"/>
          </a:p>
          <a:p>
            <a:pPr marL="0" indent="0">
              <a:buNone/>
            </a:pPr>
            <a:r>
              <a:rPr lang="en-US" sz="2000" b="1" dirty="0"/>
              <a:t>Musculoskeletal: </a:t>
            </a:r>
            <a:r>
              <a:rPr lang="en-US" sz="2000" dirty="0"/>
              <a:t>Denies decreased ROM, joint swelling, stiffness or pain</a:t>
            </a:r>
            <a:endParaRPr lang="en-US" sz="2000" b="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614451131"/>
      </p:ext>
    </p:extLst>
  </p:cSld>
  <p:clrMapOvr>
    <a:masterClrMapping/>
  </p:clrMapOvr>
</p:sld>
</file>

<file path=ppt/theme/_rels/theme1.xml.rels><?xml version="1.0" encoding="UTF-8"?>

<Relationships xmlns="http://schemas.openxmlformats.org/package/2006/relationships">
  <Relationship Id="rId1" Type="http://schemas.openxmlformats.org/officeDocument/2006/relationships/image" Target="../media/image1.jpeg"/>
  <Relationship Id="rId2" Type="http://schemas.openxmlformats.org/officeDocument/2006/relationships/image" Target="../media/image2.jpeg"/>
</Relationships>

</file>

<file path=ppt/theme/theme1.xml><?xml version="1.0" encoding="utf-8"?>
<a:theme xmlns:a="http://schemas.openxmlformats.org/drawingml/2006/main" name="Hardcover">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2734</Words>
  <Application/>
  <PresentationFormat>On-screen Show (4:3)</PresentationFormat>
  <Paragraphs>330</Paragraphs>
  <Slides>26</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Calibri</vt:lpstr>
      <vt:lpstr>Wingdings</vt:lpstr>
      <vt:lpstr>Hardcover</vt:lpstr>
      <vt:lpstr>Complete Health History and Physical Assessment</vt:lpstr>
      <vt:lpstr>Patient Information</vt:lpstr>
      <vt:lpstr>SUBJECTIVE ASSESSMENT</vt:lpstr>
      <vt:lpstr>SUBJECTIVE: CC &amp; HPI</vt:lpstr>
      <vt:lpstr>SUBJECTIVE: Medications</vt:lpstr>
      <vt:lpstr>SUBJECTIVE: Past Medical History</vt:lpstr>
      <vt:lpstr>SUBJECTIVE: Family &amp; Social History</vt:lpstr>
      <vt:lpstr>SUBJECTIVE: Review of Systems</vt:lpstr>
      <vt:lpstr>SUBJECTIVE: Review of Systems</vt:lpstr>
      <vt:lpstr>SUBJECTIVE: Review of Systems</vt:lpstr>
      <vt:lpstr>OBJECTIVE ASSESSMENT</vt:lpstr>
      <vt:lpstr>OBJECTIVE: Biometric Data</vt:lpstr>
      <vt:lpstr>OBJECTIVE: Review of Systems</vt:lpstr>
      <vt:lpstr>OBJECTIVE: Review of Systems</vt:lpstr>
      <vt:lpstr>OBJECTIVE: Review of Systems</vt:lpstr>
      <vt:lpstr>OBJECTIVE: Review of Systems</vt:lpstr>
      <vt:lpstr>OBJECTIVE: Review of Systems</vt:lpstr>
      <vt:lpstr>OBJECTIVE: Review of Systems</vt:lpstr>
      <vt:lpstr>OBJECTIVE: Review of Systems</vt:lpstr>
      <vt:lpstr>OBJECTIVE: Pending Lab Tests</vt:lpstr>
      <vt:lpstr>PLAN</vt:lpstr>
      <vt:lpstr>PLAN: Diagnosis &amp; Medication</vt:lpstr>
      <vt:lpstr>PLAN: Education/Non-Medication Treatments</vt:lpstr>
      <vt:lpstr>PLAN: Return to Clinic</vt:lpstr>
      <vt:lpstr>EVALUATION</vt:lpstr>
      <vt:lpstr>EVALUATION: Patient Encounter</vt:lpstr>
    </vt:vector>
  </TitlesOfParts>
  <Company/>
  <LinksUpToDate>false</LinksUpToDate>
  <SharedDoc>false</SharedDoc>
  <HyperlinksChanged>false</HyperlinksChanged>
  <AppVersion>16.0000</AppVersion>
  <Manager/>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revision>0</revision>
</coreProperties>
</file>