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xml" ContentType="application/vnd.openxmlformats-officedocument.presentationml.notesSlide+xml"/>
  <Override PartName="/ppt/notesSlides/notesSlide40.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sldIdLst>
    <p:sldId id="256" r:id="rId2"/>
    <p:sldId id="279" r:id="rId3"/>
    <p:sldId id="280" r:id="rId4"/>
    <p:sldId id="282" r:id="rId5"/>
    <p:sldId id="283" r:id="rId6"/>
    <p:sldId id="284" r:id="rId7"/>
    <p:sldId id="285" r:id="rId8"/>
    <p:sldId id="286" r:id="rId9"/>
    <p:sldId id="287" r:id="rId10"/>
    <p:sldId id="288" r:id="rId11"/>
    <p:sldId id="289" r:id="rId12"/>
    <p:sldId id="290" r:id="rId13"/>
    <p:sldId id="291" r:id="rId14"/>
    <p:sldId id="292" r:id="rId15"/>
    <p:sldId id="293" r:id="rId16"/>
    <p:sldId id="294" r:id="rId17"/>
    <p:sldId id="295" r:id="rId18"/>
    <p:sldId id="296" r:id="rId19"/>
    <p:sldId id="297" r:id="rId20"/>
    <p:sldId id="298" r:id="rId21"/>
    <p:sldId id="299" r:id="rId22"/>
    <p:sldId id="300" r:id="rId23"/>
    <p:sldId id="301" r:id="rId24"/>
    <p:sldId id="302" r:id="rId25"/>
    <p:sldId id="304" r:id="rId26"/>
    <p:sldId id="305" r:id="rId27"/>
    <p:sldId id="306" r:id="rId28"/>
    <p:sldId id="307" r:id="rId29"/>
    <p:sldId id="308" r:id="rId30"/>
    <p:sldId id="309" r:id="rId31"/>
    <p:sldId id="310" r:id="rId32"/>
    <p:sldId id="311" r:id="rId33"/>
    <p:sldId id="312" r:id="rId34"/>
    <p:sldId id="313" r:id="rId35"/>
    <p:sldId id="314" r:id="rId36"/>
    <p:sldId id="315" r:id="rId37"/>
    <p:sldId id="316" r:id="rId38"/>
    <p:sldId id="317" r:id="rId39"/>
    <p:sldId id="318" r:id="rId40"/>
    <p:sldId id="319" r:id="rId41"/>
    <p:sldId id="320" r:id="rId42"/>
    <p:sldId id="321" r:id="rId4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AA"/>
    <a:srgbClr val="006DA4"/>
    <a:srgbClr val="9494DC"/>
    <a:srgbClr val="8181D5"/>
    <a:srgbClr val="CACAEE"/>
    <a:srgbClr val="E5F99D"/>
    <a:srgbClr val="626A68"/>
    <a:srgbClr val="7C87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60" autoAdjust="0"/>
    <p:restoredTop sz="86906" autoAdjust="0"/>
  </p:normalViewPr>
  <p:slideViewPr>
    <p:cSldViewPr>
      <p:cViewPr varScale="1">
        <p:scale>
          <a:sx n="64" d="100"/>
          <a:sy n="64" d="100"/>
        </p:scale>
        <p:origin x="-1656" y="-90"/>
      </p:cViewPr>
      <p:guideLst>
        <p:guide orient="horz" pos="2160"/>
        <p:guide pos="2880"/>
      </p:guideLst>
    </p:cSldViewPr>
  </p:slideViewPr>
  <p:notesTextViewPr>
    <p:cViewPr>
      <p:scale>
        <a:sx n="100" d="100"/>
        <a:sy n="100" d="100"/>
      </p:scale>
      <p:origin x="0" y="0"/>
    </p:cViewPr>
  </p:notesTextViewPr>
  <p:notesViewPr>
    <p:cSldViewPr>
      <p:cViewPr varScale="1">
        <p:scale>
          <a:sx n="70" d="100"/>
          <a:sy n="70" d="100"/>
        </p:scale>
        <p:origin x="-3282" y="-90"/>
      </p:cViewPr>
      <p:guideLst>
        <p:guide orient="horz" pos="2880"/>
        <p:guide pos="2160"/>
      </p:guideLst>
    </p:cSldViewPr>
  </p:notesViewPr>
  <p:gridSpacing cx="76200" cy="76200"/>
</p:viewPr>
</file>

<file path=ppt/_rels/presentation.xml.rels><?xml version="1.0" encoding="UTF-8"?>

<Relationships xmlns="http://schemas.openxmlformats.org/package/2006/relationships">
  <Relationship Id="rId1" Type="http://schemas.openxmlformats.org/officeDocument/2006/relationships/slideMaster" Target="slideMasters/slideMaster1.xml"/>
  <Relationship Id="rId10" Type="http://schemas.openxmlformats.org/officeDocument/2006/relationships/slide" Target="slides/slide9.xml"/>
  <Relationship Id="rId11" Type="http://schemas.openxmlformats.org/officeDocument/2006/relationships/slide" Target="slides/slide10.xml"/>
  <Relationship Id="rId12" Type="http://schemas.openxmlformats.org/officeDocument/2006/relationships/slide" Target="slides/slide11.xml"/>
  <Relationship Id="rId13" Type="http://schemas.openxmlformats.org/officeDocument/2006/relationships/slide" Target="slides/slide12.xml"/>
  <Relationship Id="rId14" Type="http://schemas.openxmlformats.org/officeDocument/2006/relationships/slide" Target="slides/slide13.xml"/>
  <Relationship Id="rId15" Type="http://schemas.openxmlformats.org/officeDocument/2006/relationships/slide" Target="slides/slide14.xml"/>
  <Relationship Id="rId16" Type="http://schemas.openxmlformats.org/officeDocument/2006/relationships/slide" Target="slides/slide15.xml"/>
  <Relationship Id="rId17" Type="http://schemas.openxmlformats.org/officeDocument/2006/relationships/slide" Target="slides/slide16.xml"/>
  <Relationship Id="rId18" Type="http://schemas.openxmlformats.org/officeDocument/2006/relationships/slide" Target="slides/slide17.xml"/>
  <Relationship Id="rId19" Type="http://schemas.openxmlformats.org/officeDocument/2006/relationships/slide" Target="slides/slide18.xml"/>
  <Relationship Id="rId2" Type="http://schemas.openxmlformats.org/officeDocument/2006/relationships/slide" Target="slides/slide1.xml"/>
  <Relationship Id="rId20" Type="http://schemas.openxmlformats.org/officeDocument/2006/relationships/slide" Target="slides/slide19.xml"/>
  <Relationship Id="rId21" Type="http://schemas.openxmlformats.org/officeDocument/2006/relationships/slide" Target="slides/slide20.xml"/>
  <Relationship Id="rId22" Type="http://schemas.openxmlformats.org/officeDocument/2006/relationships/slide" Target="slides/slide21.xml"/>
  <Relationship Id="rId23" Type="http://schemas.openxmlformats.org/officeDocument/2006/relationships/slide" Target="slides/slide22.xml"/>
  <Relationship Id="rId24" Type="http://schemas.openxmlformats.org/officeDocument/2006/relationships/slide" Target="slides/slide23.xml"/>
  <Relationship Id="rId25" Type="http://schemas.openxmlformats.org/officeDocument/2006/relationships/slide" Target="slides/slide24.xml"/>
  <Relationship Id="rId26" Type="http://schemas.openxmlformats.org/officeDocument/2006/relationships/slide" Target="slides/slide25.xml"/>
  <Relationship Id="rId27" Type="http://schemas.openxmlformats.org/officeDocument/2006/relationships/slide" Target="slides/slide26.xml"/>
  <Relationship Id="rId28" Type="http://schemas.openxmlformats.org/officeDocument/2006/relationships/slide" Target="slides/slide27.xml"/>
  <Relationship Id="rId29" Type="http://schemas.openxmlformats.org/officeDocument/2006/relationships/slide" Target="slides/slide28.xml"/>
  <Relationship Id="rId3" Type="http://schemas.openxmlformats.org/officeDocument/2006/relationships/slide" Target="slides/slide2.xml"/>
  <Relationship Id="rId30" Type="http://schemas.openxmlformats.org/officeDocument/2006/relationships/slide" Target="slides/slide29.xml"/>
  <Relationship Id="rId31" Type="http://schemas.openxmlformats.org/officeDocument/2006/relationships/slide" Target="slides/slide30.xml"/>
  <Relationship Id="rId32" Type="http://schemas.openxmlformats.org/officeDocument/2006/relationships/slide" Target="slides/slide31.xml"/>
  <Relationship Id="rId33" Type="http://schemas.openxmlformats.org/officeDocument/2006/relationships/slide" Target="slides/slide32.xml"/>
  <Relationship Id="rId34" Type="http://schemas.openxmlformats.org/officeDocument/2006/relationships/slide" Target="slides/slide33.xml"/>
  <Relationship Id="rId35" Type="http://schemas.openxmlformats.org/officeDocument/2006/relationships/slide" Target="slides/slide34.xml"/>
  <Relationship Id="rId36" Type="http://schemas.openxmlformats.org/officeDocument/2006/relationships/slide" Target="slides/slide35.xml"/>
  <Relationship Id="rId37" Type="http://schemas.openxmlformats.org/officeDocument/2006/relationships/slide" Target="slides/slide36.xml"/>
  <Relationship Id="rId38" Type="http://schemas.openxmlformats.org/officeDocument/2006/relationships/slide" Target="slides/slide37.xml"/>
  <Relationship Id="rId39" Type="http://schemas.openxmlformats.org/officeDocument/2006/relationships/slide" Target="slides/slide38.xml"/>
  <Relationship Id="rId4" Type="http://schemas.openxmlformats.org/officeDocument/2006/relationships/slide" Target="slides/slide3.xml"/>
  <Relationship Id="rId40" Type="http://schemas.openxmlformats.org/officeDocument/2006/relationships/slide" Target="slides/slide39.xml"/>
  <Relationship Id="rId41" Type="http://schemas.openxmlformats.org/officeDocument/2006/relationships/slide" Target="slides/slide40.xml"/>
  <Relationship Id="rId42" Type="http://schemas.openxmlformats.org/officeDocument/2006/relationships/slide" Target="slides/slide41.xml"/>
  <Relationship Id="rId43" Type="http://schemas.openxmlformats.org/officeDocument/2006/relationships/slide" Target="slides/slide42.xml"/>
  <Relationship Id="rId44" Type="http://schemas.openxmlformats.org/officeDocument/2006/relationships/notesMaster" Target="notesMasters/notesMaster1.xml"/>
  <Relationship Id="rId45" Type="http://schemas.openxmlformats.org/officeDocument/2006/relationships/presProps" Target="presProps.xml"/>
  <Relationship Id="rId46" Type="http://schemas.openxmlformats.org/officeDocument/2006/relationships/viewProps" Target="viewProps.xml"/>
  <Relationship Id="rId47" Type="http://schemas.openxmlformats.org/officeDocument/2006/relationships/theme" Target="theme/theme1.xml"/>
  <Relationship Id="rId48" Type="http://schemas.openxmlformats.org/officeDocument/2006/relationships/tableStyles" Target="tableStyles.xml"/>
  <Relationship Id="rId5" Type="http://schemas.openxmlformats.org/officeDocument/2006/relationships/slide" Target="slides/slide4.xml"/>
  <Relationship Id="rId6" Type="http://schemas.openxmlformats.org/officeDocument/2006/relationships/slide" Target="slides/slide5.xml"/>
  <Relationship Id="rId7" Type="http://schemas.openxmlformats.org/officeDocument/2006/relationships/slide" Target="slides/slide6.xml"/>
  <Relationship Id="rId8" Type="http://schemas.openxmlformats.org/officeDocument/2006/relationships/slide" Target="slides/slide7.xml"/>
  <Relationship Id="rId9" Type="http://schemas.openxmlformats.org/officeDocument/2006/relationships/slide" Target="slides/slide8.xml"/>
</Relationships>

</file>

<file path=ppt/notesMasters/_rels/notesMaster1.xml.rels><?xml version="1.0" encoding="UTF-8"?>

<Relationships xmlns="http://schemas.openxmlformats.org/package/2006/relationships">
  <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3BE1726F-28F3-409E-A8C5-5DA7122444E4}" type="datetimeFigureOut">
              <a:rPr lang="en-US"/>
              <a:pPr>
                <a:defRPr/>
              </a:pPr>
              <a:t>4/22/2014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C6A31D55-D9F1-406C-9410-FC498A760C1E}" type="slidenum">
              <a:rPr lang="en-US"/>
              <a:pPr>
                <a:defRPr/>
              </a:pPr>
              <a:t>‹#›</a:t>
            </a:fld>
            <a:endParaRPr lang="en-US"/>
          </a:p>
        </p:txBody>
      </p:sp>
    </p:spTree>
    <p:extLst>
      <p:ext uri="{BB962C8B-B14F-4D97-AF65-F5344CB8AC3E}">
        <p14:creationId xmlns:p14="http://schemas.microsoft.com/office/powerpoint/2010/main" val="68734240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xml"/>
</Relationships>

</file>

<file path=ppt/notesSlides/_rels/notesSlide10.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1.xml"/>
</Relationships>

</file>

<file path=ppt/notesSlides/_rels/notesSlide11.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2.xml"/>
</Relationships>

</file>

<file path=ppt/notesSlides/_rels/notesSlide12.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3.xml"/>
</Relationships>

</file>

<file path=ppt/notesSlides/_rels/notesSlide13.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4.xml"/>
</Relationships>

</file>

<file path=ppt/notesSlides/_rels/notesSlide14.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5.xml"/>
</Relationships>

</file>

<file path=ppt/notesSlides/_rels/notesSlide15.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6.xml"/>
</Relationships>

</file>

<file path=ppt/notesSlides/_rels/notesSlide16.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7.xml"/>
</Relationships>

</file>

<file path=ppt/notesSlides/_rels/notesSlide17.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8.xml"/>
</Relationships>

</file>

<file path=ppt/notesSlides/_rels/notesSlide18.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9.xml"/>
</Relationships>

</file>

<file path=ppt/notesSlides/_rels/notesSlide19.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0.xml"/>
</Relationships>

</file>

<file path=ppt/notesSlides/_rels/notesSlide2.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3.xml"/>
</Relationships>

</file>

<file path=ppt/notesSlides/_rels/notesSlide20.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1.xml"/>
</Relationships>

</file>

<file path=ppt/notesSlides/_rels/notesSlide21.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2.xml"/>
</Relationships>

</file>

<file path=ppt/notesSlides/_rels/notesSlide22.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3.xml"/>
</Relationships>

</file>

<file path=ppt/notesSlides/_rels/notesSlide23.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4.xml"/>
</Relationships>

</file>

<file path=ppt/notesSlides/_rels/notesSlide24.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5.xml"/>
</Relationships>

</file>

<file path=ppt/notesSlides/_rels/notesSlide25.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6.xml"/>
</Relationships>

</file>

<file path=ppt/notesSlides/_rels/notesSlide26.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7.xml"/>
</Relationships>

</file>

<file path=ppt/notesSlides/_rels/notesSlide27.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8.xml"/>
</Relationships>

</file>

<file path=ppt/notesSlides/_rels/notesSlide28.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9.xml"/>
</Relationships>

</file>

<file path=ppt/notesSlides/_rels/notesSlide29.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30.xml"/>
</Relationships>

</file>

<file path=ppt/notesSlides/_rels/notesSlide3.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4.xml"/>
</Relationships>

</file>

<file path=ppt/notesSlides/_rels/notesSlide30.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31.xml"/>
</Relationships>

</file>

<file path=ppt/notesSlides/_rels/notesSlide31.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32.xml"/>
</Relationships>

</file>

<file path=ppt/notesSlides/_rels/notesSlide32.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33.xml"/>
</Relationships>

</file>

<file path=ppt/notesSlides/_rels/notesSlide33.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34.xml"/>
</Relationships>

</file>

<file path=ppt/notesSlides/_rels/notesSlide34.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35.xml"/>
</Relationships>

</file>

<file path=ppt/notesSlides/_rels/notesSlide35.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36.xml"/>
</Relationships>

</file>

<file path=ppt/notesSlides/_rels/notesSlide36.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37.xml"/>
</Relationships>

</file>

<file path=ppt/notesSlides/_rels/notesSlide37.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38.xml"/>
</Relationships>

</file>

<file path=ppt/notesSlides/_rels/notesSlide38.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39.xml"/>
</Relationships>

</file>

<file path=ppt/notesSlides/_rels/notesSlide39.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40.xml"/>
</Relationships>

</file>

<file path=ppt/notesSlides/_rels/notesSlide4.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5.xml"/>
</Relationships>

</file>

<file path=ppt/notesSlides/_rels/notesSlide40.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41.xml"/>
</Relationships>

</file>

<file path=ppt/notesSlides/_rels/notesSlide5.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6.xml"/>
</Relationships>

</file>

<file path=ppt/notesSlides/_rels/notesSlide6.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7.xml"/>
</Relationships>

</file>

<file path=ppt/notesSlides/_rels/notesSlide7.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8.xml"/>
</Relationships>

</file>

<file path=ppt/notesSlides/_rels/notesSlide8.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9.xml"/>
</Relationships>

</file>

<file path=ppt/notesSlides/_rels/notesSlide9.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0.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987A340-A52A-4139-A0AD-C6316C7545B6}" type="slidenum">
              <a:rPr lang="en-US"/>
              <a:pPr/>
              <a:t>2</a:t>
            </a:fld>
            <a:endParaRPr lang="en-US"/>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6C3BF72-107C-4D52-BB43-88DB00170FFD}" type="slidenum">
              <a:rPr lang="en-US"/>
              <a:pPr/>
              <a:t>11</a:t>
            </a:fld>
            <a:endParaRPr lang="en-US"/>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CD4B645-8C45-4CE3-8332-40F93EC4371E}" type="slidenum">
              <a:rPr lang="en-US"/>
              <a:pPr/>
              <a:t>12</a:t>
            </a:fld>
            <a:endParaRPr lang="en-US"/>
          </a:p>
        </p:txBody>
      </p:sp>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B08B0E-C397-467C-BED1-643336DC181B}" type="slidenum">
              <a:rPr lang="en-US"/>
              <a:pPr/>
              <a:t>13</a:t>
            </a:fld>
            <a:endParaRPr lang="en-US"/>
          </a:p>
        </p:txBody>
      </p:sp>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EEDD40-ABFE-4F4B-AE18-9B4EDEE89853}" type="slidenum">
              <a:rPr lang="en-US"/>
              <a:pPr/>
              <a:t>14</a:t>
            </a:fld>
            <a:endParaRPr lang="en-US"/>
          </a:p>
        </p:txBody>
      </p:sp>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96E0FA-336E-4FEC-883C-C4158EB06D9F}" type="slidenum">
              <a:rPr lang="en-US"/>
              <a:pPr/>
              <a:t>15</a:t>
            </a:fld>
            <a:endParaRPr lang="en-US"/>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1C669C-FDF5-4160-97EA-AC84C34E29AD}" type="slidenum">
              <a:rPr lang="en-US"/>
              <a:pPr/>
              <a:t>16</a:t>
            </a:fld>
            <a:endParaRPr lang="en-US"/>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E0847A4-4C3A-4CA9-A64C-634526491624}" type="slidenum">
              <a:rPr lang="en-US"/>
              <a:pPr/>
              <a:t>17</a:t>
            </a:fld>
            <a:endParaRPr lang="en-US"/>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50EF4AF-3B6C-4B13-9132-1CACB6C8FD61}" type="slidenum">
              <a:rPr lang="en-US"/>
              <a:pPr/>
              <a:t>18</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BFFDC7-CCBD-4604-B61C-3FD7A24CC1DF}" type="slidenum">
              <a:rPr lang="en-US"/>
              <a:pPr/>
              <a:t>19</a:t>
            </a:fld>
            <a:endParaRPr lang="en-US"/>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2685C2-2455-4A02-BB6F-C6BE56FCD59F}" type="slidenum">
              <a:rPr lang="en-US"/>
              <a:pPr/>
              <a:t>20</a:t>
            </a:fld>
            <a:endParaRPr lang="en-US"/>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D0F140-6EB9-4BC9-B5C2-BCACEC6F5224}" type="slidenum">
              <a:rPr lang="en-US"/>
              <a:pPr/>
              <a:t>3</a:t>
            </a:fld>
            <a:endParaRPr lang="en-US"/>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5FA6A2-237A-4271-B09C-6554FEB5126B}" type="slidenum">
              <a:rPr lang="en-US"/>
              <a:pPr/>
              <a:t>21</a:t>
            </a:fld>
            <a:endParaRPr lang="en-US"/>
          </a:p>
        </p:txBody>
      </p:sp>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154431-4EE4-41D6-B71B-B8AFD3D0BDBE}" type="slidenum">
              <a:rPr lang="en-US"/>
              <a:pPr/>
              <a:t>22</a:t>
            </a:fld>
            <a:endParaRPr lang="en-US"/>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82E206B-A565-4849-8B40-C91CD956BB52}" type="slidenum">
              <a:rPr lang="en-US"/>
              <a:pPr/>
              <a:t>23</a:t>
            </a:fld>
            <a:endParaRPr lang="en-US"/>
          </a:p>
        </p:txBody>
      </p:sp>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06FCE6-BB1E-4D2A-BD36-CF87C9E2304E}" type="slidenum">
              <a:rPr lang="en-US"/>
              <a:pPr/>
              <a:t>24</a:t>
            </a:fld>
            <a:endParaRPr lang="en-US"/>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2AEA04D-2A5E-47D0-8CCF-4F149CCEFEB1}" type="slidenum">
              <a:rPr lang="en-US"/>
              <a:pPr/>
              <a:t>25</a:t>
            </a:fld>
            <a:endParaRPr lang="en-US"/>
          </a:p>
        </p:txBody>
      </p:sp>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399923-F0DF-4A34-8ED6-5CE6EFE983A3}" type="slidenum">
              <a:rPr lang="en-US"/>
              <a:pPr/>
              <a:t>26</a:t>
            </a:fld>
            <a:endParaRPr lang="en-US"/>
          </a:p>
        </p:txBody>
      </p:sp>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DB8240-773A-4167-AB16-B6FD0B73E89D}" type="slidenum">
              <a:rPr lang="en-US"/>
              <a:pPr/>
              <a:t>27</a:t>
            </a:fld>
            <a:endParaRPr lang="en-US"/>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BFEDC4-501C-42D8-99FD-CF35A439903E}" type="slidenum">
              <a:rPr lang="en-US"/>
              <a:pPr/>
              <a:t>28</a:t>
            </a:fld>
            <a:endParaRPr lang="en-US"/>
          </a:p>
        </p:txBody>
      </p:sp>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AE74C3-C934-44C8-96D9-1407EA1C9740}" type="slidenum">
              <a:rPr lang="en-US"/>
              <a:pPr/>
              <a:t>29</a:t>
            </a:fld>
            <a:endParaRPr lang="en-US"/>
          </a:p>
        </p:txBody>
      </p:sp>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6AE5F4-302D-43C5-BCD1-B04ECC26AD36}" type="slidenum">
              <a:rPr lang="en-US"/>
              <a:pPr/>
              <a:t>30</a:t>
            </a:fld>
            <a:endParaRPr lang="en-US"/>
          </a:p>
        </p:txBody>
      </p:sp>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29B02E-02B4-423A-A7C6-A2D7E3FE8D56}" type="slidenum">
              <a:rPr lang="en-US"/>
              <a:pPr/>
              <a:t>4</a:t>
            </a:fld>
            <a:endParaRPr lang="en-US"/>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AE00843-B23A-4F56-B2FE-6E3E6A9FFFAF}" type="slidenum">
              <a:rPr lang="en-US"/>
              <a:pPr/>
              <a:t>31</a:t>
            </a:fld>
            <a:endParaRPr lang="en-US"/>
          </a:p>
        </p:txBody>
      </p:sp>
      <p:sp>
        <p:nvSpPr>
          <p:cNvPr id="104450" name="Rectangle 2"/>
          <p:cNvSpPr>
            <a:spLocks noGrp="1" noRot="1" noChangeAspect="1" noChangeArrowheads="1" noTextEdit="1"/>
          </p:cNvSpPr>
          <p:nvPr>
            <p:ph type="sldImg"/>
          </p:nvPr>
        </p:nvSpPr>
        <p:spPr>
          <a:ln/>
        </p:spPr>
      </p:sp>
      <p:sp>
        <p:nvSpPr>
          <p:cNvPr id="1044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27B24CD-BA61-4963-A437-6279FCBD7802}" type="slidenum">
              <a:rPr lang="en-US"/>
              <a:pPr/>
              <a:t>32</a:t>
            </a:fld>
            <a:endParaRPr lang="en-US"/>
          </a:p>
        </p:txBody>
      </p:sp>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CD1AD3-8D14-4C6D-BC59-B538CD9F1F6E}" type="slidenum">
              <a:rPr lang="en-US"/>
              <a:pPr/>
              <a:t>33</a:t>
            </a:fld>
            <a:endParaRPr lang="en-US"/>
          </a:p>
        </p:txBody>
      </p:sp>
      <p:sp>
        <p:nvSpPr>
          <p:cNvPr id="108546" name="Rectangle 2"/>
          <p:cNvSpPr>
            <a:spLocks noGrp="1" noRot="1" noChangeAspect="1" noChangeArrowheads="1" noTextEdit="1"/>
          </p:cNvSpPr>
          <p:nvPr>
            <p:ph type="sldImg"/>
          </p:nvPr>
        </p:nvSpPr>
        <p:spPr>
          <a:ln/>
        </p:spPr>
      </p:sp>
      <p:sp>
        <p:nvSpPr>
          <p:cNvPr id="1085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859B23-77A6-4770-B5ED-5AB8D58F3AE9}" type="slidenum">
              <a:rPr lang="en-US"/>
              <a:pPr/>
              <a:t>34</a:t>
            </a:fld>
            <a:endParaRPr lang="en-US"/>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4F3DC2C-3444-4957-A1F0-51C592AAD6B1}" type="slidenum">
              <a:rPr lang="en-US"/>
              <a:pPr/>
              <a:t>35</a:t>
            </a:fld>
            <a:endParaRPr lang="en-US"/>
          </a:p>
        </p:txBody>
      </p:sp>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BE3ED9-E95A-4F93-9D00-1374F362462B}" type="slidenum">
              <a:rPr lang="en-US"/>
              <a:pPr/>
              <a:t>36</a:t>
            </a:fld>
            <a:endParaRPr lang="en-US"/>
          </a:p>
        </p:txBody>
      </p:sp>
      <p:sp>
        <p:nvSpPr>
          <p:cNvPr id="114690" name="Rectangle 2"/>
          <p:cNvSpPr>
            <a:spLocks noGrp="1" noRot="1" noChangeAspect="1" noChangeArrowheads="1" noTextEdit="1"/>
          </p:cNvSpPr>
          <p:nvPr>
            <p:ph type="sldImg"/>
          </p:nvPr>
        </p:nvSpPr>
        <p:spPr>
          <a:ln/>
        </p:spPr>
      </p:sp>
      <p:sp>
        <p:nvSpPr>
          <p:cNvPr id="1146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718E15-9256-4BC1-A22F-47679F394852}" type="slidenum">
              <a:rPr lang="en-US"/>
              <a:pPr/>
              <a:t>37</a:t>
            </a:fld>
            <a:endParaRPr lang="en-US"/>
          </a:p>
        </p:txBody>
      </p:sp>
      <p:sp>
        <p:nvSpPr>
          <p:cNvPr id="116738" name="Rectangle 2"/>
          <p:cNvSpPr>
            <a:spLocks noGrp="1" noRot="1" noChangeAspect="1" noChangeArrowheads="1" noTextEdit="1"/>
          </p:cNvSpPr>
          <p:nvPr>
            <p:ph type="sldImg"/>
          </p:nvPr>
        </p:nvSpPr>
        <p:spPr>
          <a:ln/>
        </p:spPr>
      </p:sp>
      <p:sp>
        <p:nvSpPr>
          <p:cNvPr id="1167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E79BA74-9389-44D8-923F-4FAB6C78D053}" type="slidenum">
              <a:rPr lang="en-US"/>
              <a:pPr/>
              <a:t>38</a:t>
            </a:fld>
            <a:endParaRPr lang="en-US"/>
          </a:p>
        </p:txBody>
      </p:sp>
      <p:sp>
        <p:nvSpPr>
          <p:cNvPr id="118786" name="Rectangle 2"/>
          <p:cNvSpPr>
            <a:spLocks noGrp="1" noRot="1" noChangeAspect="1" noChangeArrowheads="1" noTextEdit="1"/>
          </p:cNvSpPr>
          <p:nvPr>
            <p:ph type="sldImg"/>
          </p:nvPr>
        </p:nvSpPr>
        <p:spPr>
          <a:ln/>
        </p:spPr>
      </p:sp>
      <p:sp>
        <p:nvSpPr>
          <p:cNvPr id="1187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3EEAC0-CA2A-44DC-8974-A4F4980AE354}" type="slidenum">
              <a:rPr lang="en-US"/>
              <a:pPr/>
              <a:t>39</a:t>
            </a:fld>
            <a:endParaRPr lang="en-US"/>
          </a:p>
        </p:txBody>
      </p:sp>
      <p:sp>
        <p:nvSpPr>
          <p:cNvPr id="120834" name="Rectangle 2"/>
          <p:cNvSpPr>
            <a:spLocks noGrp="1" noRot="1" noChangeAspect="1" noChangeArrowheads="1" noTextEdit="1"/>
          </p:cNvSpPr>
          <p:nvPr>
            <p:ph type="sldImg"/>
          </p:nvPr>
        </p:nvSpPr>
        <p:spPr>
          <a:ln/>
        </p:spPr>
      </p:sp>
      <p:sp>
        <p:nvSpPr>
          <p:cNvPr id="1208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fontAlgn="auto">
              <a:spcBef>
                <a:spcPts val="0"/>
              </a:spcBef>
              <a:spcAft>
                <a:spcPts val="0"/>
              </a:spcAft>
              <a:buFont typeface="Arial" pitchFamily="34" charset="0"/>
              <a:buNone/>
              <a:defRPr/>
            </a:pPr>
            <a:r>
              <a:rPr lang="en-US" dirty="0" smtClean="0"/>
              <a:t>The income statement is the financial report that presents the net income or profit of an organization for the accounting period.</a:t>
            </a:r>
          </a:p>
          <a:p>
            <a:pPr marL="171450" indent="-171450" fontAlgn="auto">
              <a:spcBef>
                <a:spcPts val="0"/>
              </a:spcBef>
              <a:spcAft>
                <a:spcPts val="0"/>
              </a:spcAft>
              <a:buFont typeface="Arial" pitchFamily="34" charset="0"/>
              <a:buChar char="•"/>
              <a:defRPr/>
            </a:pPr>
            <a:r>
              <a:rPr lang="en-US" dirty="0" smtClean="0"/>
              <a:t>It provides information about the revenues and expenses that resulted in the net income or loss.</a:t>
            </a:r>
          </a:p>
          <a:p>
            <a:pPr marL="171450" indent="-171450" fontAlgn="auto">
              <a:spcBef>
                <a:spcPts val="0"/>
              </a:spcBef>
              <a:spcAft>
                <a:spcPts val="0"/>
              </a:spcAft>
              <a:buFont typeface="Arial" pitchFamily="34" charset="0"/>
              <a:buChar char="•"/>
              <a:defRPr/>
            </a:pPr>
            <a:endParaRPr lang="en-US" dirty="0" smtClean="0"/>
          </a:p>
          <a:p>
            <a:pPr marL="171450" indent="-171450" fontAlgn="auto">
              <a:spcBef>
                <a:spcPts val="0"/>
              </a:spcBef>
              <a:spcAft>
                <a:spcPts val="0"/>
              </a:spcAft>
              <a:buFont typeface="Arial" pitchFamily="34" charset="0"/>
              <a:buChar char="•"/>
              <a:defRPr/>
            </a:pPr>
            <a:r>
              <a:rPr lang="en-US" dirty="0" smtClean="0"/>
              <a:t>The income statement is considered a flow or dynamic statement because operating results over time are presented.</a:t>
            </a:r>
          </a:p>
          <a:p>
            <a:pPr marL="171450" indent="-171450" fontAlgn="auto">
              <a:spcBef>
                <a:spcPts val="0"/>
              </a:spcBef>
              <a:spcAft>
                <a:spcPts val="0"/>
              </a:spcAft>
              <a:buFont typeface="Arial" pitchFamily="34" charset="0"/>
              <a:buChar char="•"/>
              <a:defRPr/>
            </a:pPr>
            <a:endParaRPr lang="en-US" dirty="0" smtClean="0"/>
          </a:p>
          <a:p>
            <a:pPr marL="171450" indent="-171450" fontAlgn="auto">
              <a:spcBef>
                <a:spcPts val="0"/>
              </a:spcBef>
              <a:spcAft>
                <a:spcPts val="0"/>
              </a:spcAft>
              <a:buFont typeface="Arial" pitchFamily="34" charset="0"/>
              <a:buChar char="•"/>
              <a:defRPr/>
            </a:pPr>
            <a:r>
              <a:rPr lang="en-US" dirty="0" smtClean="0"/>
              <a:t>The income statement (also known as the statement of income or the profit-and-loss statement) is a primary managerial tool reporting the revenues, expenses, and profit or loss as a result of operations for a period of time.</a:t>
            </a:r>
          </a:p>
          <a:p>
            <a:pPr marL="171450" indent="-171450" fontAlgn="auto">
              <a:spcBef>
                <a:spcPts val="0"/>
              </a:spcBef>
              <a:spcAft>
                <a:spcPts val="0"/>
              </a:spcAft>
              <a:buFont typeface="Arial" pitchFamily="34" charset="0"/>
              <a:buChar char="•"/>
              <a:defRPr/>
            </a:pPr>
            <a:endParaRPr lang="en-US" dirty="0" smtClean="0"/>
          </a:p>
          <a:p>
            <a:pPr marL="628650" lvl="1" indent="-171450" fontAlgn="auto">
              <a:spcBef>
                <a:spcPts val="0"/>
              </a:spcBef>
              <a:spcAft>
                <a:spcPts val="0"/>
              </a:spcAft>
              <a:buFont typeface="Arial" pitchFamily="34" charset="0"/>
              <a:buChar char="•"/>
              <a:defRPr/>
            </a:pPr>
            <a:r>
              <a:rPr lang="en-US" dirty="0" smtClean="0"/>
              <a:t>Sales or revenues include the cash receipts or the funds allocated to the operation for the period.</a:t>
            </a:r>
          </a:p>
          <a:p>
            <a:pPr marL="628650" lvl="1" indent="-171450" fontAlgn="auto">
              <a:spcBef>
                <a:spcPts val="0"/>
              </a:spcBef>
              <a:spcAft>
                <a:spcPts val="0"/>
              </a:spcAft>
              <a:buFont typeface="Arial" pitchFamily="34" charset="0"/>
              <a:buChar char="•"/>
              <a:defRPr/>
            </a:pPr>
            <a:endParaRPr lang="en-US" dirty="0" smtClean="0"/>
          </a:p>
          <a:p>
            <a:pPr marL="628650" lvl="1" indent="-171450" fontAlgn="auto">
              <a:spcBef>
                <a:spcPts val="0"/>
              </a:spcBef>
              <a:spcAft>
                <a:spcPts val="0"/>
              </a:spcAft>
              <a:buFont typeface="Arial" pitchFamily="34" charset="0"/>
              <a:buChar char="•"/>
              <a:defRPr/>
            </a:pPr>
            <a:r>
              <a:rPr lang="en-US" dirty="0" smtClean="0"/>
              <a:t>In a foodservice establishment, the cost of sales section of the income statement reflects the cost of products sold that generated the revenue.</a:t>
            </a:r>
          </a:p>
          <a:p>
            <a:pPr marL="628650" lvl="1" indent="-171450" fontAlgn="auto">
              <a:spcBef>
                <a:spcPts val="0"/>
              </a:spcBef>
              <a:spcAft>
                <a:spcPts val="0"/>
              </a:spcAft>
              <a:buFont typeface="Arial" pitchFamily="34" charset="0"/>
              <a:buChar char="•"/>
              <a:defRPr/>
            </a:pPr>
            <a:endParaRPr lang="en-US" dirty="0" smtClean="0"/>
          </a:p>
          <a:p>
            <a:pPr marL="628650" lvl="1" indent="-171450" fontAlgn="auto">
              <a:spcBef>
                <a:spcPts val="0"/>
              </a:spcBef>
              <a:spcAft>
                <a:spcPts val="0"/>
              </a:spcAft>
              <a:buFont typeface="Arial" pitchFamily="34" charset="0"/>
              <a:buChar char="•"/>
              <a:defRPr/>
            </a:pPr>
            <a:r>
              <a:rPr lang="en-US" dirty="0" smtClean="0"/>
              <a:t>Gross profit or income is determined by subtracting cost of goods sold from sales or revenue.</a:t>
            </a:r>
          </a:p>
          <a:p>
            <a:pPr marL="628650" lvl="1" indent="-171450" fontAlgn="auto">
              <a:spcBef>
                <a:spcPts val="0"/>
              </a:spcBef>
              <a:spcAft>
                <a:spcPts val="0"/>
              </a:spcAft>
              <a:buFont typeface="Arial" pitchFamily="34" charset="0"/>
              <a:buChar char="•"/>
              <a:defRPr/>
            </a:pPr>
            <a:endParaRPr lang="en-US" dirty="0" smtClean="0"/>
          </a:p>
          <a:p>
            <a:pPr marL="628650" lvl="1" indent="-171450" fontAlgn="auto">
              <a:spcBef>
                <a:spcPts val="0"/>
              </a:spcBef>
              <a:spcAft>
                <a:spcPts val="0"/>
              </a:spcAft>
              <a:buFont typeface="Arial" pitchFamily="34" charset="0"/>
              <a:buChar char="•"/>
              <a:defRPr/>
            </a:pPr>
            <a:r>
              <a:rPr lang="en-US" dirty="0" smtClean="0"/>
              <a:t>Net profit or loss is determined by subtracting expenses from gross profit.</a:t>
            </a:r>
            <a:endParaRPr lang="en-US" dirty="0"/>
          </a:p>
        </p:txBody>
      </p:sp>
      <p:sp>
        <p:nvSpPr>
          <p:cNvPr id="3072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39B2086-6038-4E41-A3BC-2B36A2BAD43F}" type="slidenum">
              <a:rPr lang="en-US"/>
              <a:pPr/>
              <a:t>40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539EB34-7A33-4EC5-B343-8D7700BF0BC5}" type="slidenum">
              <a:rPr lang="en-US"/>
              <a:pPr/>
              <a:t>5</a:t>
            </a:fld>
            <a:endParaRPr lang="en-US"/>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fontAlgn="auto">
              <a:spcBef>
                <a:spcPts val="0"/>
              </a:spcBef>
              <a:spcAft>
                <a:spcPts val="0"/>
              </a:spcAft>
              <a:buFont typeface="Arial" pitchFamily="34" charset="0"/>
              <a:buNone/>
              <a:defRPr/>
            </a:pPr>
            <a:r>
              <a:rPr lang="en-US" dirty="0" smtClean="0"/>
              <a:t>The balance sheet is a statement of assets, liabilities or debts, and capital or owner’s equity at a given time or at the end of the accounting period.</a:t>
            </a:r>
          </a:p>
          <a:p>
            <a:pPr marL="171450" indent="-171450" fontAlgn="auto">
              <a:spcBef>
                <a:spcPts val="0"/>
              </a:spcBef>
              <a:spcAft>
                <a:spcPts val="0"/>
              </a:spcAft>
              <a:buFont typeface="Arial" pitchFamily="34" charset="0"/>
              <a:buChar char="•"/>
              <a:defRPr/>
            </a:pPr>
            <a:r>
              <a:rPr lang="en-US" dirty="0" smtClean="0"/>
              <a:t>The balance sheet is considered a static statement because it presents the financial position at a specific date or time.</a:t>
            </a:r>
          </a:p>
          <a:p>
            <a:pPr marL="171450" indent="-171450" fontAlgn="auto">
              <a:spcBef>
                <a:spcPts val="0"/>
              </a:spcBef>
              <a:spcAft>
                <a:spcPts val="0"/>
              </a:spcAft>
              <a:buFont typeface="Arial" pitchFamily="34" charset="0"/>
              <a:buChar char="•"/>
              <a:defRPr/>
            </a:pPr>
            <a:endParaRPr lang="en-US" dirty="0" smtClean="0"/>
          </a:p>
          <a:p>
            <a:pPr marL="171450" indent="-171450" fontAlgn="auto">
              <a:spcBef>
                <a:spcPts val="0"/>
              </a:spcBef>
              <a:spcAft>
                <a:spcPts val="0"/>
              </a:spcAft>
              <a:buFont typeface="Arial" pitchFamily="34" charset="0"/>
              <a:buChar char="•"/>
              <a:defRPr/>
            </a:pPr>
            <a:r>
              <a:rPr lang="en-US" dirty="0" smtClean="0"/>
              <a:t>The balance sheet, or statement of financial condition, is a list of assets, liabilities, and owner’s equity of a business entity at a specific date, usually at the close of the last day of a month, quarter, or year.</a:t>
            </a:r>
          </a:p>
          <a:p>
            <a:pPr marL="628650" lvl="1" indent="-171450" fontAlgn="auto">
              <a:spcBef>
                <a:spcPts val="0"/>
              </a:spcBef>
              <a:spcAft>
                <a:spcPts val="0"/>
              </a:spcAft>
              <a:buFont typeface="Arial" pitchFamily="34" charset="0"/>
              <a:buChar char="•"/>
              <a:defRPr/>
            </a:pPr>
            <a:r>
              <a:rPr lang="en-US" dirty="0" smtClean="0"/>
              <a:t>This statement is designated a balance sheet because it is based on a fundamental equation that shows that assets equal liabilities plus owner’s equity.</a:t>
            </a:r>
          </a:p>
          <a:p>
            <a:pPr marL="171450" indent="-171450" fontAlgn="auto">
              <a:spcBef>
                <a:spcPts val="0"/>
              </a:spcBef>
              <a:spcAft>
                <a:spcPts val="0"/>
              </a:spcAft>
              <a:buFont typeface="Arial" pitchFamily="34" charset="0"/>
              <a:buChar char="•"/>
              <a:defRPr/>
            </a:pPr>
            <a:endParaRPr lang="en-US" dirty="0" smtClean="0"/>
          </a:p>
          <a:p>
            <a:pPr marL="628650" lvl="1" indent="-171450" fontAlgn="auto">
              <a:spcBef>
                <a:spcPts val="0"/>
              </a:spcBef>
              <a:spcAft>
                <a:spcPts val="0"/>
              </a:spcAft>
              <a:buFont typeface="Arial" pitchFamily="34" charset="0"/>
              <a:buChar char="•"/>
              <a:defRPr/>
            </a:pPr>
            <a:r>
              <a:rPr lang="en-US" dirty="0" smtClean="0"/>
              <a:t>Assets. The first section of the balance sheet is a list of assets, which are generally categorized as current or fixed.</a:t>
            </a:r>
          </a:p>
          <a:p>
            <a:pPr marL="1085850" lvl="2" indent="-171450" fontAlgn="auto">
              <a:spcBef>
                <a:spcPts val="0"/>
              </a:spcBef>
              <a:spcAft>
                <a:spcPts val="0"/>
              </a:spcAft>
              <a:buFont typeface="Arial" pitchFamily="34" charset="0"/>
              <a:buChar char="•"/>
              <a:defRPr/>
            </a:pPr>
            <a:r>
              <a:rPr lang="en-US" dirty="0" smtClean="0"/>
              <a:t>Current assets include cash and all assets that will be converted into cash in a short period of time, generally 1 year.</a:t>
            </a:r>
          </a:p>
          <a:p>
            <a:pPr marL="1543050" lvl="3" indent="-171450" fontAlgn="auto">
              <a:spcBef>
                <a:spcPts val="0"/>
              </a:spcBef>
              <a:spcAft>
                <a:spcPts val="0"/>
              </a:spcAft>
              <a:buFont typeface="Arial" pitchFamily="34" charset="0"/>
              <a:buChar char="•"/>
              <a:defRPr/>
            </a:pPr>
            <a:r>
              <a:rPr lang="en-US" dirty="0" smtClean="0"/>
              <a:t>The cash accounts are cash on hand and in checking accounts and cash in savings.</a:t>
            </a:r>
          </a:p>
          <a:p>
            <a:pPr marL="1543050" lvl="3" indent="-171450" fontAlgn="auto">
              <a:spcBef>
                <a:spcPts val="0"/>
              </a:spcBef>
              <a:spcAft>
                <a:spcPts val="0"/>
              </a:spcAft>
              <a:buFont typeface="Arial" pitchFamily="34" charset="0"/>
              <a:buChar char="•"/>
              <a:defRPr/>
            </a:pPr>
            <a:endParaRPr lang="en-US" dirty="0" smtClean="0"/>
          </a:p>
          <a:p>
            <a:pPr marL="1543050" lvl="3" indent="-171450" fontAlgn="auto">
              <a:spcBef>
                <a:spcPts val="0"/>
              </a:spcBef>
              <a:spcAft>
                <a:spcPts val="0"/>
              </a:spcAft>
              <a:buFont typeface="Arial" pitchFamily="34" charset="0"/>
              <a:buChar char="•"/>
              <a:defRPr/>
            </a:pPr>
            <a:r>
              <a:rPr lang="en-US" dirty="0" smtClean="0"/>
              <a:t>Other current assets include accounts receivable, inventory, prepaid expenses, and entrance fees receivable.</a:t>
            </a:r>
          </a:p>
          <a:p>
            <a:pPr marL="1543050" lvl="3" indent="-171450" fontAlgn="auto">
              <a:spcBef>
                <a:spcPts val="0"/>
              </a:spcBef>
              <a:spcAft>
                <a:spcPts val="0"/>
              </a:spcAft>
              <a:buFont typeface="Arial" pitchFamily="34" charset="0"/>
              <a:buChar char="•"/>
              <a:defRPr/>
            </a:pPr>
            <a:endParaRPr lang="en-US" dirty="0" smtClean="0"/>
          </a:p>
          <a:p>
            <a:pPr marL="1543050" lvl="3" indent="-171450" fontAlgn="auto">
              <a:spcBef>
                <a:spcPts val="0"/>
              </a:spcBef>
              <a:spcAft>
                <a:spcPts val="0"/>
              </a:spcAft>
              <a:buFont typeface="Arial" pitchFamily="34" charset="0"/>
              <a:buChar char="•"/>
              <a:defRPr/>
            </a:pPr>
            <a:r>
              <a:rPr lang="en-US" dirty="0" smtClean="0"/>
              <a:t>Any marketable securities held would also be included as a current asset.</a:t>
            </a:r>
          </a:p>
          <a:p>
            <a:pPr marL="628650" lvl="1" indent="-171450" fontAlgn="auto">
              <a:spcBef>
                <a:spcPts val="0"/>
              </a:spcBef>
              <a:spcAft>
                <a:spcPts val="0"/>
              </a:spcAft>
              <a:buFont typeface="Arial" pitchFamily="34" charset="0"/>
              <a:buChar char="•"/>
              <a:defRPr/>
            </a:pPr>
            <a:endParaRPr lang="en-US" dirty="0" smtClean="0"/>
          </a:p>
          <a:p>
            <a:pPr marL="1085850" lvl="2" indent="-171450" fontAlgn="auto">
              <a:spcBef>
                <a:spcPts val="0"/>
              </a:spcBef>
              <a:spcAft>
                <a:spcPts val="0"/>
              </a:spcAft>
              <a:buFont typeface="Arial" pitchFamily="34" charset="0"/>
              <a:buChar char="•"/>
              <a:defRPr/>
            </a:pPr>
            <a:r>
              <a:rPr lang="en-US" dirty="0" smtClean="0"/>
              <a:t>Fixed, or long-term, assets are those of a permanent nature, most of which are acquired to generate revenues for the business.</a:t>
            </a:r>
          </a:p>
          <a:p>
            <a:pPr marL="1543050" lvl="3" indent="-171450" fontAlgn="auto">
              <a:spcBef>
                <a:spcPts val="0"/>
              </a:spcBef>
              <a:spcAft>
                <a:spcPts val="0"/>
              </a:spcAft>
              <a:buFont typeface="Arial" pitchFamily="34" charset="0"/>
              <a:buChar char="•"/>
              <a:defRPr/>
            </a:pPr>
            <a:r>
              <a:rPr lang="en-US" dirty="0" smtClean="0"/>
              <a:t>Fixed assets are not intended for sale and include land, buildings, furniture, fixtures, and equipment, in addition to small equipment such as china, glassware, and silver.</a:t>
            </a:r>
          </a:p>
          <a:p>
            <a:pPr marL="1543050" lvl="3" indent="-171450" fontAlgn="auto">
              <a:spcBef>
                <a:spcPts val="0"/>
              </a:spcBef>
              <a:spcAft>
                <a:spcPts val="0"/>
              </a:spcAft>
              <a:buFont typeface="Arial" pitchFamily="34" charset="0"/>
              <a:buChar char="•"/>
              <a:defRPr/>
            </a:pPr>
            <a:endParaRPr lang="en-US" dirty="0" smtClean="0"/>
          </a:p>
          <a:p>
            <a:pPr marL="1543050" lvl="3" indent="-171450" fontAlgn="auto">
              <a:spcBef>
                <a:spcPts val="0"/>
              </a:spcBef>
              <a:spcAft>
                <a:spcPts val="0"/>
              </a:spcAft>
              <a:buFont typeface="Arial" pitchFamily="34" charset="0"/>
              <a:buChar char="•"/>
              <a:defRPr/>
            </a:pPr>
            <a:r>
              <a:rPr lang="en-US" dirty="0" smtClean="0"/>
              <a:t>Because fixed assets generally lose value over their expected life, their initial cost is reduced by a monetary amount each year called accumulated depreciation.</a:t>
            </a:r>
          </a:p>
          <a:p>
            <a:pPr marL="628650" lvl="1" indent="-171450" fontAlgn="auto">
              <a:spcBef>
                <a:spcPts val="0"/>
              </a:spcBef>
              <a:spcAft>
                <a:spcPts val="0"/>
              </a:spcAft>
              <a:buFont typeface="Arial" pitchFamily="34" charset="0"/>
              <a:buChar char="•"/>
              <a:defRPr/>
            </a:pPr>
            <a:endParaRPr lang="en-US" dirty="0" smtClean="0"/>
          </a:p>
          <a:p>
            <a:pPr marL="628650" lvl="1" indent="-171450" fontAlgn="auto">
              <a:spcBef>
                <a:spcPts val="0"/>
              </a:spcBef>
              <a:spcAft>
                <a:spcPts val="0"/>
              </a:spcAft>
              <a:buFont typeface="Arial" pitchFamily="34" charset="0"/>
              <a:buChar char="•"/>
              <a:defRPr/>
            </a:pPr>
            <a:r>
              <a:rPr lang="en-US" dirty="0" smtClean="0"/>
              <a:t>Liabilities. Liabilities are categorized as current and long term.</a:t>
            </a:r>
          </a:p>
          <a:p>
            <a:pPr marL="1085850" lvl="2" indent="-171450" fontAlgn="auto">
              <a:spcBef>
                <a:spcPts val="0"/>
              </a:spcBef>
              <a:spcAft>
                <a:spcPts val="0"/>
              </a:spcAft>
              <a:buFont typeface="Arial" pitchFamily="34" charset="0"/>
              <a:buChar char="•"/>
              <a:defRPr/>
            </a:pPr>
            <a:r>
              <a:rPr lang="en-US" dirty="0" smtClean="0"/>
              <a:t>Current liabilities represent those that must be paid within a period of 1 year, including such items as accounts payable for merchandise, accrued expenses, and annual mortgage payment.</a:t>
            </a:r>
          </a:p>
          <a:p>
            <a:pPr marL="1543050" lvl="3" indent="-171450" fontAlgn="auto">
              <a:spcBef>
                <a:spcPts val="0"/>
              </a:spcBef>
              <a:spcAft>
                <a:spcPts val="0"/>
              </a:spcAft>
              <a:buFont typeface="Arial" pitchFamily="34" charset="0"/>
              <a:buChar char="•"/>
              <a:defRPr/>
            </a:pPr>
            <a:r>
              <a:rPr lang="en-US" dirty="0" smtClean="0"/>
              <a:t>Accrued expenses are due but not paid at the end of the accounting period, such as salaries, wages, and interest.</a:t>
            </a:r>
          </a:p>
          <a:p>
            <a:pPr marL="1085850" lvl="2" indent="-171450" fontAlgn="auto">
              <a:spcBef>
                <a:spcPts val="0"/>
              </a:spcBef>
              <a:spcAft>
                <a:spcPts val="0"/>
              </a:spcAft>
              <a:buFont typeface="Arial" pitchFamily="34" charset="0"/>
              <a:buChar char="•"/>
              <a:defRPr/>
            </a:pPr>
            <a:endParaRPr lang="en-US" dirty="0" smtClean="0"/>
          </a:p>
          <a:p>
            <a:pPr marL="1085850" lvl="2" indent="-171450" fontAlgn="auto">
              <a:spcBef>
                <a:spcPts val="0"/>
              </a:spcBef>
              <a:spcAft>
                <a:spcPts val="0"/>
              </a:spcAft>
              <a:buFont typeface="Arial" pitchFamily="34" charset="0"/>
              <a:buChar char="•"/>
              <a:defRPr/>
            </a:pPr>
            <a:r>
              <a:rPr lang="en-US" dirty="0" smtClean="0"/>
              <a:t>Fixed, or long-term, liabilities, in contrast, are obligations that will not be paid within the current year.</a:t>
            </a:r>
          </a:p>
          <a:p>
            <a:pPr marL="628650" lvl="1" indent="-171450" fontAlgn="auto">
              <a:spcBef>
                <a:spcPts val="0"/>
              </a:spcBef>
              <a:spcAft>
                <a:spcPts val="0"/>
              </a:spcAft>
              <a:buFont typeface="Arial" pitchFamily="34" charset="0"/>
              <a:buChar char="•"/>
              <a:defRPr/>
            </a:pPr>
            <a:endParaRPr lang="en-US" dirty="0" smtClean="0"/>
          </a:p>
          <a:p>
            <a:pPr marL="628650" lvl="1" indent="-171450" fontAlgn="auto">
              <a:spcBef>
                <a:spcPts val="0"/>
              </a:spcBef>
              <a:spcAft>
                <a:spcPts val="0"/>
              </a:spcAft>
              <a:buFont typeface="Arial" pitchFamily="34" charset="0"/>
              <a:buChar char="•"/>
              <a:defRPr/>
            </a:pPr>
            <a:r>
              <a:rPr lang="en-US" dirty="0" smtClean="0"/>
              <a:t>Owner’s Equity. The owner’s equity or capital section of the balance sheet represents that portion of the business that is the ownership interest, along with earnings retained in the business from operations.</a:t>
            </a:r>
          </a:p>
          <a:p>
            <a:pPr marL="1085850" lvl="2" indent="-171450" fontAlgn="auto">
              <a:spcBef>
                <a:spcPts val="0"/>
              </a:spcBef>
              <a:spcAft>
                <a:spcPts val="0"/>
              </a:spcAft>
              <a:buFont typeface="Arial" pitchFamily="34" charset="0"/>
              <a:buChar char="•"/>
              <a:defRPr/>
            </a:pPr>
            <a:r>
              <a:rPr lang="en-US" dirty="0" smtClean="0"/>
              <a:t>In profit-oriented enterprises, the ownership may be one of three kinds:</a:t>
            </a:r>
          </a:p>
          <a:p>
            <a:pPr marL="1543050" lvl="3" indent="-171450" fontAlgn="auto">
              <a:spcBef>
                <a:spcPts val="0"/>
              </a:spcBef>
              <a:spcAft>
                <a:spcPts val="0"/>
              </a:spcAft>
              <a:buFont typeface="Arial" pitchFamily="34" charset="0"/>
              <a:buChar char="•"/>
              <a:defRPr/>
            </a:pPr>
            <a:r>
              <a:rPr lang="en-US" dirty="0" smtClean="0"/>
              <a:t>A proprietorship, a business owned by a single individual.</a:t>
            </a:r>
          </a:p>
          <a:p>
            <a:pPr marL="1543050" lvl="3" indent="-171450" fontAlgn="auto">
              <a:spcBef>
                <a:spcPts val="0"/>
              </a:spcBef>
              <a:spcAft>
                <a:spcPts val="0"/>
              </a:spcAft>
              <a:buFont typeface="Arial" pitchFamily="34" charset="0"/>
              <a:buChar char="•"/>
              <a:defRPr/>
            </a:pPr>
            <a:r>
              <a:rPr lang="en-US" dirty="0" smtClean="0"/>
              <a:t>A partnership, a business owned by two or more people.</a:t>
            </a:r>
          </a:p>
          <a:p>
            <a:pPr marL="1543050" lvl="3" indent="-171450" fontAlgn="auto">
              <a:spcBef>
                <a:spcPts val="0"/>
              </a:spcBef>
              <a:spcAft>
                <a:spcPts val="0"/>
              </a:spcAft>
              <a:buFont typeface="Arial" pitchFamily="34" charset="0"/>
              <a:buChar char="•"/>
              <a:defRPr/>
            </a:pPr>
            <a:r>
              <a:rPr lang="en-US" dirty="0" smtClean="0"/>
              <a:t>A corporation, a business incorporated under the laws of the state with ownership held by stockholders.</a:t>
            </a:r>
          </a:p>
          <a:p>
            <a:pPr marL="1085850" lvl="2" indent="-171450" fontAlgn="auto">
              <a:spcBef>
                <a:spcPts val="0"/>
              </a:spcBef>
              <a:spcAft>
                <a:spcPts val="0"/>
              </a:spcAft>
              <a:buFont typeface="Arial" pitchFamily="34" charset="0"/>
              <a:buChar char="•"/>
              <a:defRPr/>
            </a:pPr>
            <a:endParaRPr lang="en-US" dirty="0" smtClean="0"/>
          </a:p>
          <a:p>
            <a:pPr marL="1085850" lvl="2" indent="-171450" fontAlgn="auto">
              <a:spcBef>
                <a:spcPts val="0"/>
              </a:spcBef>
              <a:spcAft>
                <a:spcPts val="0"/>
              </a:spcAft>
              <a:buFont typeface="Arial" pitchFamily="34" charset="0"/>
              <a:buChar char="•"/>
              <a:defRPr/>
            </a:pPr>
            <a:r>
              <a:rPr lang="en-US" dirty="0" smtClean="0"/>
              <a:t>In a not-for-profit corporation, the members may be the owners.</a:t>
            </a:r>
          </a:p>
        </p:txBody>
      </p:sp>
      <p:sp>
        <p:nvSpPr>
          <p:cNvPr id="2867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98509B2-964E-45F7-923D-7BE79829663B}" type="slidenum">
              <a:rPr lang="en-US"/>
              <a:pPr/>
              <a:t>41</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C41DC21-4064-4D6A-8C96-A254D952A6DA}" type="slidenum">
              <a:rPr lang="en-US"/>
              <a:pPr/>
              <a:t>6</a:t>
            </a:fld>
            <a:endParaRPr lang="en-US"/>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AD53E6-371F-47BF-959B-251F39EF9D17}" type="slidenum">
              <a:rPr lang="en-US"/>
              <a:pPr/>
              <a:t>7</a:t>
            </a:fld>
            <a:endParaRPr lang="en-US"/>
          </a:p>
        </p:txBody>
      </p:sp>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458712-CEA3-495C-9385-AAFEC53ADC6E}" type="slidenum">
              <a:rPr lang="en-US"/>
              <a:pPr/>
              <a:t>8</a:t>
            </a:fld>
            <a:endParaRPr lang="en-US"/>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589667-A29F-4906-8DFC-1552479BC7F7}" type="slidenum">
              <a:rPr lang="en-US"/>
              <a:pPr/>
              <a:t>9</a:t>
            </a:fld>
            <a:endParaRPr lang="en-US"/>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ED64C18-DAE7-4456-8C2D-B64BFB7B33FE}" type="slidenum">
              <a:rPr lang="en-US"/>
              <a:pPr/>
              <a:t>10</a:t>
            </a:fld>
            <a:endParaRPr lang="en-US"/>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image" Target="../media/image2.png"/>
</Relationships>

</file>

<file path=ppt/slideLayouts/_rels/slideLayout10.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1" descr="rgb-blu"/>
          <p:cNvPicPr>
            <a:picLocks noChangeAspect="1" noChangeArrowheads="1"/>
          </p:cNvPicPr>
          <p:nvPr/>
        </p:nvPicPr>
        <p:blipFill>
          <a:blip r:embed="rId2"/>
          <a:srcRect/>
          <a:stretch>
            <a:fillRect/>
          </a:stretch>
        </p:blipFill>
        <p:spPr bwMode="auto">
          <a:xfrm>
            <a:off x="0" y="6291263"/>
            <a:ext cx="9144000" cy="566737"/>
          </a:xfrm>
          <a:prstGeom prst="rect">
            <a:avLst/>
          </a:prstGeom>
          <a:noFill/>
          <a:ln w="9525">
            <a:noFill/>
            <a:miter lim="800000"/>
            <a:headEnd/>
            <a:tailEnd/>
          </a:ln>
        </p:spPr>
      </p:pic>
      <p:sp>
        <p:nvSpPr>
          <p:cNvPr id="3074" name="Rectangle 2"/>
          <p:cNvSpPr>
            <a:spLocks noGrp="1" noChangeArrowheads="1"/>
          </p:cNvSpPr>
          <p:nvPr>
            <p:ph type="ctrTitle"/>
          </p:nvPr>
        </p:nvSpPr>
        <p:spPr>
          <a:xfrm>
            <a:off x="685800" y="2130425"/>
            <a:ext cx="7772400" cy="1470025"/>
          </a:xfrm>
        </p:spPr>
        <p:txBody>
          <a:bodyPr wrap="square" tIns="45720" bIns="45720"/>
          <a:lstStyle>
            <a:lvl1pPr>
              <a:defRPr/>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9547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9547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79525"/>
            <a:ext cx="4038600" cy="4949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79525"/>
            <a:ext cx="4038600" cy="4949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Relationships xmlns="http://schemas.openxmlformats.org/package/2006/relationships">
  <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13" Type="http://schemas.openxmlformats.org/officeDocument/2006/relationships/image" Target="../media/image1.png"/>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0080AA"/>
            </a:gs>
          </a:gsLst>
          <a:lin ang="5400000" scaled="1"/>
        </a:gradFill>
        <a:effectLst/>
      </p:bgPr>
    </p:bg>
    <p:spTree>
      <p:nvGrpSpPr>
        <p:cNvPr id="1" name=""/>
        <p:cNvGrpSpPr/>
        <p:nvPr/>
      </p:nvGrpSpPr>
      <p:grpSpPr>
        <a:xfrm>
          <a:off x="0" y="0"/>
          <a:ext cx="0" cy="0"/>
          <a:chOff x="0" y="0"/>
          <a:chExt cx="0" cy="0"/>
        </a:xfrm>
      </p:grpSpPr>
      <p:pic>
        <p:nvPicPr>
          <p:cNvPr id="1026" name="Picture 13" descr="rgb-blu2"/>
          <p:cNvPicPr>
            <a:picLocks noChangeAspect="1" noChangeArrowheads="1"/>
          </p:cNvPicPr>
          <p:nvPr/>
        </p:nvPicPr>
        <p:blipFill>
          <a:blip r:embed="rId13"/>
          <a:srcRect/>
          <a:stretch>
            <a:fillRect/>
          </a:stretch>
        </p:blipFill>
        <p:spPr bwMode="auto">
          <a:xfrm>
            <a:off x="0" y="6297613"/>
            <a:ext cx="9144000" cy="566737"/>
          </a:xfrm>
          <a:prstGeom prst="rect">
            <a:avLst/>
          </a:prstGeom>
          <a:noFill/>
          <a:ln w="9525">
            <a:noFill/>
            <a:miter lim="800000"/>
            <a:headEnd/>
            <a:tailEnd/>
          </a:ln>
        </p:spPr>
      </p:pic>
      <p:sp>
        <p:nvSpPr>
          <p:cNvPr id="1027" name="Rectangle 2"/>
          <p:cNvSpPr>
            <a:spLocks noGrp="1" noChangeArrowheads="1"/>
          </p:cNvSpPr>
          <p:nvPr>
            <p:ph type="title"/>
          </p:nvPr>
        </p:nvSpPr>
        <p:spPr bwMode="auto">
          <a:xfrm>
            <a:off x="457200" y="274638"/>
            <a:ext cx="8229600" cy="714375"/>
          </a:xfrm>
          <a:prstGeom prst="rect">
            <a:avLst/>
          </a:prstGeom>
          <a:noFill/>
          <a:ln w="9525">
            <a:noFill/>
            <a:miter lim="800000"/>
            <a:headEnd/>
            <a:tailEnd/>
          </a:ln>
        </p:spPr>
        <p:txBody>
          <a:bodyPr vert="horz" wrap="none" lIns="91440" tIns="91440" rIns="91440" bIns="9144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457200" y="1279525"/>
            <a:ext cx="8229600" cy="494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1034" name="Text Box 10"/>
          <p:cNvSpPr txBox="1">
            <a:spLocks noChangeArrowheads="1"/>
          </p:cNvSpPr>
          <p:nvPr/>
        </p:nvSpPr>
        <p:spPr bwMode="auto">
          <a:xfrm>
            <a:off x="152400" y="6350000"/>
            <a:ext cx="4114800" cy="492125"/>
          </a:xfrm>
          <a:prstGeom prst="rect">
            <a:avLst/>
          </a:prstGeom>
          <a:noFill/>
          <a:ln>
            <a:noFill/>
          </a:ln>
          <a:effectLst/>
          <a:extLst/>
        </p:spPr>
        <p:txBody>
          <a:bodyPr>
            <a:spAutoFit/>
          </a:bodyPr>
          <a:lstStyle/>
          <a:p>
            <a:pPr eaLnBrk="0" hangingPunct="0">
              <a:defRPr/>
            </a:pPr>
            <a:r>
              <a:rPr lang="en-US" sz="1400" dirty="0">
                <a:solidFill>
                  <a:schemeClr val="bg1"/>
                </a:solidFill>
              </a:rPr>
              <a:t>Foodservice Organizations, 8e</a:t>
            </a:r>
          </a:p>
          <a:p>
            <a:pPr eaLnBrk="0" hangingPunct="0">
              <a:defRPr/>
            </a:pPr>
            <a:r>
              <a:rPr lang="en-US" sz="1200" i="1" dirty="0">
                <a:solidFill>
                  <a:schemeClr val="bg1"/>
                </a:solidFill>
              </a:rPr>
              <a:t>Gregoire</a:t>
            </a:r>
            <a:endParaRPr lang="en-US" sz="1200" i="1" dirty="0">
              <a:solidFill>
                <a:schemeClr val="bg1"/>
              </a:solidFill>
              <a:ea typeface="ＭＳ Ｐゴシック" pitchFamily="34" charset="-128"/>
            </a:endParaRPr>
          </a:p>
        </p:txBody>
      </p:sp>
      <p:sp>
        <p:nvSpPr>
          <p:cNvPr id="1035" name="Text Box 11"/>
          <p:cNvSpPr txBox="1">
            <a:spLocks noChangeArrowheads="1"/>
          </p:cNvSpPr>
          <p:nvPr/>
        </p:nvSpPr>
        <p:spPr bwMode="auto">
          <a:xfrm>
            <a:off x="4619625" y="6353175"/>
            <a:ext cx="4448175" cy="457200"/>
          </a:xfrm>
          <a:prstGeom prst="rect">
            <a:avLst/>
          </a:prstGeom>
          <a:noFill/>
          <a:ln>
            <a:noFill/>
          </a:ln>
          <a:effectLst/>
          <a:extLst/>
        </p:spPr>
        <p:txBody>
          <a:bodyPr>
            <a:spAutoFit/>
          </a:bodyPr>
          <a:lstStyle/>
          <a:p>
            <a:pPr algn="r" eaLnBrk="0" hangingPunct="0">
              <a:defRPr/>
            </a:pPr>
            <a:r>
              <a:rPr lang="en-US" sz="1200" dirty="0">
                <a:solidFill>
                  <a:schemeClr val="bg1"/>
                </a:solidFill>
                <a:ea typeface="ＭＳ Ｐゴシック" pitchFamily="34" charset="-128"/>
              </a:rPr>
              <a:t>© 2013 by Pearson Higher Education, </a:t>
            </a:r>
            <a:r>
              <a:rPr lang="en-US" sz="1200" dirty="0" err="1">
                <a:solidFill>
                  <a:schemeClr val="bg1"/>
                </a:solidFill>
                <a:ea typeface="ＭＳ Ｐゴシック" pitchFamily="34" charset="-128"/>
              </a:rPr>
              <a:t>Inc</a:t>
            </a:r>
            <a:r>
              <a:rPr lang="en-US" sz="1200" dirty="0">
                <a:solidFill>
                  <a:schemeClr val="bg1"/>
                </a:solidFill>
                <a:ea typeface="ＭＳ Ｐゴシック" pitchFamily="34" charset="-128"/>
              </a:rPr>
              <a:t/>
            </a:r>
            <a:br>
              <a:rPr lang="en-US" sz="1200" dirty="0">
                <a:solidFill>
                  <a:schemeClr val="bg1"/>
                </a:solidFill>
                <a:ea typeface="ＭＳ Ｐゴシック" pitchFamily="34" charset="-128"/>
              </a:rPr>
            </a:br>
            <a:r>
              <a:rPr lang="en-US" sz="1200" dirty="0">
                <a:solidFill>
                  <a:schemeClr val="bg1"/>
                </a:solidFill>
                <a:ea typeface="ＭＳ Ｐゴシック" pitchFamily="34" charset="-128"/>
              </a:rPr>
              <a:t>Upper Saddle River, New Jersey 07458 • All Rights Reserved</a:t>
            </a:r>
          </a:p>
        </p:txBody>
      </p:sp>
    </p:spTree>
  </p:cSld>
  <p:clrMap bg1="lt1" tx1="dk1" bg2="lt2" tx2="dk2" accent1="accent1" accent2="accent2" accent3="accent3" accent4="accent4" accent5="accent5" accent6="accent6" hlink="hlink" folHlink="folHlink"/>
  <p:sldLayoutIdLst>
    <p:sldLayoutId id="2147483660"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rtl="0" fontAlgn="base">
        <a:spcBef>
          <a:spcPct val="0"/>
        </a:spcBef>
        <a:spcAft>
          <a:spcPct val="0"/>
        </a:spcAft>
        <a:defRPr sz="3500" b="1">
          <a:solidFill>
            <a:schemeClr val="tx2"/>
          </a:solidFill>
          <a:latin typeface="+mj-lt"/>
          <a:ea typeface="+mj-ea"/>
          <a:cs typeface="+mj-cs"/>
        </a:defRPr>
      </a:lvl1pPr>
      <a:lvl2pPr algn="ctr" rtl="0" fontAlgn="base">
        <a:spcBef>
          <a:spcPct val="0"/>
        </a:spcBef>
        <a:spcAft>
          <a:spcPct val="0"/>
        </a:spcAft>
        <a:defRPr sz="3500" b="1">
          <a:solidFill>
            <a:schemeClr val="tx2"/>
          </a:solidFill>
          <a:latin typeface="Arial" charset="0"/>
        </a:defRPr>
      </a:lvl2pPr>
      <a:lvl3pPr algn="ctr" rtl="0" fontAlgn="base">
        <a:spcBef>
          <a:spcPct val="0"/>
        </a:spcBef>
        <a:spcAft>
          <a:spcPct val="0"/>
        </a:spcAft>
        <a:defRPr sz="3500" b="1">
          <a:solidFill>
            <a:schemeClr val="tx2"/>
          </a:solidFill>
          <a:latin typeface="Arial" charset="0"/>
        </a:defRPr>
      </a:lvl3pPr>
      <a:lvl4pPr algn="ctr" rtl="0" fontAlgn="base">
        <a:spcBef>
          <a:spcPct val="0"/>
        </a:spcBef>
        <a:spcAft>
          <a:spcPct val="0"/>
        </a:spcAft>
        <a:defRPr sz="3500" b="1">
          <a:solidFill>
            <a:schemeClr val="tx2"/>
          </a:solidFill>
          <a:latin typeface="Arial" charset="0"/>
        </a:defRPr>
      </a:lvl4pPr>
      <a:lvl5pPr algn="ctr" rtl="0" fontAlgn="base">
        <a:spcBef>
          <a:spcPct val="0"/>
        </a:spcBef>
        <a:spcAft>
          <a:spcPct val="0"/>
        </a:spcAft>
        <a:defRPr sz="3500" b="1">
          <a:solidFill>
            <a:schemeClr val="tx2"/>
          </a:solidFill>
          <a:latin typeface="Arial" charset="0"/>
        </a:defRPr>
      </a:lvl5pPr>
      <a:lvl6pPr marL="457200" algn="ctr" rtl="0" eaLnBrk="1" fontAlgn="base" hangingPunct="1">
        <a:spcBef>
          <a:spcPct val="0"/>
        </a:spcBef>
        <a:spcAft>
          <a:spcPct val="0"/>
        </a:spcAft>
        <a:defRPr sz="3500" b="1">
          <a:solidFill>
            <a:schemeClr val="tx2"/>
          </a:solidFill>
          <a:latin typeface="Arial" charset="0"/>
        </a:defRPr>
      </a:lvl6pPr>
      <a:lvl7pPr marL="914400" algn="ctr" rtl="0" eaLnBrk="1" fontAlgn="base" hangingPunct="1">
        <a:spcBef>
          <a:spcPct val="0"/>
        </a:spcBef>
        <a:spcAft>
          <a:spcPct val="0"/>
        </a:spcAft>
        <a:defRPr sz="3500" b="1">
          <a:solidFill>
            <a:schemeClr val="tx2"/>
          </a:solidFill>
          <a:latin typeface="Arial" charset="0"/>
        </a:defRPr>
      </a:lvl7pPr>
      <a:lvl8pPr marL="1371600" algn="ctr" rtl="0" eaLnBrk="1" fontAlgn="base" hangingPunct="1">
        <a:spcBef>
          <a:spcPct val="0"/>
        </a:spcBef>
        <a:spcAft>
          <a:spcPct val="0"/>
        </a:spcAft>
        <a:defRPr sz="3500" b="1">
          <a:solidFill>
            <a:schemeClr val="tx2"/>
          </a:solidFill>
          <a:latin typeface="Arial" charset="0"/>
        </a:defRPr>
      </a:lvl8pPr>
      <a:lvl9pPr marL="1828800" algn="ctr" rtl="0" eaLnBrk="1" fontAlgn="base" hangingPunct="1">
        <a:spcBef>
          <a:spcPct val="0"/>
        </a:spcBef>
        <a:spcAft>
          <a:spcPct val="0"/>
        </a:spcAft>
        <a:defRPr sz="3500" b="1">
          <a:solidFill>
            <a:schemeClr val="tx2"/>
          </a:solidFill>
          <a:latin typeface="Arial" charset="0"/>
        </a:defRPr>
      </a:lvl9pPr>
    </p:titleStyle>
    <p:bodyStyle>
      <a:lvl1pPr marL="342900" indent="-342900" algn="l" rtl="0" fontAlgn="base">
        <a:spcBef>
          <a:spcPct val="50000"/>
        </a:spcBef>
        <a:spcAft>
          <a:spcPct val="0"/>
        </a:spcAft>
        <a:buChar char="•"/>
        <a:defRPr sz="2800">
          <a:solidFill>
            <a:schemeClr val="tx1"/>
          </a:solidFill>
          <a:latin typeface="+mn-lt"/>
          <a:ea typeface="+mn-ea"/>
          <a:cs typeface="+mn-cs"/>
        </a:defRPr>
      </a:lvl1pPr>
      <a:lvl2pPr marL="742950" indent="-285750" algn="l" rtl="0" fontAlgn="base">
        <a:spcBef>
          <a:spcPct val="20000"/>
        </a:spcBef>
        <a:spcAft>
          <a:spcPct val="0"/>
        </a:spcAft>
        <a:buChar char="–"/>
        <a:defRPr sz="2500">
          <a:solidFill>
            <a:schemeClr val="tx1"/>
          </a:solidFill>
          <a:latin typeface="+mn-lt"/>
        </a:defRPr>
      </a:lvl2pPr>
      <a:lvl3pPr marL="1143000" indent="-228600" algn="l" rtl="0" fontAlgn="base">
        <a:spcBef>
          <a:spcPct val="10000"/>
        </a:spcBef>
        <a:spcAft>
          <a:spcPct val="0"/>
        </a:spcAft>
        <a:buChar char="•"/>
        <a:defRPr sz="23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Relationships xmlns="http://schemas.openxmlformats.org/package/2006/relationships">
  <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9.xml"/>
</Relationships>

</file>

<file path=ppt/slides/_rels/slide11.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0.xml"/>
</Relationships>

</file>

<file path=ppt/slides/_rels/slide12.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1.xml"/>
</Relationships>

</file>

<file path=ppt/slides/_rels/slide13.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2.xml"/>
</Relationships>

</file>

<file path=ppt/slides/_rels/slide14.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3.xml"/>
</Relationships>

</file>

<file path=ppt/slides/_rels/slide15.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4.xml"/>
</Relationships>

</file>

<file path=ppt/slides/_rels/slide16.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5.xml"/>
  <Relationship Id="rId3" Type="http://schemas.openxmlformats.org/officeDocument/2006/relationships/image" Target="../media/image4.jpeg"/>
</Relationships>

</file>

<file path=ppt/slides/_rels/slide17.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6.xml"/>
</Relationships>

</file>

<file path=ppt/slides/_rels/slide18.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7.xml"/>
</Relationships>

</file>

<file path=ppt/slides/_rels/slide19.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8.xml"/>
</Relationships>

</file>

<file path=ppt/slides/_rels/slide2.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xml"/>
</Relationships>

</file>

<file path=ppt/slides/_rels/slide20.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9.xml"/>
</Relationships>

</file>

<file path=ppt/slides/_rels/slide21.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20.xml"/>
</Relationships>

</file>

<file path=ppt/slides/_rels/slide22.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21.xml"/>
</Relationships>

</file>

<file path=ppt/slides/_rels/slide23.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22.xml"/>
  <Relationship Id="rId3" Type="http://schemas.openxmlformats.org/officeDocument/2006/relationships/image" Target="../media/image5.jpeg"/>
</Relationships>

</file>

<file path=ppt/slides/_rels/slide24.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23.xml"/>
</Relationships>

</file>

<file path=ppt/slides/_rels/slide25.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24.xml"/>
</Relationships>

</file>

<file path=ppt/slides/_rels/slide26.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25.xml"/>
  <Relationship Id="rId3" Type="http://schemas.openxmlformats.org/officeDocument/2006/relationships/image" Target="../media/image6.jpeg"/>
</Relationships>

</file>

<file path=ppt/slides/_rels/slide27.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26.xml"/>
</Relationships>

</file>

<file path=ppt/slides/_rels/slide28.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27.xml"/>
</Relationships>

</file>

<file path=ppt/slides/_rels/slide29.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28.xml"/>
</Relationships>

</file>

<file path=ppt/slides/_rels/slide3.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2.xml"/>
</Relationships>

</file>

<file path=ppt/slides/_rels/slide30.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29.xml"/>
</Relationships>

</file>

<file path=ppt/slides/_rels/slide31.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30.xml"/>
</Relationships>

</file>

<file path=ppt/slides/_rels/slide32.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31.xml"/>
</Relationships>

</file>

<file path=ppt/slides/_rels/slide33.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32.xml"/>
</Relationships>

</file>

<file path=ppt/slides/_rels/slide34.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33.xml"/>
</Relationships>

</file>

<file path=ppt/slides/_rels/slide35.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34.xml"/>
</Relationships>

</file>

<file path=ppt/slides/_rels/slide36.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35.xml"/>
</Relationships>

</file>

<file path=ppt/slides/_rels/slide37.xml.rels><?xml version="1.0" encoding="UTF-8"?>

<Relationships xmlns="http://schemas.openxmlformats.org/package/2006/relationships">
  <Relationship Id="rId1" Type="http://schemas.openxmlformats.org/officeDocument/2006/relationships/slideLayout" Target="../slideLayouts/slideLayout6.xml"/>
  <Relationship Id="rId2" Type="http://schemas.openxmlformats.org/officeDocument/2006/relationships/notesSlide" Target="../notesSlides/notesSlide36.xml"/>
  <Relationship Id="rId3" Type="http://schemas.openxmlformats.org/officeDocument/2006/relationships/image" Target="../media/image7.jpeg"/>
</Relationships>

</file>

<file path=ppt/slides/_rels/slide38.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37.xml"/>
</Relationships>

</file>

<file path=ppt/slides/_rels/slide39.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38.xml"/>
</Relationships>

</file>

<file path=ppt/slides/_rels/slide4.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3.xml"/>
  <Relationship Id="rId3" Type="http://schemas.openxmlformats.org/officeDocument/2006/relationships/image" Target="../media/image3.jpeg"/>
</Relationships>

</file>

<file path=ppt/slides/_rels/slide40.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39.xml"/>
  <Relationship Id="rId3" Type="http://schemas.openxmlformats.org/officeDocument/2006/relationships/image" Target="../media/image8.jpeg"/>
</Relationships>

</file>

<file path=ppt/slides/_rels/slide41.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40.xml"/>
  <Relationship Id="rId3" Type="http://schemas.openxmlformats.org/officeDocument/2006/relationships/image" Target="../media/image9.jpeg"/>
</Relationships>

</file>

<file path=ppt/slides/_rels/slide42.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5.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4.xml"/>
</Relationships>

</file>

<file path=ppt/slides/_rels/slide6.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5.xml"/>
</Relationships>

</file>

<file path=ppt/slides/_rels/slide7.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6.xml"/>
</Relationships>

</file>

<file path=ppt/slides/_rels/slide8.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7.xml"/>
</Relationships>

</file>

<file path=ppt/slides/_rels/slide9.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8.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80975" y="3008313"/>
            <a:ext cx="8782050" cy="966787"/>
          </a:xfrm>
        </p:spPr>
        <p:txBody>
          <a:bodyPr/>
          <a:lstStyle/>
          <a:p>
            <a:pPr>
              <a:defRPr/>
            </a:pPr>
            <a:r>
              <a:rPr lang="en-US" sz="2800" dirty="0">
                <a:effectLst>
                  <a:outerShdw blurRad="38100" dist="38100" dir="2700000" algn="tl">
                    <a:srgbClr val="C0C0C0"/>
                  </a:outerShdw>
                </a:effectLst>
              </a:rPr>
              <a:t>Management of </a:t>
            </a:r>
            <a:r>
              <a:rPr lang="en-US" sz="2800" dirty="0" smtClean="0">
                <a:effectLst>
                  <a:outerShdw blurRad="38100" dist="38100" dir="2700000" algn="tl">
                    <a:srgbClr val="C0C0C0"/>
                  </a:outerShdw>
                </a:effectLst>
              </a:rPr>
              <a:t>Financial Resources</a:t>
            </a:r>
            <a:endParaRPr lang="en-US" sz="2800" dirty="0">
              <a:effectLst>
                <a:outerShdw blurRad="38100" dist="38100" dir="2700000" algn="tl">
                  <a:srgbClr val="C0C0C0"/>
                </a:outerShdw>
              </a:effectLst>
            </a:endParaRPr>
          </a:p>
        </p:txBody>
      </p:sp>
      <p:sp>
        <p:nvSpPr>
          <p:cNvPr id="4099" name="Rectangle 3"/>
          <p:cNvSpPr>
            <a:spLocks noGrp="1" noChangeArrowheads="1"/>
          </p:cNvSpPr>
          <p:nvPr>
            <p:ph type="subTitle" idx="1"/>
          </p:nvPr>
        </p:nvSpPr>
        <p:spPr>
          <a:xfrm>
            <a:off x="180975" y="3857625"/>
            <a:ext cx="8782050" cy="561975"/>
          </a:xfrm>
        </p:spPr>
        <p:txBody>
          <a:bodyPr/>
          <a:lstStyle/>
          <a:p>
            <a:r>
              <a:rPr lang="en-US" sz="2500" smtClean="0"/>
              <a:t>Chapter 13</a:t>
            </a:r>
          </a:p>
        </p:txBody>
      </p:sp>
      <p:sp>
        <p:nvSpPr>
          <p:cNvPr id="4100" name="Rectangle 4"/>
          <p:cNvSpPr>
            <a:spLocks noChangeArrowheads="1"/>
          </p:cNvSpPr>
          <p:nvPr/>
        </p:nvSpPr>
        <p:spPr bwMode="auto">
          <a:xfrm>
            <a:off x="228600" y="1876425"/>
            <a:ext cx="8689975" cy="561975"/>
          </a:xfrm>
          <a:prstGeom prst="rect">
            <a:avLst/>
          </a:prstGeom>
          <a:noFill/>
          <a:ln w="9525">
            <a:noFill/>
            <a:miter lim="800000"/>
            <a:headEnd/>
            <a:tailEnd/>
          </a:ln>
        </p:spPr>
        <p:txBody>
          <a:bodyPr/>
          <a:lstStyle/>
          <a:p>
            <a:pPr algn="ctr">
              <a:spcBef>
                <a:spcPct val="50000"/>
              </a:spcBef>
            </a:pPr>
            <a:r>
              <a:rPr lang="en-US" sz="2500"/>
              <a:t>Gregoire</a:t>
            </a:r>
          </a:p>
        </p:txBody>
      </p:sp>
      <p:sp>
        <p:nvSpPr>
          <p:cNvPr id="4103" name="Rectangle 7"/>
          <p:cNvSpPr>
            <a:spLocks noChangeArrowheads="1"/>
          </p:cNvSpPr>
          <p:nvPr/>
        </p:nvSpPr>
        <p:spPr bwMode="auto">
          <a:xfrm>
            <a:off x="180975" y="1019175"/>
            <a:ext cx="8753475" cy="966788"/>
          </a:xfrm>
          <a:prstGeom prst="rect">
            <a:avLst/>
          </a:prstGeom>
          <a:noFill/>
          <a:ln>
            <a:noFill/>
          </a:ln>
          <a:effectLst/>
          <a:extLst/>
        </p:spPr>
        <p:txBody>
          <a:bodyPr anchor="ctr"/>
          <a:lstStyle/>
          <a:p>
            <a:pPr algn="ctr">
              <a:defRPr/>
            </a:pPr>
            <a:r>
              <a:rPr lang="en-US" sz="3500" b="1" dirty="0">
                <a:solidFill>
                  <a:schemeClr val="tx2"/>
                </a:solidFill>
                <a:effectLst>
                  <a:outerShdw blurRad="38100" dist="38100" dir="2700000" algn="tl">
                    <a:srgbClr val="C0C0C0"/>
                  </a:outerShdw>
                </a:effectLst>
              </a:rPr>
              <a:t>Foodservice Organizations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4103">
                                            <p:txEl>
                                              <p:pRg st="0" end="0"/>
                                            </p:txEl>
                                          </p:spTgt>
                                        </p:tgtEl>
                                        <p:attrNameLst>
                                          <p:attrName>style.visibility</p:attrName>
                                        </p:attrNameLst>
                                      </p:cBhvr>
                                      <p:to>
                                        <p:strVal val="visible"/>
                                      </p:to>
                                    </p:set>
                                    <p:animEffect transition="in" filter="wipe(left)">
                                      <p:cBhvr>
                                        <p:cTn id="7" dur="1000"/>
                                        <p:tgtEl>
                                          <p:spTgt spid="4103">
                                            <p:txEl>
                                              <p:pRg st="0" end="0"/>
                                            </p:txEl>
                                          </p:spTgt>
                                        </p:tgtEl>
                                      </p:cBhvr>
                                    </p:animEffect>
                                  </p:childTnLst>
                                </p:cTn>
                              </p:par>
                            </p:childTnLst>
                          </p:cTn>
                        </p:par>
                        <p:par>
                          <p:cTn id="8" fill="hold" nodeType="afterGroup">
                            <p:stCondLst>
                              <p:cond delay="1000"/>
                            </p:stCondLst>
                            <p:childTnLst>
                              <p:par>
                                <p:cTn id="9" presetID="22" presetClass="entr" presetSubtype="8" fill="hold" grpId="0" nodeType="afterEffect">
                                  <p:stCondLst>
                                    <p:cond delay="300"/>
                                  </p:stCondLst>
                                  <p:childTnLst>
                                    <p:set>
                                      <p:cBhvr>
                                        <p:cTn id="10" dur="1" fill="hold">
                                          <p:stCondLst>
                                            <p:cond delay="0"/>
                                          </p:stCondLst>
                                        </p:cTn>
                                        <p:tgtEl>
                                          <p:spTgt spid="4100"/>
                                        </p:tgtEl>
                                        <p:attrNameLst>
                                          <p:attrName>style.visibility</p:attrName>
                                        </p:attrNameLst>
                                      </p:cBhvr>
                                      <p:to>
                                        <p:strVal val="visible"/>
                                      </p:to>
                                    </p:set>
                                    <p:animEffect transition="in" filter="wipe(left)">
                                      <p:cBhvr>
                                        <p:cTn id="11" dur="1000"/>
                                        <p:tgtEl>
                                          <p:spTgt spid="4100"/>
                                        </p:tgtEl>
                                      </p:cBhvr>
                                    </p:animEffect>
                                  </p:childTnLst>
                                </p:cTn>
                              </p:par>
                            </p:childTnLst>
                          </p:cTn>
                        </p:par>
                        <p:par>
                          <p:cTn id="12" fill="hold" nodeType="afterGroup">
                            <p:stCondLst>
                              <p:cond delay="2300"/>
                            </p:stCondLst>
                            <p:childTnLst>
                              <p:par>
                                <p:cTn id="13" presetID="22" presetClass="entr" presetSubtype="8" fill="hold" grpId="0" nodeType="afterEffect">
                                  <p:stCondLst>
                                    <p:cond delay="300"/>
                                  </p:stCondLst>
                                  <p:childTnLst>
                                    <p:set>
                                      <p:cBhvr>
                                        <p:cTn id="14" dur="1" fill="hold">
                                          <p:stCondLst>
                                            <p:cond delay="0"/>
                                          </p:stCondLst>
                                        </p:cTn>
                                        <p:tgtEl>
                                          <p:spTgt spid="4098"/>
                                        </p:tgtEl>
                                        <p:attrNameLst>
                                          <p:attrName>style.visibility</p:attrName>
                                        </p:attrNameLst>
                                      </p:cBhvr>
                                      <p:to>
                                        <p:strVal val="visible"/>
                                      </p:to>
                                    </p:set>
                                    <p:animEffect transition="in" filter="wipe(left)">
                                      <p:cBhvr>
                                        <p:cTn id="15" dur="1000"/>
                                        <p:tgtEl>
                                          <p:spTgt spid="4098"/>
                                        </p:tgtEl>
                                      </p:cBhvr>
                                    </p:animEffect>
                                  </p:childTnLst>
                                </p:cTn>
                              </p:par>
                            </p:childTnLst>
                          </p:cTn>
                        </p:par>
                        <p:par>
                          <p:cTn id="16" fill="hold" nodeType="afterGroup">
                            <p:stCondLst>
                              <p:cond delay="3600"/>
                            </p:stCondLst>
                            <p:childTnLst>
                              <p:par>
                                <p:cTn id="17" presetID="22" presetClass="entr" presetSubtype="8" fill="hold" grpId="0" nodeType="afterEffect">
                                  <p:stCondLst>
                                    <p:cond delay="300"/>
                                  </p:stCondLst>
                                  <p:childTnLst>
                                    <p:set>
                                      <p:cBhvr>
                                        <p:cTn id="18" dur="1" fill="hold">
                                          <p:stCondLst>
                                            <p:cond delay="0"/>
                                          </p:stCondLst>
                                        </p:cTn>
                                        <p:tgtEl>
                                          <p:spTgt spid="4099">
                                            <p:txEl>
                                              <p:pRg st="0" end="0"/>
                                            </p:txEl>
                                          </p:spTgt>
                                        </p:tgtEl>
                                        <p:attrNameLst>
                                          <p:attrName>style.visibility</p:attrName>
                                        </p:attrNameLst>
                                      </p:cBhvr>
                                      <p:to>
                                        <p:strVal val="visible"/>
                                      </p:to>
                                    </p:set>
                                    <p:animEffect transition="in" filter="wipe(left)">
                                      <p:cBhvr>
                                        <p:cTn id="19" dur="1000"/>
                                        <p:tgtEl>
                                          <p:spTgt spid="40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P spid="410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t>Operating Budgets</a:t>
            </a:r>
          </a:p>
        </p:txBody>
      </p:sp>
      <p:sp>
        <p:nvSpPr>
          <p:cNvPr id="17411" name="Rectangle 3"/>
          <p:cNvSpPr>
            <a:spLocks noGrp="1" noChangeArrowheads="1"/>
          </p:cNvSpPr>
          <p:nvPr>
            <p:ph type="body" idx="1"/>
          </p:nvPr>
        </p:nvSpPr>
        <p:spPr/>
        <p:txBody>
          <a:bodyPr/>
          <a:lstStyle/>
          <a:p>
            <a:r>
              <a:rPr lang="en-US"/>
              <a:t>Zero-Base Budgets </a:t>
            </a:r>
          </a:p>
          <a:p>
            <a:pPr lvl="1"/>
            <a:r>
              <a:rPr lang="en-US"/>
              <a:t>A type of operating budget that is based on estimated need for the coming year, without relying on last year’s budget as a starting point.</a:t>
            </a:r>
          </a:p>
          <a:p>
            <a:pPr lvl="1"/>
            <a:r>
              <a:rPr lang="en-US"/>
              <a:t>It requires managers to write budgets from scratch and to justify every dollar of proposed spending.</a:t>
            </a:r>
          </a:p>
        </p:txBody>
      </p:sp>
    </p:spTree>
    <p:extLst>
      <p:ext uri="{BB962C8B-B14F-4D97-AF65-F5344CB8AC3E}">
        <p14:creationId xmlns:p14="http://schemas.microsoft.com/office/powerpoint/2010/main" val="26648533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t>Operating Budgets – Zero-Base Budgets</a:t>
            </a:r>
          </a:p>
        </p:txBody>
      </p:sp>
      <p:sp>
        <p:nvSpPr>
          <p:cNvPr id="18435" name="Rectangle 3"/>
          <p:cNvSpPr>
            <a:spLocks noGrp="1" noChangeArrowheads="1"/>
          </p:cNvSpPr>
          <p:nvPr>
            <p:ph type="body" idx="1"/>
          </p:nvPr>
        </p:nvSpPr>
        <p:spPr/>
        <p:txBody>
          <a:bodyPr/>
          <a:lstStyle/>
          <a:p>
            <a:pPr>
              <a:lnSpc>
                <a:spcPct val="90000"/>
              </a:lnSpc>
            </a:pPr>
            <a:r>
              <a:rPr lang="en-US" sz="2800"/>
              <a:t>Goal is for manager to:</a:t>
            </a:r>
          </a:p>
          <a:p>
            <a:pPr lvl="1">
              <a:lnSpc>
                <a:spcPct val="90000"/>
              </a:lnSpc>
            </a:pPr>
            <a:r>
              <a:rPr lang="en-US" sz="2400"/>
              <a:t>Delineate functions within span of control</a:t>
            </a:r>
          </a:p>
          <a:p>
            <a:pPr lvl="1">
              <a:lnSpc>
                <a:spcPct val="90000"/>
              </a:lnSpc>
            </a:pPr>
            <a:r>
              <a:rPr lang="en-US" sz="2400"/>
              <a:t>Assign an annual cost to each function</a:t>
            </a:r>
          </a:p>
          <a:p>
            <a:pPr>
              <a:lnSpc>
                <a:spcPct val="90000"/>
              </a:lnSpc>
            </a:pPr>
            <a:r>
              <a:rPr lang="en-US" sz="2800"/>
              <a:t>Situations where zero-base budgets work well:</a:t>
            </a:r>
          </a:p>
          <a:p>
            <a:pPr lvl="1">
              <a:lnSpc>
                <a:spcPct val="90000"/>
              </a:lnSpc>
            </a:pPr>
            <a:r>
              <a:rPr lang="en-US" sz="2400"/>
              <a:t>During restructuring, rapid change</a:t>
            </a:r>
          </a:p>
          <a:p>
            <a:pPr lvl="1">
              <a:lnSpc>
                <a:spcPct val="90000"/>
              </a:lnSpc>
            </a:pPr>
            <a:r>
              <a:rPr lang="en-US" sz="2400"/>
              <a:t>For start-up or high-tech companies</a:t>
            </a:r>
          </a:p>
          <a:p>
            <a:pPr>
              <a:lnSpc>
                <a:spcPct val="90000"/>
              </a:lnSpc>
            </a:pPr>
            <a:r>
              <a:rPr lang="en-US" sz="2800"/>
              <a:t>Disadvantages:</a:t>
            </a:r>
          </a:p>
          <a:p>
            <a:pPr lvl="1">
              <a:lnSpc>
                <a:spcPct val="90000"/>
              </a:lnSpc>
            </a:pPr>
            <a:r>
              <a:rPr lang="en-US" sz="2400"/>
              <a:t>Difficult and costly to prepare</a:t>
            </a:r>
          </a:p>
          <a:p>
            <a:pPr lvl="1">
              <a:lnSpc>
                <a:spcPct val="90000"/>
              </a:lnSpc>
            </a:pPr>
            <a:r>
              <a:rPr lang="en-US" sz="2400"/>
              <a:t>Vulnerable to politics, manager's bias</a:t>
            </a:r>
          </a:p>
        </p:txBody>
      </p:sp>
    </p:spTree>
    <p:extLst>
      <p:ext uri="{BB962C8B-B14F-4D97-AF65-F5344CB8AC3E}">
        <p14:creationId xmlns:p14="http://schemas.microsoft.com/office/powerpoint/2010/main" val="19665581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t>Operating Budgets</a:t>
            </a:r>
          </a:p>
        </p:txBody>
      </p:sp>
      <p:sp>
        <p:nvSpPr>
          <p:cNvPr id="19459" name="Rectangle 3"/>
          <p:cNvSpPr>
            <a:spLocks noGrp="1" noChangeArrowheads="1"/>
          </p:cNvSpPr>
          <p:nvPr>
            <p:ph type="body" idx="1"/>
          </p:nvPr>
        </p:nvSpPr>
        <p:spPr/>
        <p:txBody>
          <a:bodyPr/>
          <a:lstStyle/>
          <a:p>
            <a:r>
              <a:rPr lang="en-US" sz="2800"/>
              <a:t>Fixed Budgets </a:t>
            </a:r>
          </a:p>
          <a:p>
            <a:pPr lvl="1"/>
            <a:r>
              <a:rPr lang="en-US" sz="2400"/>
              <a:t>Budget plans for which funds are allocated for the entire fiscal year. </a:t>
            </a:r>
          </a:p>
          <a:p>
            <a:pPr lvl="1"/>
            <a:r>
              <a:rPr lang="en-US" sz="2400"/>
              <a:t>It is also known as a static budget and can be applied to either the zero-base budget or to the incremental budget.</a:t>
            </a:r>
          </a:p>
          <a:p>
            <a:pPr lvl="1"/>
            <a:r>
              <a:rPr lang="en-US" sz="2400"/>
              <a:t>Provide manager with measurable goals, but...</a:t>
            </a:r>
          </a:p>
          <a:p>
            <a:pPr lvl="1"/>
            <a:r>
              <a:rPr lang="en-US" sz="2400"/>
              <a:t>Are inflexible and unresponsive to volume changes</a:t>
            </a:r>
          </a:p>
        </p:txBody>
      </p:sp>
    </p:spTree>
    <p:extLst>
      <p:ext uri="{BB962C8B-B14F-4D97-AF65-F5344CB8AC3E}">
        <p14:creationId xmlns:p14="http://schemas.microsoft.com/office/powerpoint/2010/main" val="26334215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t>Operating Budgets</a:t>
            </a:r>
          </a:p>
        </p:txBody>
      </p:sp>
      <p:sp>
        <p:nvSpPr>
          <p:cNvPr id="20483" name="Rectangle 3"/>
          <p:cNvSpPr>
            <a:spLocks noGrp="1" noChangeArrowheads="1"/>
          </p:cNvSpPr>
          <p:nvPr>
            <p:ph type="body" idx="1"/>
          </p:nvPr>
        </p:nvSpPr>
        <p:spPr/>
        <p:txBody>
          <a:bodyPr/>
          <a:lstStyle/>
          <a:p>
            <a:r>
              <a:rPr lang="en-US" sz="2800"/>
              <a:t>Variable Budgets </a:t>
            </a:r>
          </a:p>
          <a:p>
            <a:pPr lvl="1"/>
            <a:r>
              <a:rPr lang="en-US" sz="2400"/>
              <a:t>Budget plans for which expenses will vary in response to actual production, volume, or revenues. </a:t>
            </a:r>
          </a:p>
          <a:p>
            <a:pPr lvl="1"/>
            <a:r>
              <a:rPr lang="en-US" sz="2400"/>
              <a:t>It is also referred to as a flexible budget and can be used in conjunction with either the zero-base budget or the incremental budget.</a:t>
            </a:r>
          </a:p>
          <a:p>
            <a:pPr lvl="1"/>
            <a:r>
              <a:rPr lang="en-US" sz="2400"/>
              <a:t>Account for variations in costs with volume fluctuations</a:t>
            </a:r>
          </a:p>
        </p:txBody>
      </p:sp>
    </p:spTree>
    <p:extLst>
      <p:ext uri="{BB962C8B-B14F-4D97-AF65-F5344CB8AC3E}">
        <p14:creationId xmlns:p14="http://schemas.microsoft.com/office/powerpoint/2010/main" val="13523082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t>Operating Budgets</a:t>
            </a:r>
          </a:p>
        </p:txBody>
      </p:sp>
      <p:sp>
        <p:nvSpPr>
          <p:cNvPr id="21507" name="Rectangle 3"/>
          <p:cNvSpPr>
            <a:spLocks noGrp="1" noChangeArrowheads="1"/>
          </p:cNvSpPr>
          <p:nvPr>
            <p:ph type="body" idx="1"/>
          </p:nvPr>
        </p:nvSpPr>
        <p:spPr/>
        <p:txBody>
          <a:bodyPr/>
          <a:lstStyle/>
          <a:p>
            <a:r>
              <a:rPr lang="en-US"/>
              <a:t>Variable Budgets </a:t>
            </a:r>
          </a:p>
          <a:p>
            <a:pPr lvl="1"/>
            <a:r>
              <a:rPr lang="en-US"/>
              <a:t>Drawbacks:</a:t>
            </a:r>
          </a:p>
          <a:p>
            <a:pPr lvl="2"/>
            <a:r>
              <a:rPr lang="en-US" sz="2800"/>
              <a:t>More reactive than predictive</a:t>
            </a:r>
          </a:p>
          <a:p>
            <a:pPr lvl="2"/>
            <a:r>
              <a:rPr lang="en-US" sz="2800"/>
              <a:t>Many organizations cannot respond quickly to volume changes</a:t>
            </a:r>
          </a:p>
        </p:txBody>
      </p:sp>
    </p:spTree>
    <p:extLst>
      <p:ext uri="{BB962C8B-B14F-4D97-AF65-F5344CB8AC3E}">
        <p14:creationId xmlns:p14="http://schemas.microsoft.com/office/powerpoint/2010/main" val="11866963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t>Preparing the Operating Budget</a:t>
            </a:r>
          </a:p>
        </p:txBody>
      </p:sp>
      <p:sp>
        <p:nvSpPr>
          <p:cNvPr id="22531" name="Rectangle 3"/>
          <p:cNvSpPr>
            <a:spLocks noGrp="1" noChangeArrowheads="1"/>
          </p:cNvSpPr>
          <p:nvPr>
            <p:ph type="body" idx="1"/>
          </p:nvPr>
        </p:nvSpPr>
        <p:spPr/>
        <p:txBody>
          <a:bodyPr/>
          <a:lstStyle/>
          <a:p>
            <a:r>
              <a:rPr lang="en-US"/>
              <a:t>Typical procedure:</a:t>
            </a:r>
          </a:p>
          <a:p>
            <a:pPr lvl="1"/>
            <a:r>
              <a:rPr lang="en-US"/>
              <a:t>Project revenues</a:t>
            </a:r>
          </a:p>
          <a:p>
            <a:pPr lvl="1"/>
            <a:r>
              <a:rPr lang="en-US"/>
              <a:t>Estimate labor needs and costs</a:t>
            </a:r>
          </a:p>
          <a:p>
            <a:pPr lvl="1"/>
            <a:r>
              <a:rPr lang="en-US"/>
              <a:t>Estimate non-labor expenses</a:t>
            </a:r>
          </a:p>
          <a:p>
            <a:pPr lvl="1"/>
            <a:r>
              <a:rPr lang="en-US"/>
              <a:t>Combine parts of the budget to project profit or loss</a:t>
            </a:r>
          </a:p>
        </p:txBody>
      </p:sp>
    </p:spTree>
    <p:extLst>
      <p:ext uri="{BB962C8B-B14F-4D97-AF65-F5344CB8AC3E}">
        <p14:creationId xmlns:p14="http://schemas.microsoft.com/office/powerpoint/2010/main" val="8327927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t>Preparing the Operating Budget</a:t>
            </a:r>
          </a:p>
        </p:txBody>
      </p:sp>
      <p:pic>
        <p:nvPicPr>
          <p:cNvPr id="23557" name="Picture 5" descr="Table14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2009775"/>
            <a:ext cx="8686800" cy="4695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48360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t>Preparing the Operating Budget</a:t>
            </a:r>
          </a:p>
        </p:txBody>
      </p:sp>
      <p:sp>
        <p:nvSpPr>
          <p:cNvPr id="24579" name="Rectangle 3"/>
          <p:cNvSpPr>
            <a:spLocks noGrp="1" noChangeArrowheads="1"/>
          </p:cNvSpPr>
          <p:nvPr>
            <p:ph type="body" idx="1"/>
          </p:nvPr>
        </p:nvSpPr>
        <p:spPr/>
        <p:txBody>
          <a:bodyPr/>
          <a:lstStyle/>
          <a:p>
            <a:r>
              <a:rPr lang="en-US" sz="2800"/>
              <a:t>Cost Center </a:t>
            </a:r>
          </a:p>
          <a:p>
            <a:pPr lvl="1"/>
            <a:r>
              <a:rPr lang="en-US" sz="2400"/>
              <a:t>Any unit within an organization that has expenses. </a:t>
            </a:r>
          </a:p>
          <a:p>
            <a:pPr lvl="1"/>
            <a:r>
              <a:rPr lang="en-US" sz="2400"/>
              <a:t>Some  cost centers, like foodservices and pharmacy, also generate revenues. </a:t>
            </a:r>
          </a:p>
          <a:p>
            <a:pPr lvl="1"/>
            <a:r>
              <a:rPr lang="en-US" sz="2400"/>
              <a:t>Others, like payroll, human resources, and materials management, are not expected to generate a profit or to break even.</a:t>
            </a:r>
          </a:p>
        </p:txBody>
      </p:sp>
    </p:spTree>
    <p:extLst>
      <p:ext uri="{BB962C8B-B14F-4D97-AF65-F5344CB8AC3E}">
        <p14:creationId xmlns:p14="http://schemas.microsoft.com/office/powerpoint/2010/main" val="15776450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t>Preparing the Operating Budget</a:t>
            </a:r>
          </a:p>
        </p:txBody>
      </p:sp>
      <p:sp>
        <p:nvSpPr>
          <p:cNvPr id="25603" name="Rectangle 3"/>
          <p:cNvSpPr>
            <a:spLocks noGrp="1" noChangeArrowheads="1"/>
          </p:cNvSpPr>
          <p:nvPr>
            <p:ph type="body" idx="1"/>
          </p:nvPr>
        </p:nvSpPr>
        <p:spPr/>
        <p:txBody>
          <a:bodyPr/>
          <a:lstStyle/>
          <a:p>
            <a:r>
              <a:rPr lang="en-US"/>
              <a:t>Revenue Center </a:t>
            </a:r>
          </a:p>
          <a:p>
            <a:pPr lvl="1"/>
            <a:r>
              <a:rPr lang="en-US"/>
              <a:t>Any department within an organization that generates an income.</a:t>
            </a:r>
          </a:p>
          <a:p>
            <a:r>
              <a:rPr lang="en-US"/>
              <a:t>Profit Center </a:t>
            </a:r>
          </a:p>
          <a:p>
            <a:pPr lvl="1"/>
            <a:r>
              <a:rPr lang="en-US"/>
              <a:t>Any department within an organization with an income that exceeds operating costs.</a:t>
            </a:r>
          </a:p>
        </p:txBody>
      </p:sp>
    </p:spTree>
    <p:extLst>
      <p:ext uri="{BB962C8B-B14F-4D97-AF65-F5344CB8AC3E}">
        <p14:creationId xmlns:p14="http://schemas.microsoft.com/office/powerpoint/2010/main" val="35806713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t>Preparing the Operating Budget</a:t>
            </a:r>
          </a:p>
        </p:txBody>
      </p:sp>
      <p:sp>
        <p:nvSpPr>
          <p:cNvPr id="26627" name="Rectangle 3"/>
          <p:cNvSpPr>
            <a:spLocks noGrp="1" noChangeArrowheads="1"/>
          </p:cNvSpPr>
          <p:nvPr>
            <p:ph type="body" idx="1"/>
          </p:nvPr>
        </p:nvSpPr>
        <p:spPr/>
        <p:txBody>
          <a:bodyPr/>
          <a:lstStyle/>
          <a:p>
            <a:pPr>
              <a:lnSpc>
                <a:spcPct val="90000"/>
              </a:lnSpc>
            </a:pPr>
            <a:r>
              <a:rPr lang="en-US" sz="2800"/>
              <a:t>Revenues</a:t>
            </a:r>
          </a:p>
          <a:p>
            <a:pPr lvl="1">
              <a:lnSpc>
                <a:spcPct val="90000"/>
              </a:lnSpc>
            </a:pPr>
            <a:r>
              <a:rPr lang="en-US" sz="2400" b="1"/>
              <a:t>Revenue Budget</a:t>
            </a:r>
            <a:r>
              <a:rPr lang="en-US" sz="2400"/>
              <a:t> - The projection of the income of an organization or a department based on the sale of products (part of operating budge).</a:t>
            </a:r>
          </a:p>
          <a:p>
            <a:pPr lvl="1">
              <a:lnSpc>
                <a:spcPct val="90000"/>
              </a:lnSpc>
            </a:pPr>
            <a:r>
              <a:rPr lang="en-US" sz="2400"/>
              <a:t>Considerations:</a:t>
            </a:r>
          </a:p>
          <a:p>
            <a:pPr lvl="2">
              <a:lnSpc>
                <a:spcPct val="90000"/>
              </a:lnSpc>
            </a:pPr>
            <a:r>
              <a:rPr lang="en-US"/>
              <a:t>Prices and sales volume (and their relationship)</a:t>
            </a:r>
          </a:p>
          <a:p>
            <a:pPr lvl="2">
              <a:lnSpc>
                <a:spcPct val="90000"/>
              </a:lnSpc>
            </a:pPr>
            <a:r>
              <a:rPr lang="en-US"/>
              <a:t>Money from non-sales sources</a:t>
            </a:r>
          </a:p>
          <a:p>
            <a:pPr lvl="2">
              <a:lnSpc>
                <a:spcPct val="90000"/>
              </a:lnSpc>
            </a:pPr>
            <a:r>
              <a:rPr lang="en-US"/>
              <a:t>Bad debts</a:t>
            </a:r>
          </a:p>
        </p:txBody>
      </p:sp>
    </p:spTree>
    <p:extLst>
      <p:ext uri="{BB962C8B-B14F-4D97-AF65-F5344CB8AC3E}">
        <p14:creationId xmlns:p14="http://schemas.microsoft.com/office/powerpoint/2010/main" val="3542773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The Purpose of Budgeting</a:t>
            </a:r>
          </a:p>
        </p:txBody>
      </p:sp>
      <p:sp>
        <p:nvSpPr>
          <p:cNvPr id="7171" name="Rectangle 3"/>
          <p:cNvSpPr>
            <a:spLocks noGrp="1" noChangeArrowheads="1"/>
          </p:cNvSpPr>
          <p:nvPr>
            <p:ph type="body" idx="1"/>
          </p:nvPr>
        </p:nvSpPr>
        <p:spPr/>
        <p:txBody>
          <a:bodyPr/>
          <a:lstStyle/>
          <a:p>
            <a:r>
              <a:rPr lang="en-US"/>
              <a:t>Budget </a:t>
            </a:r>
          </a:p>
          <a:p>
            <a:pPr lvl="1"/>
            <a:r>
              <a:rPr lang="en-US"/>
              <a:t>An estimate of the income and expenditures during a given period of time based on the mission, goals, and objectives of an organization. </a:t>
            </a:r>
          </a:p>
          <a:p>
            <a:pPr lvl="1"/>
            <a:r>
              <a:rPr lang="en-US"/>
              <a:t>In other words, an organization’s business plan expressed in financial terms.</a:t>
            </a:r>
          </a:p>
        </p:txBody>
      </p:sp>
    </p:spTree>
    <p:extLst>
      <p:ext uri="{BB962C8B-B14F-4D97-AF65-F5344CB8AC3E}">
        <p14:creationId xmlns:p14="http://schemas.microsoft.com/office/powerpoint/2010/main" val="26146461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t>Preparing the Operating Budget</a:t>
            </a:r>
          </a:p>
        </p:txBody>
      </p:sp>
      <p:sp>
        <p:nvSpPr>
          <p:cNvPr id="27651" name="Rectangle 3"/>
          <p:cNvSpPr>
            <a:spLocks noGrp="1" noChangeArrowheads="1"/>
          </p:cNvSpPr>
          <p:nvPr>
            <p:ph type="body" idx="1"/>
          </p:nvPr>
        </p:nvSpPr>
        <p:spPr/>
        <p:txBody>
          <a:bodyPr/>
          <a:lstStyle/>
          <a:p>
            <a:r>
              <a:rPr lang="en-US"/>
              <a:t>Expenses</a:t>
            </a:r>
          </a:p>
          <a:p>
            <a:pPr lvl="1"/>
            <a:r>
              <a:rPr lang="en-US" b="1"/>
              <a:t>Expense Budget</a:t>
            </a:r>
            <a:r>
              <a:rPr lang="en-US"/>
              <a:t> - Component of the operating budget that deals with all anticipated costs, which can be further divided into a number of sub-budgets.</a:t>
            </a:r>
          </a:p>
        </p:txBody>
      </p:sp>
    </p:spTree>
    <p:extLst>
      <p:ext uri="{BB962C8B-B14F-4D97-AF65-F5344CB8AC3E}">
        <p14:creationId xmlns:p14="http://schemas.microsoft.com/office/powerpoint/2010/main" val="24237697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dirty="0"/>
              <a:t>Preparing the Operating </a:t>
            </a:r>
            <a:r>
              <a:rPr lang="en-US" dirty="0" smtClean="0"/>
              <a:t>Budget</a:t>
            </a:r>
            <a:br>
              <a:rPr lang="en-US" dirty="0" smtClean="0"/>
            </a:br>
            <a:r>
              <a:rPr lang="en-US" dirty="0" smtClean="0"/>
              <a:t> </a:t>
            </a:r>
            <a:r>
              <a:rPr lang="en-US" dirty="0"/>
              <a:t>- Expenses</a:t>
            </a:r>
          </a:p>
        </p:txBody>
      </p:sp>
      <p:sp>
        <p:nvSpPr>
          <p:cNvPr id="28675" name="Rectangle 3"/>
          <p:cNvSpPr>
            <a:spLocks noGrp="1" noChangeArrowheads="1"/>
          </p:cNvSpPr>
          <p:nvPr>
            <p:ph type="body" idx="1"/>
          </p:nvPr>
        </p:nvSpPr>
        <p:spPr/>
        <p:txBody>
          <a:bodyPr/>
          <a:lstStyle/>
          <a:p>
            <a:pPr>
              <a:lnSpc>
                <a:spcPct val="90000"/>
              </a:lnSpc>
            </a:pPr>
            <a:r>
              <a:rPr lang="en-US" sz="2800"/>
              <a:t>Labor</a:t>
            </a:r>
          </a:p>
          <a:p>
            <a:pPr lvl="1">
              <a:lnSpc>
                <a:spcPct val="90000"/>
              </a:lnSpc>
            </a:pPr>
            <a:r>
              <a:rPr lang="en-US" sz="2400" b="1"/>
              <a:t>Labor </a:t>
            </a:r>
            <a:r>
              <a:rPr lang="en-US" sz="2400"/>
              <a:t>- A prediction of the labor costs needed to get work done; does not always include the cost of benefits. </a:t>
            </a:r>
          </a:p>
          <a:p>
            <a:pPr lvl="2">
              <a:lnSpc>
                <a:spcPct val="90000"/>
              </a:lnSpc>
            </a:pPr>
            <a:r>
              <a:rPr lang="en-US" sz="2000"/>
              <a:t>It can be written as part of the expense budget or as a separate part of the operating budget.</a:t>
            </a:r>
          </a:p>
          <a:p>
            <a:pPr lvl="1">
              <a:lnSpc>
                <a:spcPct val="90000"/>
              </a:lnSpc>
            </a:pPr>
            <a:r>
              <a:rPr lang="en-US" sz="2400" b="1"/>
              <a:t>Direct Labor Costs</a:t>
            </a:r>
            <a:r>
              <a:rPr lang="en-US" sz="2400"/>
              <a:t> - Labor costs that are related to the actual performance of work.</a:t>
            </a:r>
          </a:p>
          <a:p>
            <a:pPr lvl="2">
              <a:lnSpc>
                <a:spcPct val="90000"/>
              </a:lnSpc>
            </a:pPr>
            <a:r>
              <a:rPr lang="en-US" sz="2000"/>
              <a:t>ex: base pay, overtime, pay in lieu of benefits</a:t>
            </a:r>
          </a:p>
          <a:p>
            <a:pPr lvl="2">
              <a:lnSpc>
                <a:spcPct val="90000"/>
              </a:lnSpc>
            </a:pPr>
            <a:r>
              <a:rPr lang="en-US" sz="2000"/>
              <a:t>These are the projections that get written into the labor budget.</a:t>
            </a:r>
          </a:p>
        </p:txBody>
      </p:sp>
    </p:spTree>
    <p:extLst>
      <p:ext uri="{BB962C8B-B14F-4D97-AF65-F5344CB8AC3E}">
        <p14:creationId xmlns:p14="http://schemas.microsoft.com/office/powerpoint/2010/main" val="11506912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dirty="0"/>
              <a:t>Preparing the Operating Budget </a:t>
            </a:r>
            <a:r>
              <a:rPr lang="en-US" dirty="0" smtClean="0"/>
              <a:t/>
            </a:r>
            <a:br>
              <a:rPr lang="en-US" dirty="0" smtClean="0"/>
            </a:br>
            <a:r>
              <a:rPr lang="en-US" dirty="0" smtClean="0"/>
              <a:t>- </a:t>
            </a:r>
            <a:r>
              <a:rPr lang="en-US" dirty="0"/>
              <a:t>Expenses</a:t>
            </a:r>
          </a:p>
        </p:txBody>
      </p:sp>
      <p:sp>
        <p:nvSpPr>
          <p:cNvPr id="29699" name="Rectangle 3"/>
          <p:cNvSpPr>
            <a:spLocks noGrp="1" noChangeArrowheads="1"/>
          </p:cNvSpPr>
          <p:nvPr>
            <p:ph type="body" idx="1"/>
          </p:nvPr>
        </p:nvSpPr>
        <p:spPr/>
        <p:txBody>
          <a:bodyPr/>
          <a:lstStyle/>
          <a:p>
            <a:pPr>
              <a:lnSpc>
                <a:spcPct val="90000"/>
              </a:lnSpc>
            </a:pPr>
            <a:r>
              <a:rPr lang="en-US" sz="2800"/>
              <a:t>Labor</a:t>
            </a:r>
          </a:p>
          <a:p>
            <a:pPr lvl="1">
              <a:lnSpc>
                <a:spcPct val="90000"/>
              </a:lnSpc>
            </a:pPr>
            <a:r>
              <a:rPr lang="en-US" sz="2400" b="1"/>
              <a:t>Indirect Labor Costs</a:t>
            </a:r>
            <a:r>
              <a:rPr lang="en-US" sz="2400"/>
              <a:t> - Labor costs over which managers have little control. </a:t>
            </a:r>
          </a:p>
          <a:p>
            <a:pPr lvl="2">
              <a:lnSpc>
                <a:spcPct val="90000"/>
              </a:lnSpc>
            </a:pPr>
            <a:r>
              <a:rPr lang="en-US" sz="2000"/>
              <a:t>ex: benefits like insurance, taxes, and paid time off</a:t>
            </a:r>
          </a:p>
          <a:p>
            <a:pPr>
              <a:lnSpc>
                <a:spcPct val="90000"/>
              </a:lnSpc>
            </a:pPr>
            <a:r>
              <a:rPr lang="en-US" sz="2800"/>
              <a:t>Material</a:t>
            </a:r>
          </a:p>
          <a:p>
            <a:pPr lvl="1">
              <a:lnSpc>
                <a:spcPct val="90000"/>
              </a:lnSpc>
            </a:pPr>
            <a:r>
              <a:rPr lang="en-US" sz="2400" b="1"/>
              <a:t>Direct Material Budget</a:t>
            </a:r>
            <a:r>
              <a:rPr lang="en-US" sz="2400"/>
              <a:t> - The estimate of cost for raw materials to be used in the production of goods. </a:t>
            </a:r>
          </a:p>
          <a:p>
            <a:pPr lvl="2">
              <a:lnSpc>
                <a:spcPct val="90000"/>
              </a:lnSpc>
            </a:pPr>
            <a:r>
              <a:rPr lang="en-US" sz="2000"/>
              <a:t>This part of the operating budget is computed for departments that produce a tangible product.</a:t>
            </a:r>
          </a:p>
        </p:txBody>
      </p:sp>
    </p:spTree>
    <p:extLst>
      <p:ext uri="{BB962C8B-B14F-4D97-AF65-F5344CB8AC3E}">
        <p14:creationId xmlns:p14="http://schemas.microsoft.com/office/powerpoint/2010/main" val="26376786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dirty="0"/>
              <a:t>Preparing the Operating Budget </a:t>
            </a:r>
            <a:r>
              <a:rPr lang="en-US" dirty="0" smtClean="0"/>
              <a:t/>
            </a:r>
            <a:br>
              <a:rPr lang="en-US" dirty="0" smtClean="0"/>
            </a:br>
            <a:r>
              <a:rPr lang="en-US" dirty="0" smtClean="0"/>
              <a:t>- </a:t>
            </a:r>
            <a:r>
              <a:rPr lang="en-US" dirty="0"/>
              <a:t>Expenses</a:t>
            </a:r>
          </a:p>
        </p:txBody>
      </p:sp>
      <p:sp>
        <p:nvSpPr>
          <p:cNvPr id="30723" name="Rectangle 3"/>
          <p:cNvSpPr>
            <a:spLocks noGrp="1" noChangeArrowheads="1"/>
          </p:cNvSpPr>
          <p:nvPr>
            <p:ph type="body" idx="1"/>
          </p:nvPr>
        </p:nvSpPr>
        <p:spPr/>
        <p:txBody>
          <a:bodyPr/>
          <a:lstStyle/>
          <a:p>
            <a:r>
              <a:rPr lang="en-US" b="1"/>
              <a:t>Overhead</a:t>
            </a:r>
            <a:r>
              <a:rPr lang="en-US"/>
              <a:t> - The general expenses associated with the operation of a facility that include rent, taxes, utilities, repairs, and maintenance.</a:t>
            </a:r>
          </a:p>
        </p:txBody>
      </p:sp>
      <p:pic>
        <p:nvPicPr>
          <p:cNvPr id="30724" name="Picture 4" descr="Photo1402"/>
          <p:cNvPicPr>
            <a:picLocks noChangeAspect="1" noChangeArrowheads="1"/>
          </p:cNvPicPr>
          <p:nvPr/>
        </p:nvPicPr>
        <p:blipFill>
          <a:blip r:embed="rId3">
            <a:extLst>
              <a:ext uri="{28A0092B-C50C-407E-A947-70E740481C1C}">
                <a14:useLocalDpi xmlns:a14="http://schemas.microsoft.com/office/drawing/2010/main" val="0"/>
              </a:ext>
            </a:extLst>
          </a:blip>
          <a:srcRect b="17532"/>
          <a:stretch>
            <a:fillRect/>
          </a:stretch>
        </p:blipFill>
        <p:spPr bwMode="auto">
          <a:xfrm>
            <a:off x="1752600" y="2754312"/>
            <a:ext cx="5029200" cy="2720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18349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dirty="0"/>
              <a:t>Preparing the Operating Budget </a:t>
            </a:r>
            <a:r>
              <a:rPr lang="en-US" dirty="0" smtClean="0"/>
              <a:t/>
            </a:r>
            <a:br>
              <a:rPr lang="en-US" dirty="0" smtClean="0"/>
            </a:br>
            <a:r>
              <a:rPr lang="en-US" dirty="0" smtClean="0"/>
              <a:t>- </a:t>
            </a:r>
            <a:r>
              <a:rPr lang="en-US" dirty="0"/>
              <a:t>Expenses</a:t>
            </a:r>
          </a:p>
        </p:txBody>
      </p:sp>
      <p:sp>
        <p:nvSpPr>
          <p:cNvPr id="31747" name="Rectangle 3"/>
          <p:cNvSpPr>
            <a:spLocks noGrp="1" noChangeArrowheads="1"/>
          </p:cNvSpPr>
          <p:nvPr>
            <p:ph type="body" idx="1"/>
          </p:nvPr>
        </p:nvSpPr>
        <p:spPr/>
        <p:txBody>
          <a:bodyPr/>
          <a:lstStyle/>
          <a:p>
            <a:pPr>
              <a:lnSpc>
                <a:spcPct val="90000"/>
              </a:lnSpc>
            </a:pPr>
            <a:r>
              <a:rPr lang="en-US" sz="2800" b="1"/>
              <a:t>Other Operating Expenses</a:t>
            </a:r>
            <a:r>
              <a:rPr lang="en-US" sz="2800"/>
              <a:t> - Subdivision of the operating budget that encompasses all other anticipated costs of operation. </a:t>
            </a:r>
          </a:p>
          <a:p>
            <a:pPr lvl="1">
              <a:lnSpc>
                <a:spcPct val="90000"/>
              </a:lnSpc>
            </a:pPr>
            <a:r>
              <a:rPr lang="en-US" sz="2400"/>
              <a:t>ex: telephone bills, copying charges, printing, office supplies, books, travel, journals, postage, fees and licenses</a:t>
            </a:r>
          </a:p>
          <a:p>
            <a:pPr lvl="1">
              <a:lnSpc>
                <a:spcPct val="90000"/>
              </a:lnSpc>
            </a:pPr>
            <a:r>
              <a:rPr lang="en-US" sz="2400"/>
              <a:t>Organizations that do not use sub-budgets would also include the costs of labor, overhead, and material under this heading.</a:t>
            </a:r>
          </a:p>
        </p:txBody>
      </p:sp>
    </p:spTree>
    <p:extLst>
      <p:ext uri="{BB962C8B-B14F-4D97-AF65-F5344CB8AC3E}">
        <p14:creationId xmlns:p14="http://schemas.microsoft.com/office/powerpoint/2010/main" val="2249268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r>
              <a:rPr lang="en-US"/>
              <a:t>Cash Handling</a:t>
            </a:r>
          </a:p>
        </p:txBody>
      </p:sp>
      <p:sp>
        <p:nvSpPr>
          <p:cNvPr id="91139" name="Rectangle 3"/>
          <p:cNvSpPr>
            <a:spLocks noGrp="1" noChangeArrowheads="1"/>
          </p:cNvSpPr>
          <p:nvPr>
            <p:ph type="body" idx="1"/>
          </p:nvPr>
        </p:nvSpPr>
        <p:spPr/>
        <p:txBody>
          <a:bodyPr/>
          <a:lstStyle/>
          <a:p>
            <a:r>
              <a:rPr lang="en-US"/>
              <a:t>Cash Handling </a:t>
            </a:r>
          </a:p>
          <a:p>
            <a:pPr lvl="1"/>
            <a:r>
              <a:rPr lang="en-US"/>
              <a:t>The management of cash transactions.</a:t>
            </a:r>
          </a:p>
          <a:p>
            <a:pPr lvl="1"/>
            <a:r>
              <a:rPr lang="en-US"/>
              <a:t>Includes the receiving, storing, counting, recording, withdrawing, and depositing of cash.</a:t>
            </a:r>
          </a:p>
        </p:txBody>
      </p:sp>
    </p:spTree>
    <p:extLst>
      <p:ext uri="{BB962C8B-B14F-4D97-AF65-F5344CB8AC3E}">
        <p14:creationId xmlns:p14="http://schemas.microsoft.com/office/powerpoint/2010/main" val="36405930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r>
              <a:rPr lang="en-US"/>
              <a:t>Cash Handling</a:t>
            </a:r>
          </a:p>
        </p:txBody>
      </p:sp>
      <p:sp>
        <p:nvSpPr>
          <p:cNvPr id="93187" name="Rectangle 3"/>
          <p:cNvSpPr>
            <a:spLocks noGrp="1" noChangeArrowheads="1"/>
          </p:cNvSpPr>
          <p:nvPr>
            <p:ph type="body" idx="1"/>
          </p:nvPr>
        </p:nvSpPr>
        <p:spPr>
          <a:xfrm>
            <a:off x="0" y="1981200"/>
            <a:ext cx="8915400" cy="4114800"/>
          </a:xfrm>
        </p:spPr>
        <p:txBody>
          <a:bodyPr/>
          <a:lstStyle/>
          <a:p>
            <a:r>
              <a:rPr lang="en-US"/>
              <a:t>Checks and balances</a:t>
            </a:r>
          </a:p>
          <a:p>
            <a:pPr lvl="1"/>
            <a:r>
              <a:rPr lang="en-US"/>
              <a:t>Cashier verifies bank amount at beginning of shift</a:t>
            </a:r>
          </a:p>
          <a:p>
            <a:pPr lvl="1"/>
            <a:r>
              <a:rPr lang="en-US"/>
              <a:t>Cashier counts </a:t>
            </a:r>
            <a:br>
              <a:rPr lang="en-US"/>
            </a:br>
            <a:r>
              <a:rPr lang="en-US"/>
              <a:t>amount in drawer at </a:t>
            </a:r>
            <a:br>
              <a:rPr lang="en-US"/>
            </a:br>
            <a:r>
              <a:rPr lang="en-US"/>
              <a:t>end of shift</a:t>
            </a:r>
          </a:p>
        </p:txBody>
      </p:sp>
      <p:pic>
        <p:nvPicPr>
          <p:cNvPr id="93188" name="Picture 4" descr="Photo1501"/>
          <p:cNvPicPr>
            <a:picLocks noChangeAspect="1" noChangeArrowheads="1"/>
          </p:cNvPicPr>
          <p:nvPr/>
        </p:nvPicPr>
        <p:blipFill>
          <a:blip r:embed="rId3">
            <a:extLst>
              <a:ext uri="{28A0092B-C50C-407E-A947-70E740481C1C}">
                <a14:useLocalDpi xmlns:a14="http://schemas.microsoft.com/office/drawing/2010/main" val="0"/>
              </a:ext>
            </a:extLst>
          </a:blip>
          <a:srcRect t="6232" b="12311"/>
          <a:stretch>
            <a:fillRect/>
          </a:stretch>
        </p:blipFill>
        <p:spPr bwMode="auto">
          <a:xfrm>
            <a:off x="4648200" y="3105150"/>
            <a:ext cx="4495800" cy="3752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77843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990600" y="304800"/>
            <a:ext cx="7086600" cy="1143000"/>
          </a:xfrm>
        </p:spPr>
        <p:txBody>
          <a:bodyPr/>
          <a:lstStyle/>
          <a:p>
            <a:r>
              <a:rPr lang="en-US" dirty="0"/>
              <a:t>Cash Handling – Checks and Balances</a:t>
            </a:r>
          </a:p>
        </p:txBody>
      </p:sp>
      <p:sp>
        <p:nvSpPr>
          <p:cNvPr id="95235" name="Rectangle 3"/>
          <p:cNvSpPr>
            <a:spLocks noGrp="1" noChangeArrowheads="1"/>
          </p:cNvSpPr>
          <p:nvPr>
            <p:ph type="body" idx="1"/>
          </p:nvPr>
        </p:nvSpPr>
        <p:spPr>
          <a:xfrm>
            <a:off x="457200" y="1752600"/>
            <a:ext cx="8229600" cy="4949825"/>
          </a:xfrm>
        </p:spPr>
        <p:txBody>
          <a:bodyPr/>
          <a:lstStyle/>
          <a:p>
            <a:r>
              <a:rPr lang="en-US" b="1" dirty="0"/>
              <a:t>Bank</a:t>
            </a:r>
            <a:r>
              <a:rPr lang="en-US" dirty="0"/>
              <a:t> - The amount of money that the cash register drawer contains at the start of a shift.</a:t>
            </a:r>
          </a:p>
          <a:p>
            <a:r>
              <a:rPr lang="en-US" b="1" dirty="0"/>
              <a:t>Cash Receipts</a:t>
            </a:r>
            <a:r>
              <a:rPr lang="en-US" dirty="0"/>
              <a:t> - The amount of money that is present in the cash register drawer at the end of the day minus the starting bank.</a:t>
            </a:r>
          </a:p>
        </p:txBody>
      </p:sp>
    </p:spTree>
    <p:extLst>
      <p:ext uri="{BB962C8B-B14F-4D97-AF65-F5344CB8AC3E}">
        <p14:creationId xmlns:p14="http://schemas.microsoft.com/office/powerpoint/2010/main" val="23510936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762000" y="152400"/>
            <a:ext cx="7239000" cy="1143000"/>
          </a:xfrm>
        </p:spPr>
        <p:txBody>
          <a:bodyPr/>
          <a:lstStyle/>
          <a:p>
            <a:r>
              <a:rPr lang="en-US" dirty="0"/>
              <a:t>Cash Handling – Checks and Balances</a:t>
            </a:r>
          </a:p>
        </p:txBody>
      </p:sp>
      <p:sp>
        <p:nvSpPr>
          <p:cNvPr id="97283" name="Rectangle 3"/>
          <p:cNvSpPr>
            <a:spLocks noGrp="1" noChangeArrowheads="1"/>
          </p:cNvSpPr>
          <p:nvPr>
            <p:ph type="body" idx="1"/>
          </p:nvPr>
        </p:nvSpPr>
        <p:spPr/>
        <p:txBody>
          <a:bodyPr/>
          <a:lstStyle/>
          <a:p>
            <a:r>
              <a:rPr lang="en-US" sz="2800" b="1" dirty="0"/>
              <a:t>Cash Register</a:t>
            </a:r>
            <a:r>
              <a:rPr lang="en-US" sz="2800" dirty="0"/>
              <a:t> - A machine that records and displays the details of a sales transaction (such as the quantity and price of items purchased), as well as acting as a storage unit for the cash involved in these transactions.</a:t>
            </a:r>
          </a:p>
          <a:p>
            <a:r>
              <a:rPr lang="en-US" sz="2800" dirty="0"/>
              <a:t>Cash receipts and cash register data are reconciled periodically</a:t>
            </a:r>
          </a:p>
        </p:txBody>
      </p:sp>
    </p:spTree>
    <p:extLst>
      <p:ext uri="{BB962C8B-B14F-4D97-AF65-F5344CB8AC3E}">
        <p14:creationId xmlns:p14="http://schemas.microsoft.com/office/powerpoint/2010/main" val="16811933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r>
              <a:rPr lang="en-US"/>
              <a:t>Cash Handling</a:t>
            </a:r>
          </a:p>
        </p:txBody>
      </p:sp>
      <p:sp>
        <p:nvSpPr>
          <p:cNvPr id="99331" name="Rectangle 3"/>
          <p:cNvSpPr>
            <a:spLocks noGrp="1" noChangeArrowheads="1"/>
          </p:cNvSpPr>
          <p:nvPr>
            <p:ph type="body" idx="1"/>
          </p:nvPr>
        </p:nvSpPr>
        <p:spPr/>
        <p:txBody>
          <a:bodyPr/>
          <a:lstStyle/>
          <a:p>
            <a:r>
              <a:rPr lang="en-US" sz="2800"/>
              <a:t>Security</a:t>
            </a:r>
          </a:p>
          <a:p>
            <a:pPr lvl="1"/>
            <a:r>
              <a:rPr lang="en-US" sz="2400"/>
              <a:t>Cash must be secured when not being handled, when counted, and when transported</a:t>
            </a:r>
          </a:p>
          <a:p>
            <a:pPr lvl="1"/>
            <a:r>
              <a:rPr lang="en-US" sz="2400" b="1"/>
              <a:t>Safe</a:t>
            </a:r>
            <a:r>
              <a:rPr lang="en-US" sz="2400"/>
              <a:t> - A place or container used to secure valuables from theft.</a:t>
            </a:r>
          </a:p>
          <a:p>
            <a:pPr lvl="1"/>
            <a:r>
              <a:rPr lang="en-US" sz="2400" b="1"/>
              <a:t>Armored Transport</a:t>
            </a:r>
            <a:r>
              <a:rPr lang="en-US" sz="2400"/>
              <a:t> - Transport of money between retail facilities and commercial banks by licensed and bonded companies.</a:t>
            </a:r>
          </a:p>
        </p:txBody>
      </p:sp>
    </p:spTree>
    <p:extLst>
      <p:ext uri="{BB962C8B-B14F-4D97-AF65-F5344CB8AC3E}">
        <p14:creationId xmlns:p14="http://schemas.microsoft.com/office/powerpoint/2010/main" val="33196250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t>The Purpose of Budgeting</a:t>
            </a:r>
          </a:p>
        </p:txBody>
      </p:sp>
      <p:sp>
        <p:nvSpPr>
          <p:cNvPr id="8195" name="Rectangle 3"/>
          <p:cNvSpPr>
            <a:spLocks noGrp="1" noChangeArrowheads="1"/>
          </p:cNvSpPr>
          <p:nvPr>
            <p:ph type="body" idx="1"/>
          </p:nvPr>
        </p:nvSpPr>
        <p:spPr/>
        <p:txBody>
          <a:bodyPr/>
          <a:lstStyle/>
          <a:p>
            <a:r>
              <a:rPr lang="en-US" sz="2800"/>
              <a:t>Budget helps to set the parameters for activities to be done during the budget period</a:t>
            </a:r>
          </a:p>
          <a:p>
            <a:r>
              <a:rPr lang="en-US" sz="2800"/>
              <a:t>Acts as a control device for regulating spending in the organization</a:t>
            </a:r>
          </a:p>
          <a:p>
            <a:r>
              <a:rPr lang="en-US" sz="2800"/>
              <a:t>Provides an objective set of criteria against which a manager’s performance can be measured</a:t>
            </a:r>
          </a:p>
        </p:txBody>
      </p:sp>
    </p:spTree>
    <p:extLst>
      <p:ext uri="{BB962C8B-B14F-4D97-AF65-F5344CB8AC3E}">
        <p14:creationId xmlns:p14="http://schemas.microsoft.com/office/powerpoint/2010/main" val="29473044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r>
              <a:rPr lang="en-US"/>
              <a:t>Cash Handling</a:t>
            </a:r>
          </a:p>
        </p:txBody>
      </p:sp>
      <p:sp>
        <p:nvSpPr>
          <p:cNvPr id="101379" name="Rectangle 3"/>
          <p:cNvSpPr>
            <a:spLocks noGrp="1" noChangeArrowheads="1"/>
          </p:cNvSpPr>
          <p:nvPr>
            <p:ph type="body" idx="1"/>
          </p:nvPr>
        </p:nvSpPr>
        <p:spPr/>
        <p:txBody>
          <a:bodyPr/>
          <a:lstStyle/>
          <a:p>
            <a:r>
              <a:rPr lang="en-US" sz="2800"/>
              <a:t>Petty cash</a:t>
            </a:r>
          </a:p>
          <a:p>
            <a:pPr lvl="1"/>
            <a:r>
              <a:rPr lang="en-US" sz="2400"/>
              <a:t>Money that is kept on hand for making emergency purchases or for minor expenditures that cannot be made through regular vendors in a timely manner.</a:t>
            </a:r>
          </a:p>
          <a:p>
            <a:pPr lvl="1"/>
            <a:r>
              <a:rPr lang="en-US" sz="2400"/>
              <a:t>Should be used appropriately, not to avoid following procedures</a:t>
            </a:r>
          </a:p>
          <a:p>
            <a:pPr lvl="1"/>
            <a:r>
              <a:rPr lang="en-US" sz="2400"/>
              <a:t>Is preferable over using money from cash receipts for emergency purchases</a:t>
            </a:r>
          </a:p>
        </p:txBody>
      </p:sp>
    </p:spTree>
    <p:extLst>
      <p:ext uri="{BB962C8B-B14F-4D97-AF65-F5344CB8AC3E}">
        <p14:creationId xmlns:p14="http://schemas.microsoft.com/office/powerpoint/2010/main" val="4699514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r>
              <a:rPr lang="en-US"/>
              <a:t>Cash Handling</a:t>
            </a:r>
          </a:p>
        </p:txBody>
      </p:sp>
      <p:sp>
        <p:nvSpPr>
          <p:cNvPr id="103427" name="Rectangle 3"/>
          <p:cNvSpPr>
            <a:spLocks noGrp="1" noChangeArrowheads="1"/>
          </p:cNvSpPr>
          <p:nvPr>
            <p:ph type="body" idx="1"/>
          </p:nvPr>
        </p:nvSpPr>
        <p:spPr/>
        <p:txBody>
          <a:bodyPr/>
          <a:lstStyle/>
          <a:p>
            <a:r>
              <a:rPr lang="en-US"/>
              <a:t>Petty cash</a:t>
            </a:r>
          </a:p>
          <a:p>
            <a:pPr lvl="1"/>
            <a:r>
              <a:rPr lang="en-US"/>
              <a:t>1 month's supply of funds should be kept on hand</a:t>
            </a:r>
          </a:p>
          <a:p>
            <a:pPr lvl="1"/>
            <a:r>
              <a:rPr lang="en-US"/>
              <a:t>When low, receipts are exchanged for more petty cash</a:t>
            </a:r>
          </a:p>
          <a:p>
            <a:pPr lvl="1"/>
            <a:r>
              <a:rPr lang="en-US"/>
              <a:t>Some organizations use company credit cards instead</a:t>
            </a:r>
          </a:p>
        </p:txBody>
      </p:sp>
    </p:spTree>
    <p:extLst>
      <p:ext uri="{BB962C8B-B14F-4D97-AF65-F5344CB8AC3E}">
        <p14:creationId xmlns:p14="http://schemas.microsoft.com/office/powerpoint/2010/main" val="17985148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r>
              <a:rPr lang="en-US"/>
              <a:t>Controlling Costs</a:t>
            </a:r>
          </a:p>
        </p:txBody>
      </p:sp>
      <p:sp>
        <p:nvSpPr>
          <p:cNvPr id="105475" name="Rectangle 3"/>
          <p:cNvSpPr>
            <a:spLocks noGrp="1" noChangeArrowheads="1"/>
          </p:cNvSpPr>
          <p:nvPr>
            <p:ph type="body" idx="1"/>
          </p:nvPr>
        </p:nvSpPr>
        <p:spPr/>
        <p:txBody>
          <a:bodyPr/>
          <a:lstStyle/>
          <a:p>
            <a:r>
              <a:rPr lang="en-US" sz="2800"/>
              <a:t>Material management</a:t>
            </a:r>
          </a:p>
          <a:p>
            <a:pPr lvl="1"/>
            <a:r>
              <a:rPr lang="en-US" sz="2400"/>
              <a:t>Negotiating good prices</a:t>
            </a:r>
          </a:p>
          <a:p>
            <a:pPr lvl="1"/>
            <a:r>
              <a:rPr lang="en-US" sz="2400"/>
              <a:t>Specifications</a:t>
            </a:r>
          </a:p>
          <a:p>
            <a:pPr lvl="1"/>
            <a:r>
              <a:rPr lang="en-US" sz="2400"/>
              <a:t>Using a prime vendor</a:t>
            </a:r>
          </a:p>
          <a:p>
            <a:pPr lvl="1"/>
            <a:r>
              <a:rPr lang="en-US" sz="2400"/>
              <a:t>Group purchases</a:t>
            </a:r>
          </a:p>
          <a:p>
            <a:pPr lvl="1"/>
            <a:r>
              <a:rPr lang="en-US" sz="2400"/>
              <a:t>Just-in-time delivery</a:t>
            </a:r>
          </a:p>
          <a:p>
            <a:pPr lvl="1"/>
            <a:r>
              <a:rPr lang="en-US" sz="2400"/>
              <a:t>Keeping up-to-date records of inventory</a:t>
            </a:r>
          </a:p>
          <a:p>
            <a:pPr lvl="1"/>
            <a:r>
              <a:rPr lang="en-US" sz="2400"/>
              <a:t>Use of POS system</a:t>
            </a:r>
          </a:p>
          <a:p>
            <a:pPr lvl="1"/>
            <a:r>
              <a:rPr lang="en-US" sz="2400"/>
              <a:t>Secure receiving, storage and work areas</a:t>
            </a:r>
          </a:p>
        </p:txBody>
      </p:sp>
    </p:spTree>
    <p:extLst>
      <p:ext uri="{BB962C8B-B14F-4D97-AF65-F5344CB8AC3E}">
        <p14:creationId xmlns:p14="http://schemas.microsoft.com/office/powerpoint/2010/main" val="11511759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r>
              <a:rPr lang="en-US"/>
              <a:t>Controlling Costs</a:t>
            </a:r>
          </a:p>
        </p:txBody>
      </p:sp>
      <p:sp>
        <p:nvSpPr>
          <p:cNvPr id="107523" name="Rectangle 3"/>
          <p:cNvSpPr>
            <a:spLocks noGrp="1" noChangeArrowheads="1"/>
          </p:cNvSpPr>
          <p:nvPr>
            <p:ph type="body" idx="1"/>
          </p:nvPr>
        </p:nvSpPr>
        <p:spPr/>
        <p:txBody>
          <a:bodyPr/>
          <a:lstStyle/>
          <a:p>
            <a:r>
              <a:rPr lang="en-US" sz="2800"/>
              <a:t>Workflow</a:t>
            </a:r>
          </a:p>
          <a:p>
            <a:pPr lvl="1"/>
            <a:r>
              <a:rPr lang="en-US" sz="2400"/>
              <a:t>Smooth forward workflow</a:t>
            </a:r>
          </a:p>
          <a:p>
            <a:pPr lvl="1"/>
            <a:r>
              <a:rPr lang="en-US" sz="2400"/>
              <a:t>Economies of scale</a:t>
            </a:r>
          </a:p>
          <a:p>
            <a:pPr lvl="1"/>
            <a:r>
              <a:rPr lang="en-US" sz="2400"/>
              <a:t>Quality control</a:t>
            </a:r>
          </a:p>
          <a:p>
            <a:r>
              <a:rPr lang="en-US" sz="2800"/>
              <a:t>The workforce</a:t>
            </a:r>
          </a:p>
          <a:p>
            <a:pPr lvl="1"/>
            <a:r>
              <a:rPr lang="en-US" sz="2400"/>
              <a:t>Measuring and improving productivity</a:t>
            </a:r>
          </a:p>
          <a:p>
            <a:pPr lvl="1"/>
            <a:r>
              <a:rPr lang="en-US" sz="2400"/>
              <a:t>Monitoring work hours and avoiding overtime</a:t>
            </a:r>
          </a:p>
          <a:p>
            <a:pPr lvl="1"/>
            <a:r>
              <a:rPr lang="en-US" sz="2400"/>
              <a:t>Scheduling employees for appropriate tasks</a:t>
            </a:r>
          </a:p>
        </p:txBody>
      </p:sp>
    </p:spTree>
    <p:extLst>
      <p:ext uri="{BB962C8B-B14F-4D97-AF65-F5344CB8AC3E}">
        <p14:creationId xmlns:p14="http://schemas.microsoft.com/office/powerpoint/2010/main" val="20755688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r>
              <a:rPr lang="en-US"/>
              <a:t>Controlling Costs</a:t>
            </a:r>
          </a:p>
        </p:txBody>
      </p:sp>
      <p:sp>
        <p:nvSpPr>
          <p:cNvPr id="109571" name="Rectangle 3"/>
          <p:cNvSpPr>
            <a:spLocks noGrp="1" noChangeArrowheads="1"/>
          </p:cNvSpPr>
          <p:nvPr>
            <p:ph type="body" idx="1"/>
          </p:nvPr>
        </p:nvSpPr>
        <p:spPr/>
        <p:txBody>
          <a:bodyPr/>
          <a:lstStyle/>
          <a:p>
            <a:r>
              <a:rPr lang="en-US"/>
              <a:t>Facilities maintenance</a:t>
            </a:r>
          </a:p>
          <a:p>
            <a:pPr lvl="1"/>
            <a:r>
              <a:rPr lang="en-US"/>
              <a:t>Investing in preventing maintenance avoids larger replacement costs and disruption of workflow</a:t>
            </a:r>
          </a:p>
        </p:txBody>
      </p:sp>
    </p:spTree>
    <p:extLst>
      <p:ext uri="{BB962C8B-B14F-4D97-AF65-F5344CB8AC3E}">
        <p14:creationId xmlns:p14="http://schemas.microsoft.com/office/powerpoint/2010/main" val="21902571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r>
              <a:rPr lang="en-US"/>
              <a:t>Controlling Costs</a:t>
            </a:r>
          </a:p>
        </p:txBody>
      </p:sp>
      <p:sp>
        <p:nvSpPr>
          <p:cNvPr id="111619" name="Rectangle 3"/>
          <p:cNvSpPr>
            <a:spLocks noGrp="1" noChangeArrowheads="1"/>
          </p:cNvSpPr>
          <p:nvPr>
            <p:ph type="body" idx="1"/>
          </p:nvPr>
        </p:nvSpPr>
        <p:spPr/>
        <p:txBody>
          <a:bodyPr/>
          <a:lstStyle/>
          <a:p>
            <a:r>
              <a:rPr lang="en-US" sz="2800"/>
              <a:t>Management of utilities</a:t>
            </a:r>
          </a:p>
          <a:p>
            <a:pPr lvl="1"/>
            <a:r>
              <a:rPr lang="en-US" sz="2400"/>
              <a:t>Gas equipment is generally cheaper than electric</a:t>
            </a:r>
          </a:p>
          <a:p>
            <a:pPr lvl="1"/>
            <a:r>
              <a:rPr lang="en-US" sz="2400"/>
              <a:t>Idle equipment not in use</a:t>
            </a:r>
          </a:p>
          <a:p>
            <a:pPr lvl="1"/>
            <a:r>
              <a:rPr lang="en-US" sz="2400"/>
              <a:t>Insulation for thermal equipment, windows</a:t>
            </a:r>
          </a:p>
          <a:p>
            <a:pPr lvl="1"/>
            <a:r>
              <a:rPr lang="en-US" sz="2400"/>
              <a:t>Automatic lights</a:t>
            </a:r>
          </a:p>
          <a:p>
            <a:pPr lvl="1"/>
            <a:r>
              <a:rPr lang="en-US" sz="2400"/>
              <a:t>Water-conserving fixtures/equipment</a:t>
            </a:r>
          </a:p>
          <a:p>
            <a:pPr lvl="1"/>
            <a:r>
              <a:rPr lang="en-US" sz="2400"/>
              <a:t>Recycling, composting</a:t>
            </a:r>
          </a:p>
        </p:txBody>
      </p:sp>
    </p:spTree>
    <p:extLst>
      <p:ext uri="{BB962C8B-B14F-4D97-AF65-F5344CB8AC3E}">
        <p14:creationId xmlns:p14="http://schemas.microsoft.com/office/powerpoint/2010/main" val="22019603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r>
              <a:rPr lang="en-US"/>
              <a:t>Financial Reports</a:t>
            </a:r>
          </a:p>
        </p:txBody>
      </p:sp>
      <p:sp>
        <p:nvSpPr>
          <p:cNvPr id="113667" name="Rectangle 3"/>
          <p:cNvSpPr>
            <a:spLocks noGrp="1" noChangeArrowheads="1"/>
          </p:cNvSpPr>
          <p:nvPr>
            <p:ph type="body" idx="1"/>
          </p:nvPr>
        </p:nvSpPr>
        <p:spPr/>
        <p:txBody>
          <a:bodyPr/>
          <a:lstStyle/>
          <a:p>
            <a:pPr>
              <a:lnSpc>
                <a:spcPct val="90000"/>
              </a:lnSpc>
            </a:pPr>
            <a:r>
              <a:rPr lang="en-US" sz="2800"/>
              <a:t>Operating Statement</a:t>
            </a:r>
          </a:p>
          <a:p>
            <a:pPr lvl="1">
              <a:lnSpc>
                <a:spcPct val="90000"/>
              </a:lnSpc>
            </a:pPr>
            <a:r>
              <a:rPr lang="en-US" sz="2400"/>
              <a:t>A document prepared by the accounting department of an organization at the end of an accounting period that compares actual fiscal performance to the budget.</a:t>
            </a:r>
          </a:p>
          <a:p>
            <a:pPr lvl="1">
              <a:lnSpc>
                <a:spcPct val="90000"/>
              </a:lnSpc>
            </a:pPr>
            <a:r>
              <a:rPr lang="en-US" sz="2400"/>
              <a:t>A.K.A. a performance report.</a:t>
            </a:r>
          </a:p>
          <a:p>
            <a:pPr lvl="1">
              <a:lnSpc>
                <a:spcPct val="90000"/>
              </a:lnSpc>
            </a:pPr>
            <a:r>
              <a:rPr lang="en-US" sz="2400"/>
              <a:t>Should be generated promptly so that results can be used to make adjustments</a:t>
            </a:r>
          </a:p>
          <a:p>
            <a:pPr lvl="2">
              <a:lnSpc>
                <a:spcPct val="90000"/>
              </a:lnSpc>
            </a:pPr>
            <a:r>
              <a:rPr lang="en-US" sz="2000"/>
              <a:t>ex: increased membership revenues for health club = more customers, more staff needed to maintain level of service</a:t>
            </a:r>
          </a:p>
        </p:txBody>
      </p:sp>
    </p:spTree>
    <p:extLst>
      <p:ext uri="{BB962C8B-B14F-4D97-AF65-F5344CB8AC3E}">
        <p14:creationId xmlns:p14="http://schemas.microsoft.com/office/powerpoint/2010/main" val="12829283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r>
              <a:rPr lang="en-US" sz="3200"/>
              <a:t>Excerpt from an operating statement</a:t>
            </a:r>
          </a:p>
        </p:txBody>
      </p:sp>
      <p:pic>
        <p:nvPicPr>
          <p:cNvPr id="115715" name="Picture 3" descr="Fig15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3963" y="2909888"/>
            <a:ext cx="6696075" cy="1038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977197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r>
              <a:rPr lang="en-US"/>
              <a:t>Financial Reports</a:t>
            </a:r>
          </a:p>
        </p:txBody>
      </p:sp>
      <p:sp>
        <p:nvSpPr>
          <p:cNvPr id="117763" name="Rectangle 3"/>
          <p:cNvSpPr>
            <a:spLocks noGrp="1" noChangeArrowheads="1"/>
          </p:cNvSpPr>
          <p:nvPr>
            <p:ph type="body" idx="1"/>
          </p:nvPr>
        </p:nvSpPr>
        <p:spPr>
          <a:xfrm>
            <a:off x="685800" y="1219200"/>
            <a:ext cx="7340600" cy="3935412"/>
          </a:xfrm>
        </p:spPr>
        <p:txBody>
          <a:bodyPr/>
          <a:lstStyle/>
          <a:p>
            <a:pPr>
              <a:lnSpc>
                <a:spcPct val="90000"/>
              </a:lnSpc>
            </a:pPr>
            <a:r>
              <a:rPr lang="en-US" sz="2800" dirty="0"/>
              <a:t>Variance Analysis </a:t>
            </a:r>
          </a:p>
          <a:p>
            <a:pPr lvl="1">
              <a:lnSpc>
                <a:spcPct val="90000"/>
              </a:lnSpc>
            </a:pPr>
            <a:r>
              <a:rPr lang="en-US" sz="2400" dirty="0"/>
              <a:t>A statement prepared by managers to account for any deviation from the budget.</a:t>
            </a:r>
          </a:p>
          <a:p>
            <a:pPr lvl="1">
              <a:lnSpc>
                <a:spcPct val="90000"/>
              </a:lnSpc>
            </a:pPr>
            <a:r>
              <a:rPr lang="en-US" sz="2400" b="1" dirty="0"/>
              <a:t>Budget Variance</a:t>
            </a:r>
            <a:r>
              <a:rPr lang="en-US" sz="2400" dirty="0"/>
              <a:t> - Any deviation from the budget.</a:t>
            </a:r>
          </a:p>
          <a:p>
            <a:pPr lvl="1">
              <a:lnSpc>
                <a:spcPct val="90000"/>
              </a:lnSpc>
            </a:pPr>
            <a:r>
              <a:rPr lang="en-US" sz="2400" dirty="0"/>
              <a:t>Managers should identify variances on the operating statement, and investigate the causes</a:t>
            </a:r>
          </a:p>
          <a:p>
            <a:pPr lvl="1">
              <a:lnSpc>
                <a:spcPct val="90000"/>
              </a:lnSpc>
            </a:pPr>
            <a:r>
              <a:rPr lang="en-US" sz="2400" dirty="0"/>
              <a:t>Some managers must submit formal variance analyses routinely</a:t>
            </a:r>
          </a:p>
          <a:p>
            <a:pPr lvl="1">
              <a:lnSpc>
                <a:spcPct val="90000"/>
              </a:lnSpc>
            </a:pPr>
            <a:r>
              <a:rPr lang="en-US" sz="2400" dirty="0"/>
              <a:t>Managers are responsible for identifying the cause and stopping it if necessary</a:t>
            </a:r>
          </a:p>
        </p:txBody>
      </p:sp>
    </p:spTree>
    <p:extLst>
      <p:ext uri="{BB962C8B-B14F-4D97-AF65-F5344CB8AC3E}">
        <p14:creationId xmlns:p14="http://schemas.microsoft.com/office/powerpoint/2010/main" val="22178887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r>
              <a:rPr lang="en-US"/>
              <a:t>Financial Reports</a:t>
            </a:r>
          </a:p>
        </p:txBody>
      </p:sp>
      <p:sp>
        <p:nvSpPr>
          <p:cNvPr id="119811" name="Rectangle 3"/>
          <p:cNvSpPr>
            <a:spLocks noGrp="1" noChangeArrowheads="1"/>
          </p:cNvSpPr>
          <p:nvPr>
            <p:ph type="body" idx="1"/>
          </p:nvPr>
        </p:nvSpPr>
        <p:spPr/>
        <p:txBody>
          <a:bodyPr/>
          <a:lstStyle/>
          <a:p>
            <a:pPr>
              <a:lnSpc>
                <a:spcPct val="90000"/>
              </a:lnSpc>
            </a:pPr>
            <a:r>
              <a:rPr lang="en-US"/>
              <a:t>Profit and loss statements</a:t>
            </a:r>
          </a:p>
          <a:p>
            <a:pPr lvl="1">
              <a:lnSpc>
                <a:spcPct val="90000"/>
              </a:lnSpc>
            </a:pPr>
            <a:r>
              <a:rPr lang="en-US" b="1"/>
              <a:t>Profit and Loss Statement (P&amp;L)</a:t>
            </a:r>
            <a:r>
              <a:rPr lang="en-US"/>
              <a:t> - A document generated by the accounting department of an organization that lists all the actual data accumulated for the accounting period, including both controllable as well as uncontrollable revenues and expenses, as well as net profits or losses.</a:t>
            </a:r>
          </a:p>
        </p:txBody>
      </p:sp>
    </p:spTree>
    <p:extLst>
      <p:ext uri="{BB962C8B-B14F-4D97-AF65-F5344CB8AC3E}">
        <p14:creationId xmlns:p14="http://schemas.microsoft.com/office/powerpoint/2010/main" val="38805903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t>Operating Budgets</a:t>
            </a:r>
          </a:p>
        </p:txBody>
      </p:sp>
      <p:pic>
        <p:nvPicPr>
          <p:cNvPr id="11269" name="Picture 5" descr="Table14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888" y="1695450"/>
            <a:ext cx="8658225" cy="4552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809947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r>
              <a:rPr lang="en-US" dirty="0" smtClean="0"/>
              <a:t>Income Statement</a:t>
            </a:r>
          </a:p>
        </p:txBody>
      </p:sp>
      <p:pic>
        <p:nvPicPr>
          <p:cNvPr id="29700" name="Picture 4" descr="FG_13_003"/>
          <p:cNvPicPr>
            <a:picLocks noChangeAspect="1" noChangeArrowheads="1"/>
          </p:cNvPicPr>
          <p:nvPr/>
        </p:nvPicPr>
        <p:blipFill>
          <a:blip r:embed="rId3"/>
          <a:srcRect/>
          <a:stretch>
            <a:fillRect/>
          </a:stretch>
        </p:blipFill>
        <p:spPr bwMode="auto">
          <a:xfrm>
            <a:off x="1219200" y="914400"/>
            <a:ext cx="6705600" cy="5238750"/>
          </a:xfrm>
          <a:prstGeom prst="rect">
            <a:avLst/>
          </a:prstGeom>
          <a:noFill/>
        </p:spPr>
      </p:pic>
    </p:spTree>
    <p:extLst>
      <p:ext uri="{BB962C8B-B14F-4D97-AF65-F5344CB8AC3E}">
        <p14:creationId xmlns:p14="http://schemas.microsoft.com/office/powerpoint/2010/main" val="252051424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r>
              <a:rPr lang="en-US" smtClean="0"/>
              <a:t>Balance Sheet</a:t>
            </a:r>
          </a:p>
        </p:txBody>
      </p:sp>
      <p:pic>
        <p:nvPicPr>
          <p:cNvPr id="27652" name="Picture 4" descr="FG_13_002"/>
          <p:cNvPicPr>
            <a:picLocks noChangeAspect="1" noChangeArrowheads="1"/>
          </p:cNvPicPr>
          <p:nvPr/>
        </p:nvPicPr>
        <p:blipFill>
          <a:blip r:embed="rId3"/>
          <a:srcRect/>
          <a:stretch>
            <a:fillRect/>
          </a:stretch>
        </p:blipFill>
        <p:spPr bwMode="auto">
          <a:xfrm>
            <a:off x="1447800" y="914400"/>
            <a:ext cx="6324600" cy="5245100"/>
          </a:xfrm>
          <a:prstGeom prst="rect">
            <a:avLst/>
          </a:prstGeom>
          <a:noFill/>
        </p:spPr>
      </p:pic>
    </p:spTree>
    <p:extLst>
      <p:ext uri="{BB962C8B-B14F-4D97-AF65-F5344CB8AC3E}">
        <p14:creationId xmlns:p14="http://schemas.microsoft.com/office/powerpoint/2010/main" val="340637875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ASSIGNMENT#3</a:t>
            </a:r>
            <a:endParaRPr lang="en-US" dirty="0"/>
          </a:p>
        </p:txBody>
      </p:sp>
      <p:sp>
        <p:nvSpPr>
          <p:cNvPr id="3" name="Content Placeholder 2"/>
          <p:cNvSpPr>
            <a:spLocks noGrp="1"/>
          </p:cNvSpPr>
          <p:nvPr>
            <p:ph idx="1"/>
          </p:nvPr>
        </p:nvSpPr>
        <p:spPr/>
        <p:txBody>
          <a:bodyPr/>
          <a:lstStyle/>
          <a:p>
            <a:r>
              <a:rPr lang="en-US" dirty="0" smtClean="0"/>
              <a:t>You </a:t>
            </a:r>
            <a:r>
              <a:rPr lang="en-US" dirty="0"/>
              <a:t>have just been hired as a Food Service Director at St. </a:t>
            </a:r>
            <a:r>
              <a:rPr lang="en-US" dirty="0" err="1"/>
              <a:t>Agastine</a:t>
            </a:r>
            <a:r>
              <a:rPr lang="en-US" dirty="0"/>
              <a:t> Hospital. As you enter the workforce you realize that the food service budget is operating in the red. Using the management principles, what are some of the steps you would take to try and reap a profit or make it self- sustaining?  </a:t>
            </a:r>
          </a:p>
          <a:p>
            <a:r>
              <a:rPr lang="en-US" dirty="0"/>
              <a:t>Use about 10 varied management concepts and highlight the management jargon as you explain your course of actions</a:t>
            </a:r>
          </a:p>
        </p:txBody>
      </p:sp>
    </p:spTree>
    <p:extLst>
      <p:ext uri="{BB962C8B-B14F-4D97-AF65-F5344CB8AC3E}">
        <p14:creationId xmlns:p14="http://schemas.microsoft.com/office/powerpoint/2010/main" val="31271574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Operating Budgets</a:t>
            </a:r>
          </a:p>
        </p:txBody>
      </p:sp>
      <p:sp>
        <p:nvSpPr>
          <p:cNvPr id="12291" name="Rectangle 3"/>
          <p:cNvSpPr>
            <a:spLocks noGrp="1" noChangeArrowheads="1"/>
          </p:cNvSpPr>
          <p:nvPr>
            <p:ph type="body" idx="1"/>
          </p:nvPr>
        </p:nvSpPr>
        <p:spPr/>
        <p:txBody>
          <a:bodyPr/>
          <a:lstStyle/>
          <a:p>
            <a:pPr>
              <a:lnSpc>
                <a:spcPct val="90000"/>
              </a:lnSpc>
            </a:pPr>
            <a:r>
              <a:rPr lang="en-US"/>
              <a:t>Time period for operating budget</a:t>
            </a:r>
          </a:p>
          <a:p>
            <a:pPr lvl="1">
              <a:lnSpc>
                <a:spcPct val="90000"/>
              </a:lnSpc>
            </a:pPr>
            <a:r>
              <a:rPr lang="en-US" b="1"/>
              <a:t>Fiscal Year</a:t>
            </a:r>
            <a:r>
              <a:rPr lang="en-US"/>
              <a:t> - A 12-month period for which an organization plans the use of its funds. </a:t>
            </a:r>
          </a:p>
          <a:p>
            <a:pPr lvl="2">
              <a:lnSpc>
                <a:spcPct val="90000"/>
              </a:lnSpc>
            </a:pPr>
            <a:r>
              <a:rPr lang="en-US"/>
              <a:t>It can begin on any date and end 365 days later (366 in leap years).</a:t>
            </a:r>
          </a:p>
          <a:p>
            <a:pPr lvl="1">
              <a:lnSpc>
                <a:spcPct val="90000"/>
              </a:lnSpc>
            </a:pPr>
            <a:r>
              <a:rPr lang="en-US" b="1"/>
              <a:t>Calendar Year</a:t>
            </a:r>
            <a:r>
              <a:rPr lang="en-US"/>
              <a:t> - A 12-month period that begins January 1 and ends December 31.</a:t>
            </a:r>
          </a:p>
        </p:txBody>
      </p:sp>
    </p:spTree>
    <p:extLst>
      <p:ext uri="{BB962C8B-B14F-4D97-AF65-F5344CB8AC3E}">
        <p14:creationId xmlns:p14="http://schemas.microsoft.com/office/powerpoint/2010/main" val="34547415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t>Operating Budgets</a:t>
            </a:r>
          </a:p>
        </p:txBody>
      </p:sp>
      <p:sp>
        <p:nvSpPr>
          <p:cNvPr id="13315" name="Rectangle 3"/>
          <p:cNvSpPr>
            <a:spLocks noGrp="1" noChangeArrowheads="1"/>
          </p:cNvSpPr>
          <p:nvPr>
            <p:ph type="body" idx="1"/>
          </p:nvPr>
        </p:nvSpPr>
        <p:spPr/>
        <p:txBody>
          <a:bodyPr/>
          <a:lstStyle/>
          <a:p>
            <a:r>
              <a:rPr lang="en-US"/>
              <a:t>Manner budget is divided for accounting purposes</a:t>
            </a:r>
          </a:p>
          <a:p>
            <a:pPr lvl="1"/>
            <a:r>
              <a:rPr lang="en-US" b="1"/>
              <a:t>Accounting Period</a:t>
            </a:r>
            <a:r>
              <a:rPr lang="en-US"/>
              <a:t> - The time period designated by an organization for purposes of financial reporting.</a:t>
            </a:r>
          </a:p>
          <a:p>
            <a:r>
              <a:rPr lang="en-US"/>
              <a:t>Does not carry over from one year the next</a:t>
            </a:r>
          </a:p>
        </p:txBody>
      </p:sp>
    </p:spTree>
    <p:extLst>
      <p:ext uri="{BB962C8B-B14F-4D97-AF65-F5344CB8AC3E}">
        <p14:creationId xmlns:p14="http://schemas.microsoft.com/office/powerpoint/2010/main" val="777850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t>Operating Budgets</a:t>
            </a:r>
          </a:p>
        </p:txBody>
      </p:sp>
      <p:sp>
        <p:nvSpPr>
          <p:cNvPr id="14339" name="Rectangle 3"/>
          <p:cNvSpPr>
            <a:spLocks noGrp="1" noChangeArrowheads="1"/>
          </p:cNvSpPr>
          <p:nvPr>
            <p:ph type="body" idx="1"/>
          </p:nvPr>
        </p:nvSpPr>
        <p:spPr/>
        <p:txBody>
          <a:bodyPr/>
          <a:lstStyle/>
          <a:p>
            <a:r>
              <a:rPr lang="en-US"/>
              <a:t>Incremental Budgets </a:t>
            </a:r>
          </a:p>
          <a:p>
            <a:pPr lvl="1"/>
            <a:r>
              <a:rPr lang="en-US"/>
              <a:t>A type of operating budget that is based on the previous year’s budget and a predetermined increment.</a:t>
            </a:r>
          </a:p>
          <a:p>
            <a:pPr lvl="2"/>
            <a:r>
              <a:rPr lang="en-US"/>
              <a:t>This increment may depend on a number of factors such as inflation rate, labor contracts, profitability, operating losses, restructuring, reengineering, and so on.</a:t>
            </a:r>
          </a:p>
        </p:txBody>
      </p:sp>
    </p:spTree>
    <p:extLst>
      <p:ext uri="{BB962C8B-B14F-4D97-AF65-F5344CB8AC3E}">
        <p14:creationId xmlns:p14="http://schemas.microsoft.com/office/powerpoint/2010/main" val="39177849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Operating Budgets – Incremental Budgets</a:t>
            </a:r>
          </a:p>
        </p:txBody>
      </p:sp>
      <p:sp>
        <p:nvSpPr>
          <p:cNvPr id="15363" name="Rectangle 3"/>
          <p:cNvSpPr>
            <a:spLocks noGrp="1" noChangeArrowheads="1"/>
          </p:cNvSpPr>
          <p:nvPr>
            <p:ph type="body" idx="1"/>
          </p:nvPr>
        </p:nvSpPr>
        <p:spPr/>
        <p:txBody>
          <a:bodyPr/>
          <a:lstStyle/>
          <a:p>
            <a:r>
              <a:rPr lang="en-US" sz="2800"/>
              <a:t>3 options for handling incremental budgets:</a:t>
            </a:r>
          </a:p>
          <a:p>
            <a:pPr lvl="1"/>
            <a:r>
              <a:rPr lang="en-US" sz="2400"/>
              <a:t>Each budget item is increased by predetermined amount</a:t>
            </a:r>
          </a:p>
          <a:p>
            <a:pPr lvl="1"/>
            <a:r>
              <a:rPr lang="en-US" sz="2400"/>
              <a:t>Manager is allocated total sum which has already been incrementally increased, and is allowed to distribute it among budget items</a:t>
            </a:r>
          </a:p>
          <a:p>
            <a:pPr lvl="1"/>
            <a:r>
              <a:rPr lang="en-US" sz="2400"/>
              <a:t>Manager is allocated total sum unchanged, and must request additional funds</a:t>
            </a:r>
          </a:p>
        </p:txBody>
      </p:sp>
    </p:spTree>
    <p:extLst>
      <p:ext uri="{BB962C8B-B14F-4D97-AF65-F5344CB8AC3E}">
        <p14:creationId xmlns:p14="http://schemas.microsoft.com/office/powerpoint/2010/main" val="40634871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t>Operating Budgets – Incremental Budgets</a:t>
            </a:r>
          </a:p>
        </p:txBody>
      </p:sp>
      <p:sp>
        <p:nvSpPr>
          <p:cNvPr id="16387" name="Rectangle 3"/>
          <p:cNvSpPr>
            <a:spLocks noGrp="1" noChangeArrowheads="1"/>
          </p:cNvSpPr>
          <p:nvPr>
            <p:ph type="body" idx="1"/>
          </p:nvPr>
        </p:nvSpPr>
        <p:spPr/>
        <p:txBody>
          <a:bodyPr/>
          <a:lstStyle/>
          <a:p>
            <a:r>
              <a:rPr lang="en-US" sz="2800"/>
              <a:t>Advantages:</a:t>
            </a:r>
          </a:p>
          <a:p>
            <a:pPr lvl="1"/>
            <a:r>
              <a:rPr lang="en-US" sz="2400"/>
              <a:t>Easy to prepare</a:t>
            </a:r>
          </a:p>
          <a:p>
            <a:pPr lvl="1"/>
            <a:r>
              <a:rPr lang="en-US" sz="2400"/>
              <a:t>Usually precise (if based on accurate records)</a:t>
            </a:r>
          </a:p>
          <a:p>
            <a:r>
              <a:rPr lang="en-US" sz="2800"/>
              <a:t>Disadvantages:</a:t>
            </a:r>
          </a:p>
          <a:p>
            <a:pPr lvl="1"/>
            <a:r>
              <a:rPr lang="en-US" sz="2400"/>
              <a:t>Unresponsive to change</a:t>
            </a:r>
          </a:p>
          <a:p>
            <a:pPr lvl="1"/>
            <a:r>
              <a:rPr lang="en-US" sz="2400"/>
              <a:t>Discourage innovation</a:t>
            </a:r>
          </a:p>
          <a:p>
            <a:pPr lvl="1"/>
            <a:r>
              <a:rPr lang="en-US" sz="2400"/>
              <a:t>Support status quo, and therefore existing inefficient practices</a:t>
            </a:r>
          </a:p>
        </p:txBody>
      </p:sp>
    </p:spTree>
    <p:extLst>
      <p:ext uri="{BB962C8B-B14F-4D97-AF65-F5344CB8AC3E}">
        <p14:creationId xmlns:p14="http://schemas.microsoft.com/office/powerpoint/2010/main" val="2594947105"/>
      </p:ext>
    </p:extLst>
  </p:cSld>
  <p:clrMapOvr>
    <a:masterClrMapping/>
  </p:clrMapOvr>
</p:sld>
</file>

<file path=ppt/theme/theme1.xml><?xml version="1.0" encoding="utf-8"?>
<a:theme xmlns:a="http://schemas.openxmlformats.org/drawingml/2006/main" name="GENERIC-01-blu">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2368</Words>
  <Application/>
  <PresentationFormat>On-screen Show (4:3)</PresentationFormat>
  <Paragraphs>283</Paragraphs>
  <Slides>42</Slides>
  <Notes>40</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GENERIC-01-blu</vt:lpstr>
      <vt:lpstr>Management of Financial Resources</vt:lpstr>
      <vt:lpstr>The Purpose of Budgeting</vt:lpstr>
      <vt:lpstr>The Purpose of Budgeting</vt:lpstr>
      <vt:lpstr>Operating Budgets</vt:lpstr>
      <vt:lpstr>Operating Budgets</vt:lpstr>
      <vt:lpstr>Operating Budgets</vt:lpstr>
      <vt:lpstr>Operating Budgets</vt:lpstr>
      <vt:lpstr>Operating Budgets – Incremental Budgets</vt:lpstr>
      <vt:lpstr>Operating Budgets – Incremental Budgets</vt:lpstr>
      <vt:lpstr>Operating Budgets</vt:lpstr>
      <vt:lpstr>Operating Budgets – Zero-Base Budgets</vt:lpstr>
      <vt:lpstr>Operating Budgets</vt:lpstr>
      <vt:lpstr>Operating Budgets</vt:lpstr>
      <vt:lpstr>Operating Budgets</vt:lpstr>
      <vt:lpstr>Preparing the Operating Budget</vt:lpstr>
      <vt:lpstr>Preparing the Operating Budget</vt:lpstr>
      <vt:lpstr>Preparing the Operating Budget</vt:lpstr>
      <vt:lpstr>Preparing the Operating Budget</vt:lpstr>
      <vt:lpstr>Preparing the Operating Budget</vt:lpstr>
      <vt:lpstr>Preparing the Operating Budget</vt:lpstr>
      <vt:lpstr>Preparing the Operating Budget  - Expenses</vt:lpstr>
      <vt:lpstr>Preparing the Operating Budget  - Expenses</vt:lpstr>
      <vt:lpstr>Preparing the Operating Budget  - Expenses</vt:lpstr>
      <vt:lpstr>Preparing the Operating Budget  - Expenses</vt:lpstr>
      <vt:lpstr>Cash Handling</vt:lpstr>
      <vt:lpstr>Cash Handling</vt:lpstr>
      <vt:lpstr>Cash Handling – Checks and Balances</vt:lpstr>
      <vt:lpstr>Cash Handling – Checks and Balances</vt:lpstr>
      <vt:lpstr>Cash Handling</vt:lpstr>
      <vt:lpstr>Cash Handling</vt:lpstr>
      <vt:lpstr>Cash Handling</vt:lpstr>
      <vt:lpstr>Controlling Costs</vt:lpstr>
      <vt:lpstr>Controlling Costs</vt:lpstr>
      <vt:lpstr>Controlling Costs</vt:lpstr>
      <vt:lpstr>Controlling Costs</vt:lpstr>
      <vt:lpstr>Financial Reports</vt:lpstr>
      <vt:lpstr>Excerpt from an operating statement</vt:lpstr>
      <vt:lpstr>Financial Reports</vt:lpstr>
      <vt:lpstr>Financial Reports</vt:lpstr>
      <vt:lpstr>Income Statement</vt:lpstr>
      <vt:lpstr>Balance Sheet</vt:lpstr>
      <vt:lpstr>ASSIGNMENT#3</vt:lpstr>
    </vt:vector>
  </TitlesOfParts>
  <LinksUpToDate>false</LinksUpToDate>
  <SharedDoc>false</SharedDoc>
  <HyperlinksChanged>false</HyperlinksChanged>
  <AppVersion>14.0000</AppVersion>
  <Company/>
  <Manager/>
</Properties>
</file>

<file path=docProps/core.xml><?xml version="1.0" encoding="utf-8"?>
<coreProperties xmlns="http://schemas.openxmlformats.org/package/2006/metadata/core-properties" xmlns:cp="http://schemas.openxmlformats.org/package/2006/metadata/core-properties" xmlns:dc="http://purl.org/dc/elements/1.1/" xmlns:dcterms="http://purl.org/dc/terms/" xmlns:xsi="http://www.w3.org/2001/XMLSchema-instance">
  <revision>0</revision>
</coreProperties>
</file>