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72" r:id="rId14"/>
    <p:sldId id="267" r:id="rId15"/>
    <p:sldId id="268" r:id="rId16"/>
    <p:sldId id="269" r:id="rId17"/>
    <p:sldId id="270" r:id="rId18"/>
    <p:sldId id="271" r:id="rId19"/>
    <p:sldId id="274" r:id="rId2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5/15/2017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5/15/2017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Chapter 3</a:t>
            </a:r>
          </a:p>
          <a:p>
            <a:r>
              <a:rPr lang="en-US" dirty="0" smtClean="0"/>
              <a:t>Guidelines for Ethical Decision </a:t>
            </a:r>
            <a:r>
              <a:rPr lang="en-US" dirty="0"/>
              <a:t>M</a:t>
            </a:r>
            <a:r>
              <a:rPr lang="en-US" dirty="0" smtClean="0"/>
              <a:t>aking: Concepts, Approaches, and Values</a:t>
            </a:r>
            <a:endParaRPr lang="en-US" dirty="0"/>
          </a:p>
        </p:txBody>
      </p:sp>
    </p:spTree>
    <p:extLst>
      <p:ext uri="{BB962C8B-B14F-4D97-AF65-F5344CB8AC3E}">
        <p14:creationId xmlns:p14="http://schemas.microsoft.com/office/powerpoint/2010/main" val="370481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normAutofit lnSpcReduction="10000"/>
          </a:bodyPr>
          <a:lstStyle/>
          <a:p>
            <a:r>
              <a:rPr lang="en-US" dirty="0" smtClean="0"/>
              <a:t>Virtue Ethics (pg. 62 of text)</a:t>
            </a:r>
          </a:p>
          <a:p>
            <a:pPr lvl="1"/>
            <a:r>
              <a:rPr lang="en-US" dirty="0" smtClean="0"/>
              <a:t>Originated with Aristotle</a:t>
            </a:r>
          </a:p>
          <a:p>
            <a:pPr lvl="1"/>
            <a:r>
              <a:rPr lang="en-US" dirty="0" smtClean="0"/>
              <a:t>There are no general rules for what is good and right behavior/action</a:t>
            </a:r>
          </a:p>
          <a:p>
            <a:pPr lvl="1"/>
            <a:r>
              <a:rPr lang="en-US" dirty="0" smtClean="0"/>
              <a:t>People are taught virtues in youth; only the person in the situation knows what is best in that situation</a:t>
            </a:r>
          </a:p>
          <a:p>
            <a:pPr lvl="1"/>
            <a:r>
              <a:rPr lang="en-US" dirty="0" smtClean="0"/>
              <a:t>Moral training develops personal character – learned through habits, customs, and mores (accepted ways and behavior)</a:t>
            </a:r>
          </a:p>
          <a:p>
            <a:pPr lvl="1"/>
            <a:r>
              <a:rPr lang="en-US" dirty="0" smtClean="0"/>
              <a:t>What would Moses, Jesus, Buddha, or another role model do in this situation? Asking these questions is moral training….it’s what develops personal character</a:t>
            </a:r>
            <a:endParaRPr lang="en-US" dirty="0"/>
          </a:p>
        </p:txBody>
      </p:sp>
    </p:spTree>
    <p:extLst>
      <p:ext uri="{BB962C8B-B14F-4D97-AF65-F5344CB8AC3E}">
        <p14:creationId xmlns:p14="http://schemas.microsoft.com/office/powerpoint/2010/main" val="304399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Confucian Ethics (pg. 63 of text)</a:t>
            </a:r>
          </a:p>
          <a:p>
            <a:pPr lvl="1"/>
            <a:r>
              <a:rPr lang="en-US" dirty="0" smtClean="0"/>
              <a:t>There are no fixed rules or principles</a:t>
            </a:r>
          </a:p>
          <a:p>
            <a:pPr lvl="1"/>
            <a:r>
              <a:rPr lang="en-US" dirty="0" smtClean="0"/>
              <a:t>Seeks a just distribution of the burdens and benefits within society</a:t>
            </a:r>
          </a:p>
          <a:p>
            <a:pPr lvl="1"/>
            <a:r>
              <a:rPr lang="en-US" dirty="0" smtClean="0"/>
              <a:t>Emphasizes harmony within relationships </a:t>
            </a:r>
          </a:p>
          <a:p>
            <a:pPr lvl="1"/>
            <a:r>
              <a:rPr lang="en-US" dirty="0" smtClean="0"/>
              <a:t>an ideal human life is led when one is virtuous</a:t>
            </a:r>
          </a:p>
          <a:p>
            <a:pPr lvl="1"/>
            <a:r>
              <a:rPr lang="en-US" dirty="0" smtClean="0"/>
              <a:t>Virtues must be cultivated within people – courage, faithfulness, wisdom, kindness, courtesy, respectfulness, etc.</a:t>
            </a:r>
          </a:p>
          <a:p>
            <a:pPr lvl="1"/>
            <a:r>
              <a:rPr lang="en-US" dirty="0" smtClean="0"/>
              <a:t>Unexpected and changing circumstances often cause ethical dilemmas – reasoned judgement, if one is virtuous, is how to deal with ethical dilemmas</a:t>
            </a:r>
            <a:endParaRPr lang="en-US" dirty="0"/>
          </a:p>
        </p:txBody>
      </p:sp>
    </p:spTree>
    <p:extLst>
      <p:ext uri="{BB962C8B-B14F-4D97-AF65-F5344CB8AC3E}">
        <p14:creationId xmlns:p14="http://schemas.microsoft.com/office/powerpoint/2010/main" val="332825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Hindu Ethics (pg. 63 of text)</a:t>
            </a:r>
          </a:p>
          <a:p>
            <a:pPr lvl="1"/>
            <a:r>
              <a:rPr lang="en-US" dirty="0" smtClean="0"/>
              <a:t>Derived from Hindu religion and Vedic texts (ancient Indian texts written in Sanskrit(</a:t>
            </a:r>
          </a:p>
          <a:p>
            <a:pPr lvl="1"/>
            <a:r>
              <a:rPr lang="en-US" dirty="0" smtClean="0"/>
              <a:t>A moral code of good behavior</a:t>
            </a:r>
          </a:p>
          <a:p>
            <a:pPr lvl="1"/>
            <a:r>
              <a:rPr lang="en-US" dirty="0" smtClean="0"/>
              <a:t>An ethical life is the means to spiritual freedom – right action liberates someone from the need to be reincarnated</a:t>
            </a:r>
          </a:p>
          <a:p>
            <a:pPr lvl="1"/>
            <a:r>
              <a:rPr lang="en-US" dirty="0" smtClean="0"/>
              <a:t>Right action leads to experiencing God and religious fulfillment</a:t>
            </a:r>
          </a:p>
          <a:p>
            <a:pPr lvl="1"/>
            <a:r>
              <a:rPr lang="en-US" dirty="0" smtClean="0"/>
              <a:t>Order in the Universe means that human life can be orderly and in harmony</a:t>
            </a:r>
          </a:p>
          <a:p>
            <a:pPr lvl="1"/>
            <a:r>
              <a:rPr lang="en-US" dirty="0" smtClean="0"/>
              <a:t>Because divinity is everywhere, everything must be respected</a:t>
            </a:r>
          </a:p>
          <a:p>
            <a:pPr lvl="1"/>
            <a:r>
              <a:rPr lang="en-US" dirty="0" smtClean="0"/>
              <a:t>Two goals of life: liberation and doing one’s duty</a:t>
            </a:r>
            <a:endParaRPr lang="en-US" dirty="0"/>
          </a:p>
        </p:txBody>
      </p:sp>
    </p:spTree>
    <p:extLst>
      <p:ext uri="{BB962C8B-B14F-4D97-AF65-F5344CB8AC3E}">
        <p14:creationId xmlns:p14="http://schemas.microsoft.com/office/powerpoint/2010/main" val="187897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1141413" y="2666999"/>
            <a:ext cx="9905998" cy="3884408"/>
          </a:xfrm>
        </p:spPr>
        <p:txBody>
          <a:bodyPr>
            <a:normAutofit fontScale="85000" lnSpcReduction="10000"/>
          </a:bodyPr>
          <a:lstStyle/>
          <a:p>
            <a:r>
              <a:rPr lang="en-US" dirty="0" smtClean="0"/>
              <a:t>Break up into small groups of 5-6 and choose a dilemma!</a:t>
            </a:r>
          </a:p>
          <a:p>
            <a:r>
              <a:rPr lang="en-US" dirty="0" smtClean="0"/>
              <a:t>Ethical dilemma: Your 13 year-old client comes to you and reports that he/she is being bullied at school. </a:t>
            </a:r>
            <a:r>
              <a:rPr lang="en-US" dirty="0" err="1" smtClean="0"/>
              <a:t>He/She</a:t>
            </a:r>
            <a:r>
              <a:rPr lang="en-US" dirty="0" smtClean="0"/>
              <a:t> wants to stand up for his/herself; wants to fight back in some way. You know that if he/she gets into a fight, he/she will get kicked out of school……but, you know that he/she might slide back into a depression if he/she feels like not enough is being done. Using the “Contemporary Approach to Ethical Decision-making” assigned to your group, decide how to assist your client. </a:t>
            </a:r>
            <a:r>
              <a:rPr lang="en-US" dirty="0"/>
              <a:t>Outline the specific reasons why that approach tells you to take that action. What </a:t>
            </a:r>
            <a:r>
              <a:rPr lang="en-US" dirty="0" smtClean="0"/>
              <a:t>values are conflicting?</a:t>
            </a:r>
          </a:p>
          <a:p>
            <a:r>
              <a:rPr lang="en-US" dirty="0"/>
              <a:t>Ethical dilemma: </a:t>
            </a:r>
            <a:r>
              <a:rPr lang="en-US" dirty="0" smtClean="0"/>
              <a:t>You are standing at a subway platform and a man 20 feet away from you is tottering about and appears under the influence of something. He ends up falling onto the tracks. There are 5 other people on the platform with you and they are standing still. A train is scheduled to arrive on that track in 5 minutes. Using </a:t>
            </a:r>
            <a:r>
              <a:rPr lang="en-US" dirty="0"/>
              <a:t>the “Contemporary Approach to Ethical Decision-making” assigned to your group, decide </a:t>
            </a:r>
            <a:r>
              <a:rPr lang="en-US" dirty="0" smtClean="0"/>
              <a:t>how to proceed. Outline the specific reasons why that approach tells you to take that action. What values are conflicting?</a:t>
            </a:r>
            <a:endParaRPr lang="en-US" dirty="0"/>
          </a:p>
          <a:p>
            <a:endParaRPr lang="en-US" dirty="0"/>
          </a:p>
        </p:txBody>
      </p:sp>
    </p:spTree>
    <p:extLst>
      <p:ext uri="{BB962C8B-B14F-4D97-AF65-F5344CB8AC3E}">
        <p14:creationId xmlns:p14="http://schemas.microsoft.com/office/powerpoint/2010/main" val="101400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Group, Societal, and Professional Values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en-US" i="1" dirty="0" smtClean="0"/>
              <a:t>“Individual or personal values </a:t>
            </a:r>
            <a:r>
              <a:rPr lang="en-US" dirty="0" smtClean="0"/>
              <a:t>are values held by one person but not necessarily by others</a:t>
            </a:r>
          </a:p>
          <a:p>
            <a:pPr marL="457200" indent="-457200">
              <a:buAutoNum type="arabicPeriod"/>
            </a:pPr>
            <a:r>
              <a:rPr lang="en-US" i="1" dirty="0" smtClean="0"/>
              <a:t>Group values </a:t>
            </a:r>
            <a:r>
              <a:rPr lang="en-US" dirty="0" smtClean="0"/>
              <a:t>are values held by subgroups within a society – such as religious groups, ethnic groups, disability groups, sexual orientation groups, language groups, and so forth.</a:t>
            </a:r>
          </a:p>
          <a:p>
            <a:pPr marL="457200" indent="-457200">
              <a:buAutoNum type="arabicPeriod"/>
            </a:pPr>
            <a:r>
              <a:rPr lang="en-US" i="1" dirty="0" smtClean="0"/>
              <a:t>Societal values </a:t>
            </a:r>
            <a:r>
              <a:rPr lang="en-US" dirty="0" smtClean="0"/>
              <a:t>are values that are recognized by major portions of the entire social system or, at least, by the leading members or spokespersons of that system.</a:t>
            </a:r>
          </a:p>
          <a:p>
            <a:pPr marL="457200" indent="-457200">
              <a:buAutoNum type="arabicPeriod"/>
            </a:pPr>
            <a:r>
              <a:rPr lang="en-US" i="1" dirty="0" smtClean="0"/>
              <a:t>Professional values</a:t>
            </a:r>
            <a:r>
              <a:rPr lang="en-US" dirty="0" smtClean="0"/>
              <a:t> are values proclaimed by a professional group, such as social workers.”</a:t>
            </a:r>
          </a:p>
          <a:p>
            <a:pPr marL="0" indent="0">
              <a:buNone/>
            </a:pPr>
            <a:r>
              <a:rPr lang="en-US" dirty="0" smtClean="0"/>
              <a:t>*taken directly from page 65 of text</a:t>
            </a:r>
            <a:endParaRPr lang="en-US" dirty="0"/>
          </a:p>
        </p:txBody>
      </p:sp>
    </p:spTree>
    <p:extLst>
      <p:ext uri="{BB962C8B-B14F-4D97-AF65-F5344CB8AC3E}">
        <p14:creationId xmlns:p14="http://schemas.microsoft.com/office/powerpoint/2010/main" val="302795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Personal Values</a:t>
            </a:r>
            <a:endParaRPr lang="en-US" dirty="0"/>
          </a:p>
        </p:txBody>
      </p:sp>
      <p:sp>
        <p:nvSpPr>
          <p:cNvPr id="3" name="Content Placeholder 2"/>
          <p:cNvSpPr>
            <a:spLocks noGrp="1"/>
          </p:cNvSpPr>
          <p:nvPr>
            <p:ph idx="1"/>
          </p:nvPr>
        </p:nvSpPr>
        <p:spPr/>
        <p:txBody>
          <a:bodyPr/>
          <a:lstStyle/>
          <a:p>
            <a:r>
              <a:rPr lang="en-US" dirty="0" smtClean="0"/>
              <a:t>Personal values can directly affect one’s practice – this can be a good or a bad thing!</a:t>
            </a:r>
          </a:p>
          <a:p>
            <a:r>
              <a:rPr lang="en-US" dirty="0" smtClean="0"/>
              <a:t>You must be aware of your own values, so that you can distinguish between your own values and your professional values – or else bias might affect your work!</a:t>
            </a:r>
          </a:p>
          <a:p>
            <a:pPr lvl="1"/>
            <a:r>
              <a:rPr lang="en-US" dirty="0" smtClean="0"/>
              <a:t>Example: gender bias</a:t>
            </a:r>
            <a:endParaRPr lang="en-US" dirty="0"/>
          </a:p>
        </p:txBody>
      </p:sp>
    </p:spTree>
    <p:extLst>
      <p:ext uri="{BB962C8B-B14F-4D97-AF65-F5344CB8AC3E}">
        <p14:creationId xmlns:p14="http://schemas.microsoft.com/office/powerpoint/2010/main" val="145516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Group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Most people belong to more than one group and their values come from each of those groups – family, community, profession, religion, etc.</a:t>
            </a:r>
          </a:p>
          <a:p>
            <a:r>
              <a:rPr lang="en-US" dirty="0" smtClean="0"/>
              <a:t>Some clients might be from one of your groups…but you shouldn’t generalize or automatically think that you know where they’re coming from</a:t>
            </a:r>
          </a:p>
          <a:p>
            <a:r>
              <a:rPr lang="en-US" dirty="0" smtClean="0"/>
              <a:t>Other clients might be from a different group than you….stereotyping is difficult.</a:t>
            </a:r>
          </a:p>
          <a:p>
            <a:r>
              <a:rPr lang="en-US" dirty="0" smtClean="0"/>
              <a:t>You must identify these group values and how they shape you….and therefore, how they might impact your work</a:t>
            </a:r>
          </a:p>
          <a:p>
            <a:pPr lvl="1"/>
            <a:r>
              <a:rPr lang="en-US" dirty="0" smtClean="0"/>
              <a:t>Example: some groups value independent decision-making, others value interdependent decision-making</a:t>
            </a:r>
          </a:p>
        </p:txBody>
      </p:sp>
    </p:spTree>
    <p:extLst>
      <p:ext uri="{BB962C8B-B14F-4D97-AF65-F5344CB8AC3E}">
        <p14:creationId xmlns:p14="http://schemas.microsoft.com/office/powerpoint/2010/main" val="402360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Societal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Identifying societal values is increasingly more difficult as society is growing and changing (influx of diversity)</a:t>
            </a:r>
          </a:p>
          <a:p>
            <a:r>
              <a:rPr lang="en-US" dirty="0" smtClean="0"/>
              <a:t>Some societal values are not universal across society (U.S. Society or more local societies) and, in fact, divide society</a:t>
            </a:r>
          </a:p>
          <a:p>
            <a:pPr lvl="1"/>
            <a:r>
              <a:rPr lang="en-US" dirty="0" smtClean="0"/>
              <a:t>Gay marriage</a:t>
            </a:r>
          </a:p>
          <a:p>
            <a:pPr lvl="1"/>
            <a:r>
              <a:rPr lang="en-US" dirty="0" smtClean="0"/>
              <a:t>School prayer</a:t>
            </a:r>
          </a:p>
          <a:p>
            <a:pPr lvl="1"/>
            <a:r>
              <a:rPr lang="en-US" dirty="0" smtClean="0"/>
              <a:t>Abortion</a:t>
            </a:r>
          </a:p>
          <a:p>
            <a:pPr lvl="1"/>
            <a:r>
              <a:rPr lang="en-US" dirty="0" smtClean="0"/>
              <a:t>Assisted suicide</a:t>
            </a:r>
          </a:p>
          <a:p>
            <a:pPr marL="457200" lvl="1" indent="0">
              <a:buNone/>
            </a:pPr>
            <a:endParaRPr lang="en-US" dirty="0"/>
          </a:p>
        </p:txBody>
      </p:sp>
    </p:spTree>
    <p:extLst>
      <p:ext uri="{BB962C8B-B14F-4D97-AF65-F5344CB8AC3E}">
        <p14:creationId xmlns:p14="http://schemas.microsoft.com/office/powerpoint/2010/main" val="136202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Professional Values</a:t>
            </a:r>
            <a:endParaRPr lang="en-US" dirty="0"/>
          </a:p>
        </p:txBody>
      </p:sp>
      <p:sp>
        <p:nvSpPr>
          <p:cNvPr id="3" name="Content Placeholder 2"/>
          <p:cNvSpPr>
            <a:spLocks noGrp="1"/>
          </p:cNvSpPr>
          <p:nvPr>
            <p:ph idx="1"/>
          </p:nvPr>
        </p:nvSpPr>
        <p:spPr/>
        <p:txBody>
          <a:bodyPr/>
          <a:lstStyle/>
          <a:p>
            <a:r>
              <a:rPr lang="en-US" dirty="0" smtClean="0"/>
              <a:t>Core Values in SW – service, social justice, dignity and worth of the person, importance of human relationships, integrity, and competence</a:t>
            </a:r>
          </a:p>
          <a:p>
            <a:r>
              <a:rPr lang="en-US" dirty="0" smtClean="0"/>
              <a:t>Values are expressed through SW’s primary mission – to enhance human well-being and help to meet people’s needs (especially those who are vulnerable or oppressed)</a:t>
            </a:r>
          </a:p>
          <a:p>
            <a:r>
              <a:rPr lang="en-US" dirty="0" smtClean="0"/>
              <a:t>If a SW is not facing ethical decisions, is he or she really doing his or her job? Or, is she/he just unconsciously making ethical decisions? Is this okay?</a:t>
            </a:r>
            <a:endParaRPr lang="en-US" dirty="0"/>
          </a:p>
        </p:txBody>
      </p:sp>
    </p:spTree>
    <p:extLst>
      <p:ext uri="{BB962C8B-B14F-4D97-AF65-F5344CB8AC3E}">
        <p14:creationId xmlns:p14="http://schemas.microsoft.com/office/powerpoint/2010/main" val="317662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624405"/>
          </a:xfrm>
        </p:spPr>
        <p:txBody>
          <a:bodyPr/>
          <a:lstStyle/>
          <a:p>
            <a:r>
              <a:rPr lang="en-US" dirty="0" smtClean="0"/>
              <a:t>Another exercise</a:t>
            </a:r>
            <a:endParaRPr lang="en-US" dirty="0"/>
          </a:p>
        </p:txBody>
      </p:sp>
      <p:sp>
        <p:nvSpPr>
          <p:cNvPr id="3" name="Content Placeholder 2"/>
          <p:cNvSpPr>
            <a:spLocks noGrp="1"/>
          </p:cNvSpPr>
          <p:nvPr>
            <p:ph idx="1"/>
          </p:nvPr>
        </p:nvSpPr>
        <p:spPr>
          <a:xfrm>
            <a:off x="1141413" y="1463039"/>
            <a:ext cx="9905998" cy="5066853"/>
          </a:xfrm>
        </p:spPr>
        <p:txBody>
          <a:bodyPr>
            <a:normAutofit fontScale="77500" lnSpcReduction="20000"/>
          </a:bodyPr>
          <a:lstStyle/>
          <a:p>
            <a:pPr marL="0" indent="0">
              <a:buNone/>
            </a:pPr>
            <a:r>
              <a:rPr lang="en-US" dirty="0" smtClean="0">
                <a:solidFill>
                  <a:srgbClr val="FFFF00"/>
                </a:solidFill>
              </a:rPr>
              <a:t>Ethical </a:t>
            </a:r>
            <a:r>
              <a:rPr lang="en-US" dirty="0">
                <a:solidFill>
                  <a:srgbClr val="FFFF00"/>
                </a:solidFill>
              </a:rPr>
              <a:t>problem: You are a social worker in the field of public child welfare. Your client is a 19 year-old mother; her baby girl is 9 months old. Due to your client’s substance abuse and subsequent neglect of her baby, the child was removed from her care and placed with the maternal grandfather. Your client is pregnant again, still actively using heroin, and trying to get into a treatment program so that she can regain custody of her daughter. Your client is thinking about an abortion. She is wrestling with an ethical dilemma.</a:t>
            </a:r>
          </a:p>
          <a:p>
            <a:pPr marL="0" indent="0">
              <a:buNone/>
            </a:pPr>
            <a:r>
              <a:rPr lang="en-US" dirty="0"/>
              <a:t>•	Examine the COE and list applicable professional ethical behaviors</a:t>
            </a:r>
          </a:p>
          <a:p>
            <a:pPr marL="0" indent="0">
              <a:buNone/>
            </a:pPr>
            <a:r>
              <a:rPr lang="en-US" dirty="0"/>
              <a:t>•	Think about your personal values and how they might impact your thoughts and behaviors in this </a:t>
            </a:r>
            <a:r>
              <a:rPr lang="en-US" dirty="0" smtClean="0"/>
              <a:t>	situation</a:t>
            </a:r>
            <a:endParaRPr lang="en-US" dirty="0"/>
          </a:p>
          <a:p>
            <a:pPr marL="0" indent="0">
              <a:buNone/>
            </a:pPr>
            <a:r>
              <a:rPr lang="en-US" dirty="0"/>
              <a:t>•	Are there any conflicting values for you personally? Professionally?</a:t>
            </a:r>
          </a:p>
          <a:p>
            <a:pPr marL="0" indent="0">
              <a:buNone/>
            </a:pPr>
            <a:r>
              <a:rPr lang="en-US" dirty="0"/>
              <a:t>•	What ethical theories or approaches might apply? How</a:t>
            </a:r>
            <a:r>
              <a:rPr lang="en-US" dirty="0" smtClean="0"/>
              <a:t>?</a:t>
            </a:r>
          </a:p>
          <a:p>
            <a:pPr marL="0" indent="0">
              <a:buNone/>
            </a:pPr>
            <a:endParaRPr lang="en-US" dirty="0"/>
          </a:p>
          <a:p>
            <a:pPr marL="0" indent="0">
              <a:buNone/>
            </a:pPr>
            <a:r>
              <a:rPr lang="en-US" dirty="0" smtClean="0">
                <a:solidFill>
                  <a:srgbClr val="FF0000"/>
                </a:solidFill>
              </a:rPr>
              <a:t>Additional </a:t>
            </a:r>
            <a:r>
              <a:rPr lang="en-US" dirty="0">
                <a:solidFill>
                  <a:srgbClr val="FF0000"/>
                </a:solidFill>
              </a:rPr>
              <a:t>considerations: Do these change anything?</a:t>
            </a:r>
          </a:p>
          <a:p>
            <a:pPr marL="0" indent="0">
              <a:buNone/>
            </a:pPr>
            <a:r>
              <a:rPr lang="en-US" dirty="0"/>
              <a:t>•	Who is the client? Mom? Child? Unborn child?</a:t>
            </a:r>
          </a:p>
          <a:p>
            <a:pPr marL="0" indent="0">
              <a:buNone/>
            </a:pPr>
            <a:r>
              <a:rPr lang="en-US" dirty="0"/>
              <a:t>•	There is an excellent inpatient Substance abuse program that has 1 bed open right now, but they don’t </a:t>
            </a:r>
            <a:r>
              <a:rPr lang="en-US" dirty="0" smtClean="0"/>
              <a:t>	accept pregnant </a:t>
            </a:r>
            <a:r>
              <a:rPr lang="en-US" dirty="0"/>
              <a:t>women</a:t>
            </a:r>
          </a:p>
          <a:p>
            <a:pPr marL="0" indent="0">
              <a:buNone/>
            </a:pPr>
            <a:r>
              <a:rPr lang="en-US" dirty="0"/>
              <a:t>•	She is 20 weeks pregnant</a:t>
            </a:r>
          </a:p>
          <a:p>
            <a:pPr marL="0" indent="0">
              <a:buNone/>
            </a:pPr>
            <a:r>
              <a:rPr lang="en-US" dirty="0"/>
              <a:t>•	What is the law in Maryland? Does this affect your values/behavior towards her?</a:t>
            </a:r>
          </a:p>
          <a:p>
            <a:endParaRPr lang="en-US" dirty="0"/>
          </a:p>
          <a:p>
            <a:endParaRPr lang="en-US" dirty="0"/>
          </a:p>
        </p:txBody>
      </p:sp>
    </p:spTree>
    <p:extLst>
      <p:ext uri="{BB962C8B-B14F-4D97-AF65-F5344CB8AC3E}">
        <p14:creationId xmlns:p14="http://schemas.microsoft.com/office/powerpoint/2010/main" val="42899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 Theory!</a:t>
            </a:r>
            <a:endParaRPr lang="en-US" dirty="0"/>
          </a:p>
        </p:txBody>
      </p:sp>
      <p:sp>
        <p:nvSpPr>
          <p:cNvPr id="3" name="Content Placeholder 2"/>
          <p:cNvSpPr>
            <a:spLocks noGrp="1"/>
          </p:cNvSpPr>
          <p:nvPr>
            <p:ph idx="1"/>
          </p:nvPr>
        </p:nvSpPr>
        <p:spPr/>
        <p:txBody>
          <a:bodyPr/>
          <a:lstStyle/>
          <a:p>
            <a:r>
              <a:rPr lang="en-US" dirty="0" smtClean="0"/>
              <a:t>Ethical Decision-Making Theories – 2</a:t>
            </a:r>
          </a:p>
          <a:p>
            <a:r>
              <a:rPr lang="en-US" dirty="0" smtClean="0"/>
              <a:t>Contemporary Approaches to Ethical Decision-Making - 8</a:t>
            </a:r>
          </a:p>
          <a:p>
            <a:endParaRPr lang="en-US" dirty="0" smtClean="0"/>
          </a:p>
          <a:p>
            <a:endParaRPr lang="en-US" dirty="0"/>
          </a:p>
        </p:txBody>
      </p:sp>
    </p:spTree>
    <p:extLst>
      <p:ext uri="{BB962C8B-B14F-4D97-AF65-F5344CB8AC3E}">
        <p14:creationId xmlns:p14="http://schemas.microsoft.com/office/powerpoint/2010/main" val="370787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Decision-Making Theories</a:t>
            </a:r>
            <a:endParaRPr lang="en-US" dirty="0"/>
          </a:p>
        </p:txBody>
      </p:sp>
      <p:sp>
        <p:nvSpPr>
          <p:cNvPr id="3" name="Content Placeholder 2"/>
          <p:cNvSpPr>
            <a:spLocks noGrp="1"/>
          </p:cNvSpPr>
          <p:nvPr>
            <p:ph idx="1"/>
          </p:nvPr>
        </p:nvSpPr>
        <p:spPr/>
        <p:txBody>
          <a:bodyPr/>
          <a:lstStyle/>
          <a:p>
            <a:r>
              <a:rPr lang="en-US" dirty="0" smtClean="0"/>
              <a:t>Ethical Relativism (pg. 52 of text)</a:t>
            </a:r>
          </a:p>
          <a:p>
            <a:pPr lvl="1"/>
            <a:r>
              <a:rPr lang="en-US" dirty="0" smtClean="0"/>
              <a:t>Rejecting fixed moral rules</a:t>
            </a:r>
          </a:p>
          <a:p>
            <a:pPr lvl="1"/>
            <a:r>
              <a:rPr lang="en-US" dirty="0" smtClean="0"/>
              <a:t>Ethical decisions are based on each situation or on the consequences that might result</a:t>
            </a:r>
          </a:p>
          <a:p>
            <a:pPr lvl="1"/>
            <a:r>
              <a:rPr lang="en-US" dirty="0" smtClean="0"/>
              <a:t>Weighing the risks and benefits in any given situation</a:t>
            </a:r>
          </a:p>
          <a:p>
            <a:pPr lvl="1"/>
            <a:r>
              <a:rPr lang="en-US" dirty="0" smtClean="0"/>
              <a:t>Seeking the greatest good</a:t>
            </a:r>
            <a:endParaRPr lang="en-US" dirty="0"/>
          </a:p>
        </p:txBody>
      </p:sp>
    </p:spTree>
    <p:extLst>
      <p:ext uri="{BB962C8B-B14F-4D97-AF65-F5344CB8AC3E}">
        <p14:creationId xmlns:p14="http://schemas.microsoft.com/office/powerpoint/2010/main" val="49680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Decision-Making Theories</a:t>
            </a:r>
          </a:p>
        </p:txBody>
      </p:sp>
      <p:sp>
        <p:nvSpPr>
          <p:cNvPr id="3" name="Content Placeholder 2"/>
          <p:cNvSpPr>
            <a:spLocks noGrp="1"/>
          </p:cNvSpPr>
          <p:nvPr>
            <p:ph idx="1"/>
          </p:nvPr>
        </p:nvSpPr>
        <p:spPr/>
        <p:txBody>
          <a:bodyPr/>
          <a:lstStyle/>
          <a:p>
            <a:r>
              <a:rPr lang="en-US" dirty="0" smtClean="0"/>
              <a:t>Ethical Absolutism (pg. 53 of text)</a:t>
            </a:r>
          </a:p>
          <a:p>
            <a:pPr lvl="1"/>
            <a:r>
              <a:rPr lang="en-US" dirty="0" smtClean="0"/>
              <a:t>Stresses the importance of fixed moral rules</a:t>
            </a:r>
          </a:p>
          <a:p>
            <a:pPr lvl="1"/>
            <a:r>
              <a:rPr lang="en-US" dirty="0" smtClean="0"/>
              <a:t>Actions are inherently right or wrong, no matter the consequences</a:t>
            </a:r>
          </a:p>
          <a:p>
            <a:pPr lvl="1"/>
            <a:r>
              <a:rPr lang="en-US" dirty="0" smtClean="0"/>
              <a:t>Ethical rules can be set and these rules should hold under all circumstances</a:t>
            </a:r>
          </a:p>
          <a:p>
            <a:pPr lvl="2"/>
            <a:r>
              <a:rPr lang="en-US" dirty="0" smtClean="0"/>
              <a:t>Example: always tell the truth</a:t>
            </a:r>
          </a:p>
          <a:p>
            <a:pPr lvl="1"/>
            <a:r>
              <a:rPr lang="en-US" dirty="0" smtClean="0"/>
              <a:t>But, there may be some exceptions to the rule </a:t>
            </a:r>
          </a:p>
          <a:p>
            <a:pPr lvl="2"/>
            <a:r>
              <a:rPr lang="en-US" dirty="0" smtClean="0"/>
              <a:t>Example: you may lie to thieves, as they aren’t owed the truth</a:t>
            </a:r>
            <a:endParaRPr lang="en-US" dirty="0"/>
          </a:p>
        </p:txBody>
      </p:sp>
    </p:spTree>
    <p:extLst>
      <p:ext uri="{BB962C8B-B14F-4D97-AF65-F5344CB8AC3E}">
        <p14:creationId xmlns:p14="http://schemas.microsoft.com/office/powerpoint/2010/main" val="140302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Approaches to Ethical Decision Making</a:t>
            </a:r>
            <a:endParaRPr lang="en-US" dirty="0"/>
          </a:p>
        </p:txBody>
      </p:sp>
      <p:sp>
        <p:nvSpPr>
          <p:cNvPr id="3" name="Content Placeholder 2"/>
          <p:cNvSpPr>
            <a:spLocks noGrp="1"/>
          </p:cNvSpPr>
          <p:nvPr>
            <p:ph idx="1"/>
          </p:nvPr>
        </p:nvSpPr>
        <p:spPr/>
        <p:txBody>
          <a:bodyPr/>
          <a:lstStyle/>
          <a:p>
            <a:r>
              <a:rPr lang="en-US" dirty="0" smtClean="0"/>
              <a:t>Clinical Pragmatism (pg. 56 of text)</a:t>
            </a:r>
          </a:p>
          <a:p>
            <a:pPr lvl="1"/>
            <a:r>
              <a:rPr lang="en-US" dirty="0" smtClean="0"/>
              <a:t>focus is on delivering a high level of professional service; not solving ethical problems</a:t>
            </a:r>
          </a:p>
          <a:p>
            <a:pPr lvl="1"/>
            <a:r>
              <a:rPr lang="en-US" dirty="0" smtClean="0"/>
              <a:t>society should determine the types of service provided, which problems should be dealt with, and which interventions should be used…societal ethics are most important</a:t>
            </a:r>
          </a:p>
        </p:txBody>
      </p:sp>
    </p:spTree>
    <p:extLst>
      <p:ext uri="{BB962C8B-B14F-4D97-AF65-F5344CB8AC3E}">
        <p14:creationId xmlns:p14="http://schemas.microsoft.com/office/powerpoint/2010/main" val="190379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lstStyle/>
          <a:p>
            <a:r>
              <a:rPr lang="en-US" dirty="0" smtClean="0"/>
              <a:t>Humanistic Ethics (pg. 57 of text)</a:t>
            </a:r>
          </a:p>
          <a:p>
            <a:pPr lvl="1"/>
            <a:r>
              <a:rPr lang="en-US" dirty="0" smtClean="0"/>
              <a:t>Idealistic view of human nature as basically positive; humans are innately good</a:t>
            </a:r>
          </a:p>
          <a:p>
            <a:pPr lvl="1"/>
            <a:r>
              <a:rPr lang="en-US" dirty="0" smtClean="0"/>
              <a:t>Optimistic stance toward the future</a:t>
            </a:r>
          </a:p>
          <a:p>
            <a:pPr lvl="1"/>
            <a:r>
              <a:rPr lang="en-US" dirty="0" smtClean="0"/>
              <a:t>Individuals have choice – and everyone is capable of and responsible for making choices that make sense to him or her</a:t>
            </a:r>
          </a:p>
          <a:p>
            <a:pPr lvl="1"/>
            <a:r>
              <a:rPr lang="en-US" dirty="0" smtClean="0"/>
              <a:t>Social Workers must work to help people achieve self-actualization (to reach one’s potential; fulfillment of the highest needs of someone….Maslow’s hierarchy of needs)</a:t>
            </a:r>
            <a:endParaRPr lang="en-US" dirty="0"/>
          </a:p>
        </p:txBody>
      </p:sp>
    </p:spTree>
    <p:extLst>
      <p:ext uri="{BB962C8B-B14F-4D97-AF65-F5344CB8AC3E}">
        <p14:creationId xmlns:p14="http://schemas.microsoft.com/office/powerpoint/2010/main" val="241094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lstStyle/>
          <a:p>
            <a:r>
              <a:rPr lang="en-US" dirty="0" smtClean="0"/>
              <a:t>Religious Ethics (pg. 58 of text)</a:t>
            </a:r>
          </a:p>
          <a:p>
            <a:pPr lvl="1"/>
            <a:r>
              <a:rPr lang="en-US" dirty="0" smtClean="0"/>
              <a:t>Implies the belief in the existence of God</a:t>
            </a:r>
          </a:p>
          <a:p>
            <a:pPr lvl="1"/>
            <a:r>
              <a:rPr lang="en-US" dirty="0" smtClean="0"/>
              <a:t>There is a set of Divine values, and it is the job of humans to discover them</a:t>
            </a:r>
          </a:p>
          <a:p>
            <a:pPr lvl="1"/>
            <a:r>
              <a:rPr lang="en-US" dirty="0" smtClean="0"/>
              <a:t>Religious faith and ethical morality go hand in hand</a:t>
            </a:r>
          </a:p>
          <a:p>
            <a:pPr lvl="1"/>
            <a:r>
              <a:rPr lang="en-US" dirty="0" smtClean="0"/>
              <a:t>Ethical principles are very general typically; therefore, there are authorized interpreters of religious law who create the practical application of this law to life</a:t>
            </a:r>
          </a:p>
          <a:p>
            <a:pPr lvl="1"/>
            <a:endParaRPr lang="en-US" dirty="0"/>
          </a:p>
        </p:txBody>
      </p:sp>
    </p:spTree>
    <p:extLst>
      <p:ext uri="{BB962C8B-B14F-4D97-AF65-F5344CB8AC3E}">
        <p14:creationId xmlns:p14="http://schemas.microsoft.com/office/powerpoint/2010/main" val="14390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Ethics of Caring (pg. 59 of text)</a:t>
            </a:r>
          </a:p>
          <a:p>
            <a:pPr lvl="1"/>
            <a:r>
              <a:rPr lang="en-US" dirty="0" smtClean="0"/>
              <a:t>Developed in the late 20</a:t>
            </a:r>
            <a:r>
              <a:rPr lang="en-US" baseline="30000" dirty="0" smtClean="0"/>
              <a:t>th</a:t>
            </a:r>
            <a:r>
              <a:rPr lang="en-US" dirty="0" smtClean="0"/>
              <a:t> century (new to the field)</a:t>
            </a:r>
          </a:p>
          <a:p>
            <a:pPr lvl="1"/>
            <a:r>
              <a:rPr lang="en-US" dirty="0" smtClean="0"/>
              <a:t>Individuals only exist and “flourish” within networks of care</a:t>
            </a:r>
          </a:p>
          <a:p>
            <a:pPr lvl="1"/>
            <a:r>
              <a:rPr lang="en-US" dirty="0" smtClean="0"/>
              <a:t>One person takes on another person’s problems as his/her own even if this means acting against one’s own desires or interests</a:t>
            </a:r>
          </a:p>
          <a:p>
            <a:pPr lvl="1"/>
            <a:r>
              <a:rPr lang="en-US" dirty="0" smtClean="0"/>
              <a:t>A caring relationship structures morality; tensions within relationships are what creates moral dilemmas – a breakdown in human respect</a:t>
            </a:r>
          </a:p>
          <a:p>
            <a:pPr lvl="1"/>
            <a:r>
              <a:rPr lang="en-US" dirty="0" smtClean="0"/>
              <a:t>“Spontaneous compassion” is what rebuilds relationships and regains morality</a:t>
            </a:r>
          </a:p>
          <a:p>
            <a:pPr lvl="1"/>
            <a:r>
              <a:rPr lang="en-US" dirty="0" smtClean="0"/>
              <a:t>The “maternal” ethic; women-centered</a:t>
            </a:r>
          </a:p>
        </p:txBody>
      </p:sp>
    </p:spTree>
    <p:extLst>
      <p:ext uri="{BB962C8B-B14F-4D97-AF65-F5344CB8AC3E}">
        <p14:creationId xmlns:p14="http://schemas.microsoft.com/office/powerpoint/2010/main" val="337485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Approaches to Ethical Decision </a:t>
            </a:r>
            <a:r>
              <a:rPr lang="en-US" dirty="0" smtClean="0"/>
              <a:t>Making</a:t>
            </a:r>
            <a:endParaRPr lang="en-US" dirty="0"/>
          </a:p>
        </p:txBody>
      </p:sp>
      <p:sp>
        <p:nvSpPr>
          <p:cNvPr id="3" name="Content Placeholder 2"/>
          <p:cNvSpPr>
            <a:spLocks noGrp="1"/>
          </p:cNvSpPr>
          <p:nvPr>
            <p:ph idx="1"/>
          </p:nvPr>
        </p:nvSpPr>
        <p:spPr/>
        <p:txBody>
          <a:bodyPr/>
          <a:lstStyle/>
          <a:p>
            <a:r>
              <a:rPr lang="en-US" dirty="0" smtClean="0"/>
              <a:t>Feminist Ethics (pg. 61 of text)</a:t>
            </a:r>
          </a:p>
          <a:p>
            <a:pPr lvl="1"/>
            <a:r>
              <a:rPr lang="en-US" dirty="0" smtClean="0"/>
              <a:t>Women-centered</a:t>
            </a:r>
          </a:p>
          <a:p>
            <a:pPr lvl="1"/>
            <a:r>
              <a:rPr lang="en-US" dirty="0" smtClean="0"/>
              <a:t>Emphasizes the oppressive contexts within which women live and work</a:t>
            </a:r>
          </a:p>
          <a:p>
            <a:pPr lvl="1"/>
            <a:r>
              <a:rPr lang="en-US" dirty="0" smtClean="0"/>
              <a:t>Issues of power and oppression are most important – rather than what is good or bad </a:t>
            </a:r>
          </a:p>
          <a:p>
            <a:pPr lvl="1"/>
            <a:r>
              <a:rPr lang="en-US" dirty="0" smtClean="0"/>
              <a:t>This includes racism, sexism, classism….other isms</a:t>
            </a:r>
          </a:p>
          <a:p>
            <a:pPr lvl="1"/>
            <a:r>
              <a:rPr lang="en-US" dirty="0" smtClean="0"/>
              <a:t>Personal situations should be viewed within the context of public issues</a:t>
            </a:r>
          </a:p>
          <a:p>
            <a:pPr lvl="1"/>
            <a:endParaRPr lang="en-US" dirty="0" smtClean="0"/>
          </a:p>
          <a:p>
            <a:pPr lvl="1"/>
            <a:endParaRPr lang="en-US" dirty="0"/>
          </a:p>
        </p:txBody>
      </p:sp>
    </p:spTree>
    <p:extLst>
      <p:ext uri="{BB962C8B-B14F-4D97-AF65-F5344CB8AC3E}">
        <p14:creationId xmlns:p14="http://schemas.microsoft.com/office/powerpoint/2010/main" val="1527764942"/>
      </p:ext>
    </p:extLst>
  </p:cSld>
  <p:clrMapOvr>
    <a:masterClrMapping/>
  </p:clrMapOvr>
</p:sld>
</file>

<file path=ppt/theme/_rels/theme1.xml.rels><?xml version="1.0" encoding="UTF-8"?>

<Relationships xmlns="http://schemas.openxmlformats.org/package/2006/relationships">
  <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0</TotalTime>
  <Words>1564</Words>
  <Application/>
  <PresentationFormat>Widescreen</PresentationFormat>
  <Paragraphs>117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PowerPoint Presentation</vt:lpstr>
      <vt:lpstr>Day ‘O Theory!</vt:lpstr>
      <vt:lpstr>Ethical Decision-Making Theories</vt:lpstr>
      <vt:lpstr>Ethical Decision-Making Theories</vt:lpstr>
      <vt:lpstr>Contemporary Approaches to Ethical Decision Making</vt:lpstr>
      <vt:lpstr>Contemporary Approaches to Ethical Decision Making</vt:lpstr>
      <vt:lpstr>Contemporary Approaches to Ethical Decision Making</vt:lpstr>
      <vt:lpstr>Contemporary Approaches to Ethical Decision Making</vt:lpstr>
      <vt:lpstr>Contemporary Approaches to Ethical Decision Making</vt:lpstr>
      <vt:lpstr>Contemporary Approaches to Ethical Decision Making</vt:lpstr>
      <vt:lpstr>Contemporary Approaches to Ethical Decision Making</vt:lpstr>
      <vt:lpstr>Contemporary Approaches to Ethical Decision Making</vt:lpstr>
      <vt:lpstr>Group Exercise!</vt:lpstr>
      <vt:lpstr>Personal, Group, Societal, and Professional Values</vt:lpstr>
      <vt:lpstr>Clarifying Personal Values</vt:lpstr>
      <vt:lpstr>Clarifying Group Values</vt:lpstr>
      <vt:lpstr>Clarifying Societal Values</vt:lpstr>
      <vt:lpstr>Clarifying Professional Values</vt:lpstr>
      <vt:lpstr>Another exercise</vt:lpstr>
    </vt:vector>
  </TitlesOfParts>
  <Company/>
  <LinksUpToDate>false</LinksUpToDate>
  <SharedDoc>false</SharedDoc>
  <HyperlinksChanged>false</HyperlinksChanged>
  <AppVersion>15.0000</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