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
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thumbnail" Target="docProps/thumbnail.jpeg"/>
  <Relationship Id="rId3" Type="http://schemas.openxmlformats.org/package/2006/relationships/metadata/core-properties" Target="docProps/core.xml"/>
  <Relationship Id="rId4" Type="http://schemas.openxmlformats.org/officeDocument/2006/relationships/extended-properties" Target="docProps/app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0" r:id="rId4"/>
    <p:sldId id="270" r:id="rId5"/>
    <p:sldId id="271" r:id="rId6"/>
    <p:sldId id="261" r:id="rId7"/>
    <p:sldId id="262" r:id="rId8"/>
    <p:sldId id="264" r:id="rId9"/>
    <p:sldId id="266" r:id="rId10"/>
    <p:sldId id="263" r:id="rId11"/>
    <p:sldId id="267" r:id="rId12"/>
    <p:sldId id="269" r:id="rId13"/>
    <p:sldId id="268" r:id="rId14"/>
    <p:sldId id="273" r:id="rId15"/>
    <p:sldId id="274" r:id="rId16"/>
    <p:sldId id="275" r:id="rId17"/>
    <p:sldId id="276" r:id="rId18"/>
    <p:sldId id="277" r:id="rId19"/>
    <p:sldId id="278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?>

<Relationships xmlns="http://schemas.openxmlformats.org/package/2006/relationships">
  <Relationship Id="rId1" Type="http://schemas.openxmlformats.org/officeDocument/2006/relationships/slideMaster" Target="slideMasters/slideMaster1.xml"/>
  <Relationship Id="rId10" Type="http://schemas.openxmlformats.org/officeDocument/2006/relationships/slide" Target="slides/slide9.xml"/>
  <Relationship Id="rId11" Type="http://schemas.openxmlformats.org/officeDocument/2006/relationships/slide" Target="slides/slide10.xml"/>
  <Relationship Id="rId12" Type="http://schemas.openxmlformats.org/officeDocument/2006/relationships/slide" Target="slides/slide11.xml"/>
  <Relationship Id="rId13" Type="http://schemas.openxmlformats.org/officeDocument/2006/relationships/slide" Target="slides/slide12.xml"/>
  <Relationship Id="rId14" Type="http://schemas.openxmlformats.org/officeDocument/2006/relationships/slide" Target="slides/slide13.xml"/>
  <Relationship Id="rId15" Type="http://schemas.openxmlformats.org/officeDocument/2006/relationships/slide" Target="slides/slide14.xml"/>
  <Relationship Id="rId16" Type="http://schemas.openxmlformats.org/officeDocument/2006/relationships/slide" Target="slides/slide15.xml"/>
  <Relationship Id="rId17" Type="http://schemas.openxmlformats.org/officeDocument/2006/relationships/slide" Target="slides/slide16.xml"/>
  <Relationship Id="rId18" Type="http://schemas.openxmlformats.org/officeDocument/2006/relationships/slide" Target="slides/slide17.xml"/>
  <Relationship Id="rId19" Type="http://schemas.openxmlformats.org/officeDocument/2006/relationships/slide" Target="slides/slide18.xml"/>
  <Relationship Id="rId2" Type="http://schemas.openxmlformats.org/officeDocument/2006/relationships/slide" Target="slides/slide1.xml"/>
  <Relationship Id="rId20" Type="http://schemas.openxmlformats.org/officeDocument/2006/relationships/slide" Target="slides/slide19.xml"/>
  <Relationship Id="rId21" Type="http://schemas.openxmlformats.org/officeDocument/2006/relationships/presProps" Target="presProps.xml"/>
  <Relationship Id="rId22" Type="http://schemas.openxmlformats.org/officeDocument/2006/relationships/viewProps" Target="viewProps.xml"/>
  <Relationship Id="rId23" Type="http://schemas.openxmlformats.org/officeDocument/2006/relationships/theme" Target="theme/theme1.xml"/>
  <Relationship Id="rId24" Type="http://schemas.openxmlformats.org/officeDocument/2006/relationships/tableStyles" Target="tableStyles.xml"/>
  <Relationship Id="rId3" Type="http://schemas.openxmlformats.org/officeDocument/2006/relationships/slide" Target="slides/slide2.xml"/>
  <Relationship Id="rId4" Type="http://schemas.openxmlformats.org/officeDocument/2006/relationships/slide" Target="slides/slide3.xml"/>
  <Relationship Id="rId5" Type="http://schemas.openxmlformats.org/officeDocument/2006/relationships/slide" Target="slides/slide4.xml"/>
  <Relationship Id="rId6" Type="http://schemas.openxmlformats.org/officeDocument/2006/relationships/slide" Target="slides/slide5.xml"/>
  <Relationship Id="rId7" Type="http://schemas.openxmlformats.org/officeDocument/2006/relationships/slide" Target="slides/slide6.xml"/>
  <Relationship Id="rId8" Type="http://schemas.openxmlformats.org/officeDocument/2006/relationships/slide" Target="slides/slide7.xml"/>
  <Relationship Id="rId9" Type="http://schemas.openxmlformats.org/officeDocument/2006/relationships/slide" Target="slides/slide8.xml"/>
</Relationships>

</file>

<file path=ppt/slideLayouts/_rels/slideLayout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  <Relationship Id="rId2" Type="http://schemas.openxmlformats.org/officeDocument/2006/relationships/image" Target="../media/image2.png"/>
</Relationships>

</file>

<file path=ppt/slideLayouts/_rels/slideLayout10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  <Relationship Id="rId2" Type="http://schemas.openxmlformats.org/officeDocument/2006/relationships/image" Target="../media/image3.png"/>
</Relationships>

</file>

<file path=ppt/slideLayouts/_rels/slideLayout1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  <Relationship Id="rId2" Type="http://schemas.openxmlformats.org/officeDocument/2006/relationships/image" Target="../media/image3.png"/>
</Relationships>

</file>

<file path=ppt/slideLayouts/_rels/slideLayout12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  <Relationship Id="rId2" Type="http://schemas.openxmlformats.org/officeDocument/2006/relationships/image" Target="../media/image3.png"/>
</Relationships>

</file>

<file path=ppt/slideLayouts/_rels/slideLayout13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  <Relationship Id="rId2" Type="http://schemas.openxmlformats.org/officeDocument/2006/relationships/image" Target="../media/image3.png"/>
</Relationships>

</file>

<file path=ppt/slideLayouts/_rels/slideLayout14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  <Relationship Id="rId2" Type="http://schemas.openxmlformats.org/officeDocument/2006/relationships/image" Target="../media/image3.png"/>
</Relationships>

</file>

<file path=ppt/slideLayouts/_rels/slideLayout15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  <Relationship Id="rId2" Type="http://schemas.openxmlformats.org/officeDocument/2006/relationships/image" Target="../media/image3.png"/>
</Relationships>

</file>

<file path=ppt/slideLayouts/_rels/slideLayout16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  <Relationship Id="rId2" Type="http://schemas.openxmlformats.org/officeDocument/2006/relationships/image" Target="../media/image3.png"/>
</Relationships>

</file>

<file path=ppt/slideLayouts/_rels/slideLayout17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  <Relationship Id="rId2" Type="http://schemas.openxmlformats.org/officeDocument/2006/relationships/image" Target="../media/image3.png"/>
</Relationships>

</file>

<file path=ppt/slideLayouts/_rels/slideLayout2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  <Relationship Id="rId2" Type="http://schemas.openxmlformats.org/officeDocument/2006/relationships/image" Target="../media/image3.png"/>
</Relationships>

</file>

<file path=ppt/slideLayouts/_rels/slideLayout3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  <Relationship Id="rId2" Type="http://schemas.openxmlformats.org/officeDocument/2006/relationships/image" Target="../media/image3.png"/>
</Relationships>

</file>

<file path=ppt/slideLayouts/_rels/slideLayout4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  <Relationship Id="rId2" Type="http://schemas.openxmlformats.org/officeDocument/2006/relationships/image" Target="../media/image3.png"/>
</Relationships>

</file>

<file path=ppt/slideLayouts/_rels/slideLayout5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  <Relationship Id="rId2" Type="http://schemas.openxmlformats.org/officeDocument/2006/relationships/image" Target="../media/image3.png"/>
</Relationships>

</file>

<file path=ppt/slideLayouts/_rels/slideLayout6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  <Relationship Id="rId2" Type="http://schemas.openxmlformats.org/officeDocument/2006/relationships/image" Target="../media/image3.png"/>
</Relationships>

</file>

<file path=ppt/slideLayouts/_rels/slideLayout7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  <Relationship Id="rId2" Type="http://schemas.openxmlformats.org/officeDocument/2006/relationships/image" Target="../media/image3.png"/>
</Relationships>

</file>

<file path=ppt/slideLayouts/_rels/slideLayout8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  <Relationship Id="rId2" Type="http://schemas.openxmlformats.org/officeDocument/2006/relationships/image" Target="../media/image3.png"/>
</Relationships>

</file>

<file path=ppt/slideLayouts/_rels/slideLayout9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  <Relationship Id="rId2" Type="http://schemas.openxmlformats.org/officeDocument/2006/relationships/image" Target="../media/image3.png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5/15/2017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5/15/2017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slideLayout" Target="../slideLayouts/slideLayout13.xml"/>
  <Relationship Id="rId14" Type="http://schemas.openxmlformats.org/officeDocument/2006/relationships/slideLayout" Target="../slideLayouts/slideLayout14.xml"/>
  <Relationship Id="rId15" Type="http://schemas.openxmlformats.org/officeDocument/2006/relationships/slideLayout" Target="../slideLayouts/slideLayout15.xml"/>
  <Relationship Id="rId16" Type="http://schemas.openxmlformats.org/officeDocument/2006/relationships/slideLayout" Target="../slideLayouts/slideLayout16.xml"/>
  <Relationship Id="rId17" Type="http://schemas.openxmlformats.org/officeDocument/2006/relationships/slideLayout" Target="../slideLayouts/slideLayout17.xml"/>
  <Relationship Id="rId18" Type="http://schemas.openxmlformats.org/officeDocument/2006/relationships/theme" Target="../theme/theme1.xml"/>
  <Relationship Id="rId19" Type="http://schemas.openxmlformats.org/officeDocument/2006/relationships/image" Target="../media/image1.png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5/15/2017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1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12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13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14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15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16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17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18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19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2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3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4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5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6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7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8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9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Values and professional ethics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 smtClean="0"/>
              <a:t>Chapter </a:t>
            </a:r>
            <a:r>
              <a:rPr lang="en-US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3502134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Important stuff to remember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/>
              <a:t>Personal values can affect behavior and practice decisions</a:t>
            </a:r>
          </a:p>
          <a:p>
            <a:r>
              <a:rPr lang="en-US"/>
              <a:t>Values can conflict – individual, group, societal</a:t>
            </a:r>
          </a:p>
          <a:p>
            <a:r>
              <a:rPr lang="en-US"/>
              <a:t>Codes of ethics help to determine which behavior is appropriate in a given situation; they help in making decisions about what to do</a:t>
            </a:r>
          </a:p>
          <a:p>
            <a:r>
              <a:rPr lang="en-US"/>
              <a:t>Ethical principles and rules are derived from values – either individual, group, or societal values</a:t>
            </a:r>
          </a:p>
        </p:txBody>
      </p:sp>
    </p:spTree>
    <p:extLst>
      <p:ext uri="{BB962C8B-B14F-4D97-AF65-F5344CB8AC3E}">
        <p14:creationId xmlns:p14="http://schemas.microsoft.com/office/powerpoint/2010/main" val="5810582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Law and ethics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/>
              <a:t>Human service professionals have a duty to keep abreast of laws that continue to be passed by local, state, and federal legislatures.</a:t>
            </a:r>
          </a:p>
          <a:p>
            <a:r>
              <a:rPr lang="en-US"/>
              <a:t>Not knowing the law can, itself, lead to unethical behaviors and malpractice</a:t>
            </a:r>
          </a:p>
          <a:p>
            <a:r>
              <a:rPr lang="en-US"/>
              <a:t>Law differs greatly by state</a:t>
            </a:r>
          </a:p>
          <a:p>
            <a:r>
              <a:rPr lang="en-US"/>
              <a:t>Law changes regularly</a:t>
            </a:r>
          </a:p>
          <a:p>
            <a:pPr marL="0" indent="0">
              <a:buNone/>
            </a:pPr>
            <a:r>
              <a:rPr lang="en-US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168858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Law vs. ethics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Law has an ethical dimension – where did we get our law to begin with?</a:t>
            </a:r>
          </a:p>
          <a:p>
            <a:r>
              <a:rPr lang="en-US" dirty="0" smtClean="0"/>
              <a:t>Example: The value of privacy and the ethical principle of confidentiality led to the legal principle of privileged communication </a:t>
            </a:r>
          </a:p>
          <a:p>
            <a:r>
              <a:rPr lang="en-US" dirty="0" smtClean="0"/>
              <a:t>You must observe the law or threat of punishment</a:t>
            </a:r>
          </a:p>
          <a:p>
            <a:r>
              <a:rPr lang="en-US" dirty="0" smtClean="0"/>
              <a:t>Compliance with ethical principles is voluntary </a:t>
            </a:r>
          </a:p>
          <a:p>
            <a:pPr lvl="1"/>
            <a:r>
              <a:rPr lang="en-US" dirty="0" smtClean="0"/>
              <a:t>It is not illegal, unto itself, to violate ethical principles</a:t>
            </a:r>
          </a:p>
          <a:p>
            <a:pPr lvl="1"/>
            <a:r>
              <a:rPr lang="en-US" dirty="0" smtClean="0"/>
              <a:t>But violations can be met with professional sanctions</a:t>
            </a:r>
          </a:p>
          <a:p>
            <a:pPr lvl="1"/>
            <a:r>
              <a:rPr lang="en-US" dirty="0" smtClean="0"/>
              <a:t>And unethical actions may lead to court proceedings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23927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can law impact practice?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/>
              <a:t>Reporting laws</a:t>
            </a:r>
          </a:p>
          <a:p>
            <a:r>
              <a:rPr lang="en-US"/>
              <a:t>Laws that dictate what social workers can and cannot do (ex: diagnose but not prescribe)</a:t>
            </a:r>
          </a:p>
          <a:p>
            <a:r>
              <a:rPr lang="en-US"/>
              <a:t>Laws that allow social workers to receive payment for services</a:t>
            </a:r>
          </a:p>
          <a:p>
            <a:r>
              <a:rPr lang="en-US"/>
              <a:t>Laws that mandate certain services be provided to people who fit certain criteria</a:t>
            </a:r>
          </a:p>
        </p:txBody>
      </p:sp>
    </p:spTree>
    <p:extLst>
      <p:ext uri="{BB962C8B-B14F-4D97-AF65-F5344CB8AC3E}">
        <p14:creationId xmlns:p14="http://schemas.microsoft.com/office/powerpoint/2010/main" val="7614172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Malpractice suits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901506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Failing to provide “proper professional service” can lead to malpractice suits</a:t>
            </a:r>
          </a:p>
          <a:p>
            <a:pPr lvl="1"/>
            <a:r>
              <a:rPr lang="en-US" dirty="0" smtClean="0"/>
              <a:t>Civil law suits</a:t>
            </a:r>
          </a:p>
          <a:p>
            <a:pPr lvl="1"/>
            <a:r>
              <a:rPr lang="en-US" dirty="0" smtClean="0"/>
              <a:t>Criminal complaints</a:t>
            </a:r>
          </a:p>
          <a:p>
            <a:pPr lvl="1"/>
            <a:r>
              <a:rPr lang="en-US" dirty="0" smtClean="0"/>
              <a:t>Licensing board complaints</a:t>
            </a:r>
          </a:p>
          <a:p>
            <a:r>
              <a:rPr lang="en-US" dirty="0" smtClean="0"/>
              <a:t>A social worker’s behavior can be unprofessional, unethical, or both</a:t>
            </a:r>
          </a:p>
          <a:p>
            <a:pPr lvl="1"/>
            <a:r>
              <a:rPr lang="en-US" dirty="0" smtClean="0"/>
              <a:t>Unprofessional: departing from the usual practice </a:t>
            </a:r>
          </a:p>
          <a:p>
            <a:pPr lvl="1"/>
            <a:r>
              <a:rPr lang="en-US" dirty="0" smtClean="0"/>
              <a:t>Unethical: violating the professional principles and standards of the profession (in the COE)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dirty="0" smtClean="0"/>
              <a:t>Pg. 33 of text	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7401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Most Serious Offenses Identified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Dual relationships</a:t>
            </a:r>
          </a:p>
          <a:p>
            <a:r>
              <a:rPr lang="en-US" dirty="0" smtClean="0"/>
              <a:t>License-related problems</a:t>
            </a:r>
          </a:p>
          <a:p>
            <a:r>
              <a:rPr lang="en-US" dirty="0" smtClean="0"/>
              <a:t>Crimes							*Box 2.1 on page 35 of text</a:t>
            </a:r>
          </a:p>
          <a:p>
            <a:r>
              <a:rPr lang="en-US" dirty="0" smtClean="0"/>
              <a:t>Basic practice</a:t>
            </a:r>
          </a:p>
          <a:p>
            <a:r>
              <a:rPr lang="en-US" dirty="0" smtClean="0"/>
              <a:t>Below standards of care</a:t>
            </a:r>
          </a:p>
          <a:p>
            <a:r>
              <a:rPr lang="en-US" dirty="0" smtClean="0"/>
              <a:t>Personal financial</a:t>
            </a:r>
          </a:p>
          <a:p>
            <a:r>
              <a:rPr lang="en-US" dirty="0" smtClean="0"/>
              <a:t>Billing irregularities</a:t>
            </a:r>
          </a:p>
          <a:p>
            <a:r>
              <a:rPr lang="en-US" dirty="0" smtClean="0"/>
              <a:t>impaired</a:t>
            </a:r>
          </a:p>
          <a:p>
            <a:r>
              <a:rPr lang="en-US" dirty="0" smtClean="0"/>
              <a:t>Supervision below standards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21470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Protection against malpractice suits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Malpractice insurance</a:t>
            </a:r>
          </a:p>
          <a:p>
            <a:r>
              <a:rPr lang="en-US" dirty="0" smtClean="0"/>
              <a:t>Supervision </a:t>
            </a:r>
          </a:p>
          <a:p>
            <a:r>
              <a:rPr lang="en-US" dirty="0" smtClean="0"/>
              <a:t>Documentation of social work practice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Pg. 37 of text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54577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Codes of professional ethics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See page 41 of text</a:t>
            </a:r>
          </a:p>
          <a:p>
            <a:r>
              <a:rPr lang="en-US" dirty="0" smtClean="0"/>
              <a:t>Codes are written in general principles, rather than a set of rules </a:t>
            </a:r>
          </a:p>
          <a:p>
            <a:pPr lvl="1"/>
            <a:r>
              <a:rPr lang="en-US" dirty="0" smtClean="0"/>
              <a:t>this is more inclusive and assists with anything that might come your way in practice</a:t>
            </a:r>
          </a:p>
          <a:p>
            <a:pPr lvl="1"/>
            <a:r>
              <a:rPr lang="en-US" dirty="0" smtClean="0"/>
              <a:t>Your own judgment and ability to reason is still required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62947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brief history of codes of professional ethics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Hippocratic oath</a:t>
            </a:r>
          </a:p>
          <a:p>
            <a:pPr lvl="1"/>
            <a:r>
              <a:rPr lang="en-US" dirty="0" smtClean="0"/>
              <a:t>First created over 2000 years ago by Hippocrates – who demanded that all physicians pledge themselves to a high level of ethical and professional conduct (pg. 43 of text)</a:t>
            </a:r>
          </a:p>
          <a:p>
            <a:r>
              <a:rPr lang="en-US" dirty="0" smtClean="0"/>
              <a:t>NASW adopted their first COE in 1960, then amended it in 1967 to include a nondiscrimination paragraph, then amended it again in 1979 to emphasize the welfare of individuals, then amended it again several more times</a:t>
            </a:r>
          </a:p>
          <a:p>
            <a:r>
              <a:rPr lang="en-US" dirty="0" smtClean="0"/>
              <a:t>The current version of the </a:t>
            </a:r>
            <a:r>
              <a:rPr lang="en-US" dirty="0" err="1" smtClean="0"/>
              <a:t>nasw</a:t>
            </a:r>
            <a:r>
              <a:rPr lang="en-US" dirty="0" smtClean="0"/>
              <a:t> COE was initially approved in 1996; then it, too, was amended in 1999 and 2008 – the latest amendment was to add additional emphasis on social diversity and cultural competence 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96893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International codes of ethics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Page 44-47 discuss many examples of international codes of ethics</a:t>
            </a:r>
          </a:p>
          <a:p>
            <a:r>
              <a:rPr lang="en-US" dirty="0" smtClean="0"/>
              <a:t>There are similarities and differences between the codes</a:t>
            </a:r>
          </a:p>
          <a:p>
            <a:pPr lvl="1"/>
            <a:r>
              <a:rPr lang="en-US" dirty="0" smtClean="0"/>
              <a:t>Based on differing societal values?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66935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values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/>
              <a:t>what are values?</a:t>
            </a:r>
          </a:p>
          <a:p>
            <a:pPr lvl="1"/>
            <a:r>
              <a:rPr lang="en-US"/>
              <a:t>Preference given to something</a:t>
            </a:r>
          </a:p>
          <a:p>
            <a:pPr lvl="1"/>
            <a:r>
              <a:rPr lang="en-US"/>
              <a:t>“guides or criteria for selecting good and desirable behaviors” (pg. 24 of text)</a:t>
            </a:r>
          </a:p>
          <a:p>
            <a:pPr lvl="1"/>
            <a:r>
              <a:rPr lang="en-US"/>
              <a:t>Something that betters a life or society in some way </a:t>
            </a:r>
          </a:p>
          <a:p>
            <a:pPr marL="457200" lvl="1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4547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Types of values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/>
              <a:t>Individual</a:t>
            </a:r>
          </a:p>
          <a:p>
            <a:r>
              <a:rPr lang="en-US"/>
              <a:t>Group</a:t>
            </a:r>
          </a:p>
          <a:p>
            <a:r>
              <a:rPr lang="en-US"/>
              <a:t>societal</a:t>
            </a:r>
          </a:p>
        </p:txBody>
      </p:sp>
    </p:spTree>
    <p:extLst>
      <p:ext uri="{BB962C8B-B14F-4D97-AF65-F5344CB8AC3E}">
        <p14:creationId xmlns:p14="http://schemas.microsoft.com/office/powerpoint/2010/main" val="13676388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 Activity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Break up into groups of 3-4 </a:t>
            </a:r>
          </a:p>
          <a:p>
            <a:r>
              <a:rPr lang="en-US" dirty="0" smtClean="0"/>
              <a:t>Discuss individual values of group members</a:t>
            </a:r>
          </a:p>
          <a:p>
            <a:r>
              <a:rPr lang="en-US" dirty="0" smtClean="0"/>
              <a:t>Name some group values (define group)</a:t>
            </a:r>
          </a:p>
          <a:p>
            <a:r>
              <a:rPr lang="en-US" dirty="0" smtClean="0"/>
              <a:t>Talk about societal values</a:t>
            </a:r>
          </a:p>
          <a:p>
            <a:pPr lvl="1"/>
            <a:r>
              <a:rPr lang="en-US" dirty="0" smtClean="0"/>
              <a:t>Do they encompass the other types of values? How?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36649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 all about it!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Take out your newspapers…..</a:t>
            </a:r>
          </a:p>
          <a:p>
            <a:r>
              <a:rPr lang="en-US" dirty="0" smtClean="0"/>
              <a:t>Look for illustrations of values held by society</a:t>
            </a:r>
          </a:p>
          <a:p>
            <a:r>
              <a:rPr lang="en-US" dirty="0" smtClean="0"/>
              <a:t>Any conflicting values described?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43954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Professional values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/>
              <a:t>Usually a combination of societal values and group values</a:t>
            </a:r>
          </a:p>
          <a:p>
            <a:r>
              <a:rPr lang="en-US"/>
              <a:t>Profession = group practicing within society</a:t>
            </a:r>
          </a:p>
          <a:p>
            <a:r>
              <a:rPr lang="en-US"/>
              <a:t>There is a wide agreement about basic professional values (pg.24 of text)</a:t>
            </a:r>
          </a:p>
        </p:txBody>
      </p:sp>
    </p:spTree>
    <p:extLst>
      <p:ext uri="{BB962C8B-B14F-4D97-AF65-F5344CB8AC3E}">
        <p14:creationId xmlns:p14="http://schemas.microsoft.com/office/powerpoint/2010/main" val="37601653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Core values of the National Association of social workers (NASW, 2008)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/>
              <a:t>Service</a:t>
            </a:r>
          </a:p>
          <a:p>
            <a:r>
              <a:rPr lang="en-US"/>
              <a:t>Social justice</a:t>
            </a:r>
          </a:p>
          <a:p>
            <a:r>
              <a:rPr lang="en-US"/>
              <a:t>Dignity and worth of the person</a:t>
            </a:r>
          </a:p>
          <a:p>
            <a:r>
              <a:rPr lang="en-US"/>
              <a:t>Importance of human relationships</a:t>
            </a:r>
          </a:p>
          <a:p>
            <a:r>
              <a:rPr lang="en-US"/>
              <a:t>Integrity</a:t>
            </a:r>
          </a:p>
          <a:p>
            <a:r>
              <a:rPr lang="en-US"/>
              <a:t>Competence							</a:t>
            </a:r>
          </a:p>
          <a:p>
            <a:pPr marL="0" indent="0">
              <a:buNone/>
            </a:pPr>
            <a:r>
              <a:rPr lang="en-US"/>
              <a:t>								pg. 24 of text</a:t>
            </a:r>
          </a:p>
        </p:txBody>
      </p:sp>
    </p:spTree>
    <p:extLst>
      <p:ext uri="{BB962C8B-B14F-4D97-AF65-F5344CB8AC3E}">
        <p14:creationId xmlns:p14="http://schemas.microsoft.com/office/powerpoint/2010/main" val="18845992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ethics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/>
              <a:t>Moving from values to behavior (pg. 25 of text)</a:t>
            </a:r>
          </a:p>
          <a:p>
            <a:r>
              <a:rPr lang="en-US"/>
              <a:t>What guides people to decide what is right or wrong</a:t>
            </a:r>
          </a:p>
          <a:p>
            <a:r>
              <a:rPr lang="en-US"/>
              <a:t>Values tell us what is good and desirable; ethics help us decide what action or behavior is right and wrong (pg. 25 of text)</a:t>
            </a:r>
          </a:p>
          <a:p>
            <a:r>
              <a:rPr lang="en-US"/>
              <a:t>Ethics are derived from values</a:t>
            </a:r>
          </a:p>
          <a:p>
            <a:r>
              <a:rPr lang="en-US" b="1"/>
              <a:t>Example</a:t>
            </a:r>
            <a:r>
              <a:rPr lang="en-US"/>
              <a:t>: privacy is a desirable value…confidentiality is an ethical principle derived from privacy (pg. 25-26 of text)</a:t>
            </a:r>
          </a:p>
        </p:txBody>
      </p:sp>
    </p:spTree>
    <p:extLst>
      <p:ext uri="{BB962C8B-B14F-4D97-AF65-F5344CB8AC3E}">
        <p14:creationId xmlns:p14="http://schemas.microsoft.com/office/powerpoint/2010/main" val="35954415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Professional ethics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060154"/>
            <a:ext cx="10363826" cy="4230477"/>
          </a:xfrm>
        </p:spPr>
        <p:txBody>
          <a:bodyPr>
            <a:normAutofit lnSpcReduction="10000"/>
          </a:bodyPr>
          <a:lstStyle/>
          <a:p>
            <a:r>
              <a:rPr lang="en-US" dirty="0"/>
              <a:t>Professional ethics are based on professional values</a:t>
            </a:r>
          </a:p>
          <a:p>
            <a:r>
              <a:rPr lang="en-US" dirty="0"/>
              <a:t>They help to decipher what is right and wrong in various practice situations</a:t>
            </a:r>
          </a:p>
          <a:p>
            <a:r>
              <a:rPr lang="en-US" dirty="0"/>
              <a:t>Might differ from societal ethics in priorities placed on certain behaviors, emphases placed on certain behaviors, or the way they are applied in certain situations (pg. 27 of text)</a:t>
            </a:r>
          </a:p>
          <a:p>
            <a:r>
              <a:rPr lang="en-US" b="1" dirty="0"/>
              <a:t>Example: </a:t>
            </a:r>
            <a:r>
              <a:rPr lang="en-US" dirty="0"/>
              <a:t>The professional value of </a:t>
            </a:r>
            <a:r>
              <a:rPr lang="en-US" i="1" dirty="0"/>
              <a:t>competence</a:t>
            </a:r>
            <a:r>
              <a:rPr lang="en-US" dirty="0"/>
              <a:t> can lead to a professional code of ethics which states that people should only practice within their areas of knowledge and expertise</a:t>
            </a:r>
            <a:r>
              <a:rPr lang="en-US" dirty="0" smtClean="0"/>
              <a:t>. Competence might not be as important to society at large…but it is a huge priority for the profession of social work.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638753010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884</Words>
  <Application/>
  <PresentationFormat>Widescreen</PresentationFormat>
  <Paragraphs>109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Tw Cen MT</vt:lpstr>
      <vt:lpstr>Droplet</vt:lpstr>
      <vt:lpstr>Values and professional ethics</vt:lpstr>
      <vt:lpstr>values</vt:lpstr>
      <vt:lpstr>Types of values</vt:lpstr>
      <vt:lpstr>Group Activity</vt:lpstr>
      <vt:lpstr>Read all about it!</vt:lpstr>
      <vt:lpstr>Professional values</vt:lpstr>
      <vt:lpstr>Core values of the National Association of social workers (NASW, 2008) </vt:lpstr>
      <vt:lpstr>ethics</vt:lpstr>
      <vt:lpstr>Professional ethics</vt:lpstr>
      <vt:lpstr>Important stuff to remember</vt:lpstr>
      <vt:lpstr>Law and ethics</vt:lpstr>
      <vt:lpstr>Law vs. ethics</vt:lpstr>
      <vt:lpstr>How can law impact practice?</vt:lpstr>
      <vt:lpstr>Malpractice suits</vt:lpstr>
      <vt:lpstr>The Most Serious Offenses Identified </vt:lpstr>
      <vt:lpstr>Protection against malpractice suits</vt:lpstr>
      <vt:lpstr>Codes of professional ethics</vt:lpstr>
      <vt:lpstr>A brief history of codes of professional ethics</vt:lpstr>
      <vt:lpstr>International codes of ethics</vt:lpstr>
    </vt:vector>
  </TitlesOfParts>
  <LinksUpToDate>false</LinksUpToDate>
  <SharedDoc>false</SharedDoc>
  <HyperlinksChanged>false</HyperlinksChanged>
  <AppVersion>15.0000</AppVersion>
  <Company/>
  <Template/>
  <Manager/>
</Properties>
</file>

<file path=docProps/core.xml><?xml version="1.0" encoding="utf-8"?>
<coreProperties xmlns="http://schemas.openxmlformats.org/package/2006/metadata/core-properties" xmlns:cp="http://schemas.openxmlformats.org/package/2006/metadata/core-properties" xmlns:dc="http://purl.org/dc/elements/1.1/" xmlns:dcterms="http://purl.org/dc/terms/" xmlns:xsi="http://www.w3.org/2001/XMLSchema-instance">
  <revision>0</revision>
</coreProperties>
</file>