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0" r:id="rId5"/>
    <p:sldId id="259" r:id="rId6"/>
    <p:sldId id="263" r:id="rId7"/>
    <p:sldId id="261" r:id="rId8"/>
    <p:sldId id="262" r:id="rId9"/>
    <p:sldId id="269" r:id="rId10"/>
    <p:sldId id="271" r:id="rId11"/>
    <p:sldId id="275" r:id="rId12"/>
    <p:sldId id="264" r:id="rId13"/>
    <p:sldId id="265" r:id="rId14"/>
    <p:sldId id="267" r:id="rId15"/>
    <p:sldId id="266" r:id="rId16"/>
    <p:sldId id="268"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presProps" Target="presProps.xml"/>
  <Relationship Id="rId22" Type="http://schemas.openxmlformats.org/officeDocument/2006/relationships/viewProps" Target="viewProps.xml"/>
  <Relationship Id="rId23" Type="http://schemas.openxmlformats.org/officeDocument/2006/relationships/theme" Target="theme/theme1.xml"/>
  <Relationship Id="rId24"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5/15/2017</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5/15/2017</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5/15/2017</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5/15/2017</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5/15/2017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5/15/2017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5/15/2017</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5/15/2017</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5/15/2017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5/15/2017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5/15/2017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slideLayout" Target="../slideLayouts/slideLayout17.xml"/>
  <Relationship Id="rId18" Type="http://schemas.openxmlformats.org/officeDocument/2006/relationships/theme" Target="../theme/theme1.xml"/>
  <Relationship Id="rId19"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5/15/2017</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hyperlink" TargetMode="External" Target="https://www.youtube.com/watch?v=26N6p9O9HcU"/>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hyperlink" TargetMode="External" Target="http://greatergood.berkeley.edu/article/item/right_and_wrong_in_the_real_world"/>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hyperlink" TargetMode="External" Target="http://greatergood.berkeley.edu/article/item/right_and_wrong_in_the_real_world"/>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hyperlink" TargetMode="External" Target="mailto:KDaCunha@towson.edu"/>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r>
              <a:rPr lang="en-US"/>
              <a:t>Ethics in Human Services</a:t>
            </a:r>
          </a:p>
        </p:txBody>
      </p:sp>
    </p:spTree>
    <p:extLst>
      <p:ext uri="{BB962C8B-B14F-4D97-AF65-F5344CB8AC3E}">
        <p14:creationId xmlns:p14="http://schemas.microsoft.com/office/powerpoint/2010/main" val="14299322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NASW Code of Ethics</a:t>
            </a:r>
            <a:endParaRPr lang="en-US" dirty="0"/>
          </a:p>
        </p:txBody>
      </p:sp>
      <p:sp>
        <p:nvSpPr>
          <p:cNvPr id="3" name="Content Placeholder 2"/>
          <p:cNvSpPr>
            <a:spLocks noGrp="1"/>
          </p:cNvSpPr>
          <p:nvPr>
            <p:ph idx="1"/>
          </p:nvPr>
        </p:nvSpPr>
        <p:spPr/>
        <p:txBody>
          <a:bodyPr/>
          <a:lstStyle/>
          <a:p>
            <a:r>
              <a:rPr lang="en-US" dirty="0" smtClean="0"/>
              <a:t>Helps to answer each of these questions</a:t>
            </a:r>
          </a:p>
          <a:p>
            <a:r>
              <a:rPr lang="en-US" dirty="0" smtClean="0"/>
              <a:t>Helps in prioritizing conflicting values (ex: valuing a client’s interests over those of oneself – COE 1.01)</a:t>
            </a:r>
          </a:p>
          <a:p>
            <a:pPr marL="0" indent="0">
              <a:buNone/>
            </a:pPr>
            <a:endParaRPr lang="en-US" dirty="0"/>
          </a:p>
          <a:p>
            <a:endParaRPr lang="en-US" dirty="0" smtClean="0"/>
          </a:p>
          <a:p>
            <a:pPr marL="0" indent="0">
              <a:buNone/>
            </a:pPr>
            <a:r>
              <a:rPr lang="en-US" dirty="0">
                <a:hlinkClick r:id="rId2"/>
              </a:rPr>
              <a:t>https://</a:t>
            </a:r>
            <a:r>
              <a:rPr lang="en-US" dirty="0" smtClean="0">
                <a:hlinkClick r:id="rId2"/>
              </a:rPr>
              <a:t>www.youtube.com/watch?v=26N6p9O9HcU</a:t>
            </a:r>
            <a:r>
              <a:rPr lang="en-US" dirty="0" smtClean="0"/>
              <a:t>  (8 minutes)</a:t>
            </a:r>
          </a:p>
          <a:p>
            <a:endParaRPr lang="en-US" dirty="0"/>
          </a:p>
          <a:p>
            <a:endParaRPr lang="en-US" dirty="0"/>
          </a:p>
        </p:txBody>
      </p:sp>
    </p:spTree>
    <p:extLst>
      <p:ext uri="{BB962C8B-B14F-4D97-AF65-F5344CB8AC3E}">
        <p14:creationId xmlns:p14="http://schemas.microsoft.com/office/powerpoint/2010/main" val="14018891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NASW Code of ethics</a:t>
            </a:r>
            <a:endParaRPr lang="en-US" dirty="0"/>
          </a:p>
        </p:txBody>
      </p:sp>
      <p:sp>
        <p:nvSpPr>
          <p:cNvPr id="3" name="Content Placeholder 2"/>
          <p:cNvSpPr>
            <a:spLocks noGrp="1"/>
          </p:cNvSpPr>
          <p:nvPr>
            <p:ph idx="1"/>
          </p:nvPr>
        </p:nvSpPr>
        <p:spPr/>
        <p:txBody>
          <a:bodyPr/>
          <a:lstStyle/>
          <a:p>
            <a:r>
              <a:rPr lang="en-US" dirty="0" smtClean="0"/>
              <a:t>Let’s </a:t>
            </a:r>
            <a:r>
              <a:rPr lang="en-US" smtClean="0"/>
              <a:t>dig in…</a:t>
            </a:r>
            <a:endParaRPr lang="en-US"/>
          </a:p>
        </p:txBody>
      </p:sp>
    </p:spTree>
    <p:extLst>
      <p:ext uri="{BB962C8B-B14F-4D97-AF65-F5344CB8AC3E}">
        <p14:creationId xmlns:p14="http://schemas.microsoft.com/office/powerpoint/2010/main" val="4267997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Ethical Problem </a:t>
            </a:r>
            <a:r>
              <a:rPr lang="en-US" dirty="0"/>
              <a:t>or dilemma?</a:t>
            </a:r>
          </a:p>
        </p:txBody>
      </p:sp>
      <p:sp>
        <p:nvSpPr>
          <p:cNvPr id="3" name="Content Placeholder 2"/>
          <p:cNvSpPr>
            <a:spLocks noGrp="1"/>
          </p:cNvSpPr>
          <p:nvPr>
            <p:ph idx="1"/>
          </p:nvPr>
        </p:nvSpPr>
        <p:spPr/>
        <p:txBody>
          <a:bodyPr/>
          <a:lstStyle/>
          <a:p>
            <a:r>
              <a:rPr lang="en-US" dirty="0"/>
              <a:t>Ethical problems ask what the right thing to do is in a particular practice situation. (pg. 9 of text)</a:t>
            </a:r>
          </a:p>
          <a:p>
            <a:pPr lvl="1"/>
            <a:r>
              <a:rPr lang="en-US" dirty="0"/>
              <a:t>Am I required to make a Child Abuse report in this instance?</a:t>
            </a:r>
          </a:p>
          <a:p>
            <a:r>
              <a:rPr lang="en-US" dirty="0"/>
              <a:t>Ethical dilemmas happen when someone must choose between 2 or more contradicting ethical </a:t>
            </a:r>
            <a:r>
              <a:rPr lang="en-US" dirty="0" smtClean="0"/>
              <a:t>principles or directives </a:t>
            </a:r>
            <a:r>
              <a:rPr lang="en-US" dirty="0"/>
              <a:t>or when all of the alternatives have undesirable outcomes for someone. (pg. 10 of text)</a:t>
            </a:r>
          </a:p>
          <a:p>
            <a:pPr lvl="1"/>
            <a:r>
              <a:rPr lang="en-US" dirty="0"/>
              <a:t>This mother has said that she will beat her child again if I report her actions to CPS.</a:t>
            </a:r>
          </a:p>
        </p:txBody>
      </p:sp>
    </p:spTree>
    <p:extLst>
      <p:ext uri="{BB962C8B-B14F-4D97-AF65-F5344CB8AC3E}">
        <p14:creationId xmlns:p14="http://schemas.microsoft.com/office/powerpoint/2010/main" val="4515107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Causes of ethical problems</a:t>
            </a:r>
          </a:p>
        </p:txBody>
      </p:sp>
      <p:sp>
        <p:nvSpPr>
          <p:cNvPr id="3" name="Content Placeholder 2"/>
          <p:cNvSpPr>
            <a:spLocks noGrp="1"/>
          </p:cNvSpPr>
          <p:nvPr>
            <p:ph idx="1"/>
          </p:nvPr>
        </p:nvSpPr>
        <p:spPr/>
        <p:txBody>
          <a:bodyPr/>
          <a:lstStyle/>
          <a:p>
            <a:r>
              <a:rPr lang="en-US"/>
              <a:t>Competing values</a:t>
            </a:r>
          </a:p>
          <a:p>
            <a:endParaRPr lang="en-US"/>
          </a:p>
          <a:p>
            <a:r>
              <a:rPr lang="en-US"/>
              <a:t>Competing loyalties</a:t>
            </a:r>
          </a:p>
        </p:txBody>
      </p:sp>
    </p:spTree>
    <p:extLst>
      <p:ext uri="{BB962C8B-B14F-4D97-AF65-F5344CB8AC3E}">
        <p14:creationId xmlns:p14="http://schemas.microsoft.com/office/powerpoint/2010/main" val="24730255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ambiguity</a:t>
            </a:r>
          </a:p>
        </p:txBody>
      </p:sp>
      <p:sp>
        <p:nvSpPr>
          <p:cNvPr id="3" name="Content Placeholder 2"/>
          <p:cNvSpPr>
            <a:spLocks noGrp="1"/>
          </p:cNvSpPr>
          <p:nvPr>
            <p:ph idx="1"/>
          </p:nvPr>
        </p:nvSpPr>
        <p:spPr/>
        <p:txBody>
          <a:bodyPr/>
          <a:lstStyle/>
          <a:p>
            <a:r>
              <a:rPr lang="en-US"/>
              <a:t>“Ambiguity is an ever-present element in almost all social work situations.” pg. 15 of text</a:t>
            </a:r>
          </a:p>
          <a:p>
            <a:endParaRPr lang="en-US"/>
          </a:p>
          <a:p>
            <a:r>
              <a:rPr lang="en-US"/>
              <a:t>Is anything ever just black or white? We live and work in the grey!</a:t>
            </a:r>
          </a:p>
        </p:txBody>
      </p:sp>
    </p:spTree>
    <p:extLst>
      <p:ext uri="{BB962C8B-B14F-4D97-AF65-F5344CB8AC3E}">
        <p14:creationId xmlns:p14="http://schemas.microsoft.com/office/powerpoint/2010/main" val="3287107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Who is responsible for ethical conduct?</a:t>
            </a:r>
          </a:p>
        </p:txBody>
      </p:sp>
      <p:sp>
        <p:nvSpPr>
          <p:cNvPr id="3" name="Content Placeholder 2"/>
          <p:cNvSpPr>
            <a:spLocks noGrp="1"/>
          </p:cNvSpPr>
          <p:nvPr>
            <p:ph idx="1"/>
          </p:nvPr>
        </p:nvSpPr>
        <p:spPr/>
        <p:txBody>
          <a:bodyPr/>
          <a:lstStyle/>
          <a:p>
            <a:r>
              <a:rPr lang="en-US"/>
              <a:t>Individuals bear responsibility for their ethical conduct</a:t>
            </a:r>
          </a:p>
          <a:p>
            <a:r>
              <a:rPr lang="en-US"/>
              <a:t>Professional peer groups and agency settings can either support good ethical decisions or hinder them</a:t>
            </a:r>
          </a:p>
          <a:p>
            <a:endParaRPr lang="en-US"/>
          </a:p>
          <a:p>
            <a:endParaRPr lang="en-US"/>
          </a:p>
          <a:p>
            <a:pPr marL="0" indent="0">
              <a:buNone/>
            </a:pPr>
            <a:r>
              <a:rPr lang="en-US"/>
              <a:t>Pg. 16-17 of text</a:t>
            </a:r>
          </a:p>
        </p:txBody>
      </p:sp>
    </p:spTree>
    <p:extLst>
      <p:ext uri="{BB962C8B-B14F-4D97-AF65-F5344CB8AC3E}">
        <p14:creationId xmlns:p14="http://schemas.microsoft.com/office/powerpoint/2010/main" val="31583485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 glimpse of what’s to come…</a:t>
            </a:r>
          </a:p>
        </p:txBody>
      </p:sp>
      <p:sp>
        <p:nvSpPr>
          <p:cNvPr id="3" name="Content Placeholder 2"/>
          <p:cNvSpPr>
            <a:spLocks noGrp="1"/>
          </p:cNvSpPr>
          <p:nvPr>
            <p:ph idx="1"/>
          </p:nvPr>
        </p:nvSpPr>
        <p:spPr/>
        <p:txBody>
          <a:bodyPr>
            <a:normAutofit lnSpcReduction="10000"/>
          </a:bodyPr>
          <a:lstStyle/>
          <a:p>
            <a:r>
              <a:rPr lang="en-US"/>
              <a:t>When making ethical decisions, one must always consider the following:</a:t>
            </a:r>
          </a:p>
          <a:p>
            <a:pPr lvl="1"/>
            <a:r>
              <a:rPr lang="en-US"/>
              <a:t>Who is my client?</a:t>
            </a:r>
          </a:p>
          <a:p>
            <a:pPr lvl="1"/>
            <a:r>
              <a:rPr lang="en-US"/>
              <a:t>What obligations do I owe my client?</a:t>
            </a:r>
          </a:p>
          <a:p>
            <a:pPr lvl="1"/>
            <a:r>
              <a:rPr lang="en-US"/>
              <a:t>Do I have professional obligations to people other than my client?</a:t>
            </a:r>
          </a:p>
          <a:p>
            <a:pPr lvl="1"/>
            <a:r>
              <a:rPr lang="en-US"/>
              <a:t>What are my obligations to my own family, agency, and profession?</a:t>
            </a:r>
          </a:p>
          <a:p>
            <a:pPr lvl="1"/>
            <a:r>
              <a:rPr lang="en-US"/>
              <a:t>What are my own personal values? Are these values compatible with my profession’s values or society’s values?</a:t>
            </a:r>
          </a:p>
          <a:p>
            <a:pPr lvl="1"/>
            <a:r>
              <a:rPr lang="en-US"/>
              <a:t>What are my ethical priorities when these value sets are not identical or when they conflict?</a:t>
            </a:r>
          </a:p>
          <a:p>
            <a:pPr lvl="1"/>
            <a:r>
              <a:rPr lang="en-US"/>
              <a:t>What is the ethical way to respond when I have conflicting professional responsibilities to different people?</a:t>
            </a:r>
          </a:p>
          <a:p>
            <a:pPr marL="457200" lvl="1" indent="0">
              <a:buNone/>
            </a:pPr>
            <a:endParaRPr lang="en-US"/>
          </a:p>
          <a:p>
            <a:pPr marL="457200" lvl="1" indent="0">
              <a:buNone/>
            </a:pPr>
            <a:r>
              <a:rPr lang="en-US"/>
              <a:t>*taken from page 6 of text</a:t>
            </a:r>
          </a:p>
          <a:p>
            <a:pPr lvl="1"/>
            <a:endParaRPr lang="en-US"/>
          </a:p>
        </p:txBody>
      </p:sp>
    </p:spTree>
    <p:extLst>
      <p:ext uri="{BB962C8B-B14F-4D97-AF65-F5344CB8AC3E}">
        <p14:creationId xmlns:p14="http://schemas.microsoft.com/office/powerpoint/2010/main" val="39350431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In-class Activity: everyday </a:t>
            </a:r>
            <a:r>
              <a:rPr lang="en-US" smtClean="0"/>
              <a:t>ethical problems/dilemmas</a:t>
            </a:r>
            <a:endParaRPr lang="en-US" dirty="0"/>
          </a:p>
        </p:txBody>
      </p:sp>
      <p:sp>
        <p:nvSpPr>
          <p:cNvPr id="3" name="Content Placeholder 2"/>
          <p:cNvSpPr>
            <a:spLocks noGrp="1"/>
          </p:cNvSpPr>
          <p:nvPr>
            <p:ph idx="1"/>
          </p:nvPr>
        </p:nvSpPr>
        <p:spPr/>
        <p:txBody>
          <a:bodyPr>
            <a:normAutofit/>
          </a:bodyPr>
          <a:lstStyle/>
          <a:p>
            <a:r>
              <a:rPr lang="en-US" dirty="0">
                <a:hlinkClick r:id="rId2"/>
              </a:rPr>
              <a:t>http://greatergood.berkeley.edu/article/item/right_and_wrong_in_the_real_world</a:t>
            </a:r>
            <a:r>
              <a:rPr lang="en-US" dirty="0" smtClean="0">
                <a:hlinkClick r:id="rId2"/>
              </a:rPr>
              <a:t>#</a:t>
            </a:r>
            <a:r>
              <a:rPr lang="en-US" dirty="0" smtClean="0"/>
              <a:t> </a:t>
            </a:r>
          </a:p>
          <a:p>
            <a:endParaRPr lang="en-US" dirty="0"/>
          </a:p>
          <a:p>
            <a:r>
              <a:rPr lang="en-US" dirty="0" smtClean="0"/>
              <a:t>Break up into groups of 3-4</a:t>
            </a:r>
          </a:p>
          <a:p>
            <a:r>
              <a:rPr lang="en-US" dirty="0" smtClean="0"/>
              <a:t>I’ll come around and give you an everyday ethical problem/dilemma to consider</a:t>
            </a:r>
          </a:p>
          <a:p>
            <a:r>
              <a:rPr lang="en-US" dirty="0" smtClean="0"/>
              <a:t>Discuss it within your group</a:t>
            </a:r>
          </a:p>
          <a:p>
            <a:r>
              <a:rPr lang="en-US" dirty="0" smtClean="0"/>
              <a:t>You MUST reach a conclusion about what you would do in this situation</a:t>
            </a:r>
          </a:p>
          <a:p>
            <a:pPr lvl="1"/>
            <a:r>
              <a:rPr lang="en-US" dirty="0" smtClean="0"/>
              <a:t>What values are being jeopardized?</a:t>
            </a:r>
          </a:p>
          <a:p>
            <a:pPr lvl="1"/>
            <a:r>
              <a:rPr lang="en-US" dirty="0" smtClean="0"/>
              <a:t>Are any values conflicting?</a:t>
            </a:r>
          </a:p>
        </p:txBody>
      </p:sp>
    </p:spTree>
    <p:extLst>
      <p:ext uri="{BB962C8B-B14F-4D97-AF65-F5344CB8AC3E}">
        <p14:creationId xmlns:p14="http://schemas.microsoft.com/office/powerpoint/2010/main" val="31774402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In-class activity: Part 2</a:t>
            </a:r>
            <a:endParaRPr lang="en-US" dirty="0"/>
          </a:p>
        </p:txBody>
      </p:sp>
      <p:sp>
        <p:nvSpPr>
          <p:cNvPr id="3" name="Content Placeholder 2"/>
          <p:cNvSpPr>
            <a:spLocks noGrp="1"/>
          </p:cNvSpPr>
          <p:nvPr>
            <p:ph idx="1"/>
          </p:nvPr>
        </p:nvSpPr>
        <p:spPr/>
        <p:txBody>
          <a:bodyPr/>
          <a:lstStyle/>
          <a:p>
            <a:r>
              <a:rPr lang="en-US" dirty="0" smtClean="0"/>
              <a:t>Within your groups, examine the process by which you arrived at your conclusion</a:t>
            </a:r>
          </a:p>
          <a:p>
            <a:pPr lvl="1"/>
            <a:r>
              <a:rPr lang="en-US" dirty="0" smtClean="0"/>
              <a:t>Did you actively name your values?</a:t>
            </a:r>
          </a:p>
          <a:p>
            <a:pPr lvl="1"/>
            <a:r>
              <a:rPr lang="en-US" dirty="0" smtClean="0"/>
              <a:t>Did you make a list of competing values?</a:t>
            </a:r>
          </a:p>
          <a:p>
            <a:pPr lvl="1"/>
            <a:r>
              <a:rPr lang="en-US" dirty="0" smtClean="0"/>
              <a:t>Did you consider values at all?</a:t>
            </a:r>
          </a:p>
          <a:p>
            <a:pPr lvl="1"/>
            <a:r>
              <a:rPr lang="en-US" dirty="0" smtClean="0"/>
              <a:t>Did you write anything down?</a:t>
            </a:r>
          </a:p>
          <a:p>
            <a:pPr lvl="1"/>
            <a:r>
              <a:rPr lang="en-US" dirty="0" smtClean="0"/>
              <a:t>Were “moral principles” at play?</a:t>
            </a:r>
          </a:p>
          <a:p>
            <a:pPr lvl="1"/>
            <a:r>
              <a:rPr lang="en-US" dirty="0" smtClean="0"/>
              <a:t>Did you “argue” within your group?</a:t>
            </a:r>
          </a:p>
          <a:p>
            <a:pPr lvl="1"/>
            <a:r>
              <a:rPr lang="en-US" dirty="0" smtClean="0"/>
              <a:t>Did your “gut” tell you what to do?</a:t>
            </a:r>
          </a:p>
          <a:p>
            <a:pPr lvl="1"/>
            <a:endParaRPr lang="en-US" dirty="0"/>
          </a:p>
        </p:txBody>
      </p:sp>
    </p:spTree>
    <p:extLst>
      <p:ext uri="{BB962C8B-B14F-4D97-AF65-F5344CB8AC3E}">
        <p14:creationId xmlns:p14="http://schemas.microsoft.com/office/powerpoint/2010/main" val="22819519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Philosophy</a:t>
            </a:r>
            <a:endParaRPr lang="en-US" dirty="0"/>
          </a:p>
        </p:txBody>
      </p:sp>
      <p:sp>
        <p:nvSpPr>
          <p:cNvPr id="3" name="Content Placeholder 2"/>
          <p:cNvSpPr>
            <a:spLocks noGrp="1"/>
          </p:cNvSpPr>
          <p:nvPr>
            <p:ph idx="1"/>
          </p:nvPr>
        </p:nvSpPr>
        <p:spPr/>
        <p:txBody>
          <a:bodyPr/>
          <a:lstStyle/>
          <a:p>
            <a:r>
              <a:rPr lang="en-US" dirty="0" smtClean="0"/>
              <a:t>Filled with competing theories that offer “moral principles” for use in ethical dilemmas</a:t>
            </a:r>
          </a:p>
          <a:p>
            <a:pPr lvl="1"/>
            <a:r>
              <a:rPr lang="en-US" dirty="0" smtClean="0"/>
              <a:t>Theological ethics – religious sources offer guidance</a:t>
            </a:r>
          </a:p>
          <a:p>
            <a:pPr lvl="1"/>
            <a:r>
              <a:rPr lang="en-US" dirty="0" smtClean="0"/>
              <a:t>Consequentialist theories – judges the moral value of an act by the end results</a:t>
            </a:r>
          </a:p>
          <a:p>
            <a:pPr lvl="1"/>
            <a:r>
              <a:rPr lang="en-US" dirty="0" smtClean="0"/>
              <a:t>Rational and Rule-based theories – appropriate intentions are essential to moral value</a:t>
            </a:r>
          </a:p>
          <a:p>
            <a:pPr lvl="1"/>
            <a:r>
              <a:rPr lang="en-US" dirty="0" smtClean="0"/>
              <a:t>Virtue-based theories – focus on character rather than behavior</a:t>
            </a:r>
          </a:p>
          <a:p>
            <a:pPr lvl="1"/>
            <a:endParaRPr lang="en-US" dirty="0"/>
          </a:p>
          <a:p>
            <a:pPr marL="457200" lvl="1" indent="0">
              <a:buNone/>
            </a:pPr>
            <a:r>
              <a:rPr lang="en-US" dirty="0">
                <a:hlinkClick r:id="rId2"/>
              </a:rPr>
              <a:t>http://greatergood.berkeley.edu/article/item/right_and_wrong_in_the_real_world</a:t>
            </a:r>
            <a:r>
              <a:rPr lang="en-US" dirty="0" smtClean="0">
                <a:hlinkClick r:id="rId2"/>
              </a:rPr>
              <a:t>#</a:t>
            </a:r>
            <a:r>
              <a:rPr lang="en-US" dirty="0" smtClean="0"/>
              <a:t> </a:t>
            </a:r>
          </a:p>
          <a:p>
            <a:pPr marL="457200" lvl="1" indent="0">
              <a:buNone/>
            </a:pPr>
            <a:endParaRPr lang="en-US" dirty="0" smtClean="0"/>
          </a:p>
        </p:txBody>
      </p:sp>
    </p:spTree>
    <p:extLst>
      <p:ext uri="{BB962C8B-B14F-4D97-AF65-F5344CB8AC3E}">
        <p14:creationId xmlns:p14="http://schemas.microsoft.com/office/powerpoint/2010/main" val="3592557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Getting to know you…</a:t>
            </a:r>
          </a:p>
        </p:txBody>
      </p:sp>
      <p:sp>
        <p:nvSpPr>
          <p:cNvPr id="3" name="Content Placeholder 2"/>
          <p:cNvSpPr>
            <a:spLocks noGrp="1"/>
          </p:cNvSpPr>
          <p:nvPr>
            <p:ph idx="1"/>
          </p:nvPr>
        </p:nvSpPr>
        <p:spPr/>
        <p:txBody>
          <a:bodyPr/>
          <a:lstStyle/>
          <a:p>
            <a:r>
              <a:rPr lang="en-US" dirty="0"/>
              <a:t>A little bit about me…</a:t>
            </a:r>
          </a:p>
          <a:p>
            <a:pPr lvl="1"/>
            <a:r>
              <a:rPr lang="en-US" dirty="0"/>
              <a:t>Kelly DaCunha, MSW, LCSW-C</a:t>
            </a:r>
          </a:p>
          <a:p>
            <a:pPr lvl="1"/>
            <a:r>
              <a:rPr lang="en-US" dirty="0">
                <a:hlinkClick r:id="rId2"/>
              </a:rPr>
              <a:t>KDaCunha@towson.edu</a:t>
            </a:r>
            <a:endParaRPr lang="en-US" dirty="0"/>
          </a:p>
          <a:p>
            <a:pPr lvl="1"/>
            <a:r>
              <a:rPr lang="en-US" dirty="0"/>
              <a:t>Office Hours: </a:t>
            </a:r>
            <a:r>
              <a:rPr lang="en-US" dirty="0" err="1"/>
              <a:t>Tu</a:t>
            </a:r>
            <a:r>
              <a:rPr lang="en-US" dirty="0"/>
              <a:t>/</a:t>
            </a:r>
            <a:r>
              <a:rPr lang="en-US" dirty="0" err="1"/>
              <a:t>Th</a:t>
            </a:r>
            <a:r>
              <a:rPr lang="en-US" dirty="0"/>
              <a:t> </a:t>
            </a:r>
            <a:r>
              <a:rPr lang="en-US" dirty="0" smtClean="0"/>
              <a:t>11/2pm or </a:t>
            </a:r>
            <a:r>
              <a:rPr lang="en-US" dirty="0"/>
              <a:t>by appointment</a:t>
            </a:r>
          </a:p>
          <a:p>
            <a:pPr marL="457200" lvl="1" indent="0">
              <a:buNone/>
            </a:pPr>
            <a:endParaRPr lang="en-US" dirty="0"/>
          </a:p>
          <a:p>
            <a:r>
              <a:rPr lang="en-US" dirty="0"/>
              <a:t>A little bit about you…</a:t>
            </a:r>
          </a:p>
          <a:p>
            <a:pPr lvl="1"/>
            <a:r>
              <a:rPr lang="en-US" dirty="0"/>
              <a:t>Name </a:t>
            </a:r>
          </a:p>
          <a:p>
            <a:pPr lvl="1"/>
            <a:r>
              <a:rPr lang="en-US" dirty="0"/>
              <a:t>Major/Life goal</a:t>
            </a:r>
          </a:p>
          <a:p>
            <a:pPr lvl="1"/>
            <a:r>
              <a:rPr lang="en-US" dirty="0"/>
              <a:t>Year</a:t>
            </a:r>
          </a:p>
        </p:txBody>
      </p:sp>
    </p:spTree>
    <p:extLst>
      <p:ext uri="{BB962C8B-B14F-4D97-AF65-F5344CB8AC3E}">
        <p14:creationId xmlns:p14="http://schemas.microsoft.com/office/powerpoint/2010/main" val="2140364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Syllabus</a:t>
            </a:r>
          </a:p>
        </p:txBody>
      </p:sp>
      <p:sp>
        <p:nvSpPr>
          <p:cNvPr id="3" name="Content Placeholder 2"/>
          <p:cNvSpPr>
            <a:spLocks noGrp="1"/>
          </p:cNvSpPr>
          <p:nvPr>
            <p:ph idx="1"/>
          </p:nvPr>
        </p:nvSpPr>
        <p:spPr/>
        <p:txBody>
          <a:bodyPr/>
          <a:lstStyle/>
          <a:p>
            <a:r>
              <a:rPr lang="en-US" dirty="0"/>
              <a:t>2 textbooks (one you print </a:t>
            </a:r>
            <a:r>
              <a:rPr lang="en-US" dirty="0" smtClean="0"/>
              <a:t>yourself; one recommended)</a:t>
            </a:r>
            <a:endParaRPr lang="en-US" dirty="0"/>
          </a:p>
          <a:p>
            <a:r>
              <a:rPr lang="en-US" dirty="0"/>
              <a:t>3</a:t>
            </a:r>
            <a:r>
              <a:rPr lang="en-US" dirty="0" smtClean="0"/>
              <a:t> </a:t>
            </a:r>
            <a:r>
              <a:rPr lang="en-US" dirty="0"/>
              <a:t>Position Papers</a:t>
            </a:r>
          </a:p>
          <a:p>
            <a:r>
              <a:rPr lang="en-US" dirty="0"/>
              <a:t>Partner Debate</a:t>
            </a:r>
          </a:p>
          <a:p>
            <a:r>
              <a:rPr lang="en-US" dirty="0"/>
              <a:t>Midterm Exam</a:t>
            </a:r>
          </a:p>
          <a:p>
            <a:r>
              <a:rPr lang="en-US" dirty="0"/>
              <a:t>Final Exam</a:t>
            </a:r>
          </a:p>
        </p:txBody>
      </p:sp>
    </p:spTree>
    <p:extLst>
      <p:ext uri="{BB962C8B-B14F-4D97-AF65-F5344CB8AC3E}">
        <p14:creationId xmlns:p14="http://schemas.microsoft.com/office/powerpoint/2010/main" val="3569844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Safe space</a:t>
            </a:r>
          </a:p>
        </p:txBody>
      </p:sp>
      <p:sp>
        <p:nvSpPr>
          <p:cNvPr id="3" name="Content Placeholder 2"/>
          <p:cNvSpPr>
            <a:spLocks noGrp="1"/>
          </p:cNvSpPr>
          <p:nvPr>
            <p:ph idx="1"/>
          </p:nvPr>
        </p:nvSpPr>
        <p:spPr/>
        <p:txBody>
          <a:bodyPr/>
          <a:lstStyle/>
          <a:p>
            <a:r>
              <a:rPr lang="en-US"/>
              <a:t>In this class we will discuss some contraversial topics</a:t>
            </a:r>
          </a:p>
          <a:p>
            <a:r>
              <a:rPr lang="en-US"/>
              <a:t>Everyone’s opinion is valued here</a:t>
            </a:r>
          </a:p>
          <a:p>
            <a:r>
              <a:rPr lang="en-US"/>
              <a:t>Is there really a right or wrong answer…..or should we start to think in terms of spectrum or shades of grey?</a:t>
            </a:r>
          </a:p>
        </p:txBody>
      </p:sp>
    </p:spTree>
    <p:extLst>
      <p:ext uri="{BB962C8B-B14F-4D97-AF65-F5344CB8AC3E}">
        <p14:creationId xmlns:p14="http://schemas.microsoft.com/office/powerpoint/2010/main" val="3575189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does “ethics” mean?</a:t>
            </a:r>
          </a:p>
        </p:txBody>
      </p:sp>
      <p:sp>
        <p:nvSpPr>
          <p:cNvPr id="3" name="Content Placeholder 2"/>
          <p:cNvSpPr>
            <a:spLocks noGrp="1"/>
          </p:cNvSpPr>
          <p:nvPr>
            <p:ph idx="1"/>
          </p:nvPr>
        </p:nvSpPr>
        <p:spPr/>
        <p:txBody>
          <a:bodyPr/>
          <a:lstStyle/>
          <a:p>
            <a:pPr marL="0" indent="0">
              <a:buNone/>
            </a:pPr>
            <a:endParaRPr lang="en-US"/>
          </a:p>
          <a:p>
            <a:pPr marL="0" indent="0">
              <a:buNone/>
            </a:pPr>
            <a:r>
              <a:rPr lang="en-US"/>
              <a:t>“Ethics” comes from </a:t>
            </a:r>
            <a:r>
              <a:rPr lang="en-US" i="1"/>
              <a:t>ethos, </a:t>
            </a:r>
            <a:r>
              <a:rPr lang="en-US"/>
              <a:t>a Greek word meaning “custom, usage, habit, or character.” (pg. 8 of text)</a:t>
            </a:r>
          </a:p>
          <a:p>
            <a:r>
              <a:rPr lang="en-US"/>
              <a:t>Ethics pertains to what actions are “morally right” and “how things ought to be” (pg. 8 of text)</a:t>
            </a:r>
          </a:p>
          <a:p>
            <a:pPr marL="0" indent="0">
              <a:buNone/>
            </a:pPr>
            <a:endParaRPr lang="en-US"/>
          </a:p>
          <a:p>
            <a:pPr marL="0" indent="0">
              <a:buNone/>
            </a:pPr>
            <a:r>
              <a:rPr lang="en-US"/>
              <a:t>Anyone care to share?</a:t>
            </a:r>
          </a:p>
          <a:p>
            <a:r>
              <a:rPr lang="en-US"/>
              <a:t>Name some ethical problems or dilemmas you have faced</a:t>
            </a:r>
          </a:p>
          <a:p>
            <a:pPr lvl="1"/>
            <a:r>
              <a:rPr lang="en-US"/>
              <a:t>Should I spank my children?</a:t>
            </a:r>
          </a:p>
          <a:p>
            <a:pPr lvl="1"/>
            <a:r>
              <a:rPr lang="en-US"/>
              <a:t>Should I make my kids eat veggies when they don’t like them?</a:t>
            </a:r>
          </a:p>
        </p:txBody>
      </p:sp>
    </p:spTree>
    <p:extLst>
      <p:ext uri="{BB962C8B-B14F-4D97-AF65-F5344CB8AC3E}">
        <p14:creationId xmlns:p14="http://schemas.microsoft.com/office/powerpoint/2010/main" val="1462564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General ethics</a:t>
            </a:r>
          </a:p>
        </p:txBody>
      </p:sp>
      <p:sp>
        <p:nvSpPr>
          <p:cNvPr id="3" name="Content Placeholder 2"/>
          <p:cNvSpPr>
            <a:spLocks noGrp="1"/>
          </p:cNvSpPr>
          <p:nvPr>
            <p:ph idx="1"/>
          </p:nvPr>
        </p:nvSpPr>
        <p:spPr/>
        <p:txBody>
          <a:bodyPr/>
          <a:lstStyle/>
          <a:p>
            <a:r>
              <a:rPr lang="en-US"/>
              <a:t>“obligations that are owed by one person to another person” (pg. 8 of text)</a:t>
            </a:r>
          </a:p>
          <a:p>
            <a:r>
              <a:rPr lang="en-US"/>
              <a:t>These obligations are based on a specific relationship one has to another person </a:t>
            </a:r>
            <a:r>
              <a:rPr lang="en-US" b="1"/>
              <a:t>OR</a:t>
            </a:r>
            <a:r>
              <a:rPr lang="en-US"/>
              <a:t> on a role that was voluntarily accepted by someone (pg. 8 of text) </a:t>
            </a:r>
          </a:p>
          <a:p>
            <a:pPr lvl="1"/>
            <a:r>
              <a:rPr lang="en-US"/>
              <a:t>Mother-child relationship: mother has an ethical obligation to provide food for her child  </a:t>
            </a:r>
          </a:p>
          <a:p>
            <a:pPr lvl="1"/>
            <a:r>
              <a:rPr lang="en-US"/>
              <a:t>Someone who chose to become a blood donor has an ethical obligation to fill out the forms correctly and name any risks to their blood supply</a:t>
            </a:r>
          </a:p>
        </p:txBody>
      </p:sp>
    </p:spTree>
    <p:extLst>
      <p:ext uri="{BB962C8B-B14F-4D97-AF65-F5344CB8AC3E}">
        <p14:creationId xmlns:p14="http://schemas.microsoft.com/office/powerpoint/2010/main" val="16341858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Professional ethics</a:t>
            </a:r>
          </a:p>
        </p:txBody>
      </p:sp>
      <p:sp>
        <p:nvSpPr>
          <p:cNvPr id="3" name="Content Placeholder 2"/>
          <p:cNvSpPr>
            <a:spLocks noGrp="1"/>
          </p:cNvSpPr>
          <p:nvPr>
            <p:ph idx="1"/>
          </p:nvPr>
        </p:nvSpPr>
        <p:spPr>
          <a:xfrm>
            <a:off x="685800" y="2194560"/>
            <a:ext cx="10820400" cy="4024125"/>
          </a:xfrm>
        </p:spPr>
        <p:txBody>
          <a:bodyPr/>
          <a:lstStyle/>
          <a:p>
            <a:pPr marL="0" indent="0">
              <a:buNone/>
            </a:pPr>
            <a:r>
              <a:rPr lang="en-US"/>
              <a:t>“</a:t>
            </a:r>
            <a:r>
              <a:rPr lang="en-US" b="1"/>
              <a:t>Professional ethics</a:t>
            </a:r>
            <a:r>
              <a:rPr lang="en-US"/>
              <a:t> are a codification of the special obligations that arise out of a person’s voluntary choice to become a professional, such as a social worker. Professional ethics clarify the ethical aspects of professional practice. Professional social work ethics are intended to help social work practitioners recognize morally correct practice and learn how to decide and act </a:t>
            </a:r>
            <a:r>
              <a:rPr lang="en-US" i="1"/>
              <a:t>ethically in any professional situation.</a:t>
            </a:r>
            <a:r>
              <a:rPr lang="en-US"/>
              <a:t>” (pg. 8 of text)</a:t>
            </a:r>
          </a:p>
        </p:txBody>
      </p:sp>
    </p:spTree>
    <p:extLst>
      <p:ext uri="{BB962C8B-B14F-4D97-AF65-F5344CB8AC3E}">
        <p14:creationId xmlns:p14="http://schemas.microsoft.com/office/powerpoint/2010/main" val="2428313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Ethics through a social work lens</a:t>
            </a:r>
          </a:p>
        </p:txBody>
      </p:sp>
      <p:sp>
        <p:nvSpPr>
          <p:cNvPr id="3" name="Content Placeholder 2"/>
          <p:cNvSpPr>
            <a:spLocks noGrp="1"/>
          </p:cNvSpPr>
          <p:nvPr>
            <p:ph idx="1"/>
          </p:nvPr>
        </p:nvSpPr>
        <p:spPr/>
        <p:txBody>
          <a:bodyPr/>
          <a:lstStyle/>
          <a:p>
            <a:r>
              <a:rPr lang="en-US"/>
              <a:t>Is anyone here thinking about Social Work as a future profession?</a:t>
            </a:r>
          </a:p>
          <a:p>
            <a:r>
              <a:rPr lang="en-US"/>
              <a:t>What makes Social Work a good lens through which to explore professional ethics?</a:t>
            </a:r>
          </a:p>
          <a:p>
            <a:pPr lvl="1"/>
            <a:r>
              <a:rPr lang="en-US"/>
              <a:t>Detailed and strict Code of Ethics</a:t>
            </a:r>
          </a:p>
          <a:p>
            <a:pPr lvl="1"/>
            <a:r>
              <a:rPr lang="en-US"/>
              <a:t>Social Work as a profession focuses on human rights</a:t>
            </a:r>
          </a:p>
          <a:p>
            <a:pPr lvl="1"/>
            <a:r>
              <a:rPr lang="en-US"/>
              <a:t>Social Workers are not “mere technicians who solve mechanical problems (such as providing services or supplying information). They are, first and foremost, moral agents.” (pg. 9 of text)</a:t>
            </a:r>
          </a:p>
          <a:p>
            <a:pPr lvl="1"/>
            <a:r>
              <a:rPr lang="en-US"/>
              <a:t>There are ethical implications to almost every decision made by a Social Worker – and therefore risk (pg. 9 of text)</a:t>
            </a:r>
          </a:p>
        </p:txBody>
      </p:sp>
    </p:spTree>
    <p:extLst>
      <p:ext uri="{BB962C8B-B14F-4D97-AF65-F5344CB8AC3E}">
        <p14:creationId xmlns:p14="http://schemas.microsoft.com/office/powerpoint/2010/main" val="2991902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pretest</a:t>
            </a:r>
          </a:p>
        </p:txBody>
      </p:sp>
      <p:sp>
        <p:nvSpPr>
          <p:cNvPr id="3" name="Content Placeholder 2"/>
          <p:cNvSpPr>
            <a:spLocks noGrp="1"/>
          </p:cNvSpPr>
          <p:nvPr>
            <p:ph idx="1"/>
          </p:nvPr>
        </p:nvSpPr>
        <p:spPr/>
        <p:txBody>
          <a:bodyPr/>
          <a:lstStyle/>
          <a:p>
            <a:r>
              <a:rPr lang="en-US" dirty="0"/>
              <a:t>As I read you these questions, write down your answer of true or false</a:t>
            </a:r>
          </a:p>
          <a:p>
            <a:r>
              <a:rPr lang="en-US" dirty="0"/>
              <a:t>No worries….this is just for your eyes</a:t>
            </a:r>
            <a:r>
              <a:rPr lang="en-US" dirty="0" smtClean="0"/>
              <a:t>!</a:t>
            </a:r>
            <a:endParaRPr lang="en-US" dirty="0"/>
          </a:p>
        </p:txBody>
      </p:sp>
    </p:spTree>
    <p:extLst>
      <p:ext uri="{BB962C8B-B14F-4D97-AF65-F5344CB8AC3E}">
        <p14:creationId xmlns:p14="http://schemas.microsoft.com/office/powerpoint/2010/main" val="3310051730"/>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otalTime>0</TotalTime>
  <Words>1026</Words>
  <Application/>
  <PresentationFormat>Widescreen</PresentationFormat>
  <Paragraphs>111</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Century Gothic</vt:lpstr>
      <vt:lpstr>Vapor Trail</vt:lpstr>
      <vt:lpstr>PowerPoint Presentation</vt:lpstr>
      <vt:lpstr>Getting to know you…</vt:lpstr>
      <vt:lpstr>Syllabus</vt:lpstr>
      <vt:lpstr>Safe space</vt:lpstr>
      <vt:lpstr>What does “ethics” mean?</vt:lpstr>
      <vt:lpstr>General ethics</vt:lpstr>
      <vt:lpstr>Professional ethics</vt:lpstr>
      <vt:lpstr>Ethics through a social work lens</vt:lpstr>
      <vt:lpstr>pretest</vt:lpstr>
      <vt:lpstr>NASW Code of Ethics</vt:lpstr>
      <vt:lpstr>NASW Code of ethics</vt:lpstr>
      <vt:lpstr>Ethical Problem or dilemma?</vt:lpstr>
      <vt:lpstr>Causes of ethical problems</vt:lpstr>
      <vt:lpstr>ambiguity</vt:lpstr>
      <vt:lpstr>Who is responsible for ethical conduct?</vt:lpstr>
      <vt:lpstr>A glimpse of what’s to come…</vt:lpstr>
      <vt:lpstr>In-class Activity: everyday ethical problems/dilemmas</vt:lpstr>
      <vt:lpstr>In-class activity: Part 2</vt:lpstr>
      <vt:lpstr>Philosophy</vt:lpstr>
    </vt:vector>
  </TitlesOfParts>
  <LinksUpToDate>false</LinksUpToDate>
  <SharedDoc>false</SharedDoc>
  <HyperlinksChanged>false</HyperlinksChanged>
  <AppVersion>15.0000</AppVersion>
  <Company/>
  <Template/>
  <Manager/>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revision>0</revision>
</coreProperties>
</file>