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20"/>
  </p:notesMasterIdLst>
  <p:handoutMasterIdLst>
    <p:handoutMasterId r:id="rId21"/>
  </p:handoutMasterIdLst>
  <p:sldIdLst>
    <p:sldId id="259" r:id="rId3"/>
    <p:sldId id="260" r:id="rId4"/>
    <p:sldId id="261" r:id="rId5"/>
    <p:sldId id="262" r:id="rId6"/>
    <p:sldId id="263" r:id="rId7"/>
    <p:sldId id="264" r:id="rId8"/>
    <p:sldId id="265" r:id="rId9"/>
    <p:sldId id="266" r:id="rId10"/>
    <p:sldId id="267" r:id="rId11"/>
    <p:sldId id="268" r:id="rId12"/>
    <p:sldId id="270" r:id="rId13"/>
    <p:sldId id="271" r:id="rId14"/>
    <p:sldId id="276" r:id="rId15"/>
    <p:sldId id="277"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10" d="100"/>
          <a:sy n="110" d="100"/>
        </p:scale>
        <p:origin x="594"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3/7/2017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3/7/2017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a:p>
        </p:txBody>
      </p:sp>
    </p:spTree>
    <p:extLst>
      <p:ext uri="{BB962C8B-B14F-4D97-AF65-F5344CB8AC3E}">
        <p14:creationId xmlns:p14="http://schemas.microsoft.com/office/powerpoint/2010/main" val="92151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Homeowners enjoy special offers</a:t>
            </a:r>
            <a:r>
              <a:rPr lang="en-US" baseline="0" dirty="0" smtClean="0"/>
              <a:t> for the first time they purchase their homes. Pre-age withdrawals are subjected to 10% penalty by thee IRS. A certain limit is given on the amount the homeowners can use based on their marital status. Married couples can use up to $20,000 of the IRAs funds to purchase their home. On the other hand, single people are required to use up to $10,000 of the IRAs funds. People who have never had a principle residence qualify for the deductions when they buy a home. The money withdrawn from the IRA are restricted for usage  within 120 days.</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10</a:t>
            </a:fld>
            <a:endParaRPr lang="en-US"/>
          </a:p>
        </p:txBody>
      </p:sp>
    </p:spTree>
    <p:extLst>
      <p:ext uri="{BB962C8B-B14F-4D97-AF65-F5344CB8AC3E}">
        <p14:creationId xmlns:p14="http://schemas.microsoft.com/office/powerpoint/2010/main" val="171797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Mortgage</a:t>
            </a:r>
            <a:r>
              <a:rPr lang="en-US" baseline="0" dirty="0" smtClean="0"/>
              <a:t> insurance is considered as a mortgage interest and is excluded from the taxable income. Homeowners are therefore not required to include it in their taxable income. However, the mortgage insurance must be associated with a certain house purchase debt. Also, the insurance should have been issued by recognized bodies such as private mortgage insurance. Phasing out of the deduction is implemented when the gross income exceeds $100,000. </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11</a:t>
            </a:fld>
            <a:endParaRPr lang="en-US"/>
          </a:p>
        </p:txBody>
      </p:sp>
    </p:spTree>
    <p:extLst>
      <p:ext uri="{BB962C8B-B14F-4D97-AF65-F5344CB8AC3E}">
        <p14:creationId xmlns:p14="http://schemas.microsoft.com/office/powerpoint/2010/main" val="2687754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 minimum tax can be subjected to homeowners and influence deductions on</a:t>
            </a:r>
            <a:r>
              <a:rPr lang="en-US" baseline="0" dirty="0" smtClean="0"/>
              <a:t> their debts. Home equity and mortgage debts linked with a specific home are entitled to the deductions under AMT. The implementation of the deductions on the debts is an tax advantage to the homeowners.  </a:t>
            </a:r>
          </a:p>
        </p:txBody>
      </p:sp>
      <p:sp>
        <p:nvSpPr>
          <p:cNvPr id="4" name="Slide Number Placeholder 3"/>
          <p:cNvSpPr>
            <a:spLocks noGrp="1"/>
          </p:cNvSpPr>
          <p:nvPr>
            <p:ph type="sldNum" sz="quarter" idx="10"/>
          </p:nvPr>
        </p:nvSpPr>
        <p:spPr/>
        <p:txBody>
          <a:bodyPr/>
          <a:lstStyle/>
          <a:p>
            <a:fld id="{8AD115C9-E24C-4512-AA8B-319BB49F77B5}" type="slidenum">
              <a:rPr lang="en-US" smtClean="0"/>
              <a:t>12</a:t>
            </a:fld>
            <a:endParaRPr lang="en-US"/>
          </a:p>
        </p:txBody>
      </p:sp>
    </p:spTree>
    <p:extLst>
      <p:ext uri="{BB962C8B-B14F-4D97-AF65-F5344CB8AC3E}">
        <p14:creationId xmlns:p14="http://schemas.microsoft.com/office/powerpoint/2010/main" val="3528990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Homeowners may decide to utilize section of their home for business purposes.</a:t>
            </a:r>
            <a:r>
              <a:rPr lang="en-US" baseline="0" dirty="0" smtClean="0"/>
              <a:t> Deductions are made based on the portion of the home set for the business. the percentage of deduction depends on expenses incurred on repairs, insurance, and depreciation.</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13</a:t>
            </a:fld>
            <a:endParaRPr lang="en-US"/>
          </a:p>
        </p:txBody>
      </p:sp>
    </p:spTree>
    <p:extLst>
      <p:ext uri="{BB962C8B-B14F-4D97-AF65-F5344CB8AC3E}">
        <p14:creationId xmlns:p14="http://schemas.microsoft.com/office/powerpoint/2010/main" val="4009159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a:t>
            </a:r>
            <a:r>
              <a:rPr lang="en-US" baseline="0" dirty="0" smtClean="0"/>
              <a:t> costs deduction is a benefit of tax deduction to homeowners. Job requirement may force homeowners to move to new places of residence. As a result, provided the distance from the old home to the new location is greater than 50 miles, the moving costs deduction can be applied. </a:t>
            </a:r>
            <a:r>
              <a:rPr lang="en-US" dirty="0" smtClean="0"/>
              <a:t>Travel costs, housing expenses, and household goods storage fees are some of the expenses considered during the deducted.</a:t>
            </a:r>
          </a:p>
        </p:txBody>
      </p:sp>
      <p:sp>
        <p:nvSpPr>
          <p:cNvPr id="4" name="Slide Number Placeholder 3"/>
          <p:cNvSpPr>
            <a:spLocks noGrp="1"/>
          </p:cNvSpPr>
          <p:nvPr>
            <p:ph type="sldNum" sz="quarter" idx="10"/>
          </p:nvPr>
        </p:nvSpPr>
        <p:spPr/>
        <p:txBody>
          <a:bodyPr/>
          <a:lstStyle/>
          <a:p>
            <a:fld id="{8AD115C9-E24C-4512-AA8B-319BB49F77B5}" type="slidenum">
              <a:rPr lang="en-US" smtClean="0"/>
              <a:t>14</a:t>
            </a:fld>
            <a:endParaRPr lang="en-US"/>
          </a:p>
        </p:txBody>
      </p:sp>
    </p:spTree>
    <p:extLst>
      <p:ext uri="{BB962C8B-B14F-4D97-AF65-F5344CB8AC3E}">
        <p14:creationId xmlns:p14="http://schemas.microsoft.com/office/powerpoint/2010/main" val="101159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tax exclusions</a:t>
            </a:r>
            <a:r>
              <a:rPr lang="en-US" baseline="0" dirty="0" smtClean="0"/>
              <a:t> and deductions are an advantage to the homeowners. However, much of the benefit is for the homeowners who lie in the higher bracket.  Some of the benefits include saving finances that are acquired from the deductions. Also, the homeowners’ ability to meet other expenses in increased. People may also be motivated to purchase their own homes to benefit from the tax exclusions and deductions.</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15</a:t>
            </a:fld>
            <a:endParaRPr lang="en-US"/>
          </a:p>
        </p:txBody>
      </p:sp>
    </p:spTree>
    <p:extLst>
      <p:ext uri="{BB962C8B-B14F-4D97-AF65-F5344CB8AC3E}">
        <p14:creationId xmlns:p14="http://schemas.microsoft.com/office/powerpoint/2010/main" val="409512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taxation is enforced and guided by tax laws. Homeowners</a:t>
            </a:r>
            <a:r>
              <a:rPr lang="en-US" baseline="0" dirty="0" smtClean="0"/>
              <a:t> enjoy many benefits from the deductions made according to the tax laws. </a:t>
            </a:r>
            <a:r>
              <a:rPr lang="en-US" dirty="0" smtClean="0"/>
              <a:t>The deductions and exclusions influence financial gains, comfort, and income tax advantages.</a:t>
            </a:r>
            <a:r>
              <a:rPr lang="en-US" baseline="0" dirty="0" smtClean="0"/>
              <a:t> </a:t>
            </a:r>
            <a:r>
              <a:rPr lang="en-US" dirty="0" smtClean="0"/>
              <a:t>The benefits depends on the level of the homeowner.</a:t>
            </a:r>
            <a:r>
              <a:rPr lang="en-US" baseline="0" dirty="0" smtClean="0"/>
              <a:t> </a:t>
            </a:r>
            <a:r>
              <a:rPr lang="en-US" dirty="0" smtClean="0"/>
              <a:t>Other impacts include increase in number of home owners.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16</a:t>
            </a:fld>
            <a:endParaRPr lang="en-US"/>
          </a:p>
        </p:txBody>
      </p:sp>
    </p:spTree>
    <p:extLst>
      <p:ext uri="{BB962C8B-B14F-4D97-AF65-F5344CB8AC3E}">
        <p14:creationId xmlns:p14="http://schemas.microsoft.com/office/powerpoint/2010/main" val="114248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Tax laws are rules,</a:t>
            </a:r>
            <a:r>
              <a:rPr lang="en-US" baseline="0" dirty="0" smtClean="0"/>
              <a:t> laws and policies that are followed when accomplishing taxation. The government monitor the taxation and imposes charges on various services such as income and transactions. There are direct and indirect types of taxes. The mode of payment creates the difference. Direct taxes are paid directly while indirect taxes applied on articles of consumption. Entities such as schools, townships, and companies develop and apply tax laws. </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2</a:t>
            </a:fld>
            <a:endParaRPr lang="en-US"/>
          </a:p>
        </p:txBody>
      </p:sp>
    </p:spTree>
    <p:extLst>
      <p:ext uri="{BB962C8B-B14F-4D97-AF65-F5344CB8AC3E}">
        <p14:creationId xmlns:p14="http://schemas.microsoft.com/office/powerpoint/2010/main" val="144974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tax law offers great advantages to the homeowners. A home is termed as a shelter and a residential place. Homes have gained value and homeowners gain a lot when they sell them. Income tax is the key benefit that is incurred. Other benefits include emotional satisfaction and financial gain. Homeownership is referred to as an effective hedge against inflation. Homeowners are able to sale their homes at high values at any time.</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3</a:t>
            </a:fld>
            <a:endParaRPr lang="en-US"/>
          </a:p>
        </p:txBody>
      </p:sp>
    </p:spTree>
    <p:extLst>
      <p:ext uri="{BB962C8B-B14F-4D97-AF65-F5344CB8AC3E}">
        <p14:creationId xmlns:p14="http://schemas.microsoft.com/office/powerpoint/2010/main" val="268541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Homeowners</a:t>
            </a:r>
            <a:r>
              <a:rPr lang="en-US" baseline="0" dirty="0" smtClean="0"/>
              <a:t> benefit from mortgage interest deductions. The deduction is not applicable to home purchase and rehabilitation debt of $1 million. Home equity debt of up to $100,000 can implement the mortgage interest deduction. The deductions only applied to people who own their home. As a result, non-home owners do not enjoy the mortgage interest deductions.</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4</a:t>
            </a:fld>
            <a:endParaRPr lang="en-US"/>
          </a:p>
        </p:txBody>
      </p:sp>
    </p:spTree>
    <p:extLst>
      <p:ext uri="{BB962C8B-B14F-4D97-AF65-F5344CB8AC3E}">
        <p14:creationId xmlns:p14="http://schemas.microsoft.com/office/powerpoint/2010/main" val="688290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Homeowners</a:t>
            </a:r>
            <a:r>
              <a:rPr lang="en-US" baseline="0" dirty="0" smtClean="0"/>
              <a:t> are able to minimize their taxable income when property tax is deducted. The property tax is the amount of money the individuals spend to pay on individual homes. The property tax deduction involves transferring federal finances to the tax enforcement  jurisdiction who then lower the costs. Homeowners raise a lot of capital from the deductions.</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5</a:t>
            </a:fld>
            <a:endParaRPr lang="en-US"/>
          </a:p>
        </p:txBody>
      </p:sp>
    </p:spTree>
    <p:extLst>
      <p:ext uri="{BB962C8B-B14F-4D97-AF65-F5344CB8AC3E}">
        <p14:creationId xmlns:p14="http://schemas.microsoft.com/office/powerpoint/2010/main" val="188808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 person buys a home, he or she enters into a rent-free state. The purchased home is subject to imputed rent which is not included in taxable income. Homeowners though they are both renters and landlords, the jurisdiction takes them as renters. Landlords are required to include the rent they acquire to the taxable income. The federal revenue has been negatively affected by the exclusion of imputed rent in the taxable income.</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6</a:t>
            </a:fld>
            <a:endParaRPr lang="en-US"/>
          </a:p>
        </p:txBody>
      </p:sp>
    </p:spTree>
    <p:extLst>
      <p:ext uri="{BB962C8B-B14F-4D97-AF65-F5344CB8AC3E}">
        <p14:creationId xmlns:p14="http://schemas.microsoft.com/office/powerpoint/2010/main" val="55247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Selling of assets by taxpayers involves</a:t>
            </a:r>
            <a:r>
              <a:rPr lang="en-US" baseline="0" dirty="0" smtClean="0"/>
              <a:t> the payment of capital profit tax based on the sales made. However, the homeowner are not required to pay the capital gain tax when they sell their homes. Several requirements are must be met for the exclusion to be effective. The homeowners must have managed their homes for two years in the first five years as their main residence. Also, the homeowners should not have asked for the exclusions on other home for a period of two years. The exclusion is normally done up to $250,000. The joint filers qualify for exclusion up to $500, 000. The homeowners acquire more profit when they sale their homes since the gains are not exposed to taxation.</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7</a:t>
            </a:fld>
            <a:endParaRPr lang="en-US"/>
          </a:p>
        </p:txBody>
      </p:sp>
    </p:spTree>
    <p:extLst>
      <p:ext uri="{BB962C8B-B14F-4D97-AF65-F5344CB8AC3E}">
        <p14:creationId xmlns:p14="http://schemas.microsoft.com/office/powerpoint/2010/main" val="11463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Homeowners</a:t>
            </a:r>
            <a:r>
              <a:rPr lang="en-US" baseline="0" dirty="0" smtClean="0"/>
              <a:t> who help in the promotion of energy-efficient advancements at their purchased or acquired homes enjoy tax credit. A 10% tax credit is applied on any energy-efficient advancement implemented. Purchases of certain energy-efficient items is entitled to extra special credit amount. The amount of tax homeowners pay is lowered on the application of the energy tax credit.</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8</a:t>
            </a:fld>
            <a:endParaRPr lang="en-US"/>
          </a:p>
        </p:txBody>
      </p:sp>
    </p:spTree>
    <p:extLst>
      <p:ext uri="{BB962C8B-B14F-4D97-AF65-F5344CB8AC3E}">
        <p14:creationId xmlns:p14="http://schemas.microsoft.com/office/powerpoint/2010/main" val="416881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Homeowners</a:t>
            </a:r>
            <a:r>
              <a:rPr lang="en-US" baseline="0" dirty="0" smtClean="0"/>
              <a:t> benefit when maintenance and repairs of their homes are not part of the taxable income. Maintenance and repairs are considered as strategies for enhancing the homes and increasing their lifetime. However, improvements are nondeductible because they said to remodel the homes. Extensive repairs may also be termed as improvements are included in the taxable income.</a:t>
            </a:r>
            <a:endParaRPr lang="en-US" dirty="0" smtClean="0"/>
          </a:p>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9</a:t>
            </a:fld>
            <a:endParaRPr lang="en-US"/>
          </a:p>
        </p:txBody>
      </p:sp>
    </p:spTree>
    <p:extLst>
      <p:ext uri="{BB962C8B-B14F-4D97-AF65-F5344CB8AC3E}">
        <p14:creationId xmlns:p14="http://schemas.microsoft.com/office/powerpoint/2010/main" val="1667135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6E9FD87A-18E6-48AA-9D92-80943963D244}" type="datetime1">
              <a:rPr lang="en-US" smtClean="0"/>
              <a:t>3/7/2017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4400" b="1">
                <a:solidFill>
                  <a:schemeClr val="tx2"/>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EE6081-38D3-44C7-9606-9636204DDB22}"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8B57C9-4D32-4A12-87A5-B6A3F54886E8}"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ABF19A-8B9D-4BAF-B3CF-581ABC5A76B0}"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8" name="Content Placeholder 7"/>
          <p:cNvSpPr>
            <a:spLocks noGrp="1"/>
          </p:cNvSpPr>
          <p:nvPr>
            <p:ph sz="quarter" idx="13"/>
          </p:nvPr>
        </p:nvSpPr>
        <p:spPr>
          <a:xfrm>
            <a:off x="812800" y="1600200"/>
            <a:ext cx="10566400" cy="4114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812800" y="274638"/>
            <a:ext cx="10566400" cy="1143000"/>
          </a:xfrm>
        </p:spPr>
        <p:txBody>
          <a:bodyPr/>
          <a:lstStyle>
            <a:lvl1pPr>
              <a:defRPr>
                <a:solidFill>
                  <a:schemeClr val="tx2"/>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5ECE62-A67C-45C0-9A46-677D00669FB0}"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C195DB-4000-4703-B016-8AAC7B01BD58}" type="datetime1">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812800" y="274638"/>
            <a:ext cx="10566400" cy="1143000"/>
          </a:xfrm>
        </p:spPr>
        <p:txBody>
          <a:bodyPr/>
          <a:lstStyle>
            <a:lvl1pPr>
              <a:defRPr>
                <a:solidFill>
                  <a:schemeClr val="tx2"/>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5E61694-1DBA-4F6B-894E-09E8A1C80EAE}" type="datetime1">
              <a:rPr lang="en-US" smtClean="0"/>
              <a:t>3/7/2017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11" name="Content Placeholder 10"/>
          <p:cNvSpPr>
            <a:spLocks noGrp="1"/>
          </p:cNvSpPr>
          <p:nvPr>
            <p:ph sz="quarter" idx="13"/>
          </p:nvPr>
        </p:nvSpPr>
        <p:spPr>
          <a:xfrm>
            <a:off x="812800" y="2209800"/>
            <a:ext cx="4978400" cy="3505200"/>
          </a:xfrm>
        </p:spPr>
        <p:txBody>
          <a:bodyPr/>
          <a:lstStyle>
            <a:lvl1pPr>
              <a:defRPr sz="1800"/>
            </a:lvl1pPr>
            <a:lvl2pPr>
              <a:defRPr sz="1800"/>
            </a:lvl2pPr>
            <a:lvl3pPr>
              <a:defRPr sz="1800"/>
            </a:lvl3pPr>
            <a:lvl4pPr>
              <a:defRPr sz="1800"/>
            </a:lvl4pPr>
            <a:lvl5pP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6400800" y="2209800"/>
            <a:ext cx="4978400" cy="3505200"/>
          </a:xfrm>
        </p:spPr>
        <p:txBody>
          <a:bodyPr/>
          <a:lstStyle>
            <a:lvl1pPr>
              <a:defRPr sz="1800"/>
            </a:lvl1pPr>
            <a:lvl2pPr>
              <a:defRPr sz="1800"/>
            </a:lvl2pPr>
            <a:lvl3pPr>
              <a:defRPr sz="1800"/>
            </a:lvl3pPr>
            <a:lvl4pPr>
              <a:defRPr sz="1800"/>
            </a:lvl4pPr>
            <a:lvl5pP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812800" y="274638"/>
            <a:ext cx="10566400" cy="1143000"/>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3105AF-90CA-4509-A852-0BAE918A28C0}" type="datetime1">
              <a:rPr lang="en-US" smtClean="0"/>
              <a:t>3/7/2017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E3FCD-E86B-47AE-817A-4894806549CD}" type="datetime1">
              <a:rPr lang="en-US" smtClean="0"/>
              <a:t>3/7/2017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057D0C-1E6A-45B9-BF68-5FFFA446EB57}" type="datetime1">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9" name="Content Placeholder 8"/>
          <p:cNvSpPr>
            <a:spLocks noGrp="1"/>
          </p:cNvSpPr>
          <p:nvPr>
            <p:ph sz="quarter" idx="13"/>
          </p:nvPr>
        </p:nvSpPr>
        <p:spPr>
          <a:xfrm>
            <a:off x="5283200" y="1447800"/>
            <a:ext cx="6197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2E8297-6837-4539-BE78-C255461E3518}" type="datetime1">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10" name="Picture Placeholder 9"/>
          <p:cNvSpPr>
            <a:spLocks noGrp="1"/>
          </p:cNvSpPr>
          <p:nvPr>
            <p:ph type="pic" sz="quarter" idx="13"/>
          </p:nvPr>
        </p:nvSpPr>
        <p:spPr>
          <a:xfrm>
            <a:off x="6301232" y="1539240"/>
            <a:ext cx="4431538" cy="3272790"/>
          </a:xfrm>
        </p:spPr>
        <p:txBody>
          <a:bodyPr/>
          <a:lstStyle>
            <a:lvl1pPr marL="0" indent="0">
              <a:buNone/>
              <a:defRPr/>
            </a:lvl1pPr>
          </a:lstStyle>
          <a:p>
            <a:r>
              <a:rPr lang="en-US" smtClean="0"/>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bg1"/>
                </a:solidFill>
              </a:defRPr>
            </a:lvl1pPr>
          </a:lstStyle>
          <a:p>
            <a:fld id="{18193A29-9700-485D-8CFB-D5ABAF026ECB}" type="datetime1">
              <a:rPr lang="en-US" smtClean="0"/>
              <a:t>3/7/2017</a:t>
            </a:fld>
            <a:endParaRPr lang="en-US"/>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bg1"/>
                </a:solidFill>
              </a:defRPr>
            </a:lvl1pPr>
          </a:lstStyle>
          <a:p>
            <a:endParaRPr lang="en-US"/>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bg1"/>
                </a:solidFill>
              </a:defRPr>
            </a:lvl1pPr>
          </a:lstStyle>
          <a:p>
            <a:fld id="{401CF334-2D5C-4859-84A6-CA7E6E43FAEB}" type="slidenum">
              <a:rPr lang="en-US" smtClean="0"/>
              <a:pPr/>
              <a:t>‹#›</a:t>
            </a:fld>
            <a:endParaRPr lang="en-US"/>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065" y="2221173"/>
            <a:ext cx="8534400" cy="3538181"/>
          </a:xfrm>
        </p:spPr>
        <p:txBody>
          <a:bodyPr>
            <a:noAutofit/>
          </a:bodyPr>
          <a:lstStyle/>
          <a:p>
            <a:endParaRPr lang="en-US" sz="3600" dirty="0" smtClean="0">
              <a:solidFill>
                <a:schemeClr val="tx1"/>
              </a:solidFill>
              <a:latin typeface="Times New Roman" panose="02020603050405020304" pitchFamily="18" charset="0"/>
              <a:cs typeface="Times New Roman" panose="02020603050405020304" pitchFamily="18" charset="0"/>
            </a:endParaRPr>
          </a:p>
          <a:p>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585123" y="561226"/>
            <a:ext cx="11745533" cy="1470025"/>
          </a:xfrm>
        </p:spPr>
        <p:txBody>
          <a:bodyPr/>
          <a:lstStyle/>
          <a:p>
            <a:r>
              <a:rPr lang="en-US" sz="3600" cap="none" dirty="0" smtClean="0">
                <a:latin typeface="Times New Roman" panose="02020603050405020304" pitchFamily="18" charset="0"/>
                <a:cs typeface="Times New Roman" panose="02020603050405020304" pitchFamily="18" charset="0"/>
              </a:rPr>
              <a:t>Tax Law and Benefits for Homeownership</a:t>
            </a:r>
            <a:endParaRPr lang="en-US" sz="3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Down payment done by first time buyers sing their IRAs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A 10% penalty applied for pre-age withdrawals by IRS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IRAs funds can be utilized up to $10,000 for single homeowners and $20,000 for married people is utilized</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People who in past two years had not owned principle residence qualify for thee deduction</a:t>
            </a: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812800" y="457200"/>
            <a:ext cx="10566400" cy="1143000"/>
          </a:xfrm>
        </p:spPr>
        <p:txBody>
          <a:bodyPr/>
          <a:lstStyle/>
          <a:p>
            <a:pPr algn="ctr"/>
            <a:r>
              <a:rPr lang="en-US" cap="none" dirty="0" smtClean="0">
                <a:latin typeface="Times New Roman" panose="02020603050405020304" pitchFamily="18" charset="0"/>
                <a:cs typeface="Times New Roman" panose="02020603050405020304" pitchFamily="18" charset="0"/>
              </a:rPr>
              <a:t>Deduction for First Time Buyer</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69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Treated as a home mortgage interests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Insurance must be linked to home purchase debt</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Certain requirements must be met for the deduction to be effective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 mortgage insurance need to be provided the legal bodies</a:t>
            </a: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Mortgage Insurance</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63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Refers to alternative minimum tax</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are deducted interest  based on AMT</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Deductions made on home equity and mortgage debt</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 two debts must be associated with a certain home for application of AMT</a:t>
            </a:r>
          </a:p>
          <a:p>
            <a:pPr>
              <a:lnSpc>
                <a:spcPct val="200000"/>
              </a:lnSpc>
            </a:pPr>
            <a:endParaRPr lang="en-US"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dirty="0" err="1" smtClean="0">
                <a:latin typeface="Times New Roman" panose="02020603050405020304" pitchFamily="18" charset="0"/>
                <a:cs typeface="Times New Roman" panose="02020603050405020304" pitchFamily="18" charset="0"/>
              </a:rPr>
              <a:t>AmT</a:t>
            </a:r>
            <a:r>
              <a:rPr lang="en-US" dirty="0" smtClean="0">
                <a:latin typeface="Times New Roman" panose="02020603050405020304" pitchFamily="18" charset="0"/>
                <a:cs typeface="Times New Roman" panose="02020603050405020304" pitchFamily="18" charset="0"/>
              </a:rPr>
              <a:t> </a:t>
            </a:r>
            <a:r>
              <a:rPr lang="en-US" cap="none" dirty="0" smtClean="0">
                <a:latin typeface="Times New Roman" panose="02020603050405020304" pitchFamily="18" charset="0"/>
                <a:cs typeface="Times New Roman" panose="02020603050405020304" pitchFamily="18" charset="0"/>
              </a:rPr>
              <a:t>Considerations</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9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Part of the home may be used for business purpose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 costs associated with the section set for the business is excluded from taxation</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Percentage of deduction depends on costs incurred depreciation, repairs and insurance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benefit since the deductions are made on the taxable income</a:t>
            </a: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t>Home Office Deduction</a:t>
            </a:r>
            <a:endParaRPr lang="en-US" cap="none" dirty="0"/>
          </a:p>
        </p:txBody>
      </p:sp>
    </p:spTree>
    <p:extLst>
      <p:ext uri="{BB962C8B-B14F-4D97-AF65-F5344CB8AC3E}">
        <p14:creationId xmlns:p14="http://schemas.microsoft.com/office/powerpoint/2010/main" val="257222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may move to other homes due to job requirement</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A percentage of moving costs is deducted in this case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 IRS requirements must be met</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Travel costs, housing expenses, and household goods storage fees are deducted</a:t>
            </a: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t>Moving Costs</a:t>
            </a:r>
            <a:endParaRPr lang="en-US" cap="none" dirty="0"/>
          </a:p>
        </p:txBody>
      </p:sp>
    </p:spTree>
    <p:extLst>
      <p:ext uri="{BB962C8B-B14F-4D97-AF65-F5344CB8AC3E}">
        <p14:creationId xmlns:p14="http://schemas.microsoft.com/office/powerpoint/2010/main" val="222817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Taxpayers who lie in the higher bracket benefit more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Financial gains are realized by the homeowners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are able to pay other tax</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Facilitates acquisition of homes</a:t>
            </a:r>
          </a:p>
          <a:p>
            <a:pPr marL="0" indent="0">
              <a:lnSpc>
                <a:spcPct val="200000"/>
              </a:lnSpc>
              <a:buNone/>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Effects of </a:t>
            </a:r>
            <a:r>
              <a:rPr lang="en-US" cap="none" dirty="0">
                <a:latin typeface="Times New Roman" panose="02020603050405020304" pitchFamily="18" charset="0"/>
                <a:cs typeface="Times New Roman" panose="02020603050405020304" pitchFamily="18" charset="0"/>
              </a:rPr>
              <a:t>t</a:t>
            </a:r>
            <a:r>
              <a:rPr lang="en-US" cap="none" dirty="0" smtClean="0">
                <a:latin typeface="Times New Roman" panose="02020603050405020304" pitchFamily="18" charset="0"/>
                <a:cs typeface="Times New Roman" panose="02020603050405020304" pitchFamily="18" charset="0"/>
              </a:rPr>
              <a:t>he Tax Exclusions and Deductions</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45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812800" y="1600200"/>
            <a:ext cx="10566400" cy="4350224"/>
          </a:xfrm>
        </p:spPr>
        <p:txBody>
          <a:bodyPr>
            <a:normAutofit/>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Tax law is used to regulate taxation</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Tax law considers homeowners and subject them to diverse benefits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 deductions and exclusions influence financial gains, comfort, and income tax advantages.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 benefits depends on the level of the homeowner</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Other impacts include increase in number of home owners.  </a:t>
            </a:r>
            <a:endParaRPr lang="en-US" dirty="0">
              <a:solidFill>
                <a:schemeClr val="tx1"/>
              </a:solidFill>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Conclusion</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40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nSpc>
                <a:spcPct val="200000"/>
              </a:lnSpc>
              <a:buNone/>
            </a:pPr>
            <a:r>
              <a:rPr lang="en-US" dirty="0" err="1" smtClean="0">
                <a:solidFill>
                  <a:schemeClr val="tx1"/>
                </a:solidFill>
                <a:latin typeface="Times New Roman" panose="02020603050405020304" pitchFamily="18" charset="0"/>
                <a:cs typeface="Times New Roman" panose="02020603050405020304" pitchFamily="18" charset="0"/>
              </a:rPr>
              <a:t>Carliner</a:t>
            </a:r>
            <a:r>
              <a:rPr lang="en-US" dirty="0">
                <a:solidFill>
                  <a:schemeClr val="tx1"/>
                </a:solidFill>
                <a:latin typeface="Times New Roman" panose="02020603050405020304" pitchFamily="18" charset="0"/>
                <a:cs typeface="Times New Roman" panose="02020603050405020304" pitchFamily="18" charset="0"/>
              </a:rPr>
              <a:t>, M. S. </a:t>
            </a:r>
            <a:r>
              <a:rPr lang="en-US" dirty="0" smtClean="0">
                <a:solidFill>
                  <a:schemeClr val="tx1"/>
                </a:solidFill>
                <a:latin typeface="Times New Roman" panose="02020603050405020304" pitchFamily="18" charset="0"/>
                <a:cs typeface="Times New Roman" panose="02020603050405020304" pitchFamily="18" charset="0"/>
              </a:rPr>
              <a:t>(2012). </a:t>
            </a:r>
            <a:r>
              <a:rPr lang="en-US" dirty="0">
                <a:solidFill>
                  <a:schemeClr val="tx1"/>
                </a:solidFill>
                <a:latin typeface="Times New Roman" panose="02020603050405020304" pitchFamily="18" charset="0"/>
                <a:cs typeface="Times New Roman" panose="02020603050405020304" pitchFamily="18" charset="0"/>
              </a:rPr>
              <a:t>Development of federal homeownership “policy”. </a:t>
            </a:r>
            <a:r>
              <a:rPr lang="en-US" i="1" dirty="0">
                <a:solidFill>
                  <a:schemeClr val="tx1"/>
                </a:solidFill>
                <a:latin typeface="Times New Roman" panose="02020603050405020304" pitchFamily="18" charset="0"/>
                <a:cs typeface="Times New Roman" panose="02020603050405020304" pitchFamily="18" charset="0"/>
              </a:rPr>
              <a:t>Housing Policy </a:t>
            </a:r>
            <a:r>
              <a:rPr lang="en-US" i="1" dirty="0" smtClean="0">
                <a:solidFill>
                  <a:schemeClr val="tx1"/>
                </a:solidFill>
                <a:latin typeface="Times New Roman" panose="02020603050405020304" pitchFamily="18" charset="0"/>
                <a:cs typeface="Times New Roman" panose="02020603050405020304" pitchFamily="18" charset="0"/>
              </a:rPr>
              <a:t>	Debate</a:t>
            </a:r>
            <a:r>
              <a:rPr lang="en-US" dirty="0">
                <a:solidFill>
                  <a:schemeClr val="tx1"/>
                </a:solidFill>
                <a:latin typeface="Times New Roman" panose="02020603050405020304" pitchFamily="18" charset="0"/>
                <a:cs typeface="Times New Roman" panose="02020603050405020304" pitchFamily="18" charset="0"/>
              </a:rPr>
              <a:t>, </a:t>
            </a:r>
            <a:r>
              <a:rPr lang="en-US" i="1" dirty="0">
                <a:solidFill>
                  <a:schemeClr val="tx1"/>
                </a:solidFill>
                <a:latin typeface="Times New Roman" panose="02020603050405020304" pitchFamily="18" charset="0"/>
                <a:cs typeface="Times New Roman" panose="02020603050405020304" pitchFamily="18" charset="0"/>
              </a:rPr>
              <a:t>9</a:t>
            </a:r>
            <a:r>
              <a:rPr lang="en-US" dirty="0">
                <a:solidFill>
                  <a:schemeClr val="tx1"/>
                </a:solidFill>
                <a:latin typeface="Times New Roman" panose="02020603050405020304" pitchFamily="18" charset="0"/>
                <a:cs typeface="Times New Roman" panose="02020603050405020304" pitchFamily="18" charset="0"/>
              </a:rPr>
              <a:t>(2), 299-321.</a:t>
            </a:r>
          </a:p>
          <a:p>
            <a:pPr marL="0" indent="0">
              <a:lnSpc>
                <a:spcPct val="200000"/>
              </a:lnSpc>
              <a:buNone/>
            </a:pPr>
            <a:r>
              <a:rPr lang="en-US" dirty="0">
                <a:solidFill>
                  <a:schemeClr val="tx1"/>
                </a:solidFill>
                <a:latin typeface="Times New Roman" panose="02020603050405020304" pitchFamily="18" charset="0"/>
                <a:cs typeface="Times New Roman" panose="02020603050405020304" pitchFamily="18" charset="0"/>
              </a:rPr>
              <a:t>Harris, B. H., </a:t>
            </a:r>
            <a:r>
              <a:rPr lang="en-US" dirty="0" err="1">
                <a:solidFill>
                  <a:schemeClr val="tx1"/>
                </a:solidFill>
                <a:latin typeface="Times New Roman" panose="02020603050405020304" pitchFamily="18" charset="0"/>
                <a:cs typeface="Times New Roman" panose="02020603050405020304" pitchFamily="18" charset="0"/>
              </a:rPr>
              <a:t>Steuerle</a:t>
            </a:r>
            <a:r>
              <a:rPr lang="en-US" dirty="0">
                <a:solidFill>
                  <a:schemeClr val="tx1"/>
                </a:solidFill>
                <a:latin typeface="Times New Roman" panose="02020603050405020304" pitchFamily="18" charset="0"/>
                <a:cs typeface="Times New Roman" panose="02020603050405020304" pitchFamily="18" charset="0"/>
              </a:rPr>
              <a:t>, C. E., &amp; </a:t>
            </a:r>
            <a:r>
              <a:rPr lang="en-US" dirty="0" err="1">
                <a:solidFill>
                  <a:schemeClr val="tx1"/>
                </a:solidFill>
                <a:latin typeface="Times New Roman" panose="02020603050405020304" pitchFamily="18" charset="0"/>
                <a:cs typeface="Times New Roman" panose="02020603050405020304" pitchFamily="18" charset="0"/>
              </a:rPr>
              <a:t>Eng</a:t>
            </a:r>
            <a:r>
              <a:rPr lang="en-US" dirty="0">
                <a:solidFill>
                  <a:schemeClr val="tx1"/>
                </a:solidFill>
                <a:latin typeface="Times New Roman" panose="02020603050405020304" pitchFamily="18" charset="0"/>
                <a:cs typeface="Times New Roman" panose="02020603050405020304" pitchFamily="18" charset="0"/>
              </a:rPr>
              <a:t>, A. (2013). New Perspectives on Homeownership </a:t>
            </a:r>
            <a:r>
              <a:rPr lang="en-US" dirty="0" smtClean="0">
                <a:solidFill>
                  <a:schemeClr val="tx1"/>
                </a:solidFill>
                <a:latin typeface="Times New Roman" panose="02020603050405020304" pitchFamily="18" charset="0"/>
                <a:cs typeface="Times New Roman" panose="02020603050405020304" pitchFamily="18" charset="0"/>
              </a:rPr>
              <a:t>	Tax </a:t>
            </a:r>
            <a:r>
              <a:rPr lang="en-US" dirty="0">
                <a:solidFill>
                  <a:schemeClr val="tx1"/>
                </a:solidFill>
                <a:latin typeface="Times New Roman" panose="02020603050405020304" pitchFamily="18" charset="0"/>
                <a:cs typeface="Times New Roman" panose="02020603050405020304" pitchFamily="18" charset="0"/>
              </a:rPr>
              <a:t>Incentives. </a:t>
            </a:r>
            <a:r>
              <a:rPr lang="en-US" i="1" dirty="0">
                <a:solidFill>
                  <a:schemeClr val="tx1"/>
                </a:solidFill>
                <a:latin typeface="Times New Roman" panose="02020603050405020304" pitchFamily="18" charset="0"/>
                <a:cs typeface="Times New Roman" panose="02020603050405020304" pitchFamily="18" charset="0"/>
              </a:rPr>
              <a:t>Tax Notes</a:t>
            </a:r>
            <a:r>
              <a:rPr lang="en-US" dirty="0">
                <a:solidFill>
                  <a:schemeClr val="tx1"/>
                </a:solidFill>
                <a:latin typeface="Times New Roman" panose="02020603050405020304" pitchFamily="18" charset="0"/>
                <a:cs typeface="Times New Roman" panose="02020603050405020304" pitchFamily="18" charset="0"/>
              </a:rPr>
              <a:t>, </a:t>
            </a:r>
            <a:r>
              <a:rPr lang="en-US" i="1" dirty="0">
                <a:solidFill>
                  <a:schemeClr val="tx1"/>
                </a:solidFill>
                <a:latin typeface="Times New Roman" panose="02020603050405020304" pitchFamily="18" charset="0"/>
                <a:cs typeface="Times New Roman" panose="02020603050405020304" pitchFamily="18" charset="0"/>
              </a:rPr>
              <a:t>141</a:t>
            </a:r>
            <a:r>
              <a:rPr lang="en-US" dirty="0">
                <a:solidFill>
                  <a:schemeClr val="tx1"/>
                </a:solidFill>
                <a:latin typeface="Times New Roman" panose="02020603050405020304" pitchFamily="18" charset="0"/>
                <a:cs typeface="Times New Roman" panose="02020603050405020304" pitchFamily="18" charset="0"/>
              </a:rPr>
              <a:t>(12), 1315-32</a:t>
            </a:r>
            <a:r>
              <a:rPr lang="en-US" dirty="0" smtClean="0">
                <a:solidFill>
                  <a:schemeClr val="tx1"/>
                </a:solidFill>
                <a:latin typeface="Times New Roman" panose="02020603050405020304" pitchFamily="18" charset="0"/>
                <a:cs typeface="Times New Roman" panose="02020603050405020304" pitchFamily="18" charset="0"/>
              </a:rPr>
              <a:t>.</a:t>
            </a:r>
          </a:p>
          <a:p>
            <a:pPr marL="0" indent="0">
              <a:lnSpc>
                <a:spcPct val="200000"/>
              </a:lnSpc>
              <a:buNone/>
            </a:pPr>
            <a:r>
              <a:rPr lang="en-US" dirty="0">
                <a:solidFill>
                  <a:schemeClr val="tx1"/>
                </a:solidFill>
                <a:latin typeface="Times New Roman" panose="02020603050405020304" pitchFamily="18" charset="0"/>
                <a:cs typeface="Times New Roman" panose="02020603050405020304" pitchFamily="18" charset="0"/>
              </a:rPr>
              <a:t>Rosen, H. S., &amp; Rosen, K. T. (2015). Federal taxes and homeownership: Evidence from </a:t>
            </a:r>
            <a:r>
              <a:rPr lang="en-US" dirty="0" smtClean="0">
                <a:solidFill>
                  <a:schemeClr val="tx1"/>
                </a:solidFill>
                <a:latin typeface="Times New Roman" panose="02020603050405020304" pitchFamily="18" charset="0"/>
                <a:cs typeface="Times New Roman" panose="02020603050405020304" pitchFamily="18" charset="0"/>
              </a:rPr>
              <a:t>	time </a:t>
            </a:r>
            <a:r>
              <a:rPr lang="en-US" dirty="0">
                <a:solidFill>
                  <a:schemeClr val="tx1"/>
                </a:solidFill>
                <a:latin typeface="Times New Roman" panose="02020603050405020304" pitchFamily="18" charset="0"/>
                <a:cs typeface="Times New Roman" panose="02020603050405020304" pitchFamily="18" charset="0"/>
              </a:rPr>
              <a:t>series. </a:t>
            </a:r>
            <a:r>
              <a:rPr lang="en-US" i="1" dirty="0">
                <a:solidFill>
                  <a:schemeClr val="tx1"/>
                </a:solidFill>
                <a:latin typeface="Times New Roman" panose="02020603050405020304" pitchFamily="18" charset="0"/>
                <a:cs typeface="Times New Roman" panose="02020603050405020304" pitchFamily="18" charset="0"/>
              </a:rPr>
              <a:t>The Journal of Political Economy</a:t>
            </a:r>
            <a:r>
              <a:rPr lang="en-US" dirty="0">
                <a:solidFill>
                  <a:schemeClr val="tx1"/>
                </a:solidFill>
                <a:latin typeface="Times New Roman" panose="02020603050405020304" pitchFamily="18" charset="0"/>
                <a:cs typeface="Times New Roman" panose="02020603050405020304" pitchFamily="18" charset="0"/>
              </a:rPr>
              <a:t>, 59-75.</a:t>
            </a:r>
          </a:p>
          <a:p>
            <a:pPr marL="0" indent="0">
              <a:lnSpc>
                <a:spcPct val="200000"/>
              </a:lnSpc>
              <a:buNone/>
            </a:pPr>
            <a:endParaRPr lang="en-US" dirty="0">
              <a:latin typeface="Times New Roman" panose="02020603050405020304" pitchFamily="18" charset="0"/>
              <a:cs typeface="Times New Roman" panose="02020603050405020304" pitchFamily="18" charset="0"/>
            </a:endParaRPr>
          </a:p>
          <a:p>
            <a:pPr marL="0" indent="0">
              <a:lnSpc>
                <a:spcPct val="200000"/>
              </a:lnSpc>
              <a:buNone/>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References</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5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Rules, laws and policies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They regulate the tax process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Charges are implemented on income, estates, and other services by the government</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Tax laws can be applied directly or indirectly</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Entities are utilized in the development and enforcement of tax laws</a:t>
            </a: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Tax Law</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11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Tax law benefits home owners in diverse ways</a:t>
            </a:r>
          </a:p>
          <a:p>
            <a:pPr>
              <a:lnSpc>
                <a:spcPct val="200000"/>
              </a:lnSpc>
            </a:pPr>
            <a:r>
              <a:rPr lang="en-US" dirty="0">
                <a:solidFill>
                  <a:schemeClr val="tx1"/>
                </a:solidFill>
                <a:latin typeface="Times New Roman" panose="02020603050405020304" pitchFamily="18" charset="0"/>
                <a:cs typeface="Times New Roman" panose="02020603050405020304" pitchFamily="18" charset="0"/>
              </a:rPr>
              <a:t>Homeownership is an effective hedge against </a:t>
            </a:r>
            <a:r>
              <a:rPr lang="en-US" dirty="0" smtClean="0">
                <a:solidFill>
                  <a:schemeClr val="tx1"/>
                </a:solidFill>
                <a:latin typeface="Times New Roman" panose="02020603050405020304" pitchFamily="18" charset="0"/>
                <a:cs typeface="Times New Roman" panose="02020603050405020304" pitchFamily="18" charset="0"/>
              </a:rPr>
              <a:t>inflation</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Income tax advantages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Financial benefits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Emotional satisfaction is achieved</a:t>
            </a: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Tax Law and Homeownership Benefits</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Interest is deducted on home mortgage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A limit is set to guide the deduction</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Limited to specific home purchase and rehabilitation debt</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 equity debt also considered</a:t>
            </a:r>
          </a:p>
          <a:p>
            <a:pPr>
              <a:lnSpc>
                <a:spcPct val="200000"/>
              </a:lnSpc>
            </a:pPr>
            <a:r>
              <a:rPr lang="en-US" dirty="0">
                <a:solidFill>
                  <a:schemeClr val="tx1"/>
                </a:solidFill>
                <a:latin typeface="Times New Roman" panose="02020603050405020304" pitchFamily="18" charset="0"/>
                <a:cs typeface="Times New Roman" panose="02020603050405020304" pitchFamily="18" charset="0"/>
              </a:rPr>
              <a:t>The mortgage interest deduction only apply to homeowners</a:t>
            </a:r>
          </a:p>
          <a:p>
            <a:pPr marL="0" indent="0">
              <a:lnSpc>
                <a:spcPct val="200000"/>
              </a:lnSpc>
              <a:buNone/>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Mortgage Interest Deduction</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39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Deductions based on the homeowners’ property  tax</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Involves funds transfer to jurisdictions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Property tax lowered for the individuals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gain a lot from the deductions</a:t>
            </a: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Property Tax Deduction</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13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Gains on homeownership are not taxed</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Buying an home leads to rent-free state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Exclusions are not effective on the rent acquired by landlords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are considered to be renters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Federal revenue lowered by exclusion of imputed rent</a:t>
            </a: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Imputed Rent</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10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Taxpayers required to pay tax on home sales’ profits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exclude home sales profits from the taxable income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 limit of exclusion is $250, 000 for normal owners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Joint filers limited up to $500,000</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must satisfy other requirements for application of the exclusion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Capital from Home Sales</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204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Applicable to homeowners who implement energy-efficient advancements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A credit of 10% is given on purchases of energy-efficient components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Special energy-efficient property also entitled to extra special credits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It helps lowers the amount of tax homeowners pay </a:t>
            </a:r>
          </a:p>
          <a:p>
            <a:pPr marL="0" indent="0">
              <a:lnSpc>
                <a:spcPct val="200000"/>
              </a:lnSpc>
              <a:buNone/>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Energy Tax Credit</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05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Maintenance or repairs done on homes are not taxable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Value may be influenced by repairs and maintenance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 life of home is also prolonged by repairs and maintenance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Improvements are on homes are taxable hence nondeductible</a:t>
            </a:r>
          </a:p>
          <a:p>
            <a:pPr marL="0" indent="0">
              <a:lnSpc>
                <a:spcPct val="200000"/>
              </a:lnSpc>
              <a:buNone/>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Tax deduction on Home Maintenance and Repairs</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26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 id="{F73515D9-E602-4B24-9C15-179BF6DE761B}" vid="{0588FFC9-F6B0-4B64-ACDF-0282AA5DB8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B20A6C6-FA4B-4FDF-822C-E1ABCC861C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0</TotalTime>
  <Words>1775</Words>
  <Application>Microsoft Office PowerPoint</Application>
  <PresentationFormat>宽屏</PresentationFormat>
  <Paragraphs>127</Paragraphs>
  <Slides>17</Slides>
  <Notes>16</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17</vt:i4>
      </vt:variant>
    </vt:vector>
  </HeadingPairs>
  <TitlesOfParts>
    <vt:vector size="20" baseType="lpstr">
      <vt:lpstr>Arial</vt:lpstr>
      <vt:lpstr>Times New Roman</vt:lpstr>
      <vt:lpstr>Ocean design template</vt:lpstr>
      <vt:lpstr>Tax Law and Benefits for Homeownership</vt:lpstr>
      <vt:lpstr>Tax Law</vt:lpstr>
      <vt:lpstr>Tax Law and Homeownership Benefits</vt:lpstr>
      <vt:lpstr>Mortgage Interest Deduction</vt:lpstr>
      <vt:lpstr>Property Tax Deduction</vt:lpstr>
      <vt:lpstr>Imputed Rent</vt:lpstr>
      <vt:lpstr>Capital from Home Sales</vt:lpstr>
      <vt:lpstr>Energy Tax Credit</vt:lpstr>
      <vt:lpstr>Tax deduction on Home Maintenance and Repairs</vt:lpstr>
      <vt:lpstr>Deduction for First Time Buyer</vt:lpstr>
      <vt:lpstr>Mortgage Insurance</vt:lpstr>
      <vt:lpstr>AmT Considerations</vt:lpstr>
      <vt:lpstr>Home Office Deduction</vt:lpstr>
      <vt:lpstr>Moving Costs</vt:lpstr>
      <vt:lpstr>Effects of the Tax Exclusions and Deductions</vt:lpstr>
      <vt:lpstr>Conclusion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2016-11-04T11:12:39Z</dcterms:created>
  <dcterms:modified xsi:type="dcterms:W3CDTF">2017-03-07T10:52:01Z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TC034605359991</vt:lpwstr>
  </property>
</Properties>
</file>