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82" r:id="rId18"/>
    <p:sldId id="283" r:id="rId19"/>
    <p:sldId id="284" r:id="rId20"/>
    <p:sldId id="285" r:id="rId21"/>
    <p:sldId id="286" r:id="rId22"/>
    <p:sldId id="287" r:id="rId23"/>
    <p:sldId id="288" r:id="rId24"/>
    <p:sldId id="28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33429C-A2FF-4810-8F76-973F4A3302F4}" type="datetimeFigureOut">
              <a:rPr lang="en-SG" smtClean="0"/>
              <a:t>25/2/2017</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EDF207-73D8-4A23-800A-CFD58281A0C8}" type="slidenum">
              <a:rPr lang="en-SG" smtClean="0"/>
              <a:t>‹#›</a:t>
            </a:fld>
            <a:endParaRPr lang="en-SG"/>
          </a:p>
        </p:txBody>
      </p:sp>
    </p:spTree>
    <p:extLst>
      <p:ext uri="{BB962C8B-B14F-4D97-AF65-F5344CB8AC3E}">
        <p14:creationId xmlns:p14="http://schemas.microsoft.com/office/powerpoint/2010/main" val="3100482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7065193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B2CE824D-0655-4152-B7EE-11FDC85A36C4}" type="slidenum">
              <a:rPr lang="en-AU" altLang="en-US"/>
              <a:pPr eaLnBrk="1" hangingPunct="1"/>
              <a:t>12</a:t>
            </a:fld>
            <a:endParaRPr lang="en-AU" altLang="en-US"/>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930456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BE89DAF4-22A5-48F3-9321-5861921418D5}" type="slidenum">
              <a:rPr lang="en-AU" altLang="en-US"/>
              <a:pPr eaLnBrk="1" hangingPunct="1"/>
              <a:t>13</a:t>
            </a:fld>
            <a:endParaRPr lang="en-AU" altLang="en-US"/>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284429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1D3438FA-2ADD-42A1-84B8-2DC93B8AD680}" type="slidenum">
              <a:rPr lang="en-AU" altLang="en-US"/>
              <a:pPr eaLnBrk="1" hangingPunct="1"/>
              <a:t>14</a:t>
            </a:fld>
            <a:endParaRPr lang="en-AU" altLang="en-US"/>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8823567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61B3E9BD-63B7-401F-B6A7-1103018B2FB6}" type="slidenum">
              <a:rPr lang="en-AU" altLang="en-US"/>
              <a:pPr eaLnBrk="1" hangingPunct="1"/>
              <a:t>15</a:t>
            </a:fld>
            <a:endParaRPr lang="en-AU" altLang="en-US"/>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1655437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9C764FEE-47AB-4091-AD4A-C256985F9AB0}" type="slidenum">
              <a:rPr lang="en-AU" altLang="en-US"/>
              <a:pPr eaLnBrk="1" hangingPunct="1"/>
              <a:t>16</a:t>
            </a:fld>
            <a:endParaRPr lang="en-AU" altLang="en-US"/>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696054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72C6B17D-8806-492C-A88C-ED8C48709A50}" type="slidenum">
              <a:rPr lang="en-AU" altLang="en-US"/>
              <a:pPr eaLnBrk="1" hangingPunct="1"/>
              <a:t>17</a:t>
            </a:fld>
            <a:endParaRPr lang="en-AU" altLang="en-US"/>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9556466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C406C931-92B6-4D1B-9F46-3AFD25F2B60B}" type="slidenum">
              <a:rPr lang="en-AU" altLang="en-US"/>
              <a:pPr eaLnBrk="1" hangingPunct="1"/>
              <a:t>18</a:t>
            </a:fld>
            <a:endParaRPr lang="en-AU" altLang="en-US"/>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2393339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E850415E-45A8-4D9C-8F35-ED09A8CD9332}" type="slidenum">
              <a:rPr lang="en-AU" altLang="en-US"/>
              <a:pPr eaLnBrk="1" hangingPunct="1"/>
              <a:t>19</a:t>
            </a:fld>
            <a:endParaRPr lang="en-AU" altLang="en-US"/>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5392403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0FE21B33-5C72-484F-8EF3-D87D56F502A7}" type="slidenum">
              <a:rPr lang="en-AU" altLang="en-US"/>
              <a:pPr eaLnBrk="1" hangingPunct="1"/>
              <a:t>20</a:t>
            </a:fld>
            <a:endParaRPr lang="en-AU" altLang="en-US"/>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9020932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C44C621D-D4D4-45C1-BD1A-5BD363B910AF}" type="slidenum">
              <a:rPr lang="en-AU" altLang="en-US"/>
              <a:pPr eaLnBrk="1" hangingPunct="1"/>
              <a:t>21</a:t>
            </a:fld>
            <a:endParaRPr lang="en-AU" altLang="en-US"/>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739804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027FBA52-1D2D-4EDF-B0D8-6FE8BFD9D610}" type="slidenum">
              <a:rPr lang="en-AU" altLang="en-US"/>
              <a:pPr eaLnBrk="1" hangingPunct="1"/>
              <a:t>2</a:t>
            </a:fld>
            <a:endParaRPr lang="en-AU" altLang="en-US"/>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5942272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324BA44A-DD57-471E-81EC-3C8498777927}" type="slidenum">
              <a:rPr lang="en-AU" altLang="en-US"/>
              <a:pPr eaLnBrk="1" hangingPunct="1"/>
              <a:t>22</a:t>
            </a:fld>
            <a:endParaRPr lang="en-AU" altLang="en-US"/>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68726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483B475C-A575-4BB5-9FC3-6504956DFC0B}" type="slidenum">
              <a:rPr lang="en-AU" altLang="en-US"/>
              <a:pPr eaLnBrk="1" hangingPunct="1"/>
              <a:t>4</a:t>
            </a:fld>
            <a:endParaRPr lang="en-AU" altLang="en-US"/>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674207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CAA1C8B6-FB63-45EF-9B6A-F84286C62DEF}" type="slidenum">
              <a:rPr lang="en-AU" altLang="en-US"/>
              <a:pPr eaLnBrk="1" hangingPunct="1"/>
              <a:t>5</a:t>
            </a:fld>
            <a:endParaRPr lang="en-AU" altLang="en-US"/>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574294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0AD335AB-8ED0-4789-BD18-B6A56C3E54FD}" type="slidenum">
              <a:rPr lang="en-AU" altLang="en-US"/>
              <a:pPr eaLnBrk="1" hangingPunct="1"/>
              <a:t>6</a:t>
            </a:fld>
            <a:endParaRPr lang="en-AU" altLang="en-US"/>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129499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DF1FB6DA-9D45-49CF-ABA9-5BAB9A5E9E23}" type="slidenum">
              <a:rPr lang="en-AU" altLang="en-US"/>
              <a:pPr eaLnBrk="1" hangingPunct="1"/>
              <a:t>7</a:t>
            </a:fld>
            <a:endParaRPr lang="en-AU" altLang="en-US"/>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05925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CDC54078-1B1D-40DC-8237-A85795B568B7}" type="slidenum">
              <a:rPr lang="en-AU" altLang="en-US"/>
              <a:pPr eaLnBrk="1" hangingPunct="1"/>
              <a:t>9</a:t>
            </a:fld>
            <a:endParaRPr lang="en-AU" altLang="en-US"/>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487624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203AF1AA-3A06-4CCE-8EA8-13621262146E}" type="slidenum">
              <a:rPr lang="en-AU" altLang="en-US"/>
              <a:pPr eaLnBrk="1" hangingPunct="1"/>
              <a:t>10</a:t>
            </a:fld>
            <a:endParaRPr lang="en-AU" altLang="en-US"/>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58578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fld id="{58B9D28C-33DB-4451-9173-220B89EDF586}" type="slidenum">
              <a:rPr lang="en-AU" altLang="en-US"/>
              <a:pPr eaLnBrk="1" hangingPunct="1"/>
              <a:t>11</a:t>
            </a:fld>
            <a:endParaRPr lang="en-AU" altLang="en-US"/>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637190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SG"/>
          </a:p>
        </p:txBody>
      </p:sp>
      <p:sp>
        <p:nvSpPr>
          <p:cNvPr id="4" name="Date Placeholder 3"/>
          <p:cNvSpPr>
            <a:spLocks noGrp="1"/>
          </p:cNvSpPr>
          <p:nvPr>
            <p:ph type="dt" sz="half" idx="10"/>
          </p:nvPr>
        </p:nvSpPr>
        <p:spPr/>
        <p:txBody>
          <a:bodyPr/>
          <a:lstStyle/>
          <a:p>
            <a:fld id="{F49A5192-F6FB-4442-BAC1-E33E6B21EE05}" type="datetimeFigureOut">
              <a:rPr lang="en-SG" smtClean="0"/>
              <a:t>25/2/2017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2990302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F49A5192-F6FB-4442-BAC1-E33E6B21EE05}" type="datetimeFigureOut">
              <a:rPr lang="en-SG" smtClean="0"/>
              <a:t>25/2/2017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289978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F49A5192-F6FB-4442-BAC1-E33E6B21EE05}" type="datetimeFigureOut">
              <a:rPr lang="en-SG" smtClean="0"/>
              <a:t>25/2/2017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173255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F49A5192-F6FB-4442-BAC1-E33E6B21EE05}" type="datetimeFigureOut">
              <a:rPr lang="en-SG" smtClean="0"/>
              <a:t>25/2/2017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3081947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9A5192-F6FB-4442-BAC1-E33E6B21EE05}" type="datetimeFigureOut">
              <a:rPr lang="en-SG" smtClean="0"/>
              <a:t>25/2/2017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2523103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Date Placeholder 4"/>
          <p:cNvSpPr>
            <a:spLocks noGrp="1"/>
          </p:cNvSpPr>
          <p:nvPr>
            <p:ph type="dt" sz="half" idx="10"/>
          </p:nvPr>
        </p:nvSpPr>
        <p:spPr/>
        <p:txBody>
          <a:bodyPr/>
          <a:lstStyle/>
          <a:p>
            <a:fld id="{F49A5192-F6FB-4442-BAC1-E33E6B21EE05}" type="datetimeFigureOut">
              <a:rPr lang="en-SG" smtClean="0"/>
              <a:t>25/2/2017</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1134726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Date Placeholder 6"/>
          <p:cNvSpPr>
            <a:spLocks noGrp="1"/>
          </p:cNvSpPr>
          <p:nvPr>
            <p:ph type="dt" sz="half" idx="10"/>
          </p:nvPr>
        </p:nvSpPr>
        <p:spPr/>
        <p:txBody>
          <a:bodyPr/>
          <a:lstStyle/>
          <a:p>
            <a:fld id="{F49A5192-F6FB-4442-BAC1-E33E6B21EE05}" type="datetimeFigureOut">
              <a:rPr lang="en-SG" smtClean="0"/>
              <a:t>25/2/2017</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948886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Date Placeholder 2"/>
          <p:cNvSpPr>
            <a:spLocks noGrp="1"/>
          </p:cNvSpPr>
          <p:nvPr>
            <p:ph type="dt" sz="half" idx="10"/>
          </p:nvPr>
        </p:nvSpPr>
        <p:spPr/>
        <p:txBody>
          <a:bodyPr/>
          <a:lstStyle/>
          <a:p>
            <a:fld id="{F49A5192-F6FB-4442-BAC1-E33E6B21EE05}" type="datetimeFigureOut">
              <a:rPr lang="en-SG" smtClean="0"/>
              <a:t>25/2/2017</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3098933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9A5192-F6FB-4442-BAC1-E33E6B21EE05}" type="datetimeFigureOut">
              <a:rPr lang="en-SG" smtClean="0"/>
              <a:t>25/2/2017</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60272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9A5192-F6FB-4442-BAC1-E33E6B21EE05}" type="datetimeFigureOut">
              <a:rPr lang="en-SG" smtClean="0"/>
              <a:t>25/2/2017</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2492858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9A5192-F6FB-4442-BAC1-E33E6B21EE05}" type="datetimeFigureOut">
              <a:rPr lang="en-SG" smtClean="0"/>
              <a:t>25/2/2017</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8A7EAD35-626E-4B58-A551-BBFB592EACDE}" type="slidenum">
              <a:rPr lang="en-SG" smtClean="0"/>
              <a:t>‹#›</a:t>
            </a:fld>
            <a:endParaRPr lang="en-SG"/>
          </a:p>
        </p:txBody>
      </p:sp>
    </p:spTree>
    <p:extLst>
      <p:ext uri="{BB962C8B-B14F-4D97-AF65-F5344CB8AC3E}">
        <p14:creationId xmlns:p14="http://schemas.microsoft.com/office/powerpoint/2010/main" val="3385901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A5192-F6FB-4442-BAC1-E33E6B21EE05}" type="datetimeFigureOut">
              <a:rPr lang="en-SG" smtClean="0"/>
              <a:t>25/2/2017</a:t>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EAD35-626E-4B58-A551-BBFB592EACDE}" type="slidenum">
              <a:rPr lang="en-SG" smtClean="0"/>
              <a:t>‹#›</a:t>
            </a:fld>
            <a:endParaRPr lang="en-SG"/>
          </a:p>
        </p:txBody>
      </p:sp>
    </p:spTree>
    <p:extLst>
      <p:ext uri="{BB962C8B-B14F-4D97-AF65-F5344CB8AC3E}">
        <p14:creationId xmlns:p14="http://schemas.microsoft.com/office/powerpoint/2010/main" val="2330821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495550" y="981075"/>
            <a:ext cx="6985000" cy="1295400"/>
          </a:xfrm>
        </p:spPr>
        <p:txBody>
          <a:bodyPr anchor="ctr">
            <a:normAutofit fontScale="90000"/>
          </a:bodyPr>
          <a:lstStyle/>
          <a:p>
            <a:pPr algn="ctr" eaLnBrk="1" hangingPunct="1"/>
            <a:r>
              <a:rPr lang="en-AU" altLang="en-US" sz="5100"/>
              <a:t/>
            </a:r>
            <a:br>
              <a:rPr lang="en-AU" altLang="en-US" sz="5100"/>
            </a:br>
            <a:r>
              <a:rPr lang="en-AU" altLang="en-US" sz="6300"/>
              <a:t>Organisational</a:t>
            </a:r>
            <a:r>
              <a:rPr lang="en-AU" altLang="en-US" sz="5100"/>
              <a:t> </a:t>
            </a:r>
            <a:r>
              <a:rPr lang="en-AU" altLang="en-US" sz="6300"/>
              <a:t>Theory</a:t>
            </a:r>
          </a:p>
        </p:txBody>
      </p:sp>
      <p:sp>
        <p:nvSpPr>
          <p:cNvPr id="3075" name="Rectangle 3"/>
          <p:cNvSpPr>
            <a:spLocks noGrp="1" noChangeArrowheads="1"/>
          </p:cNvSpPr>
          <p:nvPr>
            <p:ph type="subTitle" idx="1"/>
          </p:nvPr>
        </p:nvSpPr>
        <p:spPr>
          <a:xfrm>
            <a:off x="2782889" y="3429001"/>
            <a:ext cx="6410325" cy="1871663"/>
          </a:xfrm>
        </p:spPr>
        <p:txBody>
          <a:bodyPr/>
          <a:lstStyle/>
          <a:p>
            <a:pPr algn="ctr" eaLnBrk="1" hangingPunct="1">
              <a:lnSpc>
                <a:spcPct val="80000"/>
              </a:lnSpc>
            </a:pPr>
            <a:r>
              <a:rPr lang="en-AU" altLang="en-US" sz="4400" b="1"/>
              <a:t>Inequality in Organisations</a:t>
            </a:r>
            <a:endParaRPr lang="en-AU" altLang="en-US" sz="4300" b="1"/>
          </a:p>
        </p:txBody>
      </p:sp>
    </p:spTree>
    <p:extLst>
      <p:ext uri="{BB962C8B-B14F-4D97-AF65-F5344CB8AC3E}">
        <p14:creationId xmlns:p14="http://schemas.microsoft.com/office/powerpoint/2010/main" val="8997519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pPr eaLnBrk="1" hangingPunct="1"/>
            <a:r>
              <a:rPr lang="en-AU" altLang="en-US" b="1" smtClean="0">
                <a:solidFill>
                  <a:srgbClr val="FF0000"/>
                </a:solidFill>
              </a:rPr>
              <a:t>Race/Ethnicity</a:t>
            </a:r>
          </a:p>
        </p:txBody>
      </p:sp>
      <p:sp>
        <p:nvSpPr>
          <p:cNvPr id="30722" name="Rectangle 5"/>
          <p:cNvSpPr>
            <a:spLocks noGrp="1" noChangeArrowheads="1"/>
          </p:cNvSpPr>
          <p:nvPr>
            <p:ph idx="1"/>
          </p:nvPr>
        </p:nvSpPr>
        <p:spPr>
          <a:xfrm>
            <a:off x="977900" y="1490663"/>
            <a:ext cx="7632700" cy="2917825"/>
          </a:xfrm>
        </p:spPr>
        <p:txBody>
          <a:bodyPr/>
          <a:lstStyle/>
          <a:p>
            <a:pPr marL="0" indent="0">
              <a:buNone/>
              <a:defRPr/>
            </a:pPr>
            <a:r>
              <a:rPr lang="en-AU" sz="2400" b="1" dirty="0">
                <a:ea typeface="ＭＳ Ｐゴシック" pitchFamily="34" charset="-128"/>
              </a:rPr>
              <a:t>Ethnicity</a:t>
            </a:r>
            <a:r>
              <a:rPr lang="en-AU" sz="2400" dirty="0">
                <a:ea typeface="ＭＳ Ｐゴシック" pitchFamily="34" charset="-128"/>
              </a:rPr>
              <a:t>: The way that groups of people can be defined, or define themselves, in terms of linguistic, cultural and lifestyle characteristics.</a:t>
            </a:r>
          </a:p>
          <a:p>
            <a:pPr eaLnBrk="1" hangingPunct="1">
              <a:defRPr/>
            </a:pPr>
            <a:r>
              <a:rPr lang="en-AU" sz="2400" dirty="0">
                <a:ea typeface="ＭＳ Ｐゴシック" pitchFamily="34" charset="-128"/>
              </a:rPr>
              <a:t>Race understood as having a biological basis</a:t>
            </a:r>
          </a:p>
          <a:p>
            <a:pPr eaLnBrk="1" hangingPunct="1">
              <a:defRPr/>
            </a:pPr>
            <a:r>
              <a:rPr lang="en-AU" sz="2400" dirty="0">
                <a:ea typeface="ＭＳ Ｐゴシック" pitchFamily="34" charset="-128"/>
              </a:rPr>
              <a:t>Ethnicity understood as a social and cultural basis	</a:t>
            </a:r>
          </a:p>
        </p:txBody>
      </p:sp>
      <p:sp>
        <p:nvSpPr>
          <p:cNvPr id="12292"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199618CB-A0B0-4FC8-9FC6-1C9BF3331046}" type="slidenum">
              <a:rPr lang="en-AU" altLang="en-US">
                <a:solidFill>
                  <a:schemeClr val="bg1"/>
                </a:solidFill>
              </a:rPr>
              <a:pPr eaLnBrk="1" hangingPunct="1"/>
              <a:t>10</a:t>
            </a:fld>
            <a:endParaRPr lang="en-AU" altLang="en-US">
              <a:solidFill>
                <a:schemeClr val="bg1"/>
              </a:solidFill>
            </a:endParaRPr>
          </a:p>
        </p:txBody>
      </p:sp>
      <p:sp>
        <p:nvSpPr>
          <p:cNvPr id="12293"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sp>
        <p:nvSpPr>
          <p:cNvPr id="12294" name="Rectangle 3"/>
          <p:cNvSpPr txBox="1">
            <a:spLocks noChangeArrowheads="1"/>
          </p:cNvSpPr>
          <p:nvPr/>
        </p:nvSpPr>
        <p:spPr bwMode="auto">
          <a:xfrm>
            <a:off x="2351088" y="3716338"/>
            <a:ext cx="6985000" cy="187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80975" indent="19050"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Clr>
                <a:srgbClr val="887E6E"/>
              </a:buClr>
            </a:pPr>
            <a:r>
              <a:rPr lang="en-AU" altLang="en-US" sz="2400">
                <a:solidFill>
                  <a:srgbClr val="0070C0"/>
                </a:solidFill>
              </a:rPr>
              <a:t>Are our concepts of Race/Ethnicity embedded in discourse?</a:t>
            </a:r>
          </a:p>
        </p:txBody>
      </p:sp>
    </p:spTree>
    <p:extLst>
      <p:ext uri="{BB962C8B-B14F-4D97-AF65-F5344CB8AC3E}">
        <p14:creationId xmlns:p14="http://schemas.microsoft.com/office/powerpoint/2010/main" val="3455643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905001" y="274639"/>
            <a:ext cx="6207125" cy="922337"/>
          </a:xfrm>
        </p:spPr>
        <p:txBody>
          <a:bodyPr/>
          <a:lstStyle/>
          <a:p>
            <a:pPr eaLnBrk="1" hangingPunct="1"/>
            <a:r>
              <a:rPr lang="en-AU" altLang="en-US" b="1" smtClean="0">
                <a:solidFill>
                  <a:srgbClr val="FF0000"/>
                </a:solidFill>
              </a:rPr>
              <a:t>Implications</a:t>
            </a:r>
          </a:p>
        </p:txBody>
      </p:sp>
      <p:sp>
        <p:nvSpPr>
          <p:cNvPr id="15363" name="Rectangle 3"/>
          <p:cNvSpPr>
            <a:spLocks noGrp="1" noChangeArrowheads="1"/>
          </p:cNvSpPr>
          <p:nvPr>
            <p:ph idx="1"/>
          </p:nvPr>
        </p:nvSpPr>
        <p:spPr>
          <a:xfrm>
            <a:off x="1919288" y="1052514"/>
            <a:ext cx="7956232" cy="4537075"/>
          </a:xfrm>
        </p:spPr>
        <p:txBody>
          <a:bodyPr>
            <a:normAutofit/>
          </a:bodyPr>
          <a:lstStyle/>
          <a:p>
            <a:pPr marL="0" indent="0">
              <a:buNone/>
              <a:defRPr/>
            </a:pPr>
            <a:r>
              <a:rPr lang="en-AU" sz="2400" b="1" dirty="0">
                <a:ea typeface="ＭＳ Ｐゴシック" pitchFamily="34" charset="-128"/>
              </a:rPr>
              <a:t>What does this mean for organisations?</a:t>
            </a:r>
          </a:p>
          <a:p>
            <a:pPr eaLnBrk="1" hangingPunct="1">
              <a:lnSpc>
                <a:spcPct val="90000"/>
              </a:lnSpc>
              <a:defRPr/>
            </a:pPr>
            <a:r>
              <a:rPr lang="en-AU" sz="2400" dirty="0">
                <a:ea typeface="ＭＳ Ｐゴシック" pitchFamily="34" charset="-128"/>
              </a:rPr>
              <a:t>Organisations are social institutions.</a:t>
            </a:r>
          </a:p>
          <a:p>
            <a:pPr eaLnBrk="1" hangingPunct="1">
              <a:lnSpc>
                <a:spcPct val="90000"/>
              </a:lnSpc>
              <a:defRPr/>
            </a:pPr>
            <a:r>
              <a:rPr lang="en-AU" sz="2400" dirty="0">
                <a:ea typeface="ＭＳ Ｐゴシック" pitchFamily="34" charset="-128"/>
              </a:rPr>
              <a:t>All forms of inequality are present in organisations.</a:t>
            </a:r>
          </a:p>
          <a:p>
            <a:pPr eaLnBrk="1" hangingPunct="1">
              <a:lnSpc>
                <a:spcPct val="90000"/>
              </a:lnSpc>
              <a:defRPr/>
            </a:pPr>
            <a:r>
              <a:rPr lang="en-US" sz="2400" dirty="0" err="1">
                <a:ea typeface="ＭＳ Ｐゴシック" pitchFamily="34" charset="-128"/>
              </a:rPr>
              <a:t>Organisations</a:t>
            </a:r>
            <a:r>
              <a:rPr lang="en-US" sz="2400" dirty="0">
                <a:ea typeface="ＭＳ Ｐゴシック" pitchFamily="34" charset="-128"/>
              </a:rPr>
              <a:t> are critical locations for the investigation of inequalities because much societal inequality originates in them.</a:t>
            </a:r>
            <a:endParaRPr lang="en-AU" sz="2400" dirty="0">
              <a:ea typeface="ＭＳ Ｐゴシック" pitchFamily="34" charset="-128"/>
            </a:endParaRPr>
          </a:p>
          <a:p>
            <a:pPr eaLnBrk="1" hangingPunct="1">
              <a:lnSpc>
                <a:spcPct val="90000"/>
              </a:lnSpc>
              <a:defRPr/>
            </a:pPr>
            <a:r>
              <a:rPr lang="en-US" sz="2400" dirty="0" err="1">
                <a:ea typeface="ＭＳ Ｐゴシック" pitchFamily="34" charset="-128"/>
              </a:rPr>
              <a:t>Organisations</a:t>
            </a:r>
            <a:r>
              <a:rPr lang="en-US" sz="2400" dirty="0">
                <a:ea typeface="ＭＳ Ｐゴシック" pitchFamily="34" charset="-128"/>
              </a:rPr>
              <a:t> are also the target for many attempts to alter patterns of inequality.</a:t>
            </a:r>
          </a:p>
          <a:p>
            <a:pPr eaLnBrk="1" hangingPunct="1">
              <a:lnSpc>
                <a:spcPct val="90000"/>
              </a:lnSpc>
              <a:defRPr/>
            </a:pPr>
            <a:r>
              <a:rPr lang="en-AU" sz="2400" dirty="0">
                <a:ea typeface="ＭＳ Ｐゴシック" pitchFamily="34" charset="-128"/>
              </a:rPr>
              <a:t>The study of organisations provides an opportunity to observe aspects of the reproduction of inequalities.</a:t>
            </a:r>
          </a:p>
        </p:txBody>
      </p:sp>
      <p:sp>
        <p:nvSpPr>
          <p:cNvPr id="1331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171A4C84-4C13-4EC5-9132-1168FA5F8B28}" type="slidenum">
              <a:rPr lang="en-AU" altLang="en-US">
                <a:solidFill>
                  <a:schemeClr val="bg1"/>
                </a:solidFill>
              </a:rPr>
              <a:pPr eaLnBrk="1" hangingPunct="1"/>
              <a:t>11</a:t>
            </a:fld>
            <a:endParaRPr lang="en-AU" altLang="en-US">
              <a:solidFill>
                <a:schemeClr val="bg1"/>
              </a:solidFill>
            </a:endParaRPr>
          </a:p>
        </p:txBody>
      </p:sp>
      <p:sp>
        <p:nvSpPr>
          <p:cNvPr id="13317"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spTree>
    <p:extLst>
      <p:ext uri="{BB962C8B-B14F-4D97-AF65-F5344CB8AC3E}">
        <p14:creationId xmlns:p14="http://schemas.microsoft.com/office/powerpoint/2010/main" val="6191727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05001" y="274639"/>
            <a:ext cx="7070725" cy="922337"/>
          </a:xfrm>
        </p:spPr>
        <p:txBody>
          <a:bodyPr>
            <a:normAutofit fontScale="90000"/>
          </a:bodyPr>
          <a:lstStyle/>
          <a:p>
            <a:pPr eaLnBrk="1" hangingPunct="1"/>
            <a:r>
              <a:rPr lang="en-US" altLang="en-US" b="1" smtClean="0">
                <a:solidFill>
                  <a:srgbClr val="FF0000"/>
                </a:solidFill>
              </a:rPr>
              <a:t>Modernist Conceptions of Inequality</a:t>
            </a:r>
          </a:p>
        </p:txBody>
      </p:sp>
      <p:sp>
        <p:nvSpPr>
          <p:cNvPr id="17411" name="Rectangle 3"/>
          <p:cNvSpPr>
            <a:spLocks noGrp="1" noChangeArrowheads="1"/>
          </p:cNvSpPr>
          <p:nvPr>
            <p:ph idx="1"/>
          </p:nvPr>
        </p:nvSpPr>
        <p:spPr>
          <a:xfrm>
            <a:off x="2005014" y="1484314"/>
            <a:ext cx="7272337" cy="4465637"/>
          </a:xfrm>
        </p:spPr>
        <p:txBody>
          <a:bodyPr/>
          <a:lstStyle/>
          <a:p>
            <a:pPr marL="0" indent="0">
              <a:buNone/>
              <a:defRPr/>
            </a:pPr>
            <a:r>
              <a:rPr lang="en-AU" sz="2400" b="1" dirty="0">
                <a:ea typeface="ＭＳ Ｐゴシック" charset="0"/>
              </a:rPr>
              <a:t>Theoretical “Ontological” position:</a:t>
            </a:r>
          </a:p>
          <a:p>
            <a:pPr eaLnBrk="1" hangingPunct="1">
              <a:defRPr/>
            </a:pPr>
            <a:r>
              <a:rPr lang="en-AU" sz="2400" dirty="0">
                <a:ea typeface="ＭＳ Ｐゴシック" charset="0"/>
              </a:rPr>
              <a:t>Inequality is real and may be treated instrumentally as a variable (reductionist approach)</a:t>
            </a:r>
          </a:p>
          <a:p>
            <a:pPr eaLnBrk="1" hangingPunct="1">
              <a:defRPr/>
            </a:pPr>
            <a:r>
              <a:rPr lang="en-US" sz="2400" dirty="0">
                <a:ea typeface="ＭＳ Ｐゴシック" charset="0"/>
              </a:rPr>
              <a:t>Growing social awareness of gender and ethnicity led to </a:t>
            </a:r>
            <a:r>
              <a:rPr lang="en-US" altLang="en-US" sz="2400" dirty="0">
                <a:ea typeface="ＭＳ Ｐゴシック" charset="0"/>
              </a:rPr>
              <a:t>‘</a:t>
            </a:r>
            <a:r>
              <a:rPr lang="en-US" sz="2400" dirty="0">
                <a:ea typeface="ＭＳ Ｐゴシック" charset="0"/>
              </a:rPr>
              <a:t>adding in</a:t>
            </a:r>
            <a:r>
              <a:rPr lang="en-US" altLang="en-US" sz="2400" dirty="0">
                <a:ea typeface="ＭＳ Ｐゴシック" charset="0"/>
              </a:rPr>
              <a:t>’:</a:t>
            </a:r>
            <a:endParaRPr lang="en-US" sz="2400" dirty="0">
              <a:ea typeface="ＭＳ Ｐゴシック" charset="0"/>
            </a:endParaRPr>
          </a:p>
          <a:p>
            <a:pPr marL="541338" lvl="1" indent="-217488">
              <a:buFont typeface="Arial" charset="0"/>
              <a:buChar char="–"/>
              <a:defRPr/>
            </a:pPr>
            <a:r>
              <a:rPr lang="en-US" dirty="0"/>
              <a:t>Gender as a variable</a:t>
            </a:r>
          </a:p>
          <a:p>
            <a:pPr marL="541338" lvl="1" indent="-217488">
              <a:buFont typeface="Arial" charset="0"/>
              <a:buChar char="–"/>
              <a:defRPr/>
            </a:pPr>
            <a:r>
              <a:rPr lang="en-US" dirty="0"/>
              <a:t>Ethnicity as a variable</a:t>
            </a:r>
          </a:p>
          <a:p>
            <a:pPr marL="236538" indent="-217488">
              <a:defRPr/>
            </a:pPr>
            <a:r>
              <a:rPr lang="en-US" sz="2400" dirty="0">
                <a:ea typeface="ＭＳ Ｐゴシック" charset="0"/>
              </a:rPr>
              <a:t>Early modernists aware of class conflict, but tended to assume all workers were ethnically </a:t>
            </a:r>
            <a:r>
              <a:rPr lang="en-US" sz="2400" dirty="0" err="1">
                <a:ea typeface="ＭＳ Ｐゴシック" charset="0"/>
              </a:rPr>
              <a:t>homogonous</a:t>
            </a:r>
            <a:r>
              <a:rPr lang="en-US" sz="2400" dirty="0">
                <a:ea typeface="ＭＳ Ｐゴシック" charset="0"/>
              </a:rPr>
              <a:t> and male.</a:t>
            </a:r>
          </a:p>
          <a:p>
            <a:pPr marL="541338" lvl="1" indent="-217488">
              <a:buFont typeface="Arial" charset="0"/>
              <a:buChar char="–"/>
              <a:defRPr/>
            </a:pPr>
            <a:endParaRPr lang="en-US" dirty="0"/>
          </a:p>
          <a:p>
            <a:pPr eaLnBrk="1" hangingPunct="1">
              <a:buFontTx/>
              <a:buNone/>
              <a:defRPr/>
            </a:pPr>
            <a:endParaRPr lang="en-US" sz="2400" dirty="0">
              <a:ea typeface="ＭＳ Ｐゴシック" pitchFamily="34" charset="-128"/>
            </a:endParaRPr>
          </a:p>
        </p:txBody>
      </p:sp>
      <p:sp>
        <p:nvSpPr>
          <p:cNvPr id="1434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4CD95527-21A8-4A67-9759-A03F11587415}" type="slidenum">
              <a:rPr lang="en-AU" altLang="en-US">
                <a:solidFill>
                  <a:schemeClr val="bg1"/>
                </a:solidFill>
              </a:rPr>
              <a:pPr eaLnBrk="1" hangingPunct="1"/>
              <a:t>12</a:t>
            </a:fld>
            <a:endParaRPr lang="en-AU" altLang="en-US">
              <a:solidFill>
                <a:schemeClr val="bg1"/>
              </a:solidFill>
            </a:endParaRPr>
          </a:p>
        </p:txBody>
      </p:sp>
      <p:sp>
        <p:nvSpPr>
          <p:cNvPr id="14341"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14342"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3226" y="333375"/>
            <a:ext cx="1096963" cy="136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31867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905000" y="274639"/>
            <a:ext cx="6351588" cy="922337"/>
          </a:xfrm>
        </p:spPr>
        <p:txBody>
          <a:bodyPr>
            <a:normAutofit fontScale="90000"/>
          </a:bodyPr>
          <a:lstStyle/>
          <a:p>
            <a:pPr eaLnBrk="1" hangingPunct="1"/>
            <a:r>
              <a:rPr lang="en-US" altLang="en-US" b="1" smtClean="0">
                <a:solidFill>
                  <a:srgbClr val="FF0000"/>
                </a:solidFill>
              </a:rPr>
              <a:t>Modernist Conceptions of Inequality</a:t>
            </a:r>
          </a:p>
        </p:txBody>
      </p:sp>
      <p:sp>
        <p:nvSpPr>
          <p:cNvPr id="15363" name="Rectangle 3"/>
          <p:cNvSpPr>
            <a:spLocks noGrp="1" noChangeArrowheads="1"/>
          </p:cNvSpPr>
          <p:nvPr>
            <p:ph idx="1"/>
          </p:nvPr>
        </p:nvSpPr>
        <p:spPr>
          <a:xfrm>
            <a:off x="1919288" y="1289050"/>
            <a:ext cx="6913562" cy="4852988"/>
          </a:xfrm>
        </p:spPr>
        <p:txBody>
          <a:bodyPr/>
          <a:lstStyle/>
          <a:p>
            <a:pPr eaLnBrk="1" hangingPunct="1">
              <a:lnSpc>
                <a:spcPct val="90000"/>
              </a:lnSpc>
              <a:buFontTx/>
              <a:buNone/>
            </a:pPr>
            <a:r>
              <a:rPr lang="en-US" altLang="en-US" sz="2400" b="1"/>
              <a:t>Focus</a:t>
            </a:r>
            <a:r>
              <a:rPr lang="en-US" altLang="en-US" sz="2400"/>
              <a:t>:</a:t>
            </a:r>
          </a:p>
          <a:p>
            <a:pPr eaLnBrk="1" hangingPunct="1">
              <a:lnSpc>
                <a:spcPct val="90000"/>
              </a:lnSpc>
            </a:pPr>
            <a:r>
              <a:rPr lang="en-US" altLang="en-US" sz="2400"/>
              <a:t>How inequality is distributed within </a:t>
            </a:r>
            <a:r>
              <a:rPr lang="en-US" altLang="en-US" sz="2000"/>
              <a:t>organisations</a:t>
            </a:r>
            <a:r>
              <a:rPr lang="en-US" altLang="en-US" sz="2400"/>
              <a:t>.</a:t>
            </a:r>
          </a:p>
          <a:p>
            <a:pPr eaLnBrk="1" hangingPunct="1">
              <a:lnSpc>
                <a:spcPct val="90000"/>
              </a:lnSpc>
              <a:spcAft>
                <a:spcPct val="50000"/>
              </a:spcAft>
            </a:pPr>
            <a:r>
              <a:rPr lang="en-US" altLang="en-US" sz="2400"/>
              <a:t>Measuring the impact of inequality on organisational effectiveness. </a:t>
            </a:r>
          </a:p>
          <a:p>
            <a:pPr>
              <a:spcBef>
                <a:spcPts val="600"/>
              </a:spcBef>
              <a:buNone/>
            </a:pPr>
            <a:r>
              <a:rPr lang="en-US" altLang="en-US" sz="2400" b="1"/>
              <a:t>Goal</a:t>
            </a:r>
            <a:r>
              <a:rPr lang="en-US" altLang="en-US" sz="2400"/>
              <a:t> :</a:t>
            </a:r>
          </a:p>
          <a:p>
            <a:pPr>
              <a:spcBef>
                <a:spcPts val="1200"/>
              </a:spcBef>
            </a:pPr>
            <a:r>
              <a:rPr lang="en-US" altLang="en-US" sz="2400"/>
              <a:t>Improve organisational efficiency and effectiveness.</a:t>
            </a:r>
          </a:p>
          <a:p>
            <a:pPr>
              <a:spcBef>
                <a:spcPts val="1200"/>
              </a:spcBef>
            </a:pPr>
            <a:r>
              <a:rPr lang="en-US" altLang="en-US" sz="2400"/>
              <a:t>Utilise a full range of human resources by ensuring that there is less discrimination in the workplace. </a:t>
            </a:r>
          </a:p>
          <a:p>
            <a:pPr>
              <a:spcBef>
                <a:spcPts val="1200"/>
              </a:spcBef>
            </a:pPr>
            <a:r>
              <a:rPr lang="en-US" altLang="en-US" sz="2400"/>
              <a:t>The ‘Business Case’ approach to promoting equality</a:t>
            </a:r>
          </a:p>
        </p:txBody>
      </p:sp>
      <p:sp>
        <p:nvSpPr>
          <p:cNvPr id="15364"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750FA1F9-4A1D-4531-A858-591A0391A070}" type="slidenum">
              <a:rPr lang="en-AU" altLang="en-US">
                <a:solidFill>
                  <a:schemeClr val="bg1"/>
                </a:solidFill>
              </a:rPr>
              <a:pPr eaLnBrk="1" hangingPunct="1"/>
              <a:t>13</a:t>
            </a:fld>
            <a:endParaRPr lang="en-AU" altLang="en-US">
              <a:solidFill>
                <a:schemeClr val="bg1"/>
              </a:solidFill>
            </a:endParaRPr>
          </a:p>
        </p:txBody>
      </p:sp>
      <p:sp>
        <p:nvSpPr>
          <p:cNvPr id="15365"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15366"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3226" y="333375"/>
            <a:ext cx="1096963" cy="136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179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919288" y="260350"/>
            <a:ext cx="8229600" cy="922338"/>
          </a:xfrm>
        </p:spPr>
        <p:txBody>
          <a:bodyPr/>
          <a:lstStyle/>
          <a:p>
            <a:pPr eaLnBrk="1" hangingPunct="1"/>
            <a:r>
              <a:rPr lang="en-AU" altLang="en-US" b="1" smtClean="0">
                <a:solidFill>
                  <a:srgbClr val="FF0000"/>
                </a:solidFill>
              </a:rPr>
              <a:t>Inequality as a variable</a:t>
            </a:r>
          </a:p>
        </p:txBody>
      </p:sp>
      <p:sp>
        <p:nvSpPr>
          <p:cNvPr id="18435" name="Rectangle 3"/>
          <p:cNvSpPr>
            <a:spLocks noGrp="1" noChangeArrowheads="1"/>
          </p:cNvSpPr>
          <p:nvPr>
            <p:ph idx="1"/>
          </p:nvPr>
        </p:nvSpPr>
        <p:spPr>
          <a:xfrm>
            <a:off x="1919289" y="1196976"/>
            <a:ext cx="7272337" cy="4392613"/>
          </a:xfrm>
        </p:spPr>
        <p:txBody>
          <a:bodyPr/>
          <a:lstStyle/>
          <a:p>
            <a:pPr indent="9525">
              <a:buNone/>
              <a:defRPr/>
            </a:pPr>
            <a:r>
              <a:rPr lang="en-AU" sz="2400" b="1" dirty="0">
                <a:ea typeface="ＭＳ Ｐゴシック" charset="0"/>
              </a:rPr>
              <a:t>Analytical Approach:</a:t>
            </a:r>
          </a:p>
          <a:p>
            <a:pPr marL="523875" indent="-342900">
              <a:buFont typeface="Wingdings" pitchFamily="2" charset="2"/>
              <a:buChar char="§"/>
              <a:defRPr/>
            </a:pPr>
            <a:r>
              <a:rPr lang="en-AU" sz="2400" dirty="0">
                <a:ea typeface="ＭＳ Ｐゴシック" pitchFamily="34" charset="-128"/>
              </a:rPr>
              <a:t>Social inequalities influence the research process through racial and gender stereotypes and assumptions hidden in research design or ways of reasoning.</a:t>
            </a:r>
          </a:p>
          <a:p>
            <a:pPr marL="523875" indent="-342900">
              <a:buFont typeface="Wingdings" pitchFamily="2" charset="2"/>
              <a:buChar char="§"/>
              <a:defRPr/>
            </a:pPr>
            <a:r>
              <a:rPr lang="en-AU" sz="2400" dirty="0">
                <a:ea typeface="ＭＳ Ｐゴシック" pitchFamily="34" charset="-128"/>
              </a:rPr>
              <a:t>Therefore researchers need to make research more scientific – more objective, neutral and exact by eliminating these irrational and prejudicial elements.</a:t>
            </a:r>
          </a:p>
        </p:txBody>
      </p:sp>
      <p:sp>
        <p:nvSpPr>
          <p:cNvPr id="16388"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D720A19A-E222-454F-84FF-73E14F519A48}" type="slidenum">
              <a:rPr lang="en-AU" altLang="en-US">
                <a:solidFill>
                  <a:schemeClr val="bg1"/>
                </a:solidFill>
              </a:rPr>
              <a:pPr eaLnBrk="1" hangingPunct="1"/>
              <a:t>14</a:t>
            </a:fld>
            <a:endParaRPr lang="en-AU" altLang="en-US">
              <a:solidFill>
                <a:schemeClr val="bg1"/>
              </a:solidFill>
            </a:endParaRPr>
          </a:p>
        </p:txBody>
      </p:sp>
      <p:sp>
        <p:nvSpPr>
          <p:cNvPr id="16389"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1639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3226" y="333375"/>
            <a:ext cx="1096963" cy="136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48366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AU" altLang="zh-CN" b="1" smtClean="0">
                <a:solidFill>
                  <a:srgbClr val="FF0000"/>
                </a:solidFill>
                <a:ea typeface="SimSun" panose="02010600030101010101" pitchFamily="2" charset="-122"/>
              </a:rPr>
              <a:t>Measuring Inequality</a:t>
            </a:r>
            <a:endParaRPr lang="en-AU" altLang="en-US" b="1" smtClean="0">
              <a:solidFill>
                <a:srgbClr val="FF0000"/>
              </a:solidFill>
            </a:endParaRPr>
          </a:p>
        </p:txBody>
      </p:sp>
      <p:sp>
        <p:nvSpPr>
          <p:cNvPr id="19459" name="Rectangle 3"/>
          <p:cNvSpPr>
            <a:spLocks noGrp="1" noChangeArrowheads="1"/>
          </p:cNvSpPr>
          <p:nvPr>
            <p:ph idx="1"/>
          </p:nvPr>
        </p:nvSpPr>
        <p:spPr>
          <a:xfrm>
            <a:off x="1919289" y="1196975"/>
            <a:ext cx="7272337" cy="4865688"/>
          </a:xfrm>
        </p:spPr>
        <p:txBody>
          <a:bodyPr/>
          <a:lstStyle/>
          <a:p>
            <a:pPr marL="0" indent="0">
              <a:buNone/>
              <a:defRPr/>
            </a:pPr>
            <a:r>
              <a:rPr lang="en-AU" sz="2400" b="1" dirty="0">
                <a:ea typeface="ＭＳ Ｐゴシック" charset="0"/>
              </a:rPr>
              <a:t>Analytical Approach:</a:t>
            </a:r>
          </a:p>
          <a:p>
            <a:pPr eaLnBrk="1" hangingPunct="1">
              <a:lnSpc>
                <a:spcPct val="90000"/>
              </a:lnSpc>
              <a:defRPr/>
            </a:pPr>
            <a:r>
              <a:rPr lang="en-AU" sz="2400" dirty="0">
                <a:ea typeface="ＭＳ Ｐゴシック" pitchFamily="34" charset="-128"/>
              </a:rPr>
              <a:t>The presence/absence of inequality groups – e.g. Women in Management</a:t>
            </a:r>
          </a:p>
          <a:p>
            <a:pPr eaLnBrk="1" hangingPunct="1">
              <a:lnSpc>
                <a:spcPct val="90000"/>
              </a:lnSpc>
              <a:defRPr/>
            </a:pPr>
            <a:r>
              <a:rPr lang="en-AU" sz="2400" dirty="0">
                <a:ea typeface="ＭＳ Ｐゴシック" pitchFamily="34" charset="-128"/>
              </a:rPr>
              <a:t>The incidence of discrimination in the workplace</a:t>
            </a:r>
          </a:p>
          <a:p>
            <a:pPr eaLnBrk="1" hangingPunct="1">
              <a:lnSpc>
                <a:spcPct val="90000"/>
              </a:lnSpc>
              <a:defRPr/>
            </a:pPr>
            <a:r>
              <a:rPr lang="en-AU" sz="2400" dirty="0">
                <a:ea typeface="ＭＳ Ｐゴシック" pitchFamily="34" charset="-128"/>
              </a:rPr>
              <a:t>The incidence of harassment or bullying in the workplace</a:t>
            </a:r>
          </a:p>
          <a:p>
            <a:pPr eaLnBrk="1" hangingPunct="1">
              <a:lnSpc>
                <a:spcPct val="90000"/>
              </a:lnSpc>
              <a:defRPr/>
            </a:pPr>
            <a:r>
              <a:rPr lang="en-AU" sz="2400" dirty="0">
                <a:ea typeface="ＭＳ Ｐゴシック" pitchFamily="34" charset="-128"/>
              </a:rPr>
              <a:t>Equal pay for equal work – wage discrimination</a:t>
            </a:r>
          </a:p>
          <a:p>
            <a:pPr eaLnBrk="1" hangingPunct="1">
              <a:lnSpc>
                <a:spcPct val="90000"/>
              </a:lnSpc>
              <a:defRPr/>
            </a:pPr>
            <a:r>
              <a:rPr lang="en-AU" sz="2400" dirty="0">
                <a:ea typeface="ＭＳ Ｐゴシック" pitchFamily="34" charset="-128"/>
              </a:rPr>
              <a:t>Associated with feminist </a:t>
            </a:r>
            <a:r>
              <a:rPr lang="en-AU" sz="2400" dirty="0" err="1">
                <a:ea typeface="ＭＳ Ｐゴシック" pitchFamily="34" charset="-128"/>
              </a:rPr>
              <a:t>empricism</a:t>
            </a:r>
            <a:r>
              <a:rPr lang="en-AU" sz="2400" dirty="0">
                <a:ea typeface="ＭＳ Ｐゴシック" pitchFamily="34" charset="-128"/>
              </a:rPr>
              <a:t> </a:t>
            </a:r>
          </a:p>
        </p:txBody>
      </p:sp>
      <p:sp>
        <p:nvSpPr>
          <p:cNvPr id="17412"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544422B7-D798-498A-A854-E51E1BC8663D}" type="slidenum">
              <a:rPr lang="en-AU" altLang="en-US">
                <a:solidFill>
                  <a:schemeClr val="bg1"/>
                </a:solidFill>
              </a:rPr>
              <a:pPr eaLnBrk="1" hangingPunct="1"/>
              <a:t>15</a:t>
            </a:fld>
            <a:endParaRPr lang="en-AU" altLang="en-US">
              <a:solidFill>
                <a:schemeClr val="bg1"/>
              </a:solidFill>
            </a:endParaRPr>
          </a:p>
        </p:txBody>
      </p:sp>
      <p:sp>
        <p:nvSpPr>
          <p:cNvPr id="17413"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17414"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3226" y="333375"/>
            <a:ext cx="1096963" cy="136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8830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AU" altLang="zh-CN" b="1" smtClean="0">
                <a:solidFill>
                  <a:srgbClr val="FF0000"/>
                </a:solidFill>
                <a:ea typeface="SimSun" panose="02010600030101010101" pitchFamily="2" charset="-122"/>
              </a:rPr>
              <a:t>Measuring Inequality</a:t>
            </a:r>
            <a:endParaRPr lang="en-AU" altLang="en-US" b="1" smtClean="0">
              <a:solidFill>
                <a:srgbClr val="FF0000"/>
              </a:solidFill>
              <a:ea typeface="SimSun" panose="02010600030101010101" pitchFamily="2" charset="-122"/>
            </a:endParaRPr>
          </a:p>
        </p:txBody>
      </p:sp>
      <p:sp>
        <p:nvSpPr>
          <p:cNvPr id="18435" name="Rectangle 3"/>
          <p:cNvSpPr>
            <a:spLocks noGrp="1" noChangeArrowheads="1"/>
          </p:cNvSpPr>
          <p:nvPr>
            <p:ph idx="1"/>
          </p:nvPr>
        </p:nvSpPr>
        <p:spPr>
          <a:xfrm>
            <a:off x="1905000" y="1300163"/>
            <a:ext cx="7431088" cy="3713162"/>
          </a:xfrm>
        </p:spPr>
        <p:txBody>
          <a:bodyPr/>
          <a:lstStyle/>
          <a:p>
            <a:pPr eaLnBrk="1" hangingPunct="1">
              <a:buFontTx/>
              <a:buNone/>
            </a:pPr>
            <a:r>
              <a:rPr lang="en-AU" altLang="en-US" sz="2400" b="1"/>
              <a:t>Knowledge that is produced or </a:t>
            </a:r>
            <a:r>
              <a:rPr lang="en-AU" altLang="en-US" sz="2400" b="1" u="sng"/>
              <a:t>articulated</a:t>
            </a:r>
            <a:r>
              <a:rPr lang="en-AU" altLang="en-US" sz="2400" b="1"/>
              <a:t>: </a:t>
            </a:r>
          </a:p>
          <a:p>
            <a:pPr eaLnBrk="1" hangingPunct="1">
              <a:buFontTx/>
              <a:buNone/>
            </a:pPr>
            <a:r>
              <a:rPr lang="en-AU" altLang="en-US" sz="2400"/>
              <a:t>Rosabeth Moss Kanter, (1977) </a:t>
            </a:r>
            <a:r>
              <a:rPr lang="en-AU" altLang="en-US" sz="2400" i="1"/>
              <a:t>Men and Women of the Corporation</a:t>
            </a:r>
          </a:p>
          <a:p>
            <a:pPr lvl="1" indent="-300038"/>
            <a:r>
              <a:rPr lang="en-AU" altLang="en-US"/>
              <a:t>Examined differences between men and women in the corporation. </a:t>
            </a:r>
          </a:p>
          <a:p>
            <a:pPr lvl="1" indent="-300038"/>
            <a:r>
              <a:rPr lang="en-AU" altLang="en-US"/>
              <a:t>Found differences in attitudes can be explained by differences in work tasks and job situations for men and women rather than by sex per se.</a:t>
            </a:r>
          </a:p>
        </p:txBody>
      </p:sp>
      <p:sp>
        <p:nvSpPr>
          <p:cNvPr id="1843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2AEF3B1A-C370-45B0-9483-9A228DB4A9CB}" type="slidenum">
              <a:rPr lang="en-AU" altLang="en-US">
                <a:solidFill>
                  <a:schemeClr val="bg1"/>
                </a:solidFill>
              </a:rPr>
              <a:pPr eaLnBrk="1" hangingPunct="1"/>
              <a:t>16</a:t>
            </a:fld>
            <a:endParaRPr lang="en-AU" altLang="en-US">
              <a:solidFill>
                <a:schemeClr val="bg1"/>
              </a:solidFill>
            </a:endParaRPr>
          </a:p>
        </p:txBody>
      </p:sp>
      <p:sp>
        <p:nvSpPr>
          <p:cNvPr id="18437"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18438"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3226" y="333375"/>
            <a:ext cx="1096963" cy="136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19747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05000" y="274639"/>
            <a:ext cx="7359650" cy="922337"/>
          </a:xfrm>
        </p:spPr>
        <p:txBody>
          <a:bodyPr>
            <a:normAutofit fontScale="90000"/>
          </a:bodyPr>
          <a:lstStyle/>
          <a:p>
            <a:pPr eaLnBrk="1" hangingPunct="1"/>
            <a:r>
              <a:rPr lang="en-AU" altLang="zh-CN" b="1" smtClean="0">
                <a:solidFill>
                  <a:srgbClr val="FF0000"/>
                </a:solidFill>
                <a:ea typeface="SimSun" panose="02010600030101010101" pitchFamily="2" charset="-122"/>
              </a:rPr>
              <a:t>Postmodern Conceptions of Inequality</a:t>
            </a:r>
            <a:endParaRPr lang="en-AU" altLang="en-US" b="1" smtClean="0"/>
          </a:p>
        </p:txBody>
      </p:sp>
      <p:sp>
        <p:nvSpPr>
          <p:cNvPr id="29699" name="Rectangle 3"/>
          <p:cNvSpPr>
            <a:spLocks noGrp="1" noChangeArrowheads="1"/>
          </p:cNvSpPr>
          <p:nvPr>
            <p:ph idx="1"/>
          </p:nvPr>
        </p:nvSpPr>
        <p:spPr>
          <a:xfrm>
            <a:off x="1847851" y="1412876"/>
            <a:ext cx="7561263" cy="4752975"/>
          </a:xfrm>
        </p:spPr>
        <p:txBody>
          <a:bodyPr/>
          <a:lstStyle/>
          <a:p>
            <a:pPr marL="0" indent="0">
              <a:buNone/>
              <a:defRPr/>
            </a:pPr>
            <a:r>
              <a:rPr lang="en-AU" sz="2400" b="1" dirty="0">
                <a:ea typeface="ＭＳ Ｐゴシック" charset="0"/>
              </a:rPr>
              <a:t>Theoretical “Ontological” position:</a:t>
            </a:r>
          </a:p>
          <a:p>
            <a:pPr eaLnBrk="1" hangingPunct="1">
              <a:defRPr/>
            </a:pPr>
            <a:r>
              <a:rPr lang="en-AU" altLang="zh-CN" sz="2400" dirty="0">
                <a:ea typeface="SimSun" pitchFamily="2" charset="-122"/>
              </a:rPr>
              <a:t>Gender, race or ethnicity and class are not fundamental categories, but are unstable and ambiguous classifications.  </a:t>
            </a:r>
          </a:p>
          <a:p>
            <a:pPr eaLnBrk="1" hangingPunct="1">
              <a:defRPr/>
            </a:pPr>
            <a:r>
              <a:rPr lang="en-AU" altLang="zh-CN" sz="2400" dirty="0">
                <a:ea typeface="SimSun" pitchFamily="2" charset="-122"/>
              </a:rPr>
              <a:t>Using such terms suggests a false unity amongst social groups.</a:t>
            </a:r>
          </a:p>
          <a:p>
            <a:pPr eaLnBrk="1" hangingPunct="1">
              <a:defRPr/>
            </a:pPr>
            <a:r>
              <a:rPr lang="en-AU" altLang="zh-CN" sz="2400" dirty="0">
                <a:ea typeface="SimSun" pitchFamily="2" charset="-122"/>
              </a:rPr>
              <a:t>Identities are social performances of the </a:t>
            </a:r>
            <a:r>
              <a:rPr lang="en-AU" altLang="zh-CN" sz="2400" b="1" i="1" dirty="0">
                <a:ea typeface="SimSun" pitchFamily="2" charset="-122"/>
              </a:rPr>
              <a:t>intersection </a:t>
            </a:r>
            <a:r>
              <a:rPr lang="en-AU" altLang="zh-CN" sz="2400" dirty="0">
                <a:ea typeface="SimSun" pitchFamily="2" charset="-122"/>
              </a:rPr>
              <a:t>between gender, ethnicity, class and disability.</a:t>
            </a:r>
          </a:p>
          <a:p>
            <a:pPr eaLnBrk="1" hangingPunct="1">
              <a:defRPr/>
            </a:pPr>
            <a:r>
              <a:rPr lang="en-AU" altLang="zh-CN" sz="2400" dirty="0">
                <a:ea typeface="SimSun" pitchFamily="2" charset="-122"/>
              </a:rPr>
              <a:t>Meanings vary with discursive context.</a:t>
            </a:r>
          </a:p>
        </p:txBody>
      </p:sp>
      <p:sp>
        <p:nvSpPr>
          <p:cNvPr id="2867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245AA991-5D4A-438C-A0F2-6AD82F03AB5B}" type="slidenum">
              <a:rPr lang="en-AU" altLang="en-US">
                <a:solidFill>
                  <a:schemeClr val="bg1"/>
                </a:solidFill>
              </a:rPr>
              <a:pPr eaLnBrk="1" hangingPunct="1"/>
              <a:t>17</a:t>
            </a:fld>
            <a:endParaRPr lang="en-AU" altLang="en-US">
              <a:solidFill>
                <a:schemeClr val="bg1"/>
              </a:solidFill>
            </a:endParaRPr>
          </a:p>
        </p:txBody>
      </p:sp>
      <p:sp>
        <p:nvSpPr>
          <p:cNvPr id="28677"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28678"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2751" y="188913"/>
            <a:ext cx="1160463" cy="143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68466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905001" y="274639"/>
            <a:ext cx="7504113" cy="922337"/>
          </a:xfrm>
        </p:spPr>
        <p:txBody>
          <a:bodyPr>
            <a:normAutofit fontScale="90000"/>
          </a:bodyPr>
          <a:lstStyle/>
          <a:p>
            <a:pPr eaLnBrk="1" hangingPunct="1"/>
            <a:r>
              <a:rPr lang="en-AU" altLang="zh-CN" b="1" smtClean="0">
                <a:solidFill>
                  <a:srgbClr val="FF0000"/>
                </a:solidFill>
                <a:ea typeface="SimSun" panose="02010600030101010101" pitchFamily="2" charset="-122"/>
              </a:rPr>
              <a:t>Postmodern Conceptions of Inequality</a:t>
            </a:r>
            <a:endParaRPr lang="en-US" altLang="en-US" b="1" smtClean="0">
              <a:solidFill>
                <a:srgbClr val="FF0000"/>
              </a:solidFill>
              <a:ea typeface="SimSun" panose="02010600030101010101" pitchFamily="2" charset="-122"/>
            </a:endParaRPr>
          </a:p>
        </p:txBody>
      </p:sp>
      <p:sp>
        <p:nvSpPr>
          <p:cNvPr id="29699" name="Rectangle 3"/>
          <p:cNvSpPr>
            <a:spLocks noGrp="1" noChangeArrowheads="1"/>
          </p:cNvSpPr>
          <p:nvPr>
            <p:ph idx="1"/>
          </p:nvPr>
        </p:nvSpPr>
        <p:spPr>
          <a:xfrm>
            <a:off x="1992314" y="1557338"/>
            <a:ext cx="7559675" cy="4032250"/>
          </a:xfrm>
        </p:spPr>
        <p:txBody>
          <a:bodyPr/>
          <a:lstStyle/>
          <a:p>
            <a:pPr eaLnBrk="1" hangingPunct="1">
              <a:lnSpc>
                <a:spcPct val="80000"/>
              </a:lnSpc>
              <a:spcBef>
                <a:spcPct val="80000"/>
              </a:spcBef>
              <a:buFontTx/>
              <a:buNone/>
            </a:pPr>
            <a:r>
              <a:rPr lang="en-AU" altLang="en-US" sz="2400" b="1"/>
              <a:t>Analytical Approach:</a:t>
            </a:r>
          </a:p>
          <a:p>
            <a:pPr lvl="1" eaLnBrk="1" hangingPunct="1">
              <a:lnSpc>
                <a:spcPct val="80000"/>
              </a:lnSpc>
              <a:spcBef>
                <a:spcPct val="80000"/>
              </a:spcBef>
              <a:buFont typeface="Arial" panose="020B0604020202020204" pitchFamily="34" charset="0"/>
              <a:buChar char="•"/>
            </a:pPr>
            <a:r>
              <a:rPr lang="en-AU" altLang="en-US"/>
              <a:t>What, in the local situation, is defined as masculine or feminine?</a:t>
            </a:r>
          </a:p>
          <a:p>
            <a:pPr lvl="1" eaLnBrk="1" hangingPunct="1">
              <a:lnSpc>
                <a:spcPct val="80000"/>
              </a:lnSpc>
              <a:spcBef>
                <a:spcPct val="80000"/>
              </a:spcBef>
              <a:buFont typeface="Arial" panose="020B0604020202020204" pitchFamily="34" charset="0"/>
              <a:buChar char="•"/>
            </a:pPr>
            <a:r>
              <a:rPr lang="en-AU" altLang="en-US"/>
              <a:t>What is defined as ethnicity or </a:t>
            </a:r>
            <a:r>
              <a:rPr lang="ja-JP" altLang="en-AU">
                <a:ea typeface="MS PGothic" panose="020B0600070205080204" pitchFamily="34" charset="-128"/>
              </a:rPr>
              <a:t>‘</a:t>
            </a:r>
            <a:r>
              <a:rPr lang="en-AU" altLang="ja-JP">
                <a:ea typeface="MS PGothic" panose="020B0600070205080204" pitchFamily="34" charset="-128"/>
              </a:rPr>
              <a:t>the other</a:t>
            </a:r>
            <a:r>
              <a:rPr lang="ja-JP" altLang="en-AU">
                <a:ea typeface="MS PGothic" panose="020B0600070205080204" pitchFamily="34" charset="-128"/>
              </a:rPr>
              <a:t>’</a:t>
            </a:r>
            <a:r>
              <a:rPr lang="en-AU" altLang="ja-JP">
                <a:ea typeface="MS PGothic" panose="020B0600070205080204" pitchFamily="34" charset="-128"/>
              </a:rPr>
              <a:t>?</a:t>
            </a:r>
          </a:p>
          <a:p>
            <a:pPr lvl="1" eaLnBrk="1" hangingPunct="1">
              <a:lnSpc>
                <a:spcPct val="80000"/>
              </a:lnSpc>
              <a:spcBef>
                <a:spcPct val="80000"/>
              </a:spcBef>
              <a:buFont typeface="Arial" panose="020B0604020202020204" pitchFamily="34" charset="0"/>
              <a:buChar char="•"/>
            </a:pPr>
            <a:r>
              <a:rPr lang="en-AU" altLang="en-US"/>
              <a:t>What does such labelling obscure?</a:t>
            </a:r>
          </a:p>
          <a:p>
            <a:pPr lvl="1" eaLnBrk="1" hangingPunct="1">
              <a:lnSpc>
                <a:spcPct val="80000"/>
              </a:lnSpc>
              <a:spcBef>
                <a:spcPct val="80000"/>
              </a:spcBef>
              <a:buFont typeface="Arial" panose="020B0604020202020204" pitchFamily="34" charset="0"/>
              <a:buChar char="•"/>
            </a:pPr>
            <a:r>
              <a:rPr lang="en-AU" altLang="en-US"/>
              <a:t>What are the effects of language in the organisation?</a:t>
            </a:r>
          </a:p>
          <a:p>
            <a:pPr lvl="1" eaLnBrk="1" hangingPunct="1">
              <a:lnSpc>
                <a:spcPct val="80000"/>
              </a:lnSpc>
              <a:spcBef>
                <a:spcPct val="80000"/>
              </a:spcBef>
              <a:buFont typeface="Arial" panose="020B0604020202020204" pitchFamily="34" charset="0"/>
              <a:buChar char="•"/>
            </a:pPr>
            <a:r>
              <a:rPr lang="en-AU" altLang="en-US"/>
              <a:t>What are the dynamics of gender, race, class and disability relations?</a:t>
            </a:r>
            <a:endParaRPr lang="en-US" altLang="en-US"/>
          </a:p>
        </p:txBody>
      </p:sp>
      <p:sp>
        <p:nvSpPr>
          <p:cNvPr id="2970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CB713242-4275-4AC0-B83F-B4ADC59855B5}" type="slidenum">
              <a:rPr lang="en-AU" altLang="en-US">
                <a:solidFill>
                  <a:schemeClr val="bg1"/>
                </a:solidFill>
              </a:rPr>
              <a:pPr eaLnBrk="1" hangingPunct="1"/>
              <a:t>18</a:t>
            </a:fld>
            <a:endParaRPr lang="en-AU" altLang="en-US">
              <a:solidFill>
                <a:schemeClr val="bg1"/>
              </a:solidFill>
            </a:endParaRPr>
          </a:p>
        </p:txBody>
      </p:sp>
      <p:sp>
        <p:nvSpPr>
          <p:cNvPr id="29701"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29702"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2751" y="188913"/>
            <a:ext cx="1160463" cy="143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34325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774825" y="260350"/>
            <a:ext cx="6337300" cy="922338"/>
          </a:xfrm>
        </p:spPr>
        <p:txBody>
          <a:bodyPr>
            <a:normAutofit fontScale="90000"/>
          </a:bodyPr>
          <a:lstStyle/>
          <a:p>
            <a:pPr eaLnBrk="1" hangingPunct="1"/>
            <a:r>
              <a:rPr lang="en-AU" altLang="zh-CN" b="1" smtClean="0">
                <a:solidFill>
                  <a:srgbClr val="FF0000"/>
                </a:solidFill>
                <a:ea typeface="SimSun" panose="02010600030101010101" pitchFamily="2" charset="-122"/>
              </a:rPr>
              <a:t>Postmodern Conceptions of Inequality</a:t>
            </a:r>
            <a:endParaRPr lang="en-US" altLang="en-US" b="1" smtClean="0">
              <a:solidFill>
                <a:srgbClr val="FF0000"/>
              </a:solidFill>
              <a:ea typeface="SimSun" panose="02010600030101010101" pitchFamily="2" charset="-122"/>
            </a:endParaRPr>
          </a:p>
        </p:txBody>
      </p:sp>
      <p:sp>
        <p:nvSpPr>
          <p:cNvPr id="30723" name="Rectangle 3"/>
          <p:cNvSpPr>
            <a:spLocks noGrp="1" noChangeArrowheads="1"/>
          </p:cNvSpPr>
          <p:nvPr>
            <p:ph idx="1"/>
          </p:nvPr>
        </p:nvSpPr>
        <p:spPr>
          <a:xfrm>
            <a:off x="1847851" y="1557339"/>
            <a:ext cx="7343775" cy="3311525"/>
          </a:xfrm>
        </p:spPr>
        <p:txBody>
          <a:bodyPr/>
          <a:lstStyle/>
          <a:p>
            <a:pPr eaLnBrk="1" hangingPunct="1">
              <a:lnSpc>
                <a:spcPct val="80000"/>
              </a:lnSpc>
              <a:spcBef>
                <a:spcPct val="80000"/>
              </a:spcBef>
              <a:buFontTx/>
              <a:buNone/>
            </a:pPr>
            <a:r>
              <a:rPr lang="en-AU" altLang="en-US" sz="2400" b="1"/>
              <a:t>Analytical Approach:</a:t>
            </a:r>
          </a:p>
          <a:p>
            <a:pPr lvl="1">
              <a:spcBef>
                <a:spcPts val="1200"/>
              </a:spcBef>
            </a:pPr>
            <a:r>
              <a:rPr lang="en-AU" altLang="en-US"/>
              <a:t>To show the contradictions and problematic claims of </a:t>
            </a:r>
            <a:r>
              <a:rPr lang="ja-JP" altLang="en-AU">
                <a:ea typeface="MS PGothic" panose="020B0600070205080204" pitchFamily="34" charset="-128"/>
              </a:rPr>
              <a:t>‘</a:t>
            </a:r>
            <a:r>
              <a:rPr lang="en-AU" altLang="ja-JP">
                <a:ea typeface="MS PGothic" panose="020B0600070205080204" pitchFamily="34" charset="-128"/>
              </a:rPr>
              <a:t>truth</a:t>
            </a:r>
            <a:r>
              <a:rPr lang="ja-JP" altLang="en-AU">
                <a:ea typeface="MS PGothic" panose="020B0600070205080204" pitchFamily="34" charset="-128"/>
              </a:rPr>
              <a:t>’</a:t>
            </a:r>
            <a:endParaRPr lang="en-AU" altLang="ja-JP">
              <a:ea typeface="MS PGothic" panose="020B0600070205080204" pitchFamily="34" charset="-128"/>
            </a:endParaRPr>
          </a:p>
          <a:p>
            <a:pPr lvl="1" eaLnBrk="1" hangingPunct="1">
              <a:lnSpc>
                <a:spcPct val="90000"/>
              </a:lnSpc>
              <a:spcBef>
                <a:spcPct val="100000"/>
              </a:spcBef>
              <a:buFont typeface="Arial" panose="020B0604020202020204" pitchFamily="34" charset="0"/>
              <a:buChar char="•"/>
            </a:pPr>
            <a:r>
              <a:rPr lang="en-AU" altLang="en-US"/>
              <a:t>To open up and destabilise cultural meanings and beliefs that appear to be unproblematic</a:t>
            </a:r>
          </a:p>
        </p:txBody>
      </p:sp>
      <p:sp>
        <p:nvSpPr>
          <p:cNvPr id="30724"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E5C8A1C5-A28A-487A-B24F-981793EE58A5}" type="slidenum">
              <a:rPr lang="en-AU" altLang="en-US">
                <a:solidFill>
                  <a:schemeClr val="bg1"/>
                </a:solidFill>
              </a:rPr>
              <a:pPr eaLnBrk="1" hangingPunct="1"/>
              <a:t>19</a:t>
            </a:fld>
            <a:endParaRPr lang="en-AU" altLang="en-US">
              <a:solidFill>
                <a:schemeClr val="bg1"/>
              </a:solidFill>
            </a:endParaRPr>
          </a:p>
        </p:txBody>
      </p:sp>
      <p:sp>
        <p:nvSpPr>
          <p:cNvPr id="30725"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30726"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2751" y="188913"/>
            <a:ext cx="1160463" cy="143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94189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1919288" y="333376"/>
            <a:ext cx="8229600" cy="792163"/>
          </a:xfrm>
        </p:spPr>
        <p:txBody>
          <a:bodyPr/>
          <a:lstStyle/>
          <a:p>
            <a:pPr eaLnBrk="1" hangingPunct="1"/>
            <a:r>
              <a:rPr lang="en-AU" altLang="en-US" b="1" smtClean="0">
                <a:solidFill>
                  <a:srgbClr val="FF0000"/>
                </a:solidFill>
              </a:rPr>
              <a:t>Issues to discuss:</a:t>
            </a:r>
            <a:endParaRPr lang="en-US" altLang="en-US" b="1" smtClean="0">
              <a:solidFill>
                <a:srgbClr val="FF0000"/>
              </a:solidFill>
            </a:endParaRPr>
          </a:p>
        </p:txBody>
      </p:sp>
      <p:sp>
        <p:nvSpPr>
          <p:cNvPr id="4099" name="Rectangle 3"/>
          <p:cNvSpPr>
            <a:spLocks noGrp="1" noChangeArrowheads="1"/>
          </p:cNvSpPr>
          <p:nvPr>
            <p:ph type="body" idx="4294967295"/>
          </p:nvPr>
        </p:nvSpPr>
        <p:spPr>
          <a:xfrm>
            <a:off x="1992313" y="1196975"/>
            <a:ext cx="7200900" cy="4535488"/>
          </a:xfrm>
        </p:spPr>
        <p:txBody>
          <a:bodyPr/>
          <a:lstStyle/>
          <a:p>
            <a:pPr eaLnBrk="1" hangingPunct="1">
              <a:lnSpc>
                <a:spcPct val="80000"/>
              </a:lnSpc>
            </a:pPr>
            <a:r>
              <a:rPr lang="en-US" altLang="en-US" sz="2400" dirty="0"/>
              <a:t>What do we mean by inequality?</a:t>
            </a:r>
          </a:p>
          <a:p>
            <a:pPr lvl="1" eaLnBrk="1" hangingPunct="1">
              <a:lnSpc>
                <a:spcPct val="80000"/>
              </a:lnSpc>
            </a:pPr>
            <a:r>
              <a:rPr lang="en-US" altLang="en-US" dirty="0"/>
              <a:t>Class</a:t>
            </a:r>
          </a:p>
          <a:p>
            <a:pPr lvl="1" eaLnBrk="1" hangingPunct="1">
              <a:lnSpc>
                <a:spcPct val="80000"/>
              </a:lnSpc>
            </a:pPr>
            <a:r>
              <a:rPr lang="en-US" altLang="en-US" dirty="0"/>
              <a:t>Race/ Ethnicity</a:t>
            </a:r>
          </a:p>
          <a:p>
            <a:pPr lvl="1" eaLnBrk="1" hangingPunct="1">
              <a:lnSpc>
                <a:spcPct val="80000"/>
              </a:lnSpc>
            </a:pPr>
            <a:r>
              <a:rPr lang="en-US" altLang="en-US" dirty="0"/>
              <a:t>Gender</a:t>
            </a:r>
          </a:p>
          <a:p>
            <a:pPr lvl="1" eaLnBrk="1" hangingPunct="1">
              <a:lnSpc>
                <a:spcPct val="80000"/>
              </a:lnSpc>
            </a:pPr>
            <a:r>
              <a:rPr lang="en-US" altLang="en-US" dirty="0"/>
              <a:t>Disability</a:t>
            </a:r>
          </a:p>
          <a:p>
            <a:pPr lvl="1" eaLnBrk="1" hangingPunct="1">
              <a:lnSpc>
                <a:spcPct val="80000"/>
              </a:lnSpc>
            </a:pPr>
            <a:r>
              <a:rPr lang="en-US" altLang="en-US" dirty="0"/>
              <a:t>Intersectionality</a:t>
            </a:r>
          </a:p>
          <a:p>
            <a:pPr eaLnBrk="1" hangingPunct="1">
              <a:lnSpc>
                <a:spcPct val="80000"/>
              </a:lnSpc>
            </a:pPr>
            <a:r>
              <a:rPr lang="en-US" altLang="en-US" sz="2400" dirty="0"/>
              <a:t>Discuss how these concepts relate to </a:t>
            </a:r>
            <a:r>
              <a:rPr lang="en-US" altLang="en-US" sz="2400" dirty="0" err="1"/>
              <a:t>organisations</a:t>
            </a:r>
            <a:r>
              <a:rPr lang="en-US" altLang="en-US" sz="2400" dirty="0"/>
              <a:t>.</a:t>
            </a:r>
          </a:p>
          <a:p>
            <a:pPr eaLnBrk="1" hangingPunct="1">
              <a:lnSpc>
                <a:spcPct val="80000"/>
              </a:lnSpc>
            </a:pPr>
            <a:r>
              <a:rPr lang="en-US" altLang="en-US" sz="2400" dirty="0"/>
              <a:t>Distinguish between contemporary theoretical approaches to inequality in </a:t>
            </a:r>
            <a:r>
              <a:rPr lang="en-US" altLang="en-US" sz="2400" dirty="0" err="1"/>
              <a:t>organisations</a:t>
            </a:r>
            <a:endParaRPr lang="en-US" altLang="en-US" sz="2400" dirty="0"/>
          </a:p>
          <a:p>
            <a:pPr lvl="1" eaLnBrk="1" hangingPunct="1">
              <a:lnSpc>
                <a:spcPct val="80000"/>
              </a:lnSpc>
            </a:pPr>
            <a:r>
              <a:rPr lang="en-US" altLang="en-US" dirty="0"/>
              <a:t>Modern </a:t>
            </a:r>
          </a:p>
          <a:p>
            <a:pPr lvl="1" eaLnBrk="1" hangingPunct="1">
              <a:lnSpc>
                <a:spcPct val="80000"/>
              </a:lnSpc>
            </a:pPr>
            <a:r>
              <a:rPr lang="en-US" altLang="en-US" dirty="0"/>
              <a:t>Postmodern </a:t>
            </a:r>
          </a:p>
          <a:p>
            <a:pPr eaLnBrk="1" hangingPunct="1">
              <a:lnSpc>
                <a:spcPct val="80000"/>
              </a:lnSpc>
              <a:buFontTx/>
              <a:buNone/>
            </a:pPr>
            <a:endParaRPr lang="en-US" altLang="en-US" sz="2400" dirty="0"/>
          </a:p>
        </p:txBody>
      </p:sp>
      <p:sp>
        <p:nvSpPr>
          <p:cNvPr id="4100"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45E1048C-3B7E-4D86-A904-0C6ED292F76C}" type="slidenum">
              <a:rPr lang="en-AU" altLang="en-US">
                <a:solidFill>
                  <a:schemeClr val="bg1"/>
                </a:solidFill>
              </a:rPr>
              <a:pPr eaLnBrk="1" hangingPunct="1"/>
              <a:t>2</a:t>
            </a:fld>
            <a:endParaRPr lang="en-AU" altLang="en-US">
              <a:solidFill>
                <a:schemeClr val="bg1"/>
              </a:solidFill>
            </a:endParaRPr>
          </a:p>
        </p:txBody>
      </p:sp>
      <p:sp>
        <p:nvSpPr>
          <p:cNvPr id="4101" name="Footer Placeholder 10"/>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spTree>
    <p:extLst>
      <p:ext uri="{BB962C8B-B14F-4D97-AF65-F5344CB8AC3E}">
        <p14:creationId xmlns:p14="http://schemas.microsoft.com/office/powerpoint/2010/main" val="1745628465"/>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AU" altLang="zh-CN" b="1" smtClean="0">
                <a:solidFill>
                  <a:srgbClr val="FF0000"/>
                </a:solidFill>
                <a:ea typeface="SimSun" panose="02010600030101010101" pitchFamily="2" charset="-122"/>
              </a:rPr>
              <a:t>Postmodern Methods for Studying Inequality</a:t>
            </a:r>
            <a:endParaRPr lang="en-US" altLang="en-US" b="1" smtClean="0">
              <a:solidFill>
                <a:srgbClr val="FF0000"/>
              </a:solidFill>
              <a:ea typeface="SimSun" panose="02010600030101010101" pitchFamily="2" charset="-122"/>
            </a:endParaRPr>
          </a:p>
        </p:txBody>
      </p:sp>
      <p:sp>
        <p:nvSpPr>
          <p:cNvPr id="32771" name="Rectangle 3"/>
          <p:cNvSpPr>
            <a:spLocks noGrp="1" noChangeArrowheads="1"/>
          </p:cNvSpPr>
          <p:nvPr>
            <p:ph idx="1"/>
          </p:nvPr>
        </p:nvSpPr>
        <p:spPr>
          <a:xfrm>
            <a:off x="1919288" y="1857375"/>
            <a:ext cx="7129462" cy="3240088"/>
          </a:xfrm>
        </p:spPr>
        <p:txBody>
          <a:bodyPr>
            <a:normAutofit lnSpcReduction="10000"/>
          </a:bodyPr>
          <a:lstStyle/>
          <a:p>
            <a:pPr marL="0" indent="0">
              <a:spcBef>
                <a:spcPts val="2400"/>
              </a:spcBef>
              <a:buNone/>
              <a:defRPr/>
            </a:pPr>
            <a:r>
              <a:rPr lang="en-AU" sz="2400" b="1" dirty="0">
                <a:ea typeface="ＭＳ Ｐゴシック" charset="0"/>
              </a:rPr>
              <a:t>Knowledge that is produced or </a:t>
            </a:r>
            <a:r>
              <a:rPr lang="en-AU" sz="2400" b="1" u="sng" dirty="0">
                <a:ea typeface="ＭＳ Ｐゴシック" charset="0"/>
              </a:rPr>
              <a:t>articulated</a:t>
            </a:r>
            <a:r>
              <a:rPr lang="en-AU" sz="2400" b="1" dirty="0">
                <a:ea typeface="ＭＳ Ｐゴシック" charset="0"/>
              </a:rPr>
              <a:t>: </a:t>
            </a:r>
          </a:p>
          <a:p>
            <a:pPr>
              <a:spcBef>
                <a:spcPts val="1800"/>
              </a:spcBef>
              <a:defRPr/>
            </a:pPr>
            <a:r>
              <a:rPr lang="en-US" sz="2400" dirty="0">
                <a:ea typeface="ＭＳ Ｐゴシック" pitchFamily="34" charset="-128"/>
              </a:rPr>
              <a:t>All accounts – interviews, conversations, </a:t>
            </a:r>
            <a:r>
              <a:rPr lang="en-US" sz="2400" dirty="0" err="1">
                <a:ea typeface="ＭＳ Ｐゴシック" pitchFamily="34" charset="-128"/>
              </a:rPr>
              <a:t>organisational</a:t>
            </a:r>
            <a:r>
              <a:rPr lang="en-US" sz="2400" dirty="0">
                <a:ea typeface="ＭＳ Ｐゴシック" pitchFamily="34" charset="-128"/>
              </a:rPr>
              <a:t> documents are seen as texts to be </a:t>
            </a:r>
            <a:r>
              <a:rPr lang="en-US" sz="2400" dirty="0" err="1">
                <a:ea typeface="ＭＳ Ｐゴシック" pitchFamily="34" charset="-128"/>
              </a:rPr>
              <a:t>analysed</a:t>
            </a:r>
            <a:r>
              <a:rPr lang="en-US" sz="2400" dirty="0">
                <a:ea typeface="ＭＳ Ｐゴシック" pitchFamily="34" charset="-128"/>
              </a:rPr>
              <a:t> in terms of structure, use of rhetoric, contradictions, repressed meanings, alternative representations.</a:t>
            </a:r>
          </a:p>
          <a:p>
            <a:pPr>
              <a:spcBef>
                <a:spcPts val="1800"/>
              </a:spcBef>
              <a:defRPr/>
            </a:pPr>
            <a:r>
              <a:rPr lang="en-US" sz="2400" dirty="0">
                <a:ea typeface="ＭＳ Ｐゴシック" pitchFamily="34" charset="-128"/>
              </a:rPr>
              <a:t>This analysis or deconstructions reveals the gendered, racist and class-based assumptions that underpin </a:t>
            </a:r>
            <a:r>
              <a:rPr lang="en-US" sz="2400" dirty="0" err="1">
                <a:ea typeface="ＭＳ Ｐゴシック" pitchFamily="34" charset="-128"/>
              </a:rPr>
              <a:t>organisations</a:t>
            </a:r>
            <a:r>
              <a:rPr lang="en-US" sz="2400" dirty="0">
                <a:ea typeface="ＭＳ Ｐゴシック" pitchFamily="34" charset="-128"/>
              </a:rPr>
              <a:t>.</a:t>
            </a:r>
          </a:p>
        </p:txBody>
      </p:sp>
      <p:sp>
        <p:nvSpPr>
          <p:cNvPr id="31748"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F406A8AA-B0CD-49B1-A35F-2CB8BB66B827}" type="slidenum">
              <a:rPr lang="en-AU" altLang="en-US">
                <a:solidFill>
                  <a:schemeClr val="bg1"/>
                </a:solidFill>
              </a:rPr>
              <a:pPr eaLnBrk="1" hangingPunct="1"/>
              <a:t>20</a:t>
            </a:fld>
            <a:endParaRPr lang="en-AU" altLang="en-US">
              <a:solidFill>
                <a:schemeClr val="bg1"/>
              </a:solidFill>
            </a:endParaRPr>
          </a:p>
        </p:txBody>
      </p:sp>
      <p:sp>
        <p:nvSpPr>
          <p:cNvPr id="31749"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3175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2751" y="188913"/>
            <a:ext cx="1160463" cy="143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55399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AU" altLang="zh-CN" b="1" smtClean="0">
                <a:solidFill>
                  <a:srgbClr val="FF0000"/>
                </a:solidFill>
                <a:ea typeface="SimSun" panose="02010600030101010101" pitchFamily="2" charset="-122"/>
              </a:rPr>
              <a:t>Postmodern Studies of Inequality</a:t>
            </a:r>
            <a:endParaRPr lang="en-AU" altLang="en-US" b="1" smtClean="0">
              <a:solidFill>
                <a:srgbClr val="FF0000"/>
              </a:solidFill>
              <a:ea typeface="SimSun" panose="02010600030101010101" pitchFamily="2" charset="-122"/>
            </a:endParaRPr>
          </a:p>
        </p:txBody>
      </p:sp>
      <p:sp>
        <p:nvSpPr>
          <p:cNvPr id="33795" name="Rectangle 3"/>
          <p:cNvSpPr>
            <a:spLocks noGrp="1" noChangeArrowheads="1"/>
          </p:cNvSpPr>
          <p:nvPr>
            <p:ph idx="1"/>
          </p:nvPr>
        </p:nvSpPr>
        <p:spPr>
          <a:xfrm>
            <a:off x="1905001" y="1300164"/>
            <a:ext cx="7504113" cy="4865687"/>
          </a:xfrm>
        </p:spPr>
        <p:txBody>
          <a:bodyPr/>
          <a:lstStyle/>
          <a:p>
            <a:pPr marL="0" indent="0">
              <a:buNone/>
              <a:defRPr/>
            </a:pPr>
            <a:r>
              <a:rPr lang="en-AU" sz="2400" b="1" dirty="0">
                <a:ea typeface="ＭＳ Ｐゴシック" charset="0"/>
              </a:rPr>
              <a:t>Knowledge that is produced or </a:t>
            </a:r>
            <a:r>
              <a:rPr lang="en-AU" sz="2400" b="1" u="sng" dirty="0">
                <a:ea typeface="ＭＳ Ｐゴシック" charset="0"/>
              </a:rPr>
              <a:t>articulated</a:t>
            </a:r>
            <a:r>
              <a:rPr lang="en-AU" sz="2400" b="1" dirty="0">
                <a:ea typeface="ＭＳ Ｐゴシック" charset="0"/>
              </a:rPr>
              <a:t>: </a:t>
            </a:r>
          </a:p>
          <a:p>
            <a:pPr marL="357188" indent="-357188">
              <a:defRPr/>
            </a:pPr>
            <a:r>
              <a:rPr lang="en-US" sz="2400" dirty="0">
                <a:ea typeface="ＭＳ Ｐゴシック" pitchFamily="34" charset="-128"/>
              </a:rPr>
              <a:t>Argue that the use of militaristic language in </a:t>
            </a:r>
            <a:r>
              <a:rPr lang="en-US" altLang="en-US" sz="2400" dirty="0">
                <a:ea typeface="ＭＳ Ｐゴシック" pitchFamily="34" charset="-128"/>
              </a:rPr>
              <a:t>‘</a:t>
            </a:r>
            <a:r>
              <a:rPr lang="en-US" sz="2400" dirty="0">
                <a:ea typeface="ＭＳ Ｐゴシック" pitchFamily="34" charset="-128"/>
              </a:rPr>
              <a:t>corporate strategies</a:t>
            </a:r>
            <a:r>
              <a:rPr lang="en-US" altLang="en-US" sz="2400" dirty="0">
                <a:ea typeface="ＭＳ Ｐゴシック" pitchFamily="34" charset="-128"/>
              </a:rPr>
              <a:t>’</a:t>
            </a:r>
            <a:r>
              <a:rPr lang="en-US" sz="2400" dirty="0">
                <a:ea typeface="ＭＳ Ｐゴシック" pitchFamily="34" charset="-128"/>
              </a:rPr>
              <a:t> and other </a:t>
            </a:r>
            <a:r>
              <a:rPr lang="en-US" sz="2400" dirty="0" err="1">
                <a:ea typeface="ＭＳ Ｐゴシック" pitchFamily="34" charset="-128"/>
              </a:rPr>
              <a:t>organisational</a:t>
            </a:r>
            <a:r>
              <a:rPr lang="en-US" sz="2400" dirty="0">
                <a:ea typeface="ＭＳ Ｐゴシック" pitchFamily="34" charset="-128"/>
              </a:rPr>
              <a:t> documents reinforces a hegemonic masculinity within </a:t>
            </a:r>
            <a:r>
              <a:rPr lang="en-US" sz="2400" dirty="0" err="1">
                <a:ea typeface="ＭＳ Ｐゴシック" pitchFamily="34" charset="-128"/>
              </a:rPr>
              <a:t>organisations</a:t>
            </a:r>
            <a:r>
              <a:rPr lang="en-US" sz="2400" dirty="0">
                <a:ea typeface="ＭＳ Ｐゴシック" pitchFamily="34" charset="-128"/>
              </a:rPr>
              <a:t>.</a:t>
            </a:r>
          </a:p>
          <a:p>
            <a:pPr marL="0" indent="0" algn="r">
              <a:buNone/>
              <a:defRPr/>
            </a:pPr>
            <a:r>
              <a:rPr lang="en-US" sz="2400" dirty="0">
                <a:ea typeface="ＭＳ Ｐゴシック" pitchFamily="34" charset="-128"/>
              </a:rPr>
              <a:t>Knights, D. and Morgan, G. (1991) </a:t>
            </a:r>
            <a:r>
              <a:rPr lang="en-US" altLang="en-US" sz="2400" dirty="0">
                <a:ea typeface="ＭＳ Ｐゴシック" pitchFamily="34" charset="-128"/>
              </a:rPr>
              <a:t>“</a:t>
            </a:r>
            <a:r>
              <a:rPr lang="en-US" sz="2400" dirty="0">
                <a:ea typeface="ＭＳ Ｐゴシック" pitchFamily="34" charset="-128"/>
              </a:rPr>
              <a:t>Corporate Strategy, organizations, and subjectivity: a critique</a:t>
            </a:r>
            <a:r>
              <a:rPr lang="en-US" altLang="en-US" sz="2400" dirty="0">
                <a:ea typeface="ＭＳ Ｐゴシック" pitchFamily="34" charset="-128"/>
              </a:rPr>
              <a:t>”</a:t>
            </a:r>
            <a:r>
              <a:rPr lang="en-US" sz="2400" dirty="0">
                <a:ea typeface="ＭＳ Ｐゴシック" pitchFamily="34" charset="-128"/>
              </a:rPr>
              <a:t>, </a:t>
            </a:r>
            <a:r>
              <a:rPr lang="en-US" sz="2400" i="1" dirty="0">
                <a:ea typeface="ＭＳ Ｐゴシック" pitchFamily="34" charset="-128"/>
              </a:rPr>
              <a:t>Organization Studies.</a:t>
            </a:r>
          </a:p>
          <a:p>
            <a:pPr marL="357188" indent="-357188">
              <a:buNone/>
              <a:defRPr/>
            </a:pPr>
            <a:r>
              <a:rPr lang="en-US" sz="2400" dirty="0">
                <a:ea typeface="ＭＳ Ｐゴシック" pitchFamily="34" charset="-128"/>
              </a:rPr>
              <a:t>		</a:t>
            </a:r>
          </a:p>
        </p:txBody>
      </p:sp>
      <p:sp>
        <p:nvSpPr>
          <p:cNvPr id="32772"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B8A4DED4-6541-46DF-BCCB-41076BCE6755}" type="slidenum">
              <a:rPr lang="en-AU" altLang="en-US">
                <a:solidFill>
                  <a:schemeClr val="bg1"/>
                </a:solidFill>
              </a:rPr>
              <a:pPr eaLnBrk="1" hangingPunct="1"/>
              <a:t>21</a:t>
            </a:fld>
            <a:endParaRPr lang="en-AU" altLang="en-US">
              <a:solidFill>
                <a:schemeClr val="bg1"/>
              </a:solidFill>
            </a:endParaRPr>
          </a:p>
        </p:txBody>
      </p:sp>
      <p:sp>
        <p:nvSpPr>
          <p:cNvPr id="32773"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32774"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2751" y="188913"/>
            <a:ext cx="1160463" cy="143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8974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AU" altLang="zh-CN" b="1" smtClean="0">
                <a:solidFill>
                  <a:srgbClr val="FF0000"/>
                </a:solidFill>
                <a:ea typeface="SimSun" panose="02010600030101010101" pitchFamily="2" charset="-122"/>
              </a:rPr>
              <a:t>Postmodern Studies of Inequality</a:t>
            </a:r>
            <a:endParaRPr lang="en-AU" altLang="en-US" b="1" smtClean="0">
              <a:solidFill>
                <a:srgbClr val="FF0000"/>
              </a:solidFill>
              <a:ea typeface="SimSun" panose="02010600030101010101" pitchFamily="2" charset="-122"/>
            </a:endParaRPr>
          </a:p>
        </p:txBody>
      </p:sp>
      <p:sp>
        <p:nvSpPr>
          <p:cNvPr id="34819" name="Rectangle 3"/>
          <p:cNvSpPr>
            <a:spLocks noGrp="1" noChangeArrowheads="1"/>
          </p:cNvSpPr>
          <p:nvPr>
            <p:ph idx="1"/>
          </p:nvPr>
        </p:nvSpPr>
        <p:spPr>
          <a:xfrm>
            <a:off x="1905001" y="1300164"/>
            <a:ext cx="7286625" cy="4865687"/>
          </a:xfrm>
        </p:spPr>
        <p:txBody>
          <a:bodyPr/>
          <a:lstStyle/>
          <a:p>
            <a:pPr eaLnBrk="1" hangingPunct="1">
              <a:lnSpc>
                <a:spcPct val="80000"/>
              </a:lnSpc>
              <a:buFontTx/>
              <a:buNone/>
              <a:defRPr/>
            </a:pPr>
            <a:r>
              <a:rPr lang="en-US" sz="2000" b="1" dirty="0">
                <a:ea typeface="ＭＳ Ｐゴシック" pitchFamily="34" charset="-128"/>
              </a:rPr>
              <a:t>	</a:t>
            </a:r>
            <a:r>
              <a:rPr lang="en-AU" sz="2000" b="1" dirty="0">
                <a:ea typeface="ＭＳ Ｐゴシック" charset="0"/>
              </a:rPr>
              <a:t>Knowledge that is produced or </a:t>
            </a:r>
            <a:r>
              <a:rPr lang="en-AU" sz="2000" b="1" u="sng" dirty="0">
                <a:ea typeface="ＭＳ Ｐゴシック" charset="0"/>
              </a:rPr>
              <a:t>articulated</a:t>
            </a:r>
            <a:r>
              <a:rPr lang="en-AU" sz="2000" b="1" dirty="0">
                <a:ea typeface="ＭＳ Ｐゴシック" charset="0"/>
              </a:rPr>
              <a:t>: </a:t>
            </a:r>
          </a:p>
          <a:p>
            <a:pPr marL="363538" indent="0">
              <a:spcBef>
                <a:spcPct val="30000"/>
              </a:spcBef>
              <a:buNone/>
              <a:defRPr/>
            </a:pPr>
            <a:r>
              <a:rPr lang="en-AU" sz="2000" dirty="0">
                <a:ea typeface="ＭＳ Ｐゴシック" pitchFamily="34" charset="-128"/>
              </a:rPr>
              <a:t>The way that language is used to describe skills fails to acknowledge and value the full range of women</a:t>
            </a:r>
            <a:r>
              <a:rPr lang="ja-JP" altLang="en-AU" sz="2000" dirty="0">
                <a:ea typeface="ＭＳ Ｐゴシック" pitchFamily="34" charset="-128"/>
              </a:rPr>
              <a:t>’</a:t>
            </a:r>
            <a:r>
              <a:rPr lang="en-AU" altLang="ja-JP" sz="2000" dirty="0">
                <a:ea typeface="ＭＳ Ｐゴシック" pitchFamily="34" charset="-128"/>
              </a:rPr>
              <a:t>s skills.</a:t>
            </a:r>
          </a:p>
          <a:p>
            <a:pPr marL="363538" indent="0">
              <a:spcBef>
                <a:spcPct val="30000"/>
              </a:spcBef>
              <a:buNone/>
              <a:defRPr/>
            </a:pPr>
            <a:r>
              <a:rPr lang="en-AU" sz="2000" dirty="0">
                <a:ea typeface="ＭＳ Ｐゴシック" pitchFamily="34" charset="-128"/>
              </a:rPr>
              <a:t>Women</a:t>
            </a:r>
            <a:r>
              <a:rPr lang="ja-JP" altLang="en-AU" sz="2000" dirty="0">
                <a:ea typeface="ＭＳ Ｐゴシック" pitchFamily="34" charset="-128"/>
              </a:rPr>
              <a:t>’</a:t>
            </a:r>
            <a:r>
              <a:rPr lang="en-AU" altLang="ja-JP" sz="2000" dirty="0">
                <a:ea typeface="ＭＳ Ｐゴシック" pitchFamily="34" charset="-128"/>
              </a:rPr>
              <a:t>s skills are undervalued simply because they are skills that have traditionally been held by women. </a:t>
            </a:r>
          </a:p>
          <a:p>
            <a:pPr marL="363538" indent="0">
              <a:spcBef>
                <a:spcPct val="30000"/>
              </a:spcBef>
              <a:buNone/>
              <a:defRPr/>
            </a:pPr>
            <a:r>
              <a:rPr lang="en-AU" sz="2000" dirty="0">
                <a:ea typeface="ＭＳ Ｐゴシック" pitchFamily="34" charset="-128"/>
              </a:rPr>
              <a:t>This results in a systematic undervaluation of women</a:t>
            </a:r>
            <a:r>
              <a:rPr lang="ja-JP" altLang="en-AU" sz="2000" dirty="0">
                <a:ea typeface="ＭＳ Ｐゴシック" pitchFamily="34" charset="-128"/>
              </a:rPr>
              <a:t>’</a:t>
            </a:r>
            <a:r>
              <a:rPr lang="en-AU" altLang="ja-JP" sz="2000" dirty="0">
                <a:ea typeface="ＭＳ Ｐゴシック" pitchFamily="34" charset="-128"/>
              </a:rPr>
              <a:t>s skills and contributes to gender pay inequity.</a:t>
            </a:r>
          </a:p>
          <a:p>
            <a:pPr algn="r" eaLnBrk="1" hangingPunct="1">
              <a:spcBef>
                <a:spcPct val="30000"/>
              </a:spcBef>
              <a:buFontTx/>
              <a:buNone/>
              <a:defRPr/>
            </a:pPr>
            <a:endParaRPr lang="en-US" sz="2000" dirty="0">
              <a:ea typeface="ＭＳ Ｐゴシック" pitchFamily="34" charset="-128"/>
            </a:endParaRPr>
          </a:p>
          <a:p>
            <a:pPr algn="r" eaLnBrk="1" hangingPunct="1">
              <a:spcBef>
                <a:spcPct val="30000"/>
              </a:spcBef>
              <a:buFontTx/>
              <a:buNone/>
              <a:defRPr/>
            </a:pPr>
            <a:r>
              <a:rPr lang="en-US" sz="2000" dirty="0">
                <a:ea typeface="ＭＳ Ｐゴシック" pitchFamily="34" charset="-128"/>
              </a:rPr>
              <a:t>Cate </a:t>
            </a:r>
            <a:r>
              <a:rPr lang="en-US" sz="2000" dirty="0" err="1">
                <a:ea typeface="ＭＳ Ｐゴシック" pitchFamily="34" charset="-128"/>
              </a:rPr>
              <a:t>Poynton</a:t>
            </a:r>
            <a:r>
              <a:rPr lang="en-US" sz="2000" dirty="0">
                <a:ea typeface="ＭＳ Ｐゴシック" pitchFamily="34" charset="-128"/>
              </a:rPr>
              <a:t> (1993) </a:t>
            </a:r>
            <a:r>
              <a:rPr lang="en-US" altLang="en-US" sz="2000" dirty="0">
                <a:ea typeface="ＭＳ Ｐゴシック" pitchFamily="34" charset="-128"/>
              </a:rPr>
              <a:t>‘</a:t>
            </a:r>
            <a:r>
              <a:rPr lang="en-US" sz="2000" dirty="0">
                <a:ea typeface="ＭＳ Ｐゴシック" pitchFamily="34" charset="-128"/>
              </a:rPr>
              <a:t>Naming women's workplace skills: linguistics and power</a:t>
            </a:r>
            <a:r>
              <a:rPr lang="en-US" altLang="en-US" sz="2000" dirty="0">
                <a:ea typeface="ＭＳ Ｐゴシック" pitchFamily="34" charset="-128"/>
              </a:rPr>
              <a:t>’</a:t>
            </a:r>
            <a:r>
              <a:rPr lang="en-US" sz="2000" dirty="0">
                <a:ea typeface="ＭＳ Ｐゴシック" pitchFamily="34" charset="-128"/>
              </a:rPr>
              <a:t> in </a:t>
            </a:r>
            <a:r>
              <a:rPr lang="en-US" sz="2000" i="1" dirty="0">
                <a:ea typeface="ＭＳ Ｐゴシック" pitchFamily="34" charset="-128"/>
              </a:rPr>
              <a:t>Pink Collar Blues </a:t>
            </a:r>
            <a:r>
              <a:rPr lang="en-US" sz="2000" dirty="0">
                <a:ea typeface="ＭＳ Ｐゴシック" pitchFamily="34" charset="-128"/>
              </a:rPr>
              <a:t> </a:t>
            </a:r>
            <a:r>
              <a:rPr lang="en-US" sz="2000" dirty="0" err="1">
                <a:ea typeface="ＭＳ Ｐゴシック" pitchFamily="34" charset="-128"/>
              </a:rPr>
              <a:t>Probert</a:t>
            </a:r>
            <a:r>
              <a:rPr lang="en-US" sz="2000" dirty="0">
                <a:ea typeface="ＭＳ Ｐゴシック" pitchFamily="34" charset="-128"/>
              </a:rPr>
              <a:t> and Wilson (</a:t>
            </a:r>
            <a:r>
              <a:rPr lang="en-US" sz="2000" dirty="0" err="1">
                <a:ea typeface="ＭＳ Ｐゴシック" pitchFamily="34" charset="-128"/>
              </a:rPr>
              <a:t>eds</a:t>
            </a:r>
            <a:r>
              <a:rPr lang="en-US" sz="2000" dirty="0">
                <a:ea typeface="ＭＳ Ｐゴシック" pitchFamily="34" charset="-128"/>
              </a:rPr>
              <a:t>)</a:t>
            </a:r>
          </a:p>
          <a:p>
            <a:pPr eaLnBrk="1" hangingPunct="1">
              <a:spcBef>
                <a:spcPct val="30000"/>
              </a:spcBef>
              <a:buFontTx/>
              <a:buNone/>
              <a:defRPr/>
            </a:pPr>
            <a:r>
              <a:rPr lang="en-AU" sz="2000" dirty="0">
                <a:ea typeface="ＭＳ Ｐゴシック" pitchFamily="34" charset="-128"/>
              </a:rPr>
              <a:t>		</a:t>
            </a:r>
          </a:p>
        </p:txBody>
      </p:sp>
      <p:sp>
        <p:nvSpPr>
          <p:cNvPr id="3379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ACCEA4D9-CB0C-4568-A92B-2960E1514A11}" type="slidenum">
              <a:rPr lang="en-AU" altLang="en-US">
                <a:solidFill>
                  <a:schemeClr val="bg1"/>
                </a:solidFill>
              </a:rPr>
              <a:pPr eaLnBrk="1" hangingPunct="1"/>
              <a:t>22</a:t>
            </a:fld>
            <a:endParaRPr lang="en-AU" altLang="en-US">
              <a:solidFill>
                <a:schemeClr val="bg1"/>
              </a:solidFill>
            </a:endParaRPr>
          </a:p>
        </p:txBody>
      </p:sp>
      <p:sp>
        <p:nvSpPr>
          <p:cNvPr id="33797"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pic>
        <p:nvPicPr>
          <p:cNvPr id="33798"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2751" y="188913"/>
            <a:ext cx="1160463" cy="143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04647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b="1" smtClean="0"/>
              <a:t>Intersectionality</a:t>
            </a:r>
          </a:p>
        </p:txBody>
      </p:sp>
      <p:sp>
        <p:nvSpPr>
          <p:cNvPr id="34819" name="Content Placeholder 2"/>
          <p:cNvSpPr>
            <a:spLocks noGrp="1"/>
          </p:cNvSpPr>
          <p:nvPr>
            <p:ph idx="1"/>
          </p:nvPr>
        </p:nvSpPr>
        <p:spPr>
          <a:xfrm>
            <a:off x="838200" y="1516064"/>
            <a:ext cx="8229600" cy="3671887"/>
          </a:xfrm>
        </p:spPr>
        <p:txBody>
          <a:bodyPr/>
          <a:lstStyle/>
          <a:p>
            <a:pPr marL="0" indent="0">
              <a:buNone/>
            </a:pPr>
            <a:r>
              <a:rPr lang="en-AU" altLang="en-US" sz="2400" dirty="0"/>
              <a:t>Intersectionality has been adopted as the preferred term to refer to and to </a:t>
            </a:r>
            <a:r>
              <a:rPr lang="en-AU" altLang="en-US" sz="2400" dirty="0" err="1"/>
              <a:t>analyze</a:t>
            </a:r>
            <a:r>
              <a:rPr lang="en-AU" altLang="en-US" sz="2400" dirty="0"/>
              <a:t> multiple axes of oppression.</a:t>
            </a:r>
          </a:p>
          <a:p>
            <a:pPr marL="0" indent="0">
              <a:buNone/>
            </a:pPr>
            <a:r>
              <a:rPr lang="en-AU" altLang="en-US" sz="2400" dirty="0" err="1"/>
              <a:t>Kimberle</a:t>
            </a:r>
            <a:r>
              <a:rPr lang="en-AU" altLang="en-US" sz="2400" dirty="0"/>
              <a:t> Williams Crenshaw first developed the term</a:t>
            </a:r>
          </a:p>
          <a:p>
            <a:pPr marL="0" indent="0">
              <a:buNone/>
            </a:pPr>
            <a:r>
              <a:rPr lang="en-AU" altLang="en-US" sz="2400" dirty="0"/>
              <a:t>Individuals’ lives cannot be explained by adding up theories of oppression (racism and patriarchy, for example), but rather need to be explained through an intersectional perspective.</a:t>
            </a:r>
          </a:p>
          <a:p>
            <a:pPr marL="0" indent="0" algn="r">
              <a:buNone/>
            </a:pPr>
            <a:r>
              <a:rPr lang="en-AU" altLang="en-US" sz="2400" dirty="0" err="1"/>
              <a:t>Kosut</a:t>
            </a:r>
            <a:r>
              <a:rPr lang="en-AU" altLang="en-US" sz="2400" dirty="0"/>
              <a:t> (2012)</a:t>
            </a:r>
          </a:p>
          <a:p>
            <a:pPr marL="0" indent="0">
              <a:buNone/>
            </a:pPr>
            <a:endParaRPr lang="en-US" altLang="en-US" sz="2400" dirty="0"/>
          </a:p>
        </p:txBody>
      </p:sp>
      <p:sp>
        <p:nvSpPr>
          <p:cNvPr id="348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t>RMIT University</a:t>
            </a:r>
          </a:p>
        </p:txBody>
      </p:sp>
      <p:sp>
        <p:nvSpPr>
          <p:cNvPr id="348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t>Slide </a:t>
            </a:r>
            <a:fld id="{76A256A9-AF05-4B27-8000-A3DC9F4F67D9}" type="slidenum">
              <a:rPr lang="en-AU" altLang="en-US"/>
              <a:pPr eaLnBrk="1" hangingPunct="1"/>
              <a:t>23</a:t>
            </a:fld>
            <a:endParaRPr lang="en-AU" altLang="en-US"/>
          </a:p>
        </p:txBody>
      </p:sp>
      <p:sp>
        <p:nvSpPr>
          <p:cNvPr id="34822" name="Rectangle 3"/>
          <p:cNvSpPr txBox="1">
            <a:spLocks noChangeArrowheads="1"/>
          </p:cNvSpPr>
          <p:nvPr/>
        </p:nvSpPr>
        <p:spPr bwMode="auto">
          <a:xfrm>
            <a:off x="2343150" y="5013326"/>
            <a:ext cx="69850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80975" indent="19050"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Clr>
                <a:srgbClr val="887E6E"/>
              </a:buClr>
            </a:pPr>
            <a:r>
              <a:rPr lang="en-AU" altLang="en-US" sz="2400">
                <a:solidFill>
                  <a:srgbClr val="0070C0"/>
                </a:solidFill>
              </a:rPr>
              <a:t>Is intersectionality an approach of Critical Theory or Postmodern?</a:t>
            </a:r>
          </a:p>
        </p:txBody>
      </p:sp>
    </p:spTree>
    <p:extLst>
      <p:ext uri="{BB962C8B-B14F-4D97-AF65-F5344CB8AC3E}">
        <p14:creationId xmlns:p14="http://schemas.microsoft.com/office/powerpoint/2010/main" val="27652408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AU" altLang="en-US" b="1" smtClean="0"/>
              <a:t>References</a:t>
            </a:r>
            <a:endParaRPr lang="en-GB" altLang="en-US" b="1" smtClean="0"/>
          </a:p>
        </p:txBody>
      </p:sp>
      <p:sp>
        <p:nvSpPr>
          <p:cNvPr id="35843" name="Content Placeholder 2"/>
          <p:cNvSpPr>
            <a:spLocks noGrp="1"/>
          </p:cNvSpPr>
          <p:nvPr>
            <p:ph idx="1"/>
          </p:nvPr>
        </p:nvSpPr>
        <p:spPr>
          <a:xfrm>
            <a:off x="510036" y="1490663"/>
            <a:ext cx="8229600" cy="4865687"/>
          </a:xfrm>
        </p:spPr>
        <p:txBody>
          <a:bodyPr/>
          <a:lstStyle/>
          <a:p>
            <a:pPr marL="0" indent="0">
              <a:buNone/>
            </a:pPr>
            <a:r>
              <a:rPr lang="en-AU" altLang="en-US" sz="1800" dirty="0"/>
              <a:t>Acker, J. (2006). Inequality regimes gender, class, and race in organizations. Gender &amp; society, 20(4), 441-464.</a:t>
            </a:r>
          </a:p>
          <a:p>
            <a:pPr marL="0" indent="0">
              <a:buNone/>
            </a:pPr>
            <a:r>
              <a:rPr lang="en-AU" altLang="en-US" sz="1800" dirty="0"/>
              <a:t>Cockburn, C. (1983). Brothers. Westview Press, Inc..</a:t>
            </a:r>
          </a:p>
          <a:p>
            <a:pPr marL="0" indent="0">
              <a:buNone/>
            </a:pPr>
            <a:r>
              <a:rPr lang="en-AU" altLang="en-US" sz="1800" dirty="0"/>
              <a:t>Cockburn, C. (1985). Machinery of dominance: Women, men and technical know-how (pp. 185-86). London: Pluto Press.</a:t>
            </a:r>
          </a:p>
          <a:p>
            <a:pPr marL="0" indent="0">
              <a:buNone/>
            </a:pPr>
            <a:r>
              <a:rPr lang="en-AU" altLang="en-US" sz="1800" dirty="0"/>
              <a:t>Connell, R. (1987). Gender and power. Polity Press.</a:t>
            </a:r>
          </a:p>
          <a:p>
            <a:pPr marL="0" indent="0">
              <a:buNone/>
            </a:pPr>
            <a:r>
              <a:rPr lang="en-AU" altLang="en-US" sz="1800" dirty="0"/>
              <a:t>Eisenstein, Z. R. (1981). The radical future of liberal feminism.</a:t>
            </a:r>
          </a:p>
          <a:p>
            <a:pPr marL="0" indent="0">
              <a:buNone/>
            </a:pPr>
            <a:r>
              <a:rPr lang="en-AU" altLang="en-US" sz="1800" dirty="0"/>
              <a:t>Hatch, M. J., &amp; </a:t>
            </a:r>
            <a:r>
              <a:rPr lang="en-AU" altLang="en-US" sz="1800" dirty="0" err="1"/>
              <a:t>Cunliffe</a:t>
            </a:r>
            <a:r>
              <a:rPr lang="en-AU" altLang="en-US" sz="1800" dirty="0"/>
              <a:t>, A. L. (2012). Organization theory: modern, symbolic and postmodern perspectives. Oxford university press. </a:t>
            </a:r>
          </a:p>
          <a:p>
            <a:pPr marL="0" indent="0">
              <a:buNone/>
            </a:pPr>
            <a:r>
              <a:rPr lang="en-AU" altLang="en-US" sz="1800" dirty="0" err="1"/>
              <a:t>Kanter</a:t>
            </a:r>
            <a:r>
              <a:rPr lang="en-AU" altLang="en-US" sz="1800" dirty="0"/>
              <a:t>, R. M. (1977). Men and Women of the Corporation (Vol. 5049). Basic books.</a:t>
            </a:r>
          </a:p>
          <a:p>
            <a:pPr marL="0" indent="0">
              <a:buNone/>
            </a:pPr>
            <a:r>
              <a:rPr lang="en-AU" altLang="en-US" sz="1800" dirty="0"/>
              <a:t>Knights, D. and Morgan, G. (1991) “Corporate Strategy, organizations, and subjectivity: a critique”, Organization Studies</a:t>
            </a:r>
          </a:p>
          <a:p>
            <a:pPr marL="0" indent="0">
              <a:buNone/>
            </a:pPr>
            <a:r>
              <a:rPr lang="en-AU" altLang="en-US" sz="1800" dirty="0" err="1"/>
              <a:t>Kosut</a:t>
            </a:r>
            <a:r>
              <a:rPr lang="en-AU" altLang="en-US" sz="1800" dirty="0"/>
              <a:t>, M. (2012). </a:t>
            </a:r>
            <a:r>
              <a:rPr lang="en-AU" altLang="en-US" sz="1800" dirty="0" err="1"/>
              <a:t>Encyclopedia</a:t>
            </a:r>
            <a:r>
              <a:rPr lang="en-AU" altLang="en-US" sz="1800" dirty="0"/>
              <a:t> of gender in media. Sage.</a:t>
            </a:r>
          </a:p>
          <a:p>
            <a:pPr marL="0" indent="0">
              <a:buNone/>
            </a:pPr>
            <a:endParaRPr lang="en-GB" altLang="en-US" sz="1800" dirty="0"/>
          </a:p>
        </p:txBody>
      </p:sp>
      <p:sp>
        <p:nvSpPr>
          <p:cNvPr id="358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t>RMIT University</a:t>
            </a:r>
          </a:p>
        </p:txBody>
      </p:sp>
      <p:sp>
        <p:nvSpPr>
          <p:cNvPr id="358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t>Slide </a:t>
            </a:r>
            <a:fld id="{0259BFE1-8B05-49EF-9C44-037968A7A8BB}" type="slidenum">
              <a:rPr lang="en-AU" altLang="en-US"/>
              <a:pPr eaLnBrk="1" hangingPunct="1"/>
              <a:t>24</a:t>
            </a:fld>
            <a:endParaRPr lang="en-AU" altLang="en-US"/>
          </a:p>
        </p:txBody>
      </p:sp>
    </p:spTree>
    <p:extLst>
      <p:ext uri="{BB962C8B-B14F-4D97-AF65-F5344CB8AC3E}">
        <p14:creationId xmlns:p14="http://schemas.microsoft.com/office/powerpoint/2010/main" val="4031638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b="1" smtClean="0"/>
              <a:t>Questions to </a:t>
            </a:r>
            <a:r>
              <a:rPr lang="en-US" altLang="en-US" b="1" smtClean="0">
                <a:solidFill>
                  <a:srgbClr val="FF0000"/>
                </a:solidFill>
              </a:rPr>
              <a:t>consider</a:t>
            </a:r>
          </a:p>
        </p:txBody>
      </p:sp>
      <p:sp>
        <p:nvSpPr>
          <p:cNvPr id="5123" name="Rectangle 3"/>
          <p:cNvSpPr>
            <a:spLocks noGrp="1" noChangeArrowheads="1"/>
          </p:cNvSpPr>
          <p:nvPr>
            <p:ph idx="1"/>
          </p:nvPr>
        </p:nvSpPr>
        <p:spPr>
          <a:xfrm>
            <a:off x="1774825" y="1125539"/>
            <a:ext cx="8229600" cy="4865687"/>
          </a:xfrm>
        </p:spPr>
        <p:txBody>
          <a:bodyPr/>
          <a:lstStyle/>
          <a:p>
            <a:pPr marL="361950" indent="-361950"/>
            <a:r>
              <a:rPr lang="en-US" altLang="en-US" sz="2400"/>
              <a:t>To what extent is management prepared to share power with employees and to develop responsibility and authority for decision making? </a:t>
            </a:r>
          </a:p>
          <a:p>
            <a:pPr marL="361950" indent="-361950"/>
            <a:r>
              <a:rPr lang="en-US" altLang="en-US" sz="2400"/>
              <a:t>Which perspective addresses inequality?</a:t>
            </a:r>
          </a:p>
          <a:p>
            <a:pPr marL="361950" indent="-361950"/>
            <a:r>
              <a:rPr lang="en-US" altLang="en-US" sz="2400"/>
              <a:t>What is the role of leadership in creating more equitable organisations?</a:t>
            </a:r>
          </a:p>
          <a:p>
            <a:pPr marL="361950" indent="-361950"/>
            <a:r>
              <a:rPr lang="en-US" altLang="en-US" sz="2400"/>
              <a:t>How far are equal opportunities for participation available to all workers? </a:t>
            </a:r>
          </a:p>
          <a:p>
            <a:pPr marL="361950" indent="-361950"/>
            <a:r>
              <a:rPr lang="en-US" altLang="en-US" sz="2400"/>
              <a:t>What benefits does equitable participation have for employers and employees? </a:t>
            </a:r>
          </a:p>
        </p:txBody>
      </p:sp>
      <p:sp>
        <p:nvSpPr>
          <p:cNvPr id="5124"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C4C3DF6C-B618-4977-AC06-D73A95CE4C03}" type="slidenum">
              <a:rPr lang="en-AU" altLang="en-US">
                <a:solidFill>
                  <a:schemeClr val="bg1"/>
                </a:solidFill>
              </a:rPr>
              <a:pPr eaLnBrk="1" hangingPunct="1"/>
              <a:t>3</a:t>
            </a:fld>
            <a:endParaRPr lang="en-AU" altLang="en-US">
              <a:solidFill>
                <a:schemeClr val="bg1"/>
              </a:solidFill>
            </a:endParaRPr>
          </a:p>
        </p:txBody>
      </p:sp>
      <p:sp>
        <p:nvSpPr>
          <p:cNvPr id="5125"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spTree>
    <p:extLst>
      <p:ext uri="{BB962C8B-B14F-4D97-AF65-F5344CB8AC3E}">
        <p14:creationId xmlns:p14="http://schemas.microsoft.com/office/powerpoint/2010/main" val="2515355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AU" altLang="en-US" b="1" smtClean="0">
                <a:solidFill>
                  <a:srgbClr val="FF0000"/>
                </a:solidFill>
              </a:rPr>
              <a:t>Inequality in organisations</a:t>
            </a:r>
          </a:p>
        </p:txBody>
      </p:sp>
      <p:sp>
        <p:nvSpPr>
          <p:cNvPr id="8195" name="Rectangle 3"/>
          <p:cNvSpPr>
            <a:spLocks noGrp="1" noChangeArrowheads="1"/>
          </p:cNvSpPr>
          <p:nvPr>
            <p:ph idx="1"/>
          </p:nvPr>
        </p:nvSpPr>
        <p:spPr>
          <a:xfrm>
            <a:off x="1919288" y="1196976"/>
            <a:ext cx="8229600" cy="4968875"/>
          </a:xfrm>
        </p:spPr>
        <p:txBody>
          <a:bodyPr/>
          <a:lstStyle/>
          <a:p>
            <a:pPr eaLnBrk="1" hangingPunct="1">
              <a:spcAft>
                <a:spcPct val="50000"/>
              </a:spcAft>
              <a:buFontTx/>
              <a:buNone/>
              <a:defRPr/>
            </a:pPr>
            <a:r>
              <a:rPr lang="en-AU" sz="2400" b="1" dirty="0">
                <a:ea typeface="ＭＳ Ｐゴシック" pitchFamily="34" charset="-128"/>
              </a:rPr>
              <a:t>Acker (2006):</a:t>
            </a:r>
          </a:p>
          <a:p>
            <a:pPr indent="0">
              <a:buNone/>
              <a:defRPr/>
            </a:pPr>
            <a:r>
              <a:rPr lang="ja-JP" altLang="en-AU" sz="2400" dirty="0">
                <a:ea typeface="ＭＳ Ｐゴシック" pitchFamily="34" charset="-128"/>
              </a:rPr>
              <a:t>“</a:t>
            </a:r>
            <a:r>
              <a:rPr lang="en-AU" altLang="ja-JP" sz="2400" dirty="0">
                <a:ea typeface="ＭＳ Ｐゴシック" pitchFamily="34" charset="-128"/>
              </a:rPr>
              <a:t>the systematic disparities between participants in power and control over goals, resources, outcomes, workplace decisions, opportunities for promotion, interesting work, security in employment, benefits, pay, rewards, respect and pleasure in work and workplace relations</a:t>
            </a:r>
            <a:r>
              <a:rPr lang="ja-JP" altLang="en-AU" sz="2400" dirty="0">
                <a:ea typeface="ＭＳ Ｐゴシック" pitchFamily="34" charset="-128"/>
              </a:rPr>
              <a:t>”</a:t>
            </a:r>
            <a:endParaRPr lang="en-AU" sz="2400" dirty="0">
              <a:ea typeface="ＭＳ Ｐゴシック" pitchFamily="34" charset="-128"/>
            </a:endParaRPr>
          </a:p>
        </p:txBody>
      </p:sp>
      <p:sp>
        <p:nvSpPr>
          <p:cNvPr id="6148"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6CFFE7F9-6FC1-4968-9DFD-C756D3CFFA21}" type="slidenum">
              <a:rPr lang="en-AU" altLang="en-US">
                <a:solidFill>
                  <a:schemeClr val="bg1"/>
                </a:solidFill>
              </a:rPr>
              <a:pPr eaLnBrk="1" hangingPunct="1"/>
              <a:t>4</a:t>
            </a:fld>
            <a:endParaRPr lang="en-AU" altLang="en-US">
              <a:solidFill>
                <a:schemeClr val="bg1"/>
              </a:solidFill>
            </a:endParaRPr>
          </a:p>
        </p:txBody>
      </p:sp>
      <p:sp>
        <p:nvSpPr>
          <p:cNvPr id="6149"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sp>
        <p:nvSpPr>
          <p:cNvPr id="6150" name="Rectangle 3"/>
          <p:cNvSpPr txBox="1">
            <a:spLocks noChangeArrowheads="1"/>
          </p:cNvSpPr>
          <p:nvPr/>
        </p:nvSpPr>
        <p:spPr bwMode="auto">
          <a:xfrm>
            <a:off x="2351088" y="4292600"/>
            <a:ext cx="6985000" cy="187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80975" indent="19050"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Clr>
                <a:srgbClr val="887E6E"/>
              </a:buClr>
            </a:pPr>
            <a:r>
              <a:rPr lang="en-AU" altLang="en-US" sz="2400">
                <a:solidFill>
                  <a:srgbClr val="0070C0"/>
                </a:solidFill>
              </a:rPr>
              <a:t>Which Organisational Theory Perspective would this type of assertion come from?</a:t>
            </a:r>
          </a:p>
          <a:p>
            <a:pPr eaLnBrk="1" hangingPunct="1">
              <a:spcBef>
                <a:spcPct val="50000"/>
              </a:spcBef>
              <a:buClr>
                <a:srgbClr val="887E6E"/>
              </a:buClr>
            </a:pPr>
            <a:r>
              <a:rPr lang="en-AU" altLang="en-US" sz="2400">
                <a:solidFill>
                  <a:srgbClr val="0070C0"/>
                </a:solidFill>
              </a:rPr>
              <a:t>Does the word “systematic” indicate a modernist perspective?</a:t>
            </a:r>
          </a:p>
        </p:txBody>
      </p:sp>
    </p:spTree>
    <p:extLst>
      <p:ext uri="{BB962C8B-B14F-4D97-AF65-F5344CB8AC3E}">
        <p14:creationId xmlns:p14="http://schemas.microsoft.com/office/powerpoint/2010/main" val="32437891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title"/>
          </p:nvPr>
        </p:nvSpPr>
        <p:spPr>
          <a:xfrm>
            <a:off x="1847851" y="333376"/>
            <a:ext cx="5472113" cy="1008063"/>
          </a:xfrm>
        </p:spPr>
        <p:txBody>
          <a:bodyPr>
            <a:normAutofit fontScale="90000"/>
          </a:bodyPr>
          <a:lstStyle/>
          <a:p>
            <a:pPr eaLnBrk="1" hangingPunct="1"/>
            <a:r>
              <a:rPr lang="en-AU" altLang="en-US" b="1" smtClean="0">
                <a:solidFill>
                  <a:srgbClr val="FF0000"/>
                </a:solidFill>
              </a:rPr>
              <a:t>Inequality in Organisations</a:t>
            </a:r>
            <a:endParaRPr lang="en-US" altLang="en-US" b="1" smtClean="0">
              <a:solidFill>
                <a:srgbClr val="FF0000"/>
              </a:solidFill>
            </a:endParaRPr>
          </a:p>
        </p:txBody>
      </p:sp>
      <p:sp>
        <p:nvSpPr>
          <p:cNvPr id="7171" name="Rectangle 3"/>
          <p:cNvSpPr>
            <a:spLocks noGrp="1" noChangeArrowheads="1"/>
          </p:cNvSpPr>
          <p:nvPr>
            <p:ph idx="1"/>
          </p:nvPr>
        </p:nvSpPr>
        <p:spPr>
          <a:xfrm>
            <a:off x="2208213" y="1449388"/>
            <a:ext cx="7129462" cy="2376488"/>
          </a:xfrm>
        </p:spPr>
        <p:txBody>
          <a:bodyPr/>
          <a:lstStyle/>
          <a:p>
            <a:pPr indent="0">
              <a:buNone/>
            </a:pPr>
            <a:r>
              <a:rPr lang="ja-JP" altLang="en-AU" sz="2400" dirty="0"/>
              <a:t>“</a:t>
            </a:r>
            <a:r>
              <a:rPr lang="en-AU" altLang="ja-JP" sz="2400" dirty="0"/>
              <a:t>Much of the social and economic inequality in the United States and other industrial countries is created in organisations, in the daily activities of working and </a:t>
            </a:r>
            <a:r>
              <a:rPr lang="en-AU" altLang="ja-JP" sz="2400" u="sng" dirty="0"/>
              <a:t>organizing the work</a:t>
            </a:r>
            <a:r>
              <a:rPr lang="ja-JP" altLang="en-AU" sz="2400" dirty="0"/>
              <a:t>”</a:t>
            </a:r>
            <a:r>
              <a:rPr lang="en-AU" altLang="ja-JP" sz="2400" dirty="0"/>
              <a:t> </a:t>
            </a:r>
          </a:p>
          <a:p>
            <a:pPr indent="0" algn="r">
              <a:buNone/>
            </a:pPr>
            <a:r>
              <a:rPr lang="en-AU" altLang="ja-JP" sz="2400" dirty="0"/>
              <a:t>Acker (2006) </a:t>
            </a:r>
            <a:endParaRPr lang="en-AU" altLang="en-US" sz="2400" dirty="0"/>
          </a:p>
        </p:txBody>
      </p:sp>
      <p:sp>
        <p:nvSpPr>
          <p:cNvPr id="7172"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7D3557B0-1FD4-4819-A40C-E143BC335BED}" type="slidenum">
              <a:rPr lang="en-AU" altLang="en-US">
                <a:solidFill>
                  <a:schemeClr val="bg1"/>
                </a:solidFill>
              </a:rPr>
              <a:pPr eaLnBrk="1" hangingPunct="1"/>
              <a:t>5</a:t>
            </a:fld>
            <a:endParaRPr lang="en-AU" altLang="en-US">
              <a:solidFill>
                <a:schemeClr val="bg1"/>
              </a:solidFill>
            </a:endParaRPr>
          </a:p>
        </p:txBody>
      </p:sp>
      <p:sp>
        <p:nvSpPr>
          <p:cNvPr id="7173" name="Footer Placeholder 10"/>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sp>
        <p:nvSpPr>
          <p:cNvPr id="7174" name="Rectangle 7"/>
          <p:cNvSpPr txBox="1">
            <a:spLocks noChangeArrowheads="1"/>
          </p:cNvSpPr>
          <p:nvPr/>
        </p:nvSpPr>
        <p:spPr bwMode="auto">
          <a:xfrm>
            <a:off x="2428875" y="3933826"/>
            <a:ext cx="7202488"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AU" altLang="en-US" sz="3200" b="1"/>
              <a:t>Where does inequality occur?</a:t>
            </a:r>
            <a:endParaRPr lang="en-US" altLang="en-US" sz="3200" b="1"/>
          </a:p>
        </p:txBody>
      </p:sp>
    </p:spTree>
    <p:extLst>
      <p:ext uri="{BB962C8B-B14F-4D97-AF65-F5344CB8AC3E}">
        <p14:creationId xmlns:p14="http://schemas.microsoft.com/office/powerpoint/2010/main" val="2438122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AU" altLang="en-US" b="1" smtClean="0">
                <a:solidFill>
                  <a:srgbClr val="FF0000"/>
                </a:solidFill>
              </a:rPr>
              <a:t>Class</a:t>
            </a:r>
          </a:p>
        </p:txBody>
      </p:sp>
      <p:sp>
        <p:nvSpPr>
          <p:cNvPr id="8195" name="Rectangle 3"/>
          <p:cNvSpPr>
            <a:spLocks noGrp="1" noChangeArrowheads="1"/>
          </p:cNvSpPr>
          <p:nvPr>
            <p:ph idx="1"/>
          </p:nvPr>
        </p:nvSpPr>
        <p:spPr>
          <a:xfrm>
            <a:off x="1230799" y="1490663"/>
            <a:ext cx="8229600" cy="4865687"/>
          </a:xfrm>
        </p:spPr>
        <p:txBody>
          <a:bodyPr/>
          <a:lstStyle/>
          <a:p>
            <a:pPr eaLnBrk="1" hangingPunct="1">
              <a:buFontTx/>
              <a:buNone/>
            </a:pPr>
            <a:r>
              <a:rPr lang="en-AU" altLang="en-US" sz="2400" b="1" dirty="0"/>
              <a:t>Marxist perspective</a:t>
            </a:r>
            <a:endParaRPr lang="en-AU" altLang="en-US" sz="2400" dirty="0"/>
          </a:p>
          <a:p>
            <a:pPr eaLnBrk="1" hangingPunct="1">
              <a:buFontTx/>
              <a:buNone/>
            </a:pPr>
            <a:r>
              <a:rPr lang="en-AU" altLang="en-US" sz="2400" dirty="0"/>
              <a:t>Class structure derives from the relationship of social groups to means of production </a:t>
            </a:r>
          </a:p>
          <a:p>
            <a:pPr marL="628650" lvl="1" indent="-304800"/>
            <a:r>
              <a:rPr lang="en-AU" altLang="en-US" b="1" dirty="0"/>
              <a:t>Bourgeoisie</a:t>
            </a:r>
            <a:r>
              <a:rPr lang="en-AU" altLang="en-US" dirty="0"/>
              <a:t>: owners of the means of production</a:t>
            </a:r>
          </a:p>
          <a:p>
            <a:pPr marL="628650" lvl="1" indent="-304800"/>
            <a:r>
              <a:rPr lang="en-AU" altLang="en-US" b="1" dirty="0"/>
              <a:t>Proletariat</a:t>
            </a:r>
            <a:r>
              <a:rPr lang="en-AU" altLang="en-US" dirty="0"/>
              <a:t>: working class, own only their own labour power</a:t>
            </a:r>
          </a:p>
          <a:p>
            <a:pPr eaLnBrk="1" hangingPunct="1"/>
            <a:r>
              <a:rPr lang="en-AU" altLang="en-US" sz="2400" dirty="0"/>
              <a:t>Classes inherently unequal in power and wealth</a:t>
            </a:r>
          </a:p>
          <a:p>
            <a:pPr eaLnBrk="1" hangingPunct="1"/>
            <a:r>
              <a:rPr lang="en-AU" altLang="en-US" sz="2400" dirty="0"/>
              <a:t>Class struggle the driving force for social change </a:t>
            </a:r>
          </a:p>
        </p:txBody>
      </p:sp>
      <p:sp>
        <p:nvSpPr>
          <p:cNvPr id="819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BFA0562A-5181-4700-A25B-C1F28C2C3131}" type="slidenum">
              <a:rPr lang="en-AU" altLang="en-US">
                <a:solidFill>
                  <a:schemeClr val="bg1"/>
                </a:solidFill>
              </a:rPr>
              <a:pPr eaLnBrk="1" hangingPunct="1"/>
              <a:t>6</a:t>
            </a:fld>
            <a:endParaRPr lang="en-AU" altLang="en-US">
              <a:solidFill>
                <a:schemeClr val="bg1"/>
              </a:solidFill>
            </a:endParaRPr>
          </a:p>
        </p:txBody>
      </p:sp>
      <p:sp>
        <p:nvSpPr>
          <p:cNvPr id="8197"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spTree>
    <p:extLst>
      <p:ext uri="{BB962C8B-B14F-4D97-AF65-F5344CB8AC3E}">
        <p14:creationId xmlns:p14="http://schemas.microsoft.com/office/powerpoint/2010/main" val="2091100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AU" altLang="en-US" b="1" smtClean="0">
                <a:solidFill>
                  <a:srgbClr val="FF0000"/>
                </a:solidFill>
              </a:rPr>
              <a:t>Gender</a:t>
            </a:r>
          </a:p>
        </p:txBody>
      </p:sp>
      <p:sp>
        <p:nvSpPr>
          <p:cNvPr id="9219" name="Rectangle 3"/>
          <p:cNvSpPr>
            <a:spLocks noGrp="1" noChangeArrowheads="1"/>
          </p:cNvSpPr>
          <p:nvPr>
            <p:ph idx="1"/>
          </p:nvPr>
        </p:nvSpPr>
        <p:spPr>
          <a:xfrm>
            <a:off x="1905000" y="1300163"/>
            <a:ext cx="8229600" cy="2849562"/>
          </a:xfrm>
        </p:spPr>
        <p:txBody>
          <a:bodyPr/>
          <a:lstStyle/>
          <a:p>
            <a:pPr algn="ctr" eaLnBrk="1" hangingPunct="1">
              <a:lnSpc>
                <a:spcPct val="80000"/>
              </a:lnSpc>
              <a:buFontTx/>
              <a:buNone/>
            </a:pPr>
            <a:r>
              <a:rPr lang="en-AU" altLang="en-US" sz="2400"/>
              <a:t>Sex ≠ Gender</a:t>
            </a:r>
          </a:p>
          <a:p>
            <a:pPr algn="ctr">
              <a:lnSpc>
                <a:spcPct val="80000"/>
              </a:lnSpc>
              <a:spcBef>
                <a:spcPts val="2400"/>
              </a:spcBef>
              <a:buNone/>
            </a:pPr>
            <a:r>
              <a:rPr lang="en-AU" altLang="en-US" sz="2400" b="1"/>
              <a:t>Sex</a:t>
            </a:r>
            <a:r>
              <a:rPr lang="en-AU" altLang="en-US" sz="2400"/>
              <a:t>: the biological basis of human sexual identity.</a:t>
            </a:r>
          </a:p>
          <a:p>
            <a:pPr algn="ctr">
              <a:lnSpc>
                <a:spcPct val="80000"/>
              </a:lnSpc>
              <a:spcBef>
                <a:spcPts val="2400"/>
              </a:spcBef>
              <a:buNone/>
            </a:pPr>
            <a:r>
              <a:rPr lang="en-AU" altLang="en-US" sz="2400" b="1"/>
              <a:t>Gender</a:t>
            </a:r>
            <a:r>
              <a:rPr lang="en-AU" altLang="en-US" sz="2400"/>
              <a:t>: The social organisation of the facts of biological sex into the recognisable categories of masculinity and femininity.</a:t>
            </a:r>
          </a:p>
        </p:txBody>
      </p:sp>
      <p:sp>
        <p:nvSpPr>
          <p:cNvPr id="922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303304CE-71AE-4ECA-9F95-2681D2B6FC55}" type="slidenum">
              <a:rPr lang="en-AU" altLang="en-US">
                <a:solidFill>
                  <a:schemeClr val="bg1"/>
                </a:solidFill>
              </a:rPr>
              <a:pPr eaLnBrk="1" hangingPunct="1"/>
              <a:t>7</a:t>
            </a:fld>
            <a:endParaRPr lang="en-AU" altLang="en-US">
              <a:solidFill>
                <a:schemeClr val="bg1"/>
              </a:solidFill>
            </a:endParaRPr>
          </a:p>
        </p:txBody>
      </p:sp>
      <p:sp>
        <p:nvSpPr>
          <p:cNvPr id="9221"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sp>
        <p:nvSpPr>
          <p:cNvPr id="9222" name="Rectangle 3"/>
          <p:cNvSpPr txBox="1">
            <a:spLocks noChangeArrowheads="1"/>
          </p:cNvSpPr>
          <p:nvPr/>
        </p:nvSpPr>
        <p:spPr bwMode="auto">
          <a:xfrm>
            <a:off x="2351088" y="4149726"/>
            <a:ext cx="69850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80975" indent="19050"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Clr>
                <a:srgbClr val="887E6E"/>
              </a:buClr>
            </a:pPr>
            <a:r>
              <a:rPr lang="en-AU" altLang="en-US" sz="2400">
                <a:solidFill>
                  <a:srgbClr val="0070C0"/>
                </a:solidFill>
              </a:rPr>
              <a:t>Is our concept of “Gender” being re-invented?</a:t>
            </a:r>
          </a:p>
        </p:txBody>
      </p:sp>
    </p:spTree>
    <p:extLst>
      <p:ext uri="{BB962C8B-B14F-4D97-AF65-F5344CB8AC3E}">
        <p14:creationId xmlns:p14="http://schemas.microsoft.com/office/powerpoint/2010/main" val="1161546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b="1" smtClean="0"/>
              <a:t>Disability</a:t>
            </a:r>
          </a:p>
        </p:txBody>
      </p:sp>
      <p:sp>
        <p:nvSpPr>
          <p:cNvPr id="3" name="Content Placeholder 2"/>
          <p:cNvSpPr>
            <a:spLocks noGrp="1"/>
          </p:cNvSpPr>
          <p:nvPr>
            <p:ph idx="1"/>
          </p:nvPr>
        </p:nvSpPr>
        <p:spPr>
          <a:xfrm>
            <a:off x="838200" y="1435100"/>
            <a:ext cx="8229600" cy="3455988"/>
          </a:xfrm>
        </p:spPr>
        <p:txBody>
          <a:bodyPr/>
          <a:lstStyle/>
          <a:p>
            <a:pPr marL="0" indent="0">
              <a:buNone/>
              <a:defRPr/>
            </a:pPr>
            <a:r>
              <a:rPr lang="en-AU" sz="2400" dirty="0">
                <a:ea typeface="ＭＳ Ｐゴシック" pitchFamily="34" charset="-128"/>
              </a:rPr>
              <a:t>The definition of 'disability</a:t>
            </a:r>
            <a:r>
              <a:rPr lang="en-AU" altLang="en-US" sz="2400" dirty="0">
                <a:ea typeface="ＭＳ Ｐゴシック" pitchFamily="34" charset="-128"/>
              </a:rPr>
              <a:t>’</a:t>
            </a:r>
            <a:r>
              <a:rPr lang="en-AU" altLang="ja-JP" sz="2400" b="1" dirty="0">
                <a:ea typeface="ＭＳ Ｐゴシック" pitchFamily="34" charset="-128"/>
              </a:rPr>
              <a:t> </a:t>
            </a:r>
            <a:r>
              <a:rPr lang="en-AU" altLang="ja-JP" sz="2400" dirty="0">
                <a:ea typeface="ＭＳ Ｐゴシック" pitchFamily="34" charset="-128"/>
              </a:rPr>
              <a:t>is broad. </a:t>
            </a:r>
            <a:r>
              <a:rPr lang="en-AU" sz="2400" dirty="0">
                <a:ea typeface="ＭＳ Ｐゴシック" pitchFamily="34" charset="-128"/>
              </a:rPr>
              <a:t>Around one in five Australians has a disability. </a:t>
            </a:r>
            <a:endParaRPr lang="en-AU" altLang="ja-JP" sz="2400" dirty="0">
              <a:ea typeface="ＭＳ Ｐゴシック" pitchFamily="34" charset="-128"/>
            </a:endParaRPr>
          </a:p>
          <a:p>
            <a:pPr marL="266700" indent="-266700">
              <a:defRPr/>
            </a:pPr>
            <a:r>
              <a:rPr lang="en-AU" sz="2400" dirty="0">
                <a:ea typeface="ＭＳ Ｐゴシック" pitchFamily="34" charset="-128"/>
              </a:rPr>
              <a:t>It includes physical, intellectual, psychiatric, sensory, neurological and learning disabilities. It also includes physical disfigurement and the presence in the body of disease-causing organisms, such as the HIV virus.</a:t>
            </a:r>
          </a:p>
          <a:p>
            <a:pPr algn="r">
              <a:buFontTx/>
              <a:buNone/>
              <a:defRPr/>
            </a:pPr>
            <a:r>
              <a:rPr lang="en-AU" sz="2400" dirty="0">
                <a:ea typeface="ＭＳ Ｐゴシック" pitchFamily="34" charset="-128"/>
              </a:rPr>
              <a:t>(Australian Human Rights Commission)</a:t>
            </a:r>
          </a:p>
        </p:txBody>
      </p:sp>
      <p:sp>
        <p:nvSpPr>
          <p:cNvPr id="102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t>RMIT University</a:t>
            </a:r>
          </a:p>
        </p:txBody>
      </p:sp>
      <p:sp>
        <p:nvSpPr>
          <p:cNvPr id="102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t>Slide </a:t>
            </a:r>
            <a:fld id="{374AE9AD-FE99-4291-AFFC-6082A4EB3FD4}" type="slidenum">
              <a:rPr lang="en-AU" altLang="en-US"/>
              <a:pPr eaLnBrk="1" hangingPunct="1"/>
              <a:t>8</a:t>
            </a:fld>
            <a:endParaRPr lang="en-AU" altLang="en-US"/>
          </a:p>
        </p:txBody>
      </p:sp>
      <p:sp>
        <p:nvSpPr>
          <p:cNvPr id="10246" name="Rectangle 3"/>
          <p:cNvSpPr txBox="1">
            <a:spLocks noChangeArrowheads="1"/>
          </p:cNvSpPr>
          <p:nvPr/>
        </p:nvSpPr>
        <p:spPr bwMode="auto">
          <a:xfrm>
            <a:off x="2343150" y="4530726"/>
            <a:ext cx="69850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80975" indent="19050"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Clr>
                <a:srgbClr val="887E6E"/>
              </a:buClr>
            </a:pPr>
            <a:r>
              <a:rPr lang="en-AU" altLang="en-US" sz="2400">
                <a:solidFill>
                  <a:srgbClr val="0070C0"/>
                </a:solidFill>
              </a:rPr>
              <a:t>Is our concept of “Disability” being re-invented?</a:t>
            </a:r>
          </a:p>
        </p:txBody>
      </p:sp>
    </p:spTree>
    <p:extLst>
      <p:ext uri="{BB962C8B-B14F-4D97-AF65-F5344CB8AC3E}">
        <p14:creationId xmlns:p14="http://schemas.microsoft.com/office/powerpoint/2010/main" val="19832727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05001" y="274639"/>
            <a:ext cx="6423025" cy="922337"/>
          </a:xfrm>
        </p:spPr>
        <p:txBody>
          <a:bodyPr/>
          <a:lstStyle/>
          <a:p>
            <a:pPr eaLnBrk="1" hangingPunct="1"/>
            <a:r>
              <a:rPr lang="en-AU" altLang="en-US" b="1" smtClean="0">
                <a:solidFill>
                  <a:srgbClr val="FF0000"/>
                </a:solidFill>
              </a:rPr>
              <a:t>Race/Ethnicity</a:t>
            </a:r>
          </a:p>
        </p:txBody>
      </p:sp>
      <p:sp>
        <p:nvSpPr>
          <p:cNvPr id="9219" name="Rectangle 3"/>
          <p:cNvSpPr>
            <a:spLocks noGrp="1" noChangeArrowheads="1"/>
          </p:cNvSpPr>
          <p:nvPr>
            <p:ph idx="1"/>
          </p:nvPr>
        </p:nvSpPr>
        <p:spPr>
          <a:xfrm>
            <a:off x="1905000" y="1300163"/>
            <a:ext cx="8229600" cy="4000500"/>
          </a:xfrm>
        </p:spPr>
        <p:txBody>
          <a:bodyPr/>
          <a:lstStyle/>
          <a:p>
            <a:pPr marL="0" indent="0">
              <a:buNone/>
              <a:defRPr/>
            </a:pPr>
            <a:r>
              <a:rPr lang="en-AU" sz="2400" b="1" dirty="0"/>
              <a:t>Socially Constructed Concept</a:t>
            </a:r>
          </a:p>
          <a:p>
            <a:pPr eaLnBrk="1" hangingPunct="1">
              <a:defRPr/>
            </a:pPr>
            <a:r>
              <a:rPr lang="en-AU" sz="2400" dirty="0"/>
              <a:t>Race is a socially constructed category based on the idea that there are biological differences between groups of people – Eurasian, African, Asian.</a:t>
            </a:r>
          </a:p>
          <a:p>
            <a:pPr eaLnBrk="1" hangingPunct="1">
              <a:defRPr/>
            </a:pPr>
            <a:r>
              <a:rPr lang="en-AU" sz="2400" dirty="0"/>
              <a:t>20</a:t>
            </a:r>
            <a:r>
              <a:rPr lang="en-AU" sz="2400" baseline="30000" dirty="0"/>
              <a:t>th</a:t>
            </a:r>
            <a:r>
              <a:rPr lang="en-AU" sz="2400" dirty="0"/>
              <a:t> Century science rejected the existence of any biological differences between such groups.</a:t>
            </a:r>
          </a:p>
          <a:p>
            <a:pPr eaLnBrk="1" hangingPunct="1">
              <a:defRPr/>
            </a:pPr>
            <a:r>
              <a:rPr lang="en-AU" sz="2400" dirty="0"/>
              <a:t>Racism: mobilisation of racial prejudices and stereotypes to justify discrimination, denial of rights and benefits.</a:t>
            </a:r>
          </a:p>
          <a:p>
            <a:pPr eaLnBrk="1" hangingPunct="1">
              <a:buFontTx/>
              <a:buNone/>
              <a:defRPr/>
            </a:pPr>
            <a:r>
              <a:rPr lang="en-AU" sz="2400" dirty="0"/>
              <a:t>	</a:t>
            </a:r>
          </a:p>
        </p:txBody>
      </p:sp>
      <p:sp>
        <p:nvSpPr>
          <p:cNvPr id="11268"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a:solidFill>
                  <a:schemeClr val="bg1"/>
                </a:solidFill>
              </a:rPr>
              <a:t>Slide </a:t>
            </a:r>
            <a:fld id="{9F4DE8F0-F225-409C-AF41-34D606FA6097}" type="slidenum">
              <a:rPr lang="en-AU" altLang="en-US">
                <a:solidFill>
                  <a:schemeClr val="bg1"/>
                </a:solidFill>
              </a:rPr>
              <a:pPr eaLnBrk="1" hangingPunct="1"/>
              <a:t>9</a:t>
            </a:fld>
            <a:endParaRPr lang="en-AU" altLang="en-US">
              <a:solidFill>
                <a:schemeClr val="bg1"/>
              </a:solidFill>
            </a:endParaRPr>
          </a:p>
        </p:txBody>
      </p:sp>
      <p:sp>
        <p:nvSpPr>
          <p:cNvPr id="11269" name="Footer Placeholder 8"/>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AU" altLang="en-US" smtClean="0">
                <a:solidFill>
                  <a:schemeClr val="bg1"/>
                </a:solidFill>
              </a:rPr>
              <a:t>RMIT University</a:t>
            </a:r>
          </a:p>
        </p:txBody>
      </p:sp>
    </p:spTree>
    <p:extLst>
      <p:ext uri="{BB962C8B-B14F-4D97-AF65-F5344CB8AC3E}">
        <p14:creationId xmlns:p14="http://schemas.microsoft.com/office/powerpoint/2010/main" val="2231362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1371</Words>
  <Application>Microsoft Office PowerPoint</Application>
  <PresentationFormat>Widescreen</PresentationFormat>
  <Paragraphs>209</Paragraphs>
  <Slides>24</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MS PGothic</vt:lpstr>
      <vt:lpstr>MS PGothic</vt:lpstr>
      <vt:lpstr>SimSun</vt:lpstr>
      <vt:lpstr>Arial</vt:lpstr>
      <vt:lpstr>Calibri</vt:lpstr>
      <vt:lpstr>Calibri Light</vt:lpstr>
      <vt:lpstr>Wingdings</vt:lpstr>
      <vt:lpstr>Office Theme</vt:lpstr>
      <vt:lpstr> Organisational Theory</vt:lpstr>
      <vt:lpstr>Issues to discuss:</vt:lpstr>
      <vt:lpstr>Questions to consider</vt:lpstr>
      <vt:lpstr>Inequality in organisations</vt:lpstr>
      <vt:lpstr>Inequality in Organisations</vt:lpstr>
      <vt:lpstr>Class</vt:lpstr>
      <vt:lpstr>Gender</vt:lpstr>
      <vt:lpstr>Disability</vt:lpstr>
      <vt:lpstr>Race/Ethnicity</vt:lpstr>
      <vt:lpstr>Race/Ethnicity</vt:lpstr>
      <vt:lpstr>Implications</vt:lpstr>
      <vt:lpstr>Modernist Conceptions of Inequality</vt:lpstr>
      <vt:lpstr>Modernist Conceptions of Inequality</vt:lpstr>
      <vt:lpstr>Inequality as a variable</vt:lpstr>
      <vt:lpstr>Measuring Inequality</vt:lpstr>
      <vt:lpstr>Measuring Inequality</vt:lpstr>
      <vt:lpstr>Postmodern Conceptions of Inequality</vt:lpstr>
      <vt:lpstr>Postmodern Conceptions of Inequality</vt:lpstr>
      <vt:lpstr>Postmodern Conceptions of Inequality</vt:lpstr>
      <vt:lpstr>Postmodern Methods for Studying Inequality</vt:lpstr>
      <vt:lpstr>Postmodern Studies of Inequality</vt:lpstr>
      <vt:lpstr>Postmodern Studies of Inequality</vt:lpstr>
      <vt:lpstr>Intersectionality</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Organisational Theory</dc:title>
  <dc:creator>Sandra Chu</dc:creator>
  <cp:lastModifiedBy>Sandra Chu</cp:lastModifiedBy>
  <cp:revision>1</cp:revision>
  <dcterms:created xsi:type="dcterms:W3CDTF">2017-02-25T08:08:41Z</dcterms:created>
  <dcterms:modified xsi:type="dcterms:W3CDTF">2017-02-25T08:08:56Z</dcterms:modified>
</cp:coreProperties>
</file>