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4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printerSettings" Target="printerSettings/printerSettings1.bin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heme" Target="theme/theme1.xml"/>
  <Relationship Id="rId18" Type="http://schemas.openxmlformats.org/officeDocument/2006/relationships/tableStyles" Target="tableStyles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7E2-DCA2-0546-8738-A45D76BD956F}" type="datetimeFigureOut">
              <a:rPr lang="en-US" smtClean="0"/>
              <a:t>10/15/13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D4DCD-008D-F34E-9DA3-866F2ABAB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06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7E2-DCA2-0546-8738-A45D76BD956F}" type="datetimeFigureOut">
              <a:rPr lang="en-US" smtClean="0"/>
              <a:t>10/15/13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D4DCD-008D-F34E-9DA3-866F2ABAB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015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7E2-DCA2-0546-8738-A45D76BD956F}" type="datetimeFigureOut">
              <a:rPr lang="en-US" smtClean="0"/>
              <a:t>10/15/13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D4DCD-008D-F34E-9DA3-866F2ABAB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95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7E2-DCA2-0546-8738-A45D76BD956F}" type="datetimeFigureOut">
              <a:rPr lang="en-US" smtClean="0"/>
              <a:t>10/15/13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D4DCD-008D-F34E-9DA3-866F2ABAB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26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7E2-DCA2-0546-8738-A45D76BD956F}" type="datetimeFigureOut">
              <a:rPr lang="en-US" smtClean="0"/>
              <a:t>10/15/13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D4DCD-008D-F34E-9DA3-866F2ABAB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65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7E2-DCA2-0546-8738-A45D76BD956F}" type="datetimeFigureOut">
              <a:rPr lang="en-US" smtClean="0"/>
              <a:t>10/15/13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D4DCD-008D-F34E-9DA3-866F2ABAB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46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7E2-DCA2-0546-8738-A45D76BD956F}" type="datetimeFigureOut">
              <a:rPr lang="en-US" smtClean="0"/>
              <a:t>10/15/13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D4DCD-008D-F34E-9DA3-866F2ABAB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74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7E2-DCA2-0546-8738-A45D76BD956F}" type="datetimeFigureOut">
              <a:rPr lang="en-US" smtClean="0"/>
              <a:t>10/15/13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D4DCD-008D-F34E-9DA3-866F2ABAB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168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7E2-DCA2-0546-8738-A45D76BD956F}" type="datetimeFigureOut">
              <a:rPr lang="en-US" smtClean="0"/>
              <a:t>10/15/13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D4DCD-008D-F34E-9DA3-866F2ABAB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396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7E2-DCA2-0546-8738-A45D76BD956F}" type="datetimeFigureOut">
              <a:rPr lang="en-US" smtClean="0"/>
              <a:t>10/15/13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D4DCD-008D-F34E-9DA3-866F2ABAB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64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7E2-DCA2-0546-8738-A45D76BD956F}" type="datetimeFigureOut">
              <a:rPr lang="en-US" smtClean="0"/>
              <a:t>10/15/13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D4DCD-008D-F34E-9DA3-866F2ABAB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769350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1000">
              <a:schemeClr val="bg2">
                <a:lumMod val="50000"/>
              </a:schemeClr>
            </a:gs>
            <a:gs pos="100000">
              <a:srgbClr val="0000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827E2-DCA2-0546-8738-A45D76BD956F}" type="datetimeFigureOut">
              <a:rPr lang="en-US" smtClean="0"/>
              <a:t>10/15/13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D4DCD-008D-F34E-9DA3-866F2ABAB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61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.png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youtube.com/watch?v=CLcTKCRfryg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youtube.com/watch?v=diNUplP7GZ8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youtube.com/watch?v=p2YelaGi5kM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brainyquote.com/quotes/authors/w/walter_murch.ht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bleedingcool.com/2013/01/05/compare-animated-storyboards-for-hitchcocks-shower-scene-non-animated-storyboards-for-psychos-shower-scene/%23http://www.bleedingcool.com/2013/01/05/compare-animated-storyboards-for-hitchcocks-shower-scene-non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youtube.com/watch?v=F-bsf2x-aeE"/>
  <Relationship Id="rId3" Type="http://schemas.openxmlformats.org/officeDocument/2006/relationships/hyperlink" TargetMode="External" Target="http://www.youtube.com/watch?v=leOzWXbQE9A"/>
  <Relationship Id="rId4" Type="http://schemas.openxmlformats.org/officeDocument/2006/relationships/hyperlink" TargetMode="External" Target="http://www.youtube.com/watch?v=Ypul7nPcMII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youtube.com/watch?v=lmDTSQtK20c"/>
  <Relationship Id="rId3" Type="http://schemas.openxmlformats.org/officeDocument/2006/relationships/hyperlink" TargetMode="External" Target="http://www.youtube.com/watch?v=Z1eFdUSnaQM"/>
  <Relationship Id="rId4" Type="http://schemas.openxmlformats.org/officeDocument/2006/relationships/hyperlink" TargetMode="External" Target="http://www.youtube.com/watch?v=kr7djGY1fhA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bbc.co.uk/news/business-1226419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4989"/>
            <a:ext cx="7772400" cy="1175386"/>
          </a:xfrm>
        </p:spPr>
        <p:txBody>
          <a:bodyPr/>
          <a:lstStyle/>
          <a:p>
            <a:r>
              <a:rPr lang="en-US" dirty="0" smtClean="0"/>
              <a:t>Editing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592" y="2161194"/>
            <a:ext cx="7415608" cy="3917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636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u="sng" dirty="0">
                <a:latin typeface="Franklin Gothic Book" charset="0"/>
                <a:ea typeface="ＭＳ Ｐゴシック" charset="0"/>
                <a:cs typeface="ＭＳ Ｐゴシック" charset="0"/>
              </a:rPr>
              <a:t>Useful Visual Grammar– </a:t>
            </a:r>
            <a:r>
              <a:rPr lang="en-US" sz="3600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  <a:t/>
            </a:r>
            <a:br>
              <a:rPr lang="en-US" sz="3600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</a:br>
            <a:r>
              <a:rPr lang="en-US" sz="3600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  <a:t>Narrative </a:t>
            </a:r>
            <a:r>
              <a:rPr lang="en-US" sz="3600" b="1" u="sng" dirty="0">
                <a:latin typeface="Franklin Gothic Book" charset="0"/>
                <a:ea typeface="ＭＳ Ｐゴシック" charset="0"/>
                <a:cs typeface="ＭＳ Ｐゴシック" charset="0"/>
              </a:rPr>
              <a:t>Techniques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u="sng" dirty="0">
                <a:latin typeface="Arial" charset="0"/>
                <a:ea typeface="ＭＳ Ｐゴシック" charset="0"/>
                <a:cs typeface="ＭＳ Ｐゴシック" charset="0"/>
              </a:rPr>
              <a:t>Cross Cutting (Parallel Action)- </a:t>
            </a: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cutting between scenes to induce a certain response (tension)</a:t>
            </a: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  <a:hlinkClick r:id="rId2"/>
              </a:rPr>
              <a:t>http://www.youtube.com/watch?v=CLcTKCRfryg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 (The Office) (4m30)</a:t>
            </a:r>
          </a:p>
          <a:p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94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u="sng" dirty="0">
                <a:latin typeface="Franklin Gothic Book" charset="0"/>
                <a:ea typeface="ＭＳ Ｐゴシック" charset="0"/>
                <a:cs typeface="ＭＳ Ｐゴシック" charset="0"/>
              </a:rPr>
              <a:t>Useful Visual Grammar– </a:t>
            </a:r>
            <a:r>
              <a:rPr lang="en-US" sz="3600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  <a:t/>
            </a:r>
            <a:br>
              <a:rPr lang="en-US" sz="3600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</a:br>
            <a:r>
              <a:rPr lang="en-US" sz="3600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  <a:t>Narrative </a:t>
            </a:r>
            <a:r>
              <a:rPr lang="en-US" sz="3600" b="1" u="sng" dirty="0">
                <a:latin typeface="Franklin Gothic Book" charset="0"/>
                <a:ea typeface="ＭＳ Ｐゴシック" charset="0"/>
                <a:cs typeface="ＭＳ Ｐゴシック" charset="0"/>
              </a:rPr>
              <a:t>Techniques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indent="-384048">
              <a:buFont typeface="Wingdings 2"/>
              <a:buChar char=""/>
              <a:defRPr/>
            </a:pPr>
            <a:r>
              <a:rPr lang="en-US" b="1" u="sng" dirty="0"/>
              <a:t>Jump-cut </a:t>
            </a:r>
            <a:r>
              <a:rPr lang="en-US" dirty="0"/>
              <a:t>(a cut that breaks the continuity of time, or the traditional </a:t>
            </a:r>
            <a:r>
              <a:rPr lang="en-US" dirty="0" err="1"/>
              <a:t>spacial</a:t>
            </a:r>
            <a:r>
              <a:rPr lang="en-US" dirty="0"/>
              <a:t> continuity of the edit)</a:t>
            </a:r>
          </a:p>
          <a:p>
            <a:pPr marL="723837" lvl="1" indent="-384048">
              <a:buFont typeface="Wingdings 2"/>
              <a:buChar char=""/>
              <a:defRPr/>
            </a:pPr>
            <a:r>
              <a:rPr lang="en-US" dirty="0">
                <a:hlinkClick r:id="rId2"/>
              </a:rPr>
              <a:t>http://www.youtube.com/watch?v=diNUplP7GZ8</a:t>
            </a:r>
            <a:r>
              <a:rPr lang="en-US" dirty="0"/>
              <a:t> Breathless (1960)</a:t>
            </a:r>
          </a:p>
          <a:p>
            <a:pPr marL="420624" indent="-384048">
              <a:buNone/>
              <a:defRPr/>
            </a:pPr>
            <a:endParaRPr lang="en-US" dirty="0"/>
          </a:p>
          <a:p>
            <a:pPr marL="420624" indent="-384048">
              <a:buNone/>
              <a:defRPr/>
            </a:pPr>
            <a:r>
              <a:rPr lang="en-US" dirty="0"/>
              <a:t>A rule that is frequently broken!</a:t>
            </a:r>
          </a:p>
          <a:p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239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u="sng" dirty="0">
                <a:latin typeface="Franklin Gothic Book" charset="0"/>
                <a:ea typeface="ＭＳ Ｐゴシック" charset="0"/>
                <a:cs typeface="ＭＳ Ｐゴシック" charset="0"/>
              </a:rPr>
              <a:t>Useful Visual Grammar– </a:t>
            </a:r>
            <a:r>
              <a:rPr lang="en-US" sz="3600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  <a:t/>
            </a:r>
            <a:br>
              <a:rPr lang="en-US" sz="3600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</a:br>
            <a:r>
              <a:rPr lang="en-US" sz="3600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  <a:t>Narrative </a:t>
            </a:r>
            <a:r>
              <a:rPr lang="en-US" sz="3600" b="1" u="sng" dirty="0">
                <a:latin typeface="Franklin Gothic Book" charset="0"/>
                <a:ea typeface="ＭＳ Ｐゴシック" charset="0"/>
                <a:cs typeface="ＭＳ Ｐゴシック" charset="0"/>
              </a:rPr>
              <a:t>Techniques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>
                <a:latin typeface="Arial" charset="0"/>
                <a:ea typeface="ＭＳ Ｐゴシック" charset="0"/>
                <a:cs typeface="ＭＳ Ｐゴシック" charset="0"/>
              </a:rPr>
              <a:t>Sequence shot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- where a whole sequence occupies a single shot</a:t>
            </a:r>
          </a:p>
          <a:p>
            <a:pPr lvl="1" indent="-382588">
              <a:buFont typeface="Wingdings 2" charset="0"/>
              <a:buChar char=""/>
            </a:pPr>
            <a:r>
              <a:rPr lang="en-US" dirty="0">
                <a:latin typeface="Arial" charset="0"/>
                <a:ea typeface="ＭＳ Ｐゴシック" charset="0"/>
              </a:rPr>
              <a:t>A flashy example:</a:t>
            </a:r>
          </a:p>
          <a:p>
            <a:pPr lvl="1" indent="-382588">
              <a:buFont typeface="Wingdings 2" charset="0"/>
              <a:buChar char=""/>
            </a:pPr>
            <a:r>
              <a:rPr lang="en-US" dirty="0">
                <a:latin typeface="Arial" charset="0"/>
                <a:ea typeface="ＭＳ Ｐゴシック" charset="0"/>
                <a:hlinkClick r:id="rId2"/>
              </a:rPr>
              <a:t>http://www.youtube.com/watch?v=p2YelaGi5kM</a:t>
            </a:r>
            <a:r>
              <a:rPr lang="en-US" dirty="0">
                <a:latin typeface="Arial" charset="0"/>
                <a:ea typeface="ＭＳ Ｐゴシック" charset="0"/>
              </a:rPr>
              <a:t> Kill Bill </a:t>
            </a:r>
            <a:r>
              <a:rPr lang="en-US" dirty="0" err="1">
                <a:latin typeface="Arial" charset="0"/>
                <a:ea typeface="ＭＳ Ｐゴシック" charset="0"/>
              </a:rPr>
              <a:t>Vol</a:t>
            </a:r>
            <a:r>
              <a:rPr lang="en-US" dirty="0">
                <a:latin typeface="Arial" charset="0"/>
                <a:ea typeface="ＭＳ Ｐゴシック" charset="0"/>
              </a:rPr>
              <a:t> 1</a:t>
            </a:r>
          </a:p>
          <a:p>
            <a:pPr lvl="1" indent="-382588">
              <a:buFont typeface="Wingdings 2" charset="0"/>
              <a:buChar char=""/>
            </a:pPr>
            <a:r>
              <a:rPr lang="en-US" dirty="0">
                <a:latin typeface="Arial" charset="0"/>
                <a:ea typeface="ＭＳ Ｐゴシック" charset="0"/>
              </a:rPr>
              <a:t>Camera </a:t>
            </a:r>
            <a:r>
              <a:rPr lang="en-US" dirty="0" err="1">
                <a:latin typeface="Arial" charset="0"/>
                <a:ea typeface="ＭＳ Ｐゴシック" charset="0"/>
              </a:rPr>
              <a:t>doesn</a:t>
            </a:r>
            <a:r>
              <a:rPr lang="ja-JP" altLang="en-US" dirty="0">
                <a:latin typeface="Arial" charset="0"/>
                <a:ea typeface="ＭＳ Ｐゴシック" charset="0"/>
              </a:rPr>
              <a:t>’</a:t>
            </a:r>
            <a:r>
              <a:rPr lang="en-US" altLang="ja-JP" dirty="0">
                <a:latin typeface="Arial" charset="0"/>
                <a:ea typeface="ＭＳ Ｐゴシック" charset="0"/>
              </a:rPr>
              <a:t>t have to move though!</a:t>
            </a:r>
          </a:p>
          <a:p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546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4989"/>
            <a:ext cx="7772400" cy="1175386"/>
          </a:xfrm>
        </p:spPr>
        <p:txBody>
          <a:bodyPr/>
          <a:lstStyle/>
          <a:p>
            <a:r>
              <a:rPr lang="en-US" dirty="0" smtClean="0"/>
              <a:t>Editing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949" y="1630375"/>
            <a:ext cx="8226993" cy="4796334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Editing is the art of putting images and sound together to be able to tell a story. Editing includes transitions, special effects and color adjustment. It can greatly affect how you see the story, what you feel about a character, and</a:t>
            </a:r>
          </a:p>
          <a:p>
            <a:pPr algn="just"/>
            <a:r>
              <a:rPr lang="en-US" dirty="0">
                <a:solidFill>
                  <a:schemeClr val="bg1"/>
                </a:solidFill>
              </a:rPr>
              <a:t>w</a:t>
            </a:r>
            <a:r>
              <a:rPr lang="en-US" dirty="0" smtClean="0">
                <a:solidFill>
                  <a:schemeClr val="bg1"/>
                </a:solidFill>
              </a:rPr>
              <a:t>hy you like the film.</a:t>
            </a:r>
          </a:p>
          <a:p>
            <a:pPr algn="just"/>
            <a:r>
              <a:rPr lang="en-US" dirty="0" smtClean="0">
                <a:solidFill>
                  <a:schemeClr val="bg1"/>
                </a:solidFill>
              </a:rPr>
              <a:t>Editing is an art that requires a good eye, storytelling skills and an understanding of the equipment.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750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2700000" sx="17000" sy="17000" algn="tl" rotWithShape="0">
                    <a:srgbClr val="000000">
                      <a:alpha val="43000"/>
                    </a:srgbClr>
                  </a:outerShdw>
                </a:effectLst>
              </a:rPr>
              <a:t>Every film is a puzzle really, from an editorial point of view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sx="17000" sy="17000" algn="tl" rotWithShape="0">
                    <a:srgbClr val="000000">
                      <a:alpha val="43000"/>
                    </a:srgbClr>
                  </a:outerShdw>
                </a:effectLst>
              </a:rPr>
              <a:t>.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2700000" sx="17000" sy="17000" algn="tl" rotWithShape="0">
                    <a:srgbClr val="000000">
                      <a:alpha val="43000"/>
                    </a:srgbClr>
                  </a:outerShdw>
                </a:effectLst>
                <a:hlinkClick r:id="rId2"/>
              </a:rPr>
              <a:t>Walter Murch </a:t>
            </a:r>
            <a:endParaRPr lang="en-US" dirty="0">
              <a:solidFill>
                <a:schemeClr val="bg1"/>
              </a:solidFill>
              <a:effectLst>
                <a:outerShdw blurRad="50800" dist="38100" dir="2700000" sx="17000" sy="17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633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So- who’s involved?</a:t>
            </a:r>
          </a:p>
          <a:p>
            <a:r>
              <a:rPr lang="en-US" dirty="0" smtClean="0"/>
              <a:t>The director</a:t>
            </a:r>
          </a:p>
          <a:p>
            <a:r>
              <a:rPr lang="en-US" dirty="0" smtClean="0"/>
              <a:t>The cinematographer</a:t>
            </a:r>
          </a:p>
          <a:p>
            <a:r>
              <a:rPr lang="en-US" dirty="0" smtClean="0"/>
              <a:t>The storyboard artist</a:t>
            </a:r>
          </a:p>
          <a:p>
            <a:r>
              <a:rPr lang="en-US" dirty="0" smtClean="0"/>
              <a:t>The Editors</a:t>
            </a:r>
          </a:p>
          <a:p>
            <a:pPr lvl="1"/>
            <a:r>
              <a:rPr lang="en-US" dirty="0" smtClean="0"/>
              <a:t>Assistant editor</a:t>
            </a:r>
          </a:p>
          <a:p>
            <a:pPr lvl="1"/>
            <a:r>
              <a:rPr lang="en-US" dirty="0" smtClean="0"/>
              <a:t>Editor</a:t>
            </a:r>
          </a:p>
          <a:p>
            <a:pPr lvl="1"/>
            <a:r>
              <a:rPr lang="en-US" dirty="0" smtClean="0"/>
              <a:t>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732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Storyboard artist- creates a story board to help with shooting/editing</a:t>
            </a:r>
          </a:p>
          <a:p>
            <a:endParaRPr lang="en-US" dirty="0"/>
          </a:p>
          <a:p>
            <a:r>
              <a:rPr lang="en-US" dirty="0" smtClean="0">
                <a:hlinkClick r:id="rId2"/>
              </a:rPr>
              <a:t>Example of a storyboard: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869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Editing has “grammar” – the way to talk about editing:</a:t>
            </a:r>
          </a:p>
          <a:p>
            <a:r>
              <a:rPr lang="en-US" b="1" dirty="0" smtClean="0"/>
              <a:t>Basics:</a:t>
            </a:r>
          </a:p>
          <a:p>
            <a:r>
              <a:rPr lang="en-US" b="1" dirty="0">
                <a:latin typeface="Arial" charset="0"/>
                <a:ea typeface="ＭＳ Ｐゴシック" charset="0"/>
                <a:cs typeface="ＭＳ Ｐゴシック" charset="0"/>
              </a:rPr>
              <a:t>A cut joins two shots in a continuing action</a:t>
            </a:r>
          </a:p>
          <a:p>
            <a:r>
              <a:rPr lang="en-US" b="1" dirty="0">
                <a:latin typeface="Arial" charset="0"/>
                <a:ea typeface="ＭＳ Ｐゴシック" charset="0"/>
                <a:cs typeface="ＭＳ Ｐゴシック" charset="0"/>
              </a:rPr>
              <a:t>A fade signals some kind of change</a:t>
            </a:r>
          </a:p>
          <a:p>
            <a:r>
              <a:rPr lang="en-US" b="1" dirty="0">
                <a:latin typeface="Arial" charset="0"/>
                <a:ea typeface="ＭＳ Ｐゴシック" charset="0"/>
                <a:cs typeface="ＭＳ Ｐゴシック" charset="0"/>
              </a:rPr>
              <a:t>An effect calls direct attention to itself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802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>
                <a:latin typeface="Franklin Gothic Book" charset="0"/>
                <a:ea typeface="ＭＳ Ｐゴシック" charset="0"/>
                <a:cs typeface="ＭＳ Ｐゴシック" charset="0"/>
              </a:rPr>
              <a:t>Useful Visual Grammar– </a:t>
            </a:r>
            <a:r>
              <a:rPr lang="en-US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  <a:t/>
            </a:r>
            <a:br>
              <a:rPr lang="en-US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</a:br>
            <a:r>
              <a:rPr lang="en-US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  <a:t>Narrative </a:t>
            </a:r>
            <a:r>
              <a:rPr lang="en-US" b="1" u="sng" dirty="0">
                <a:latin typeface="Franklin Gothic Book" charset="0"/>
                <a:ea typeface="ＭＳ Ｐゴシック" charset="0"/>
                <a:cs typeface="ＭＳ Ｐゴシック" charset="0"/>
              </a:rPr>
              <a:t>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u="sng" dirty="0">
                <a:latin typeface="Arial" charset="0"/>
                <a:ea typeface="ＭＳ Ｐゴシック" charset="0"/>
                <a:cs typeface="ＭＳ Ｐゴシック" charset="0"/>
              </a:rPr>
              <a:t>Shot-reverse-shot</a:t>
            </a:r>
            <a:r>
              <a:rPr lang="en-US" b="1" dirty="0"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endParaRPr lang="en-US" sz="2800" b="1" dirty="0">
              <a:latin typeface="Arial" charset="0"/>
              <a:ea typeface="ＭＳ Ｐゴシック" charset="0"/>
              <a:cs typeface="ＭＳ Ｐゴシック" charset="0"/>
              <a:hlinkClick r:id="rId2"/>
            </a:endParaRPr>
          </a:p>
          <a:p>
            <a:pPr lvl="1" indent="-382588">
              <a:buFont typeface="Wingdings 2" charset="0"/>
              <a:buChar char=""/>
            </a:pPr>
            <a:r>
              <a:rPr lang="en-US" b="1" dirty="0">
                <a:latin typeface="Arial" charset="0"/>
                <a:ea typeface="ＭＳ Ｐゴシック" charset="0"/>
                <a:hlinkClick r:id="rId2"/>
              </a:rPr>
              <a:t>http://www.youtube.com/watch?v=F-bsf2x-aeE</a:t>
            </a:r>
            <a:r>
              <a:rPr lang="en-US" b="1" dirty="0">
                <a:latin typeface="Arial" charset="0"/>
                <a:ea typeface="ＭＳ Ｐゴシック" charset="0"/>
              </a:rPr>
              <a:t> When Harry Met Sally</a:t>
            </a:r>
          </a:p>
          <a:p>
            <a:pPr lvl="1" indent="-382588">
              <a:buFont typeface="Wingdings 2" charset="0"/>
              <a:buChar char=""/>
            </a:pPr>
            <a:r>
              <a:rPr lang="en-US" b="1" dirty="0">
                <a:latin typeface="Arial" charset="0"/>
                <a:ea typeface="ＭＳ Ｐゴシック" charset="0"/>
              </a:rPr>
              <a:t>Staple shot for many a scene!</a:t>
            </a:r>
          </a:p>
          <a:p>
            <a:r>
              <a:rPr lang="en-US" b="1" u="sng" dirty="0">
                <a:latin typeface="Arial" charset="0"/>
                <a:ea typeface="ＭＳ Ｐゴシック" charset="0"/>
                <a:cs typeface="ＭＳ Ｐゴシック" charset="0"/>
              </a:rPr>
              <a:t>Match-Cut</a:t>
            </a:r>
            <a:r>
              <a:rPr lang="en-US" b="1" dirty="0">
                <a:latin typeface="Arial" charset="0"/>
                <a:ea typeface="ＭＳ Ｐゴシック" charset="0"/>
                <a:cs typeface="ＭＳ Ｐゴシック" charset="0"/>
              </a:rPr>
              <a:t>. </a:t>
            </a:r>
          </a:p>
          <a:p>
            <a:pPr lvl="1" indent="-382588">
              <a:buFont typeface="Wingdings 2" charset="0"/>
              <a:buChar char=""/>
            </a:pPr>
            <a:r>
              <a:rPr lang="en-US" b="1" dirty="0">
                <a:latin typeface="Arial" charset="0"/>
                <a:ea typeface="ＭＳ Ｐゴシック" charset="0"/>
              </a:rPr>
              <a:t>Compositional elements/objects match</a:t>
            </a:r>
          </a:p>
          <a:p>
            <a:pPr lvl="1" indent="-382588">
              <a:buFont typeface="Wingdings 2" charset="0"/>
              <a:buChar char=""/>
            </a:pPr>
            <a:r>
              <a:rPr lang="en-US" b="1" dirty="0">
                <a:latin typeface="Arial" charset="0"/>
                <a:ea typeface="ＭＳ Ｐゴシック" charset="0"/>
                <a:hlinkClick r:id="rId3"/>
              </a:rPr>
              <a:t>http://www.youtube.com/watch?v=leOzWXbQE9A</a:t>
            </a:r>
            <a:r>
              <a:rPr lang="en-US" b="1" dirty="0">
                <a:latin typeface="Arial" charset="0"/>
                <a:ea typeface="ＭＳ Ｐゴシック" charset="0"/>
              </a:rPr>
              <a:t> 2001 Space Odyssey</a:t>
            </a:r>
          </a:p>
          <a:p>
            <a:pPr lvl="1" indent="-382588">
              <a:buFont typeface="Wingdings 2" charset="0"/>
              <a:buChar char=""/>
            </a:pPr>
            <a:r>
              <a:rPr lang="en-US" dirty="0">
                <a:latin typeface="Arial" charset="0"/>
                <a:ea typeface="ＭＳ Ｐゴシック" charset="0"/>
                <a:hlinkClick r:id="rId4"/>
              </a:rPr>
              <a:t>http://www.youtube.com/watch?v=Ypul7nPcMII</a:t>
            </a:r>
            <a:r>
              <a:rPr lang="en-US" dirty="0">
                <a:latin typeface="Arial" charset="0"/>
                <a:ea typeface="ＭＳ Ｐゴシック" charset="0"/>
              </a:rPr>
              <a:t> Lawrence of Arabia (at 1m00)</a:t>
            </a:r>
            <a:endParaRPr lang="en-US" b="1" dirty="0">
              <a:latin typeface="Arial" charset="0"/>
              <a:ea typeface="ＭＳ Ｐゴシック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868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u="sng" dirty="0">
                <a:latin typeface="Franklin Gothic Book" charset="0"/>
                <a:ea typeface="ＭＳ Ｐゴシック" charset="0"/>
                <a:cs typeface="ＭＳ Ｐゴシック" charset="0"/>
              </a:rPr>
              <a:t>Useful Visual Grammar– </a:t>
            </a:r>
            <a:r>
              <a:rPr lang="en-US" sz="3600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  <a:t/>
            </a:r>
            <a:br>
              <a:rPr lang="en-US" sz="3600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</a:br>
            <a:r>
              <a:rPr lang="en-US" sz="3600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  <a:t>Narrative </a:t>
            </a:r>
            <a:r>
              <a:rPr lang="en-US" sz="3600" b="1" u="sng" dirty="0">
                <a:latin typeface="Franklin Gothic Book" charset="0"/>
                <a:ea typeface="ＭＳ Ｐゴシック" charset="0"/>
                <a:cs typeface="ＭＳ Ｐゴシック" charset="0"/>
              </a:rPr>
              <a:t>Techniques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u="sng" dirty="0" err="1">
                <a:latin typeface="Arial" charset="0"/>
                <a:ea typeface="ＭＳ Ｐゴシック" charset="0"/>
                <a:cs typeface="ＭＳ Ｐゴシック" charset="0"/>
              </a:rPr>
              <a:t>Eyeline</a:t>
            </a:r>
            <a:r>
              <a:rPr lang="en-US" sz="2800" b="1" u="sng" dirty="0">
                <a:latin typeface="Arial" charset="0"/>
                <a:ea typeface="ＭＳ Ｐゴシック" charset="0"/>
                <a:cs typeface="ＭＳ Ｐゴシック" charset="0"/>
              </a:rPr>
              <a:t>-match</a:t>
            </a:r>
          </a:p>
          <a:p>
            <a:pPr lvl="1" indent="-382588">
              <a:buFont typeface="Wingdings 2" charset="0"/>
              <a:buChar char=""/>
            </a:pPr>
            <a:r>
              <a:rPr lang="en-US" b="1" dirty="0">
                <a:latin typeface="Arial" charset="0"/>
                <a:ea typeface="ＭＳ Ｐゴシック" charset="0"/>
                <a:hlinkClick r:id="rId2"/>
              </a:rPr>
              <a:t>http://www.youtube.com/watch?v=lmDTSQtK20c</a:t>
            </a:r>
            <a:r>
              <a:rPr lang="en-US" b="1" dirty="0">
                <a:latin typeface="Arial" charset="0"/>
                <a:ea typeface="ＭＳ Ｐゴシック" charset="0"/>
              </a:rPr>
              <a:t> Flight of the </a:t>
            </a:r>
            <a:r>
              <a:rPr lang="en-US" b="1" dirty="0" err="1">
                <a:latin typeface="Arial" charset="0"/>
                <a:ea typeface="ＭＳ Ｐゴシック" charset="0"/>
              </a:rPr>
              <a:t>Conchords</a:t>
            </a:r>
            <a:endParaRPr lang="en-US" b="1" dirty="0">
              <a:latin typeface="Arial" charset="0"/>
              <a:ea typeface="ＭＳ Ｐゴシック" charset="0"/>
            </a:endParaRPr>
          </a:p>
          <a:p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Match on Action</a:t>
            </a:r>
          </a:p>
          <a:p>
            <a:pPr lvl="1" indent="-382588">
              <a:buFont typeface="Wingdings 2" charset="0"/>
              <a:buChar char=""/>
            </a:pPr>
            <a:r>
              <a:rPr lang="en-US" b="1" dirty="0">
                <a:latin typeface="Arial" charset="0"/>
                <a:ea typeface="ＭＳ Ｐゴシック" charset="0"/>
                <a:hlinkClick r:id="rId3"/>
              </a:rPr>
              <a:t>http://www.youtube.com/watch?v=Z1eFdUSnaQM</a:t>
            </a:r>
            <a:r>
              <a:rPr lang="en-US" b="1" dirty="0">
                <a:latin typeface="Arial" charset="0"/>
                <a:ea typeface="ＭＳ Ｐゴシック" charset="0"/>
              </a:rPr>
              <a:t> </a:t>
            </a:r>
          </a:p>
          <a:p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Reaction Shot</a:t>
            </a:r>
          </a:p>
          <a:p>
            <a:pPr lvl="1" indent="-382588">
              <a:buFont typeface="Wingdings 2" charset="0"/>
              <a:buChar char=""/>
            </a:pPr>
            <a:r>
              <a:rPr lang="en-US" sz="2400" b="1" dirty="0">
                <a:latin typeface="Arial" charset="0"/>
                <a:ea typeface="ＭＳ Ｐゴシック" charset="0"/>
              </a:rPr>
              <a:t>Show emotion/identify with an other</a:t>
            </a:r>
          </a:p>
          <a:p>
            <a:pPr lvl="1" indent="-382588">
              <a:buFont typeface="Wingdings 2" charset="0"/>
              <a:buChar char=""/>
            </a:pPr>
            <a:r>
              <a:rPr lang="en-US" sz="2400" b="1" dirty="0" err="1">
                <a:latin typeface="Arial" charset="0"/>
                <a:ea typeface="ＭＳ Ｐゴシック" charset="0"/>
              </a:rPr>
              <a:t>Esp</a:t>
            </a:r>
            <a:r>
              <a:rPr lang="en-US" sz="2400" b="1" dirty="0">
                <a:latin typeface="Arial" charset="0"/>
                <a:ea typeface="ＭＳ Ｐゴシック" charset="0"/>
              </a:rPr>
              <a:t> in Comedy</a:t>
            </a:r>
          </a:p>
          <a:p>
            <a:pPr lvl="1" indent="-382588">
              <a:buFont typeface="Wingdings 2" charset="0"/>
              <a:buChar char=""/>
            </a:pPr>
            <a:r>
              <a:rPr lang="en-US" sz="2400" b="1" dirty="0">
                <a:latin typeface="Arial" charset="0"/>
                <a:ea typeface="ＭＳ Ｐゴシック" charset="0"/>
                <a:hlinkClick r:id="rId4"/>
              </a:rPr>
              <a:t>http://www.youtube.com/watch?v=kr7djGY1fhA</a:t>
            </a:r>
            <a:r>
              <a:rPr lang="en-US" sz="2400" b="1" dirty="0">
                <a:latin typeface="Arial" charset="0"/>
                <a:ea typeface="ＭＳ Ｐゴシック" charset="0"/>
              </a:rPr>
              <a:t> at 1m14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747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u="sng" dirty="0">
                <a:latin typeface="Franklin Gothic Book" charset="0"/>
                <a:ea typeface="ＭＳ Ｐゴシック" charset="0"/>
                <a:cs typeface="ＭＳ Ｐゴシック" charset="0"/>
              </a:rPr>
              <a:t>Useful Visual Grammar– </a:t>
            </a:r>
            <a:r>
              <a:rPr lang="en-US" sz="3600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  <a:t/>
            </a:r>
            <a:br>
              <a:rPr lang="en-US" sz="3600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</a:br>
            <a:r>
              <a:rPr lang="en-US" sz="3600" b="1" u="sng" dirty="0" smtClean="0">
                <a:latin typeface="Franklin Gothic Book" charset="0"/>
                <a:ea typeface="ＭＳ Ｐゴシック" charset="0"/>
                <a:cs typeface="ＭＳ Ｐゴシック" charset="0"/>
              </a:rPr>
              <a:t>Narrative </a:t>
            </a:r>
            <a:r>
              <a:rPr lang="en-US" sz="3600" b="1" u="sng" dirty="0">
                <a:latin typeface="Franklin Gothic Book" charset="0"/>
                <a:ea typeface="ＭＳ Ｐゴシック" charset="0"/>
                <a:cs typeface="ＭＳ Ｐゴシック" charset="0"/>
              </a:rPr>
              <a:t>Techniques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b="1" u="sng" dirty="0">
                <a:latin typeface="Arial" charset="0"/>
                <a:ea typeface="ＭＳ Ｐゴシック" charset="0"/>
                <a:cs typeface="ＭＳ Ｐゴシック" charset="0"/>
              </a:rPr>
              <a:t>Cutaways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- shots that are relevant to the scene, but not necessarily to the narrative function of the scene (</a:t>
            </a:r>
            <a:r>
              <a:rPr lang="en-US" sz="2800" dirty="0" err="1">
                <a:latin typeface="Arial" charset="0"/>
                <a:ea typeface="ＭＳ Ｐゴシック" charset="0"/>
                <a:cs typeface="ＭＳ Ｐゴシック" charset="0"/>
              </a:rPr>
              <a:t>ie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 showing reactions, or messages in the dialogue)</a:t>
            </a: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  <a:hlinkClick r:id="rId2"/>
              </a:rPr>
              <a:t>http://www.bbc.co.uk/news/business-12264194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Common in news production. Often literal. </a:t>
            </a: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Can be a good </a:t>
            </a:r>
            <a:r>
              <a:rPr lang="ja-JP" altLang="en-US" sz="2800" dirty="0">
                <a:latin typeface="Arial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safety</a:t>
            </a:r>
            <a:r>
              <a:rPr lang="ja-JP" altLang="en-US" sz="2800" dirty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/</a:t>
            </a:r>
            <a:r>
              <a:rPr lang="ja-JP" altLang="en-US" sz="2800" dirty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concealing</a:t>
            </a:r>
            <a:r>
              <a:rPr lang="ja-JP" altLang="en-US" sz="2800" dirty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 alternative (for continuity)- always consider getting plenty of cutaways to give you options but be careful as they…</a:t>
            </a: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Can be very cheap!!!</a:t>
            </a: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Also known as </a:t>
            </a:r>
            <a:r>
              <a:rPr lang="ja-JP" altLang="en-US" sz="2800" dirty="0">
                <a:latin typeface="Arial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filler</a:t>
            </a:r>
            <a:r>
              <a:rPr lang="ja-JP" altLang="en-US" sz="2800" dirty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r>
              <a:rPr lang="ja-JP" altLang="en-US" sz="2800" dirty="0">
                <a:latin typeface="Arial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B-roll</a:t>
            </a:r>
            <a:r>
              <a:rPr lang="ja-JP" altLang="en-US" sz="2800" dirty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838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538</Words>
  <Application/>
  <PresentationFormat>On-screen Show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Editing</vt:lpstr>
      <vt:lpstr>Editing</vt:lpstr>
      <vt:lpstr>PowerPoint Presentation</vt:lpstr>
      <vt:lpstr>Editing</vt:lpstr>
      <vt:lpstr>Editing</vt:lpstr>
      <vt:lpstr>Editing</vt:lpstr>
      <vt:lpstr>Useful Visual Grammar–  Narrative Techniques</vt:lpstr>
      <vt:lpstr>Useful Visual Grammar–  Narrative Techniques</vt:lpstr>
      <vt:lpstr>Useful Visual Grammar–  Narrative Techniques</vt:lpstr>
      <vt:lpstr>Useful Visual Grammar–  Narrative Techniques</vt:lpstr>
      <vt:lpstr>Useful Visual Grammar–  Narrative Techniques</vt:lpstr>
      <vt:lpstr>Useful Visual Grammar–  Narrative Techniques</vt:lpstr>
    </vt:vector>
  </TitlesOfParts>
  <Company/>
  <LinksUpToDate>false</LinksUpToDate>
  <SharedDoc>false</SharedDoc>
  <HyperlinksChanged>false</HyperlinksChanged>
  <AppVersion>14.0000</AppVersion>
  <Template/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