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3"/>
  </p:notesMasterIdLst>
  <p:handoutMasterIdLst>
    <p:handoutMasterId r:id="rId14"/>
  </p:handoutMasterIdLst>
  <p:sldIdLst>
    <p:sldId id="260" r:id="rId2"/>
    <p:sldId id="269" r:id="rId3"/>
    <p:sldId id="263" r:id="rId4"/>
    <p:sldId id="256" r:id="rId5"/>
    <p:sldId id="270" r:id="rId6"/>
    <p:sldId id="264" r:id="rId7"/>
    <p:sldId id="266" r:id="rId8"/>
    <p:sldId id="261" r:id="rId9"/>
    <p:sldId id="267" r:id="rId10"/>
    <p:sldId id="268" r:id="rId11"/>
    <p:sldId id="259" r:id="rId12"/>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96" d="100"/>
          <a:sy n="96" d="100"/>
        </p:scale>
        <p:origin x="-1786" y="-2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eaLnBrk="1" hangingPunct="1">
              <a:defRPr sz="1200"/>
            </a:lvl1pPr>
          </a:lstStyle>
          <a:p>
            <a:endParaRPr lang="en-US"/>
          </a:p>
        </p:txBody>
      </p:sp>
      <p:sp>
        <p:nvSpPr>
          <p:cNvPr id="23555"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eaLnBrk="1" hangingPunct="1">
              <a:defRPr sz="1200"/>
            </a:lvl1pPr>
          </a:lstStyle>
          <a:p>
            <a:endParaRPr lang="en-US"/>
          </a:p>
        </p:txBody>
      </p:sp>
      <p:sp>
        <p:nvSpPr>
          <p:cNvPr id="23556"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1" hangingPunct="1">
              <a:defRPr sz="1200"/>
            </a:lvl1pPr>
          </a:lstStyle>
          <a:p>
            <a:endParaRPr lang="en-US"/>
          </a:p>
        </p:txBody>
      </p:sp>
      <p:sp>
        <p:nvSpPr>
          <p:cNvPr id="23557"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eaLnBrk="1" hangingPunct="1">
              <a:defRPr sz="1200"/>
            </a:lvl1pPr>
          </a:lstStyle>
          <a:p>
            <a:fld id="{652E3C6E-8C2B-41A8-A093-267C15DCC51A}" type="slidenum">
              <a:rPr lang="en-US"/>
              <a:pPr/>
              <a:t>‹#›</a:t>
            </a:fld>
            <a:endParaRPr lang="en-US"/>
          </a:p>
        </p:txBody>
      </p:sp>
    </p:spTree>
    <p:extLst>
      <p:ext uri="{BB962C8B-B14F-4D97-AF65-F5344CB8AC3E}">
        <p14:creationId xmlns:p14="http://schemas.microsoft.com/office/powerpoint/2010/main" val="3389277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eaLnBrk="1" hangingPunct="1">
              <a:defRPr sz="1200"/>
            </a:lvl1pPr>
          </a:lstStyle>
          <a:p>
            <a:endParaRPr lang="en-US"/>
          </a:p>
        </p:txBody>
      </p:sp>
      <p:sp>
        <p:nvSpPr>
          <p:cNvPr id="17411"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eaLnBrk="1" hangingPunct="1">
              <a:defRPr sz="1200"/>
            </a:lvl1pPr>
          </a:lstStyle>
          <a:p>
            <a:endParaRPr lang="en-US"/>
          </a:p>
        </p:txBody>
      </p:sp>
      <p:sp>
        <p:nvSpPr>
          <p:cNvPr id="1741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1" hangingPunct="1">
              <a:defRPr sz="1200"/>
            </a:lvl1pPr>
          </a:lstStyle>
          <a:p>
            <a:endParaRPr lang="en-US"/>
          </a:p>
        </p:txBody>
      </p:sp>
      <p:sp>
        <p:nvSpPr>
          <p:cNvPr id="17415"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eaLnBrk="1" hangingPunct="1">
              <a:defRPr sz="1200"/>
            </a:lvl1pPr>
          </a:lstStyle>
          <a:p>
            <a:fld id="{A9D3CA3F-5CDD-4CFB-91F8-8338C35F028A}" type="slidenum">
              <a:rPr lang="en-US"/>
              <a:pPr/>
              <a:t>‹#›</a:t>
            </a:fld>
            <a:endParaRPr lang="en-US"/>
          </a:p>
        </p:txBody>
      </p:sp>
    </p:spTree>
    <p:extLst>
      <p:ext uri="{BB962C8B-B14F-4D97-AF65-F5344CB8AC3E}">
        <p14:creationId xmlns:p14="http://schemas.microsoft.com/office/powerpoint/2010/main" val="146009687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193E8AA-4A62-4222-B145-A95DF6C9CF4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0B670D-D083-4CCC-B2FD-5AB46F79D21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F08B6F9-B990-4063-8610-82928CC5C05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a:t>Click to edit Master title style</a:t>
            </a:r>
          </a:p>
        </p:txBody>
      </p:sp>
      <p:sp>
        <p:nvSpPr>
          <p:cNvPr id="3" name="SmartArt Placeholder 2"/>
          <p:cNvSpPr>
            <a:spLocks noGrp="1"/>
          </p:cNvSpPr>
          <p:nvPr>
            <p:ph type="dgm" idx="1"/>
          </p:nvPr>
        </p:nvSpPr>
        <p:spPr>
          <a:xfrm>
            <a:off x="457200" y="1719263"/>
            <a:ext cx="8229600" cy="4411662"/>
          </a:xfrm>
        </p:spPr>
        <p:txBody>
          <a:bodyPr/>
          <a:lstStyle/>
          <a:p>
            <a:endParaRPr lang="en-US"/>
          </a:p>
        </p:txBody>
      </p:sp>
      <p:sp>
        <p:nvSpPr>
          <p:cNvPr id="4" name="Date Placeholder 3"/>
          <p:cNvSpPr>
            <a:spLocks noGrp="1"/>
          </p:cNvSpPr>
          <p:nvPr>
            <p:ph type="dt" sz="half" idx="10"/>
          </p:nvPr>
        </p:nvSpPr>
        <p:spPr>
          <a:xfrm>
            <a:off x="457200" y="6248400"/>
            <a:ext cx="2133600" cy="457200"/>
          </a:xfrm>
        </p:spPr>
        <p:txBody>
          <a:bodyPr/>
          <a:lstStyle>
            <a:lvl1pPr>
              <a:defRPr/>
            </a:lvl1pPr>
          </a:lstStyle>
          <a:p>
            <a:fld id="{A6BDC661-307A-4D21-BDCB-DE57EE301A78}" type="datetimeFigureOut">
              <a:rPr lang="en-US"/>
              <a:pPr/>
              <a:t>1/13/2017</a:t>
            </a:fld>
            <a:endParaRPr lang="en-US" alt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6" name="Slide Number Placeholder 5"/>
          <p:cNvSpPr>
            <a:spLocks noGrp="1"/>
          </p:cNvSpPr>
          <p:nvPr>
            <p:ph type="sldNum" sz="quarter" idx="12"/>
          </p:nvPr>
        </p:nvSpPr>
        <p:spPr>
          <a:xfrm>
            <a:off x="6553200" y="6248400"/>
            <a:ext cx="2133600" cy="457200"/>
          </a:xfrm>
        </p:spPr>
        <p:txBody>
          <a:bodyPr/>
          <a:lstStyle>
            <a:lvl1pPr>
              <a:defRPr/>
            </a:lvl1pPr>
          </a:lstStyle>
          <a:p>
            <a:fld id="{7A032980-1E6D-4B04-8229-76F779F86EE2}" type="slidenum">
              <a:rPr lang="en-US" altLang="en-US"/>
              <a:pPr/>
              <a:t>‹#›</a:t>
            </a:fld>
            <a:endParaRPr lang="en-US" altLang="en-US"/>
          </a:p>
        </p:txBody>
      </p:sp>
    </p:spTree>
    <p:extLst>
      <p:ext uri="{BB962C8B-B14F-4D97-AF65-F5344CB8AC3E}">
        <p14:creationId xmlns:p14="http://schemas.microsoft.com/office/powerpoint/2010/main" val="1040184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8F1A6CA-C058-477B-9152-0A30CF19CA81}"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F3C437B-3A56-4E0C-BAB1-5D598BD82055}"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8C17063-F479-430F-AB27-2645EB08CA07}"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0C51D0D-DDFC-45DC-8B0A-45DC8A19602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7B1437D-AF3B-4C12-B136-70AF6922AD8C}"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D1903DB-E30F-4D36-937D-167FBECD08C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19EA461-7234-4F5A-A150-3D066784489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2162A68-A797-49B7-AC79-CA9F6366AA9C}"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ECD5301-38BE-46D6-ADF2-5E0494521F8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pPr>
              <a:buFontTx/>
              <a:buNone/>
            </a:pPr>
            <a:r>
              <a:rPr lang="en-US" dirty="0"/>
              <a:t>	How can </a:t>
            </a:r>
            <a:r>
              <a:rPr lang="en-US" dirty="0" smtClean="0"/>
              <a:t>we account for long-term social issues when managing corporate social responsibility?</a:t>
            </a:r>
            <a:endParaRPr lang="en-US" dirty="0"/>
          </a:p>
          <a:p>
            <a:pPr>
              <a:buFontTx/>
              <a:buNone/>
            </a:pPr>
            <a:endParaRPr lang="en-US" dirty="0"/>
          </a:p>
          <a:p>
            <a:pPr>
              <a:buFontTx/>
              <a:buNone/>
            </a:pPr>
            <a:r>
              <a:rPr lang="en-US" dirty="0"/>
              <a:t>	What </a:t>
            </a:r>
            <a:r>
              <a:rPr lang="en-US" dirty="0" smtClean="0"/>
              <a:t>does the economic perspective of CSR (Friedman) offer in contrast to the social systems perspective of CSP (Wood)?  </a:t>
            </a:r>
            <a:endParaRPr lang="en-US" dirty="0"/>
          </a:p>
        </p:txBody>
      </p:sp>
      <p:sp>
        <p:nvSpPr>
          <p:cNvPr id="7170" name="Rectangle 2"/>
          <p:cNvSpPr>
            <a:spLocks noGrp="1" noChangeArrowheads="1"/>
          </p:cNvSpPr>
          <p:nvPr>
            <p:ph type="title"/>
          </p:nvPr>
        </p:nvSpPr>
        <p:spPr/>
        <p:txBody>
          <a:bodyPr/>
          <a:lstStyle/>
          <a:p>
            <a:r>
              <a:rPr lang="en-US"/>
              <a:t>Interesting Question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idx="1"/>
          </p:nvPr>
        </p:nvSpPr>
        <p:spPr/>
        <p:txBody>
          <a:bodyPr>
            <a:normAutofit fontScale="92500"/>
          </a:bodyPr>
          <a:lstStyle/>
          <a:p>
            <a:pPr>
              <a:lnSpc>
                <a:spcPct val="80000"/>
              </a:lnSpc>
            </a:pPr>
            <a:r>
              <a:rPr lang="en-US" sz="2400" dirty="0" smtClean="0"/>
              <a:t>Friedman’s economic model places such a high value on profitability and legal compliance that it is almost impossible to justify making a long term investment in a social concern or taking any kind of risk to address an important social cause.</a:t>
            </a:r>
          </a:p>
          <a:p>
            <a:pPr>
              <a:lnSpc>
                <a:spcPct val="80000"/>
              </a:lnSpc>
              <a:buNone/>
            </a:pPr>
            <a:endParaRPr lang="en-US" sz="2400" dirty="0" smtClean="0"/>
          </a:p>
          <a:p>
            <a:pPr>
              <a:lnSpc>
                <a:spcPct val="80000"/>
              </a:lnSpc>
            </a:pPr>
            <a:r>
              <a:rPr lang="en-US" sz="2400" dirty="0" smtClean="0"/>
              <a:t>Wood’s social systems model </a:t>
            </a:r>
            <a:r>
              <a:rPr lang="en-US" sz="2400" dirty="0"/>
              <a:t>is heavily-based on the assumption that business should </a:t>
            </a:r>
            <a:r>
              <a:rPr lang="en-US" sz="2400" dirty="0" smtClean="0"/>
              <a:t>be </a:t>
            </a:r>
            <a:r>
              <a:rPr lang="en-US" sz="2400" dirty="0"/>
              <a:t>responsible to societal demands, and places less of an emphasis on business/organizational </a:t>
            </a:r>
            <a:r>
              <a:rPr lang="en-US" sz="2400" dirty="0" smtClean="0"/>
              <a:t>performance.</a:t>
            </a:r>
          </a:p>
          <a:p>
            <a:pPr>
              <a:lnSpc>
                <a:spcPct val="80000"/>
              </a:lnSpc>
              <a:buNone/>
            </a:pPr>
            <a:endParaRPr lang="en-US" sz="2400" dirty="0"/>
          </a:p>
          <a:p>
            <a:pPr>
              <a:lnSpc>
                <a:spcPct val="80000"/>
              </a:lnSpc>
            </a:pPr>
            <a:r>
              <a:rPr lang="en-US" sz="2400" dirty="0" smtClean="0"/>
              <a:t>While both perspectives are balanced</a:t>
            </a:r>
            <a:r>
              <a:rPr lang="en-US" sz="2400" dirty="0"/>
              <a:t>, </a:t>
            </a:r>
            <a:r>
              <a:rPr lang="en-US" sz="2400" dirty="0" smtClean="0"/>
              <a:t>a strict adherence to either perspective would probably lead a manager to make “passive compromises” (for profitability in Friedman and for social betterment in Wood)</a:t>
            </a:r>
            <a:endParaRPr lang="en-US" sz="2400" dirty="0"/>
          </a:p>
          <a:p>
            <a:pPr>
              <a:lnSpc>
                <a:spcPct val="80000"/>
              </a:lnSpc>
            </a:pPr>
            <a:endParaRPr lang="en-US" sz="2400" dirty="0"/>
          </a:p>
        </p:txBody>
      </p:sp>
      <p:sp>
        <p:nvSpPr>
          <p:cNvPr id="35842" name="Rectangle 2"/>
          <p:cNvSpPr>
            <a:spLocks noGrp="1" noChangeArrowheads="1"/>
          </p:cNvSpPr>
          <p:nvPr>
            <p:ph type="title"/>
          </p:nvPr>
        </p:nvSpPr>
        <p:spPr/>
        <p:txBody>
          <a:bodyPr>
            <a:normAutofit fontScale="90000"/>
          </a:bodyPr>
          <a:lstStyle/>
          <a:p>
            <a:r>
              <a:rPr lang="en-US" sz="4000" dirty="0"/>
              <a:t>“Cons” of </a:t>
            </a:r>
            <a:r>
              <a:rPr lang="en-US" sz="4000" dirty="0" smtClean="0"/>
              <a:t>Managing </a:t>
            </a:r>
            <a:br>
              <a:rPr lang="en-US" sz="4000" dirty="0" smtClean="0"/>
            </a:br>
            <a:r>
              <a:rPr lang="en-US" sz="4000" dirty="0" smtClean="0"/>
              <a:t>Corporate </a:t>
            </a:r>
            <a:r>
              <a:rPr lang="en-US" sz="4000" dirty="0"/>
              <a:t>Social </a:t>
            </a:r>
            <a:r>
              <a:rPr lang="en-US" sz="4000" dirty="0" smtClean="0"/>
              <a:t>Responsibility</a:t>
            </a:r>
            <a:endParaRPr lang="en-US" sz="4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p:txBody>
          <a:bodyPr>
            <a:normAutofit lnSpcReduction="10000"/>
          </a:bodyPr>
          <a:lstStyle/>
          <a:p>
            <a:pPr>
              <a:lnSpc>
                <a:spcPct val="80000"/>
              </a:lnSpc>
              <a:buFontTx/>
              <a:buNone/>
            </a:pPr>
            <a:r>
              <a:rPr lang="en-US" sz="2800" dirty="0"/>
              <a:t>	</a:t>
            </a:r>
            <a:r>
              <a:rPr lang="en-US" sz="2800" dirty="0" smtClean="0"/>
              <a:t>These alternate approaches to managing corporate social responsibility provides </a:t>
            </a:r>
            <a:r>
              <a:rPr lang="en-US" sz="2800" dirty="0"/>
              <a:t>a more systematic way to consider why a firm should address a social issue, how a firm can address a social issue and what impacts occur from this involvement.</a:t>
            </a:r>
          </a:p>
          <a:p>
            <a:pPr>
              <a:lnSpc>
                <a:spcPct val="80000"/>
              </a:lnSpc>
              <a:buFontTx/>
              <a:buNone/>
            </a:pPr>
            <a:endParaRPr lang="en-US" sz="2800" dirty="0"/>
          </a:p>
          <a:p>
            <a:pPr>
              <a:lnSpc>
                <a:spcPct val="80000"/>
              </a:lnSpc>
              <a:buFontTx/>
              <a:buNone/>
            </a:pPr>
            <a:r>
              <a:rPr lang="en-US" sz="2800" dirty="0"/>
              <a:t>	Managers must take care to incorporate business and organizational issues into this analysis, and must commit to a comprehensive long-term approach to the issue. </a:t>
            </a:r>
          </a:p>
          <a:p>
            <a:pPr>
              <a:lnSpc>
                <a:spcPct val="80000"/>
              </a:lnSpc>
              <a:buFontTx/>
              <a:buNone/>
            </a:pPr>
            <a:r>
              <a:rPr lang="en-US" sz="2800" dirty="0"/>
              <a:t>	</a:t>
            </a:r>
          </a:p>
        </p:txBody>
      </p:sp>
      <p:sp>
        <p:nvSpPr>
          <p:cNvPr id="5122" name="Rectangle 2"/>
          <p:cNvSpPr>
            <a:spLocks noGrp="1" noChangeArrowheads="1"/>
          </p:cNvSpPr>
          <p:nvPr>
            <p:ph type="title"/>
          </p:nvPr>
        </p:nvSpPr>
        <p:spPr/>
        <p:txBody>
          <a:bodyPr/>
          <a:lstStyle/>
          <a:p>
            <a:r>
              <a:rPr lang="en-US" dirty="0"/>
              <a:t>Takeaway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r>
              <a:rPr lang="en-US" sz="2400" dirty="0" smtClean="0"/>
              <a:t>Pressures to mitigate potential negative consequences/long-term harm from a product or service vs. potential to hinder the viability of a legal product or service (NFL &amp; safety, NHL &amp; headshots, </a:t>
            </a:r>
            <a:r>
              <a:rPr lang="en-US" sz="2400" dirty="0" err="1" smtClean="0"/>
              <a:t>JinLin</a:t>
            </a:r>
            <a:r>
              <a:rPr lang="en-US" sz="2400" dirty="0" smtClean="0"/>
              <a:t> and hotels in Hainan;  Four </a:t>
            </a:r>
            <a:r>
              <a:rPr lang="en-US" sz="2400" dirty="0" err="1" smtClean="0"/>
              <a:t>Loko</a:t>
            </a:r>
            <a:r>
              <a:rPr lang="en-US" sz="2400" dirty="0" smtClean="0"/>
              <a:t> and caffeine, </a:t>
            </a:r>
            <a:r>
              <a:rPr lang="en-US" sz="2400" dirty="0" err="1" smtClean="0"/>
              <a:t>guarana</a:t>
            </a:r>
            <a:r>
              <a:rPr lang="en-US" sz="2400" dirty="0" smtClean="0"/>
              <a:t> &amp; </a:t>
            </a:r>
            <a:r>
              <a:rPr lang="en-US" sz="2400" dirty="0" err="1" smtClean="0"/>
              <a:t>taurine</a:t>
            </a:r>
            <a:r>
              <a:rPr lang="en-US" sz="2400" dirty="0" smtClean="0"/>
              <a:t>)</a:t>
            </a:r>
          </a:p>
          <a:p>
            <a:endParaRPr lang="en-US" sz="2400" dirty="0" smtClean="0"/>
          </a:p>
          <a:p>
            <a:r>
              <a:rPr lang="en-US" sz="2400" dirty="0" smtClean="0"/>
              <a:t>Pursuing a vital short-term business threat or opportunity vs. navigating the long term public opinion challenges that could result from this pursuit (Pittsburgh Pirates owners, Vermont Teddy Bear and “Crazy For You” Bear, Royal Caribbean and Haiti’s ports, Citigroup layoff, Wal-Mart and the Battle of the Wilderness landmark)</a:t>
            </a:r>
          </a:p>
          <a:p>
            <a:endParaRPr lang="en-US" sz="2400" dirty="0" smtClean="0"/>
          </a:p>
          <a:p>
            <a:r>
              <a:rPr lang="en-US" sz="2400" dirty="0" smtClean="0"/>
              <a:t>Pressure to address a serious negative social aspect of a product/service vs. trying to mitigate the likely impact of this negative incident on reputation or brand image (</a:t>
            </a:r>
            <a:r>
              <a:rPr lang="en-US" sz="2400" dirty="0" err="1" smtClean="0"/>
              <a:t>Goodell</a:t>
            </a:r>
            <a:r>
              <a:rPr lang="en-US" sz="2400" dirty="0" smtClean="0"/>
              <a:t> and Roethlisberger;  Phil Knight and Tiger Woods;  Taco Bell and 35% beef)</a:t>
            </a:r>
          </a:p>
          <a:p>
            <a:endParaRPr lang="en-US" sz="2400" dirty="0" smtClean="0"/>
          </a:p>
          <a:p>
            <a:r>
              <a:rPr lang="en-US" sz="2400" dirty="0" smtClean="0"/>
              <a:t>Pressure to meaningfully address high profile media coverage of a company scandal or incident vs. mitigating the </a:t>
            </a:r>
            <a:r>
              <a:rPr lang="en-US" sz="2400" dirty="0" err="1" smtClean="0"/>
              <a:t>possibilty</a:t>
            </a:r>
            <a:r>
              <a:rPr lang="en-US" sz="2400" dirty="0" smtClean="0"/>
              <a:t> of generating grounds for liability/lawsuits (</a:t>
            </a:r>
            <a:r>
              <a:rPr lang="en-US" sz="2400" dirty="0" err="1" smtClean="0"/>
              <a:t>Rockstar</a:t>
            </a:r>
            <a:r>
              <a:rPr lang="en-US" sz="2400" dirty="0" smtClean="0"/>
              <a:t> and fatal shooting attributed to GTA;  Ford Pinto;  Colgate and </a:t>
            </a:r>
            <a:r>
              <a:rPr lang="en-US" sz="2400" dirty="0" err="1" smtClean="0"/>
              <a:t>Tricolosan</a:t>
            </a:r>
            <a:r>
              <a:rPr lang="en-US" sz="2400" dirty="0" smtClean="0"/>
              <a:t>;  PG&amp;E and </a:t>
            </a:r>
            <a:r>
              <a:rPr lang="en-US" sz="2400" dirty="0" err="1" smtClean="0"/>
              <a:t>Hexavalent</a:t>
            </a:r>
            <a:r>
              <a:rPr lang="en-US" sz="2400" dirty="0" smtClean="0"/>
              <a:t> Chromium CR-6)</a:t>
            </a:r>
          </a:p>
          <a:p>
            <a:endParaRPr lang="en-US" sz="2400" dirty="0" smtClean="0"/>
          </a:p>
          <a:p>
            <a:r>
              <a:rPr lang="en-US" sz="2400" dirty="0" smtClean="0"/>
              <a:t>Desire to make a substantial commitment to address an important social concern vs. the need to control costs associated with this social effort (Starbucks and its sustainability commitment;  Jamie Oliver and nutrition in Huntington, WV, BP and the Gulf;  Pepsi forgoes a Super Bowl Ad and donates the money to “Refresh Everything”</a:t>
            </a:r>
            <a:endParaRPr lang="en-US" sz="2400" dirty="0"/>
          </a:p>
        </p:txBody>
      </p:sp>
      <p:sp>
        <p:nvSpPr>
          <p:cNvPr id="2" name="Title 1"/>
          <p:cNvSpPr>
            <a:spLocks noGrp="1"/>
          </p:cNvSpPr>
          <p:nvPr>
            <p:ph type="title"/>
          </p:nvPr>
        </p:nvSpPr>
        <p:spPr/>
        <p:txBody>
          <a:bodyPr/>
          <a:lstStyle/>
          <a:p>
            <a:r>
              <a:rPr lang="en-US" sz="2800" dirty="0" smtClean="0"/>
              <a:t>Competing Pressures in Social Responsibility</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z="3600" b="1" dirty="0" smtClean="0"/>
              <a:t>Economics vs. Social Systems</a:t>
            </a:r>
            <a:endParaRPr lang="en-US" sz="3600" b="1" dirty="0"/>
          </a:p>
        </p:txBody>
      </p:sp>
      <p:sp>
        <p:nvSpPr>
          <p:cNvPr id="6" name="Text Placeholder 5"/>
          <p:cNvSpPr>
            <a:spLocks noGrp="1"/>
          </p:cNvSpPr>
          <p:nvPr>
            <p:ph type="body" idx="1"/>
          </p:nvPr>
        </p:nvSpPr>
        <p:spPr>
          <a:xfrm>
            <a:off x="457200" y="1066800"/>
            <a:ext cx="4040188" cy="639762"/>
          </a:xfrm>
        </p:spPr>
        <p:txBody>
          <a:bodyPr/>
          <a:lstStyle/>
          <a:p>
            <a:r>
              <a:rPr lang="en-US" dirty="0" smtClean="0"/>
              <a:t>Milton Friedman</a:t>
            </a:r>
            <a:endParaRPr lang="en-US" dirty="0"/>
          </a:p>
        </p:txBody>
      </p:sp>
      <p:sp>
        <p:nvSpPr>
          <p:cNvPr id="8" name="Text Placeholder 7"/>
          <p:cNvSpPr>
            <a:spLocks noGrp="1"/>
          </p:cNvSpPr>
          <p:nvPr>
            <p:ph type="body" sz="half" idx="3"/>
          </p:nvPr>
        </p:nvSpPr>
        <p:spPr>
          <a:xfrm>
            <a:off x="4572000" y="1066800"/>
            <a:ext cx="4041775" cy="639762"/>
          </a:xfrm>
        </p:spPr>
        <p:txBody>
          <a:bodyPr/>
          <a:lstStyle/>
          <a:p>
            <a:r>
              <a:rPr lang="en-US" dirty="0" smtClean="0"/>
              <a:t>Donna Wood</a:t>
            </a:r>
            <a:endParaRPr lang="en-US" dirty="0"/>
          </a:p>
        </p:txBody>
      </p:sp>
      <p:sp>
        <p:nvSpPr>
          <p:cNvPr id="7" name="Content Placeholder 6"/>
          <p:cNvSpPr>
            <a:spLocks noGrp="1"/>
          </p:cNvSpPr>
          <p:nvPr>
            <p:ph sz="quarter" idx="2"/>
          </p:nvPr>
        </p:nvSpPr>
        <p:spPr>
          <a:xfrm>
            <a:off x="304800" y="1752600"/>
            <a:ext cx="4040188" cy="3951288"/>
          </a:xfrm>
        </p:spPr>
        <p:txBody>
          <a:bodyPr>
            <a:normAutofit fontScale="92500"/>
          </a:bodyPr>
          <a:lstStyle/>
          <a:p>
            <a:pPr>
              <a:buNone/>
            </a:pPr>
            <a:r>
              <a:rPr lang="en-US" sz="2000" u="sng" dirty="0" smtClean="0"/>
              <a:t>Corporate Social Responsibility</a:t>
            </a:r>
            <a:r>
              <a:rPr lang="en-US" sz="2000" dirty="0" smtClean="0"/>
              <a:t>:</a:t>
            </a:r>
          </a:p>
          <a:p>
            <a:pPr>
              <a:buNone/>
            </a:pPr>
            <a:r>
              <a:rPr lang="en-US" dirty="0" smtClean="0"/>
              <a:t>	</a:t>
            </a:r>
            <a:r>
              <a:rPr lang="en-US" sz="1600" dirty="0" smtClean="0"/>
              <a:t>Evaluating a business actor’s action or decision with respect to</a:t>
            </a:r>
          </a:p>
          <a:p>
            <a:pPr>
              <a:buNone/>
            </a:pPr>
            <a:r>
              <a:rPr lang="en-US" sz="1600" dirty="0" smtClean="0"/>
              <a:t> </a:t>
            </a:r>
            <a:endParaRPr lang="en-US" sz="1600" dirty="0"/>
          </a:p>
          <a:p>
            <a:pPr>
              <a:buNone/>
            </a:pPr>
            <a:r>
              <a:rPr lang="en-US" sz="1600" dirty="0" smtClean="0"/>
              <a:t>	-  </a:t>
            </a:r>
            <a:r>
              <a:rPr lang="en-US" sz="1600" i="1" dirty="0" smtClean="0"/>
              <a:t>Profitability</a:t>
            </a:r>
            <a:r>
              <a:rPr lang="en-US" sz="1600" dirty="0" smtClean="0"/>
              <a:t>: Is the action a Profitable/reasonable business activity?</a:t>
            </a:r>
          </a:p>
          <a:p>
            <a:pPr>
              <a:buNone/>
            </a:pPr>
            <a:endParaRPr lang="en-US" sz="1600" dirty="0"/>
          </a:p>
          <a:p>
            <a:pPr>
              <a:buNone/>
            </a:pPr>
            <a:r>
              <a:rPr lang="en-US" sz="1600" dirty="0" smtClean="0"/>
              <a:t>	-  </a:t>
            </a:r>
            <a:r>
              <a:rPr lang="en-US" sz="1600" i="1" dirty="0" smtClean="0"/>
              <a:t>Legality</a:t>
            </a:r>
            <a:r>
              <a:rPr lang="en-US" sz="1600" dirty="0" smtClean="0"/>
              <a:t>:  Does the action follow relevant laws and legal concerns?</a:t>
            </a:r>
          </a:p>
          <a:p>
            <a:pPr>
              <a:buNone/>
            </a:pPr>
            <a:endParaRPr lang="en-US" sz="1600" dirty="0"/>
          </a:p>
          <a:p>
            <a:pPr>
              <a:buNone/>
            </a:pPr>
            <a:r>
              <a:rPr lang="en-US" sz="1600" dirty="0" smtClean="0"/>
              <a:t>	-  </a:t>
            </a:r>
            <a:r>
              <a:rPr lang="en-US" sz="1600" i="1" dirty="0" smtClean="0"/>
              <a:t>Ethical Custom</a:t>
            </a:r>
            <a:r>
              <a:rPr lang="en-US" sz="1600" dirty="0" smtClean="0"/>
              <a:t>:  Is the action consistent with ethical custom (public opinion)</a:t>
            </a:r>
            <a:endParaRPr lang="en-US" sz="1600" dirty="0"/>
          </a:p>
        </p:txBody>
      </p:sp>
      <p:sp>
        <p:nvSpPr>
          <p:cNvPr id="9" name="Content Placeholder 8"/>
          <p:cNvSpPr>
            <a:spLocks noGrp="1"/>
          </p:cNvSpPr>
          <p:nvPr>
            <p:ph sz="quarter" idx="4"/>
          </p:nvPr>
        </p:nvSpPr>
        <p:spPr>
          <a:xfrm>
            <a:off x="4572000" y="1828800"/>
            <a:ext cx="4041775" cy="3951288"/>
          </a:xfrm>
        </p:spPr>
        <p:txBody>
          <a:bodyPr>
            <a:normAutofit fontScale="85000" lnSpcReduction="10000"/>
          </a:bodyPr>
          <a:lstStyle/>
          <a:p>
            <a:pPr>
              <a:buNone/>
            </a:pPr>
            <a:r>
              <a:rPr lang="en-US" u="sng" dirty="0" smtClean="0"/>
              <a:t>Corporate Social Performance</a:t>
            </a:r>
            <a:r>
              <a:rPr lang="en-US" sz="2000" dirty="0" smtClean="0"/>
              <a:t>:</a:t>
            </a:r>
          </a:p>
          <a:p>
            <a:pPr>
              <a:buNone/>
            </a:pPr>
            <a:r>
              <a:rPr lang="en-US" sz="2000" dirty="0" smtClean="0"/>
              <a:t>	</a:t>
            </a:r>
            <a:r>
              <a:rPr lang="en-US" sz="1700" dirty="0" smtClean="0"/>
              <a:t>A business actor’s long term commitment to managing a social issue or concern:</a:t>
            </a:r>
          </a:p>
          <a:p>
            <a:pPr>
              <a:buNone/>
            </a:pPr>
            <a:endParaRPr lang="en-US" sz="1700" dirty="0"/>
          </a:p>
          <a:p>
            <a:pPr>
              <a:buNone/>
            </a:pPr>
            <a:r>
              <a:rPr lang="en-US" sz="1700" dirty="0" smtClean="0"/>
              <a:t>	-  </a:t>
            </a:r>
            <a:r>
              <a:rPr lang="en-US" sz="1700" i="1" dirty="0" smtClean="0"/>
              <a:t>Principles</a:t>
            </a:r>
            <a:r>
              <a:rPr lang="en-US" sz="1700" dirty="0" smtClean="0"/>
              <a:t>:  What factors (law, public opinion, organizational mission statement, individual employee beliefs) influence the business actor’s involvement with the issue?</a:t>
            </a:r>
          </a:p>
          <a:p>
            <a:pPr>
              <a:buNone/>
            </a:pPr>
            <a:endParaRPr lang="en-US" sz="1700" dirty="0"/>
          </a:p>
          <a:p>
            <a:pPr>
              <a:buNone/>
            </a:pPr>
            <a:r>
              <a:rPr lang="en-US" sz="1700" dirty="0" smtClean="0"/>
              <a:t>	-  </a:t>
            </a:r>
            <a:r>
              <a:rPr lang="en-US" sz="1700" i="1" dirty="0" smtClean="0"/>
              <a:t>Processes</a:t>
            </a:r>
            <a:r>
              <a:rPr lang="en-US" sz="1700" dirty="0" smtClean="0"/>
              <a:t>:  What specific things is the business actor doing with respect to the social issue?</a:t>
            </a:r>
          </a:p>
          <a:p>
            <a:pPr>
              <a:buNone/>
            </a:pPr>
            <a:endParaRPr lang="en-US" sz="1700" dirty="0"/>
          </a:p>
          <a:p>
            <a:pPr>
              <a:buNone/>
            </a:pPr>
            <a:r>
              <a:rPr lang="en-US" sz="1700" dirty="0" smtClean="0"/>
              <a:t>	-  </a:t>
            </a:r>
            <a:r>
              <a:rPr lang="en-US" sz="1700" i="1" dirty="0" smtClean="0"/>
              <a:t>Outcomes</a:t>
            </a:r>
            <a:r>
              <a:rPr lang="en-US" sz="1700" dirty="0" smtClean="0"/>
              <a:t>:  What are the business outcomes and social impacts of the business actor’s involvement with the issue?</a:t>
            </a:r>
            <a:endParaRPr lang="en-US" sz="1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p:cNvSpPr>
            <a:spLocks noGrp="1" noChangeArrowheads="1"/>
          </p:cNvSpPr>
          <p:nvPr>
            <p:ph idx="1"/>
          </p:nvPr>
        </p:nvSpPr>
        <p:spPr/>
        <p:txBody>
          <a:bodyPr/>
          <a:lstStyle/>
          <a:p>
            <a:pPr>
              <a:lnSpc>
                <a:spcPct val="80000"/>
              </a:lnSpc>
              <a:buFontTx/>
              <a:buNone/>
            </a:pPr>
            <a:r>
              <a:rPr lang="en-US" sz="1800" u="sng"/>
              <a:t>Donna Wood, 1991</a:t>
            </a:r>
            <a:r>
              <a:rPr lang="en-US" sz="1800"/>
              <a:t>:  “Corporate Social Performance Revisited.” AMR.</a:t>
            </a:r>
          </a:p>
          <a:p>
            <a:pPr>
              <a:lnSpc>
                <a:spcPct val="80000"/>
              </a:lnSpc>
              <a:buFontTx/>
              <a:buNone/>
            </a:pPr>
            <a:endParaRPr lang="en-US" sz="1800"/>
          </a:p>
          <a:p>
            <a:pPr>
              <a:lnSpc>
                <a:spcPct val="80000"/>
              </a:lnSpc>
            </a:pPr>
            <a:r>
              <a:rPr lang="en-US" sz="1800" u="sng"/>
              <a:t>Principles</a:t>
            </a:r>
            <a:r>
              <a:rPr lang="en-US" sz="1800"/>
              <a:t>:</a:t>
            </a:r>
          </a:p>
          <a:p>
            <a:pPr lvl="1">
              <a:lnSpc>
                <a:spcPct val="80000"/>
              </a:lnSpc>
            </a:pPr>
            <a:r>
              <a:rPr lang="en-US" sz="1600"/>
              <a:t>Institutional</a:t>
            </a:r>
          </a:p>
          <a:p>
            <a:pPr lvl="1">
              <a:lnSpc>
                <a:spcPct val="80000"/>
              </a:lnSpc>
            </a:pPr>
            <a:r>
              <a:rPr lang="en-US" sz="1600"/>
              <a:t>Organizational</a:t>
            </a:r>
          </a:p>
          <a:p>
            <a:pPr lvl="1">
              <a:lnSpc>
                <a:spcPct val="80000"/>
              </a:lnSpc>
            </a:pPr>
            <a:r>
              <a:rPr lang="en-US" sz="1600"/>
              <a:t>Individual</a:t>
            </a:r>
          </a:p>
          <a:p>
            <a:pPr lvl="1">
              <a:lnSpc>
                <a:spcPct val="80000"/>
              </a:lnSpc>
            </a:pPr>
            <a:endParaRPr lang="en-US" sz="1600"/>
          </a:p>
          <a:p>
            <a:pPr>
              <a:lnSpc>
                <a:spcPct val="80000"/>
              </a:lnSpc>
            </a:pPr>
            <a:r>
              <a:rPr lang="en-US" sz="1800" u="sng"/>
              <a:t>Processes</a:t>
            </a:r>
            <a:r>
              <a:rPr lang="en-US" sz="1800"/>
              <a:t>:</a:t>
            </a:r>
          </a:p>
          <a:p>
            <a:pPr lvl="1">
              <a:lnSpc>
                <a:spcPct val="80000"/>
              </a:lnSpc>
            </a:pPr>
            <a:r>
              <a:rPr lang="en-US" sz="1600"/>
              <a:t>Environmental Assessment</a:t>
            </a:r>
          </a:p>
          <a:p>
            <a:pPr lvl="1">
              <a:lnSpc>
                <a:spcPct val="80000"/>
              </a:lnSpc>
            </a:pPr>
            <a:r>
              <a:rPr lang="en-US" sz="1600"/>
              <a:t>Stakeholder Management</a:t>
            </a:r>
          </a:p>
          <a:p>
            <a:pPr lvl="1">
              <a:lnSpc>
                <a:spcPct val="80000"/>
              </a:lnSpc>
            </a:pPr>
            <a:r>
              <a:rPr lang="en-US" sz="1600"/>
              <a:t>Issues Management</a:t>
            </a:r>
          </a:p>
          <a:p>
            <a:pPr lvl="1">
              <a:lnSpc>
                <a:spcPct val="80000"/>
              </a:lnSpc>
            </a:pPr>
            <a:endParaRPr lang="en-US" sz="1600"/>
          </a:p>
          <a:p>
            <a:pPr>
              <a:lnSpc>
                <a:spcPct val="80000"/>
              </a:lnSpc>
            </a:pPr>
            <a:r>
              <a:rPr lang="en-US" sz="1800" u="sng"/>
              <a:t>Outcomes</a:t>
            </a:r>
            <a:r>
              <a:rPr lang="en-US" sz="1800"/>
              <a:t>:</a:t>
            </a:r>
          </a:p>
          <a:p>
            <a:pPr lvl="1">
              <a:lnSpc>
                <a:spcPct val="80000"/>
              </a:lnSpc>
            </a:pPr>
            <a:r>
              <a:rPr lang="en-US" sz="1600"/>
              <a:t>Social Impacts</a:t>
            </a:r>
          </a:p>
          <a:p>
            <a:pPr lvl="1">
              <a:lnSpc>
                <a:spcPct val="80000"/>
              </a:lnSpc>
            </a:pPr>
            <a:r>
              <a:rPr lang="en-US" sz="1600"/>
              <a:t>Social Programs</a:t>
            </a:r>
          </a:p>
          <a:p>
            <a:pPr lvl="1">
              <a:lnSpc>
                <a:spcPct val="80000"/>
              </a:lnSpc>
            </a:pPr>
            <a:r>
              <a:rPr lang="en-US" sz="1600"/>
              <a:t>Social Policies</a:t>
            </a:r>
          </a:p>
          <a:p>
            <a:pPr>
              <a:lnSpc>
                <a:spcPct val="80000"/>
              </a:lnSpc>
            </a:pPr>
            <a:endParaRPr lang="en-US" sz="1800"/>
          </a:p>
        </p:txBody>
      </p:sp>
      <p:sp>
        <p:nvSpPr>
          <p:cNvPr id="2052" name="Rectangle 4"/>
          <p:cNvSpPr>
            <a:spLocks noGrp="1" noChangeArrowheads="1"/>
          </p:cNvSpPr>
          <p:nvPr>
            <p:ph type="title"/>
          </p:nvPr>
        </p:nvSpPr>
        <p:spPr/>
        <p:txBody>
          <a:bodyPr/>
          <a:lstStyle/>
          <a:p>
            <a:r>
              <a:rPr lang="en-US" sz="3600"/>
              <a:t>Corporate Social Performance </a:t>
            </a:r>
            <a:endParaRPr lang="en-US" sz="3600" i="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40" name="Rectangle 12"/>
          <p:cNvSpPr>
            <a:spLocks noGrp="1" noChangeArrowheads="1"/>
          </p:cNvSpPr>
          <p:nvPr>
            <p:ph type="title"/>
          </p:nvPr>
        </p:nvSpPr>
        <p:spPr/>
        <p:txBody>
          <a:bodyPr>
            <a:normAutofit/>
          </a:bodyPr>
          <a:lstStyle/>
          <a:p>
            <a:r>
              <a:rPr lang="en-US" sz="2400" dirty="0" smtClean="0"/>
              <a:t>Donna Wood – </a:t>
            </a:r>
            <a:r>
              <a:rPr lang="en-US" sz="2400" dirty="0"/>
              <a:t/>
            </a:r>
            <a:br>
              <a:rPr lang="en-US" sz="2400" dirty="0"/>
            </a:br>
            <a:r>
              <a:rPr lang="en-US" sz="2400" dirty="0" smtClean="0"/>
              <a:t>Firm’s Long-Term Management of a Social Issue</a:t>
            </a:r>
            <a:endParaRPr lang="en-US" sz="2400" dirty="0"/>
          </a:p>
        </p:txBody>
      </p:sp>
      <p:grpSp>
        <p:nvGrpSpPr>
          <p:cNvPr id="2" name="Content Placeholder 22532"/>
          <p:cNvGrpSpPr>
            <a:grpSpLocks/>
          </p:cNvGrpSpPr>
          <p:nvPr/>
        </p:nvGrpSpPr>
        <p:grpSpPr bwMode="auto">
          <a:xfrm>
            <a:off x="686594" y="2084388"/>
            <a:ext cx="7772400" cy="4268788"/>
            <a:chOff x="432" y="866"/>
            <a:chExt cx="4896" cy="2689"/>
          </a:xfrm>
        </p:grpSpPr>
        <p:sp>
          <p:nvSpPr>
            <p:cNvPr id="3" name="_s2052"/>
            <p:cNvSpPr>
              <a:spLocks noChangeArrowheads="1" noTextEdit="1"/>
            </p:cNvSpPr>
            <p:nvPr/>
          </p:nvSpPr>
          <p:spPr bwMode="auto">
            <a:xfrm>
              <a:off x="2011" y="1067"/>
              <a:ext cx="1738" cy="1739"/>
            </a:xfrm>
            <a:custGeom>
              <a:avLst/>
              <a:gdLst>
                <a:gd name="G0" fmla="+- -5242880 0 0"/>
                <a:gd name="G1" fmla="+- -8519680 0 0"/>
                <a:gd name="G2" fmla="+- -5242880 0 -8519680"/>
                <a:gd name="G3" fmla="+- 10800 0 0"/>
                <a:gd name="G4" fmla="+- 0 0 -5242880"/>
                <a:gd name="T0" fmla="*/ 360 256 1"/>
                <a:gd name="T1" fmla="*/ 0 256 1"/>
                <a:gd name="G5" fmla="+- G2 T0 T1"/>
                <a:gd name="G6" fmla="?: G2 G2 G5"/>
                <a:gd name="G7" fmla="+- 0 0 G6"/>
                <a:gd name="G8" fmla="+- 7200 0 0"/>
                <a:gd name="G9" fmla="+- 0 0 -8519680"/>
                <a:gd name="G10" fmla="+- 7200 0 2700"/>
                <a:gd name="G11" fmla="cos G10 -5242880"/>
                <a:gd name="G12" fmla="sin G10 -5242880"/>
                <a:gd name="G13" fmla="cos 13500 -5242880"/>
                <a:gd name="G14" fmla="sin 13500 -5242880"/>
                <a:gd name="G15" fmla="+- G11 10800 0"/>
                <a:gd name="G16" fmla="+- G12 10800 0"/>
                <a:gd name="G17" fmla="+- G13 10800 0"/>
                <a:gd name="G18" fmla="+- G14 10800 0"/>
                <a:gd name="G19" fmla="*/ 7200 1 2"/>
                <a:gd name="G20" fmla="+- G19 5400 0"/>
                <a:gd name="G21" fmla="cos G20 -5242880"/>
                <a:gd name="G22" fmla="sin G20 -5242880"/>
                <a:gd name="G23" fmla="+- G21 10800 0"/>
                <a:gd name="G24" fmla="+- G12 G23 G22"/>
                <a:gd name="G25" fmla="+- G22 G23 G11"/>
                <a:gd name="G26" fmla="cos 10800 -5242880"/>
                <a:gd name="G27" fmla="sin 10800 -5242880"/>
                <a:gd name="G28" fmla="cos 7200 -5242880"/>
                <a:gd name="G29" fmla="sin 7200 -5242880"/>
                <a:gd name="G30" fmla="+- G26 10800 0"/>
                <a:gd name="G31" fmla="+- G27 10800 0"/>
                <a:gd name="G32" fmla="+- G28 10800 0"/>
                <a:gd name="G33" fmla="+- G29 10800 0"/>
                <a:gd name="G34" fmla="+- G19 5400 0"/>
                <a:gd name="G35" fmla="cos G34 -8519680"/>
                <a:gd name="G36" fmla="sin G34 -8519680"/>
                <a:gd name="G37" fmla="+/ -8519680 -5242880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004 w 21600"/>
                <a:gd name="T5" fmla="*/ 368 h 21600"/>
                <a:gd name="T6" fmla="*/ 5014 w 21600"/>
                <a:gd name="T7" fmla="*/ 3905 h 21600"/>
                <a:gd name="T8" fmla="*/ 8936 w 21600"/>
                <a:gd name="T9" fmla="*/ 3845 h 21600"/>
                <a:gd name="T10" fmla="*/ 13144 w 21600"/>
                <a:gd name="T11" fmla="*/ -2495 h 21600"/>
                <a:gd name="T12" fmla="*/ 16794 w 21600"/>
                <a:gd name="T13" fmla="*/ 2717 h 21600"/>
                <a:gd name="T14" fmla="*/ 11581 w 21600"/>
                <a:gd name="T15" fmla="*/ 6368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2050" y="3709"/>
                  </a:moveTo>
                  <a:cubicBezTo>
                    <a:pt x="11637" y="3636"/>
                    <a:pt x="11219" y="3600"/>
                    <a:pt x="10800" y="3600"/>
                  </a:cubicBezTo>
                  <a:cubicBezTo>
                    <a:pt x="9107" y="3599"/>
                    <a:pt x="7468" y="4196"/>
                    <a:pt x="6171" y="5284"/>
                  </a:cubicBezTo>
                  <a:lnTo>
                    <a:pt x="3857" y="2526"/>
                  </a:lnTo>
                  <a:cubicBezTo>
                    <a:pt x="5802" y="894"/>
                    <a:pt x="8260" y="-1"/>
                    <a:pt x="10800" y="0"/>
                  </a:cubicBezTo>
                  <a:cubicBezTo>
                    <a:pt x="11428" y="0"/>
                    <a:pt x="12056" y="54"/>
                    <a:pt x="12675" y="164"/>
                  </a:cubicBezTo>
                  <a:lnTo>
                    <a:pt x="13144" y="-2495"/>
                  </a:lnTo>
                  <a:lnTo>
                    <a:pt x="16794" y="2717"/>
                  </a:lnTo>
                  <a:lnTo>
                    <a:pt x="11581" y="6368"/>
                  </a:lnTo>
                  <a:lnTo>
                    <a:pt x="12050" y="3709"/>
                  </a:lnTo>
                  <a:close/>
                </a:path>
              </a:pathLst>
            </a:custGeom>
            <a:solidFill>
              <a:schemeClr val="accent1"/>
            </a:solid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en-US"/>
            </a:p>
          </p:txBody>
        </p:sp>
        <p:sp>
          <p:nvSpPr>
            <p:cNvPr id="4" name="_s2053"/>
            <p:cNvSpPr>
              <a:spLocks noChangeArrowheads="1" noTextEdit="1"/>
            </p:cNvSpPr>
            <p:nvPr/>
          </p:nvSpPr>
          <p:spPr bwMode="auto">
            <a:xfrm rot="7200000">
              <a:off x="2247" y="1479"/>
              <a:ext cx="1739" cy="1738"/>
            </a:xfrm>
            <a:custGeom>
              <a:avLst/>
              <a:gdLst>
                <a:gd name="G0" fmla="+- -5242880 0 0"/>
                <a:gd name="G1" fmla="+- -8519680 0 0"/>
                <a:gd name="G2" fmla="+- -5242880 0 -8519680"/>
                <a:gd name="G3" fmla="+- 10800 0 0"/>
                <a:gd name="G4" fmla="+- 0 0 -5242880"/>
                <a:gd name="T0" fmla="*/ 360 256 1"/>
                <a:gd name="T1" fmla="*/ 0 256 1"/>
                <a:gd name="G5" fmla="+- G2 T0 T1"/>
                <a:gd name="G6" fmla="?: G2 G2 G5"/>
                <a:gd name="G7" fmla="+- 0 0 G6"/>
                <a:gd name="G8" fmla="+- 7200 0 0"/>
                <a:gd name="G9" fmla="+- 0 0 -8519680"/>
                <a:gd name="G10" fmla="+- 7200 0 2700"/>
                <a:gd name="G11" fmla="cos G10 -5242880"/>
                <a:gd name="G12" fmla="sin G10 -5242880"/>
                <a:gd name="G13" fmla="cos 13500 -5242880"/>
                <a:gd name="G14" fmla="sin 13500 -5242880"/>
                <a:gd name="G15" fmla="+- G11 10800 0"/>
                <a:gd name="G16" fmla="+- G12 10800 0"/>
                <a:gd name="G17" fmla="+- G13 10800 0"/>
                <a:gd name="G18" fmla="+- G14 10800 0"/>
                <a:gd name="G19" fmla="*/ 7200 1 2"/>
                <a:gd name="G20" fmla="+- G19 5400 0"/>
                <a:gd name="G21" fmla="cos G20 -5242880"/>
                <a:gd name="G22" fmla="sin G20 -5242880"/>
                <a:gd name="G23" fmla="+- G21 10800 0"/>
                <a:gd name="G24" fmla="+- G12 G23 G22"/>
                <a:gd name="G25" fmla="+- G22 G23 G11"/>
                <a:gd name="G26" fmla="cos 10800 -5242880"/>
                <a:gd name="G27" fmla="sin 10800 -5242880"/>
                <a:gd name="G28" fmla="cos 7200 -5242880"/>
                <a:gd name="G29" fmla="sin 7200 -5242880"/>
                <a:gd name="G30" fmla="+- G26 10800 0"/>
                <a:gd name="G31" fmla="+- G27 10800 0"/>
                <a:gd name="G32" fmla="+- G28 10800 0"/>
                <a:gd name="G33" fmla="+- G29 10800 0"/>
                <a:gd name="G34" fmla="+- G19 5400 0"/>
                <a:gd name="G35" fmla="cos G34 -8519680"/>
                <a:gd name="G36" fmla="sin G34 -8519680"/>
                <a:gd name="G37" fmla="+/ -8519680 -5242880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004 w 21600"/>
                <a:gd name="T5" fmla="*/ 368 h 21600"/>
                <a:gd name="T6" fmla="*/ 5014 w 21600"/>
                <a:gd name="T7" fmla="*/ 3905 h 21600"/>
                <a:gd name="T8" fmla="*/ 8936 w 21600"/>
                <a:gd name="T9" fmla="*/ 3845 h 21600"/>
                <a:gd name="T10" fmla="*/ 13144 w 21600"/>
                <a:gd name="T11" fmla="*/ -2495 h 21600"/>
                <a:gd name="T12" fmla="*/ 16794 w 21600"/>
                <a:gd name="T13" fmla="*/ 2717 h 21600"/>
                <a:gd name="T14" fmla="*/ 11581 w 21600"/>
                <a:gd name="T15" fmla="*/ 6368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2050" y="3709"/>
                  </a:moveTo>
                  <a:cubicBezTo>
                    <a:pt x="11637" y="3636"/>
                    <a:pt x="11219" y="3600"/>
                    <a:pt x="10800" y="3600"/>
                  </a:cubicBezTo>
                  <a:cubicBezTo>
                    <a:pt x="9107" y="3599"/>
                    <a:pt x="7468" y="4196"/>
                    <a:pt x="6171" y="5284"/>
                  </a:cubicBezTo>
                  <a:lnTo>
                    <a:pt x="3857" y="2526"/>
                  </a:lnTo>
                  <a:cubicBezTo>
                    <a:pt x="5802" y="894"/>
                    <a:pt x="8260" y="-1"/>
                    <a:pt x="10800" y="0"/>
                  </a:cubicBezTo>
                  <a:cubicBezTo>
                    <a:pt x="11428" y="0"/>
                    <a:pt x="12056" y="54"/>
                    <a:pt x="12675" y="164"/>
                  </a:cubicBezTo>
                  <a:lnTo>
                    <a:pt x="13144" y="-2495"/>
                  </a:lnTo>
                  <a:lnTo>
                    <a:pt x="16794" y="2717"/>
                  </a:lnTo>
                  <a:lnTo>
                    <a:pt x="11581" y="6368"/>
                  </a:lnTo>
                  <a:lnTo>
                    <a:pt x="12050" y="3709"/>
                  </a:lnTo>
                  <a:close/>
                </a:path>
              </a:pathLst>
            </a:custGeom>
            <a:solidFill>
              <a:schemeClr val="accent1"/>
            </a:solid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en-US"/>
            </a:p>
          </p:txBody>
        </p:sp>
        <p:sp>
          <p:nvSpPr>
            <p:cNvPr id="5" name="_s2054"/>
            <p:cNvSpPr>
              <a:spLocks noChangeArrowheads="1" noTextEdit="1"/>
            </p:cNvSpPr>
            <p:nvPr/>
          </p:nvSpPr>
          <p:spPr bwMode="auto">
            <a:xfrm rot="14400000">
              <a:off x="1772" y="1478"/>
              <a:ext cx="1739" cy="1738"/>
            </a:xfrm>
            <a:custGeom>
              <a:avLst/>
              <a:gdLst>
                <a:gd name="G0" fmla="+- -5242880 0 0"/>
                <a:gd name="G1" fmla="+- -8519680 0 0"/>
                <a:gd name="G2" fmla="+- -5242880 0 -8519680"/>
                <a:gd name="G3" fmla="+- 10800 0 0"/>
                <a:gd name="G4" fmla="+- 0 0 -5242880"/>
                <a:gd name="T0" fmla="*/ 360 256 1"/>
                <a:gd name="T1" fmla="*/ 0 256 1"/>
                <a:gd name="G5" fmla="+- G2 T0 T1"/>
                <a:gd name="G6" fmla="?: G2 G2 G5"/>
                <a:gd name="G7" fmla="+- 0 0 G6"/>
                <a:gd name="G8" fmla="+- 7200 0 0"/>
                <a:gd name="G9" fmla="+- 0 0 -8519680"/>
                <a:gd name="G10" fmla="+- 7200 0 2700"/>
                <a:gd name="G11" fmla="cos G10 -5242880"/>
                <a:gd name="G12" fmla="sin G10 -5242880"/>
                <a:gd name="G13" fmla="cos 13500 -5242880"/>
                <a:gd name="G14" fmla="sin 13500 -5242880"/>
                <a:gd name="G15" fmla="+- G11 10800 0"/>
                <a:gd name="G16" fmla="+- G12 10800 0"/>
                <a:gd name="G17" fmla="+- G13 10800 0"/>
                <a:gd name="G18" fmla="+- G14 10800 0"/>
                <a:gd name="G19" fmla="*/ 7200 1 2"/>
                <a:gd name="G20" fmla="+- G19 5400 0"/>
                <a:gd name="G21" fmla="cos G20 -5242880"/>
                <a:gd name="G22" fmla="sin G20 -5242880"/>
                <a:gd name="G23" fmla="+- G21 10800 0"/>
                <a:gd name="G24" fmla="+- G12 G23 G22"/>
                <a:gd name="G25" fmla="+- G22 G23 G11"/>
                <a:gd name="G26" fmla="cos 10800 -5242880"/>
                <a:gd name="G27" fmla="sin 10800 -5242880"/>
                <a:gd name="G28" fmla="cos 7200 -5242880"/>
                <a:gd name="G29" fmla="sin 7200 -5242880"/>
                <a:gd name="G30" fmla="+- G26 10800 0"/>
                <a:gd name="G31" fmla="+- G27 10800 0"/>
                <a:gd name="G32" fmla="+- G28 10800 0"/>
                <a:gd name="G33" fmla="+- G29 10800 0"/>
                <a:gd name="G34" fmla="+- G19 5400 0"/>
                <a:gd name="G35" fmla="cos G34 -8519680"/>
                <a:gd name="G36" fmla="sin G34 -8519680"/>
                <a:gd name="G37" fmla="+/ -8519680 -5242880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004 w 21600"/>
                <a:gd name="T5" fmla="*/ 368 h 21600"/>
                <a:gd name="T6" fmla="*/ 5014 w 21600"/>
                <a:gd name="T7" fmla="*/ 3905 h 21600"/>
                <a:gd name="T8" fmla="*/ 8936 w 21600"/>
                <a:gd name="T9" fmla="*/ 3845 h 21600"/>
                <a:gd name="T10" fmla="*/ 13144 w 21600"/>
                <a:gd name="T11" fmla="*/ -2495 h 21600"/>
                <a:gd name="T12" fmla="*/ 16794 w 21600"/>
                <a:gd name="T13" fmla="*/ 2717 h 21600"/>
                <a:gd name="T14" fmla="*/ 11581 w 21600"/>
                <a:gd name="T15" fmla="*/ 6368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2050" y="3709"/>
                  </a:moveTo>
                  <a:cubicBezTo>
                    <a:pt x="11637" y="3636"/>
                    <a:pt x="11219" y="3600"/>
                    <a:pt x="10800" y="3600"/>
                  </a:cubicBezTo>
                  <a:cubicBezTo>
                    <a:pt x="9107" y="3599"/>
                    <a:pt x="7468" y="4196"/>
                    <a:pt x="6171" y="5284"/>
                  </a:cubicBezTo>
                  <a:lnTo>
                    <a:pt x="3857" y="2526"/>
                  </a:lnTo>
                  <a:cubicBezTo>
                    <a:pt x="5802" y="894"/>
                    <a:pt x="8260" y="-1"/>
                    <a:pt x="10800" y="0"/>
                  </a:cubicBezTo>
                  <a:cubicBezTo>
                    <a:pt x="11428" y="0"/>
                    <a:pt x="12056" y="54"/>
                    <a:pt x="12675" y="164"/>
                  </a:cubicBezTo>
                  <a:lnTo>
                    <a:pt x="13144" y="-2495"/>
                  </a:lnTo>
                  <a:lnTo>
                    <a:pt x="16794" y="2717"/>
                  </a:lnTo>
                  <a:lnTo>
                    <a:pt x="11581" y="6368"/>
                  </a:lnTo>
                  <a:lnTo>
                    <a:pt x="12050" y="3709"/>
                  </a:lnTo>
                  <a:close/>
                </a:path>
              </a:pathLst>
            </a:custGeom>
            <a:solidFill>
              <a:schemeClr val="accent1"/>
            </a:solidFill>
            <a:ln w="9525">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en-US"/>
            </a:p>
          </p:txBody>
        </p:sp>
        <p:sp>
          <p:nvSpPr>
            <p:cNvPr id="6" name="_s2055"/>
            <p:cNvSpPr>
              <a:spLocks noChangeArrowheads="1"/>
            </p:cNvSpPr>
            <p:nvPr/>
          </p:nvSpPr>
          <p:spPr bwMode="auto">
            <a:xfrm>
              <a:off x="3356" y="1386"/>
              <a:ext cx="697" cy="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Arial" charset="0"/>
                  <a:cs typeface="Arial" charset="0"/>
                </a:rPr>
                <a:t>Value</a:t>
              </a:r>
            </a:p>
          </p:txBody>
        </p:sp>
        <p:sp>
          <p:nvSpPr>
            <p:cNvPr id="7" name="_s2056"/>
            <p:cNvSpPr>
              <a:spLocks noChangeArrowheads="1"/>
            </p:cNvSpPr>
            <p:nvPr/>
          </p:nvSpPr>
          <p:spPr bwMode="auto">
            <a:xfrm>
              <a:off x="2532" y="2813"/>
              <a:ext cx="697" cy="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Arial" charset="0"/>
                  <a:cs typeface="Arial" charset="0"/>
                </a:rPr>
                <a:t>Social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Arial" charset="0"/>
                  <a:cs typeface="Arial" charset="0"/>
                </a:rPr>
                <a:t>Network</a:t>
              </a:r>
            </a:p>
          </p:txBody>
        </p:sp>
        <p:sp>
          <p:nvSpPr>
            <p:cNvPr id="8" name="_s2057"/>
            <p:cNvSpPr>
              <a:spLocks noChangeArrowheads="1"/>
            </p:cNvSpPr>
            <p:nvPr/>
          </p:nvSpPr>
          <p:spPr bwMode="auto">
            <a:xfrm>
              <a:off x="1708" y="1386"/>
              <a:ext cx="697" cy="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Arial" charset="0"/>
                  <a:cs typeface="Arial" charset="0"/>
                </a:rPr>
                <a:t>Novelty</a:t>
              </a:r>
            </a:p>
          </p:txBody>
        </p:sp>
      </p:grpSp>
      <p:pic>
        <p:nvPicPr>
          <p:cNvPr id="22554" name="Picture 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9146" y="3200400"/>
            <a:ext cx="1751991" cy="9239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555" name="Picture 2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7625" y="3075548"/>
            <a:ext cx="1547812" cy="9408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557" name="Picture 2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19525" y="5417678"/>
            <a:ext cx="1509713" cy="8082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94750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p:txBody>
          <a:bodyPr/>
          <a:lstStyle/>
          <a:p>
            <a:pPr>
              <a:lnSpc>
                <a:spcPct val="90000"/>
              </a:lnSpc>
            </a:pPr>
            <a:r>
              <a:rPr lang="en-US" u="sng"/>
              <a:t>Institutional</a:t>
            </a:r>
            <a:r>
              <a:rPr lang="en-US"/>
              <a:t>:</a:t>
            </a:r>
          </a:p>
          <a:p>
            <a:pPr lvl="1">
              <a:lnSpc>
                <a:spcPct val="90000"/>
              </a:lnSpc>
            </a:pPr>
            <a:r>
              <a:rPr lang="en-US"/>
              <a:t>Laws (Letter vs. Spirit)</a:t>
            </a:r>
          </a:p>
          <a:p>
            <a:pPr lvl="1">
              <a:lnSpc>
                <a:spcPct val="90000"/>
              </a:lnSpc>
            </a:pPr>
            <a:r>
              <a:rPr lang="en-US"/>
              <a:t>Public Opinion</a:t>
            </a:r>
          </a:p>
          <a:p>
            <a:pPr>
              <a:lnSpc>
                <a:spcPct val="90000"/>
              </a:lnSpc>
            </a:pPr>
            <a:r>
              <a:rPr lang="en-US" u="sng"/>
              <a:t>Organizational</a:t>
            </a:r>
            <a:r>
              <a:rPr lang="en-US"/>
              <a:t>:</a:t>
            </a:r>
          </a:p>
          <a:p>
            <a:pPr lvl="1">
              <a:lnSpc>
                <a:spcPct val="90000"/>
              </a:lnSpc>
            </a:pPr>
            <a:r>
              <a:rPr lang="en-US"/>
              <a:t>Organizational Values</a:t>
            </a:r>
          </a:p>
          <a:p>
            <a:pPr lvl="1">
              <a:lnSpc>
                <a:spcPct val="90000"/>
              </a:lnSpc>
            </a:pPr>
            <a:r>
              <a:rPr lang="en-US"/>
              <a:t>Codes of Ethics</a:t>
            </a:r>
          </a:p>
          <a:p>
            <a:pPr>
              <a:lnSpc>
                <a:spcPct val="90000"/>
              </a:lnSpc>
            </a:pPr>
            <a:r>
              <a:rPr lang="en-US" u="sng"/>
              <a:t>Individual</a:t>
            </a:r>
            <a:r>
              <a:rPr lang="en-US"/>
              <a:t>:</a:t>
            </a:r>
          </a:p>
          <a:p>
            <a:pPr lvl="1">
              <a:lnSpc>
                <a:spcPct val="90000"/>
              </a:lnSpc>
            </a:pPr>
            <a:r>
              <a:rPr lang="en-US"/>
              <a:t>Managerial Discretion (person using the resources of their organizational role)</a:t>
            </a:r>
          </a:p>
        </p:txBody>
      </p:sp>
      <p:sp>
        <p:nvSpPr>
          <p:cNvPr id="12290" name="Rectangle 2"/>
          <p:cNvSpPr>
            <a:spLocks noGrp="1" noChangeArrowheads="1"/>
          </p:cNvSpPr>
          <p:nvPr>
            <p:ph type="title"/>
          </p:nvPr>
        </p:nvSpPr>
        <p:spPr/>
        <p:txBody>
          <a:bodyPr/>
          <a:lstStyle/>
          <a:p>
            <a:r>
              <a:rPr lang="en-US" sz="3600"/>
              <a:t>Principles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idx="1"/>
          </p:nvPr>
        </p:nvSpPr>
        <p:spPr/>
        <p:txBody>
          <a:bodyPr/>
          <a:lstStyle/>
          <a:p>
            <a:r>
              <a:rPr lang="en-US" sz="2800" u="sng"/>
              <a:t>Environmental Scanning</a:t>
            </a:r>
            <a:r>
              <a:rPr lang="en-US" sz="2800"/>
              <a:t> – pay attention to the external environment in order to understand how a firm affects/is affected by an issue</a:t>
            </a:r>
          </a:p>
          <a:p>
            <a:r>
              <a:rPr lang="en-US" sz="2800" u="sng"/>
              <a:t>Stakeholder Management</a:t>
            </a:r>
            <a:r>
              <a:rPr lang="en-US" sz="2800"/>
              <a:t> – pay attention to social actors who affect/are affected by the issue</a:t>
            </a:r>
          </a:p>
          <a:p>
            <a:r>
              <a:rPr lang="en-US" sz="2800" u="sng"/>
              <a:t>Issues Management</a:t>
            </a:r>
            <a:r>
              <a:rPr lang="en-US" sz="2800"/>
              <a:t> – address the agendas of different stakeholders and attempt to reconcile these with the firm’s agenda</a:t>
            </a:r>
          </a:p>
        </p:txBody>
      </p:sp>
      <p:sp>
        <p:nvSpPr>
          <p:cNvPr id="32770" name="Rectangle 2"/>
          <p:cNvSpPr>
            <a:spLocks noGrp="1" noChangeArrowheads="1"/>
          </p:cNvSpPr>
          <p:nvPr>
            <p:ph type="title"/>
          </p:nvPr>
        </p:nvSpPr>
        <p:spPr/>
        <p:txBody>
          <a:bodyPr/>
          <a:lstStyle/>
          <a:p>
            <a:r>
              <a:rPr lang="en-US" sz="4000"/>
              <a:t>Processes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p:txBody>
          <a:bodyPr/>
          <a:lstStyle/>
          <a:p>
            <a:r>
              <a:rPr lang="en-US" u="sng"/>
              <a:t>Social Impact</a:t>
            </a:r>
            <a:r>
              <a:rPr lang="en-US"/>
              <a:t>:  Have a clear sense of how the firm’s principles and processes affect the needs and interests of stakeholders and the public policy issue (+ and -)</a:t>
            </a:r>
          </a:p>
          <a:p>
            <a:r>
              <a:rPr lang="en-US" u="sng"/>
              <a:t>Firm/Organizational Impact</a:t>
            </a:r>
            <a:r>
              <a:rPr lang="en-US"/>
              <a:t>:  Have a clear sense of how the firm’s involvement in the issue affects its performance (+ and -)</a:t>
            </a:r>
          </a:p>
        </p:txBody>
      </p:sp>
      <p:sp>
        <p:nvSpPr>
          <p:cNvPr id="9218" name="Rectangle 2"/>
          <p:cNvSpPr>
            <a:spLocks noGrp="1" noChangeArrowheads="1"/>
          </p:cNvSpPr>
          <p:nvPr>
            <p:ph type="title"/>
          </p:nvPr>
        </p:nvSpPr>
        <p:spPr/>
        <p:txBody>
          <a:bodyPr/>
          <a:lstStyle/>
          <a:p>
            <a:r>
              <a:rPr lang="en-US" sz="3600" b="1"/>
              <a:t>Outcomes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idx="1"/>
          </p:nvPr>
        </p:nvSpPr>
        <p:spPr>
          <a:xfrm>
            <a:off x="533400" y="1600200"/>
            <a:ext cx="8229600" cy="4525963"/>
          </a:xfrm>
        </p:spPr>
        <p:txBody>
          <a:bodyPr>
            <a:normAutofit fontScale="92500" lnSpcReduction="20000"/>
          </a:bodyPr>
          <a:lstStyle/>
          <a:p>
            <a:pPr>
              <a:lnSpc>
                <a:spcPct val="90000"/>
              </a:lnSpc>
            </a:pPr>
            <a:r>
              <a:rPr lang="en-US" sz="2800" dirty="0" smtClean="0"/>
              <a:t>Friedman’s economic perspective provides three fairly tangible standards for assessing social responsibility</a:t>
            </a:r>
          </a:p>
          <a:p>
            <a:pPr>
              <a:lnSpc>
                <a:spcPct val="90000"/>
              </a:lnSpc>
              <a:buNone/>
            </a:pPr>
            <a:endParaRPr lang="en-US" sz="2800" dirty="0" smtClean="0"/>
          </a:p>
          <a:p>
            <a:pPr>
              <a:lnSpc>
                <a:spcPct val="90000"/>
              </a:lnSpc>
            </a:pPr>
            <a:r>
              <a:rPr lang="en-US" sz="2800" dirty="0" smtClean="0"/>
              <a:t>Wood’s social systems perspective requires that an organization/firm make a long-term commitment to addressing a social issue, which means constantly questioning changes to principles, processes and outcomes.</a:t>
            </a:r>
          </a:p>
          <a:p>
            <a:pPr>
              <a:lnSpc>
                <a:spcPct val="90000"/>
              </a:lnSpc>
              <a:buNone/>
            </a:pPr>
            <a:endParaRPr lang="en-US" sz="2800" dirty="0" smtClean="0"/>
          </a:p>
          <a:p>
            <a:pPr>
              <a:lnSpc>
                <a:spcPct val="90000"/>
              </a:lnSpc>
            </a:pPr>
            <a:r>
              <a:rPr lang="en-US" sz="2800" dirty="0" smtClean="0"/>
              <a:t>Both the economic and social systems approaches demands </a:t>
            </a:r>
            <a:r>
              <a:rPr lang="en-US" sz="2800" dirty="0"/>
              <a:t>an attention to competing pressures, which allows us to consider business-social trade-offs (and how they can be balanced</a:t>
            </a:r>
            <a:r>
              <a:rPr lang="en-US" sz="2800" dirty="0" smtClean="0"/>
              <a:t>)</a:t>
            </a:r>
            <a:endParaRPr lang="en-US" sz="2800" dirty="0"/>
          </a:p>
        </p:txBody>
      </p:sp>
      <p:sp>
        <p:nvSpPr>
          <p:cNvPr id="34818" name="Rectangle 2"/>
          <p:cNvSpPr>
            <a:spLocks noGrp="1" noChangeArrowheads="1"/>
          </p:cNvSpPr>
          <p:nvPr>
            <p:ph type="title"/>
          </p:nvPr>
        </p:nvSpPr>
        <p:spPr/>
        <p:txBody>
          <a:bodyPr>
            <a:normAutofit fontScale="90000"/>
          </a:bodyPr>
          <a:lstStyle/>
          <a:p>
            <a:r>
              <a:rPr lang="en-US" sz="4000" dirty="0"/>
              <a:t>“Pros” of </a:t>
            </a:r>
            <a:r>
              <a:rPr lang="en-US" sz="4000" dirty="0" smtClean="0"/>
              <a:t>Managing </a:t>
            </a:r>
            <a:br>
              <a:rPr lang="en-US" sz="4000" dirty="0" smtClean="0"/>
            </a:br>
            <a:r>
              <a:rPr lang="en-US" sz="4000" dirty="0" smtClean="0"/>
              <a:t>Corporate </a:t>
            </a:r>
            <a:r>
              <a:rPr lang="en-US" sz="4000" dirty="0"/>
              <a:t>Social </a:t>
            </a:r>
            <a:r>
              <a:rPr lang="en-US" sz="4000" dirty="0" smtClean="0"/>
              <a:t>Responsibility</a:t>
            </a:r>
            <a:endParaRPr lang="en-US" sz="4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653</TotalTime>
  <Words>651</Words>
  <Application>Microsoft Office PowerPoint</Application>
  <PresentationFormat>On-screen Show (4:3)</PresentationFormat>
  <Paragraphs>88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Concourse</vt:lpstr>
      <vt:lpstr>Interesting Question</vt:lpstr>
      <vt:lpstr>Competing Pressures in Social Responsibility</vt:lpstr>
      <vt:lpstr>Economics vs. Social Systems</vt:lpstr>
      <vt:lpstr>Corporate Social Performance </vt:lpstr>
      <vt:lpstr>Donna Wood –  Firm’s Long-Term Management of a Social Issue</vt:lpstr>
      <vt:lpstr>Principles</vt:lpstr>
      <vt:lpstr>Processes</vt:lpstr>
      <vt:lpstr>Outcomes</vt:lpstr>
      <vt:lpstr>“Pros” of Managing  Corporate Social Responsibility</vt:lpstr>
      <vt:lpstr>“Cons” of Managing  Corporate Social Responsibility</vt:lpstr>
      <vt:lpstr>Takeaway</vt:lpstr>
    </vt:vector>
  </TitlesOfParts>
  <Company>NetMax</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Arguments Using Ethical Standards</dc:title>
  <dc:creator>SMV-1</dc:creator>
  <cp:lastModifiedBy>rayjones</cp:lastModifiedBy>
  <cp:revision>26</cp:revision>
  <cp:lastPrinted>2016-09-19T20:23:29Z</cp:lastPrinted>
  <dcterms:created xsi:type="dcterms:W3CDTF">2006-02-23T13:31:18Z</dcterms:created>
  <dcterms:modified xsi:type="dcterms:W3CDTF">2017-01-13T16:46:50Z</dcterms:modified>
</cp:coreProperties>
</file>