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F32771-4F0C-4493-80CA-FC5957263FE7}" type="datetimeFigureOut">
              <a:rPr lang="en-US" smtClean="0"/>
              <a:t>1/10/2017</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D596A0E3-7499-42F1-AC0F-2F84BFB23CBF}"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89285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32771-4F0C-4493-80CA-FC5957263FE7}"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6A0E3-7499-42F1-AC0F-2F84BFB23CBF}"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01361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32771-4F0C-4493-80CA-FC5957263FE7}"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6A0E3-7499-42F1-AC0F-2F84BFB23CBF}"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12142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32771-4F0C-4493-80CA-FC5957263FE7}"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6A0E3-7499-42F1-AC0F-2F84BFB23CBF}"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443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32771-4F0C-4493-80CA-FC5957263FE7}"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6A0E3-7499-42F1-AC0F-2F84BFB23CBF}"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6718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32771-4F0C-4493-80CA-FC5957263FE7}"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96A0E3-7499-42F1-AC0F-2F84BFB23CBF}"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25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32771-4F0C-4493-80CA-FC5957263FE7}" type="datetimeFigureOut">
              <a:rPr lang="en-US" smtClean="0"/>
              <a:t>1/10/2017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96A0E3-7499-42F1-AC0F-2F84BFB23CBF}"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53220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32771-4F0C-4493-80CA-FC5957263FE7}" type="datetimeFigureOut">
              <a:rPr lang="en-US" smtClean="0"/>
              <a:t>1/10/2017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96A0E3-7499-42F1-AC0F-2F84BFB23CBF}"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52850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32771-4F0C-4493-80CA-FC5957263FE7}" type="datetimeFigureOut">
              <a:rPr lang="en-US" smtClean="0"/>
              <a:t>1/10/2017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96A0E3-7499-42F1-AC0F-2F84BFB23CBF}" type="slidenum">
              <a:rPr lang="en-US" smtClean="0"/>
              <a:t>‹#›</a:t>
            </a:fld>
            <a:endParaRPr lang="en-US"/>
          </a:p>
        </p:txBody>
      </p:sp>
    </p:spTree>
    <p:extLst>
      <p:ext uri="{BB962C8B-B14F-4D97-AF65-F5344CB8AC3E}">
        <p14:creationId xmlns:p14="http://schemas.microsoft.com/office/powerpoint/2010/main" val="1813831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F32771-4F0C-4493-80CA-FC5957263FE7}"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96A0E3-7499-42F1-AC0F-2F84BFB23CBF}"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1575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3F32771-4F0C-4493-80CA-FC5957263FE7}" type="datetimeFigureOut">
              <a:rPr lang="en-US" smtClean="0"/>
              <a:t>1/10/2017</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D596A0E3-7499-42F1-AC0F-2F84BFB23CBF}"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7630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3F32771-4F0C-4493-80CA-FC5957263FE7}" type="datetimeFigureOut">
              <a:rPr lang="en-US" smtClean="0"/>
              <a:t>1/10/2017</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96A0E3-7499-42F1-AC0F-2F84BFB23CBF}"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5049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Time Value For Money</a:t>
            </a:r>
          </a:p>
        </p:txBody>
      </p:sp>
    </p:spTree>
    <p:extLst>
      <p:ext uri="{BB962C8B-B14F-4D97-AF65-F5344CB8AC3E}">
        <p14:creationId xmlns:p14="http://schemas.microsoft.com/office/powerpoint/2010/main" val="1113575735"/>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The concept of time value of money is based on the idea that cash available presently is a lot more worth than a similar amount in the future. This is because between now and the future, the present sum has the potential to earn more money, interest, (Peterson Drake &amp; Fabozzi, 2009). Furthermore, the future is risky; inflation and default risk are two probable risks. Default risk occurs when a borrowed amount is not returned to the lender. Inflation refers to the increase in the prices of goods. Time value of money is also known as present discounted value (Peterson Drake &amp; Fabozzi, 2009). </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6671832"/>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Present Value Calculation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47500" lnSpcReduction="20000"/>
              </a:bodyPr>
              <a:lstStyle/>
              <a:p>
                <a:r>
                  <a:rPr lang="en-US" dirty="0">
                    <a:latin typeface="Times New Roman" panose="02020603050405020304" pitchFamily="18" charset="0"/>
                    <a:cs typeface="Times New Roman" panose="02020603050405020304" pitchFamily="18" charset="0"/>
                  </a:rPr>
                  <a:t>The present value formula for is given by;</a:t>
                </a:r>
              </a:p>
              <a:p>
                <a14:m>
                  <m:oMath xmlns:m="http://schemas.openxmlformats.org/officeDocument/2006/math">
                    <m:r>
                      <a:rPr lang="en-US" i="1">
                        <a:latin typeface="Cambria Math" panose="02040503050406030204" pitchFamily="18" charset="0"/>
                      </a:rPr>
                      <m:t>𝑃𝑉</m:t>
                    </m:r>
                    <m:r>
                      <a:rPr lang="en-US" i="1">
                        <a:latin typeface="Cambria Math" panose="02040503050406030204" pitchFamily="18" charset="0"/>
                      </a:rPr>
                      <m:t>=</m:t>
                    </m:r>
                    <m:r>
                      <a:rPr lang="en-US" i="1">
                        <a:latin typeface="Cambria Math" panose="02040503050406030204" pitchFamily="18" charset="0"/>
                      </a:rPr>
                      <m:t>𝐹𝑉</m:t>
                    </m:r>
                    <m:r>
                      <a:rPr lang="en-US" i="1">
                        <a:latin typeface="Cambria Math" panose="02040503050406030204" pitchFamily="18" charset="0"/>
                      </a:rPr>
                      <m:t>∗</m:t>
                    </m:r>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𝐼</m:t>
                                    </m:r>
                                  </m:e>
                                </m:d>
                              </m:e>
                              <m:sup>
                                <m:r>
                                  <a:rPr lang="en-US" i="1">
                                    <a:latin typeface="Cambria Math" panose="02040503050406030204" pitchFamily="18" charset="0"/>
                                  </a:rPr>
                                  <m:t>𝑛</m:t>
                                </m:r>
                              </m:sup>
                            </m:sSup>
                          </m:den>
                        </m:f>
                      </m:e>
                    </m:d>
                  </m:oMath>
                </a14:m>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Where PV = Present Value</a:t>
                </a:r>
              </a:p>
              <a:p>
                <a:r>
                  <a:rPr lang="en-US" dirty="0">
                    <a:latin typeface="Times New Roman" panose="02020603050405020304" pitchFamily="18" charset="0"/>
                    <a:cs typeface="Times New Roman" panose="02020603050405020304" pitchFamily="18" charset="0"/>
                  </a:rPr>
                  <a:t>FV = Future Value</a:t>
                </a:r>
              </a:p>
              <a:p>
                <a:r>
                  <a:rPr lang="en-US" dirty="0">
                    <a:latin typeface="Times New Roman" panose="02020603050405020304" pitchFamily="18" charset="0"/>
                    <a:cs typeface="Times New Roman" panose="02020603050405020304" pitchFamily="18" charset="0"/>
                  </a:rPr>
                  <a:t>n = time </a:t>
                </a:r>
              </a:p>
              <a:p>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 interest</a:t>
                </a:r>
              </a:p>
              <a:p>
                <a:r>
                  <a:rPr lang="en-US" dirty="0">
                    <a:latin typeface="Times New Roman" panose="02020603050405020304" pitchFamily="18" charset="0"/>
                    <a:cs typeface="Times New Roman" panose="02020603050405020304" pitchFamily="18" charset="0"/>
                  </a:rPr>
                  <a:t> for example, to receive $100 at the end of two years then the present value of money at a compound interest of 8% annually is given by:</a:t>
                </a:r>
              </a:p>
              <a:p>
                <a:r>
                  <a:rPr lang="en-US" dirty="0">
                    <a:latin typeface="Times New Roman" panose="02020603050405020304" pitchFamily="18" charset="0"/>
                    <a:cs typeface="Times New Roman" panose="02020603050405020304" pitchFamily="18" charset="0"/>
                  </a:rPr>
                  <a:t>PV = FV * [1 / (1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 ^ n]</a:t>
                </a:r>
              </a:p>
              <a:p>
                <a:r>
                  <a:rPr lang="en-US" dirty="0">
                    <a:latin typeface="Times New Roman" panose="02020603050405020304" pitchFamily="18" charset="0"/>
                    <a:cs typeface="Times New Roman" panose="02020603050405020304" pitchFamily="18" charset="0"/>
                  </a:rPr>
                  <a:t>PV = 100 * [1 / (1 + 0.08) ^ 2]</a:t>
                </a:r>
              </a:p>
              <a:p>
                <a:r>
                  <a:rPr lang="en-US" dirty="0">
                    <a:latin typeface="Times New Roman" panose="02020603050405020304" pitchFamily="18" charset="0"/>
                    <a:cs typeface="Times New Roman" panose="02020603050405020304" pitchFamily="18" charset="0"/>
                  </a:rPr>
                  <a:t>PV = 100 * [1 / 1.664 ]</a:t>
                </a:r>
              </a:p>
              <a:p>
                <a:r>
                  <a:rPr lang="en-US" dirty="0">
                    <a:latin typeface="Times New Roman" panose="02020603050405020304" pitchFamily="18" charset="0"/>
                    <a:cs typeface="Times New Roman" panose="02020603050405020304" pitchFamily="18" charset="0"/>
                  </a:rPr>
                  <a:t>PV = 100 * 0.8573388</a:t>
                </a:r>
              </a:p>
              <a:p>
                <a:r>
                  <a:rPr lang="en-US" dirty="0">
                    <a:latin typeface="Times New Roman" panose="02020603050405020304" pitchFamily="18" charset="0"/>
                    <a:cs typeface="Times New Roman" panose="02020603050405020304" pitchFamily="18" charset="0"/>
                  </a:rPr>
                  <a:t>PV = $85.73</a:t>
                </a:r>
              </a:p>
              <a:p>
                <a:pPr marL="0" indent="0">
                  <a:buNone/>
                </a:pPr>
                <a:endParaRPr lang="en-US" dirty="0">
                  <a:latin typeface="Times New Roman" panose="02020603050405020304" pitchFamily="18" charset="0"/>
                  <a:cs typeface="Times New Roman" panose="02020603050405020304" pitchFamily="18"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991505019"/>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Future Value Calculation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r>
                      <a:rPr lang="en-US" i="1">
                        <a:latin typeface="Cambria Math" panose="02040503050406030204" pitchFamily="18" charset="0"/>
                      </a:rPr>
                      <m:t>𝐹𝑉</m:t>
                    </m:r>
                    <m:r>
                      <a:rPr lang="en-US" i="1">
                        <a:latin typeface="Cambria Math" panose="02040503050406030204" pitchFamily="18" charset="0"/>
                      </a:rPr>
                      <m:t>=</m:t>
                    </m:r>
                    <m:r>
                      <a:rPr lang="en-US" i="1">
                        <a:latin typeface="Cambria Math" panose="02040503050406030204" pitchFamily="18" charset="0"/>
                      </a:rPr>
                      <m:t>𝑃𝑉</m:t>
                    </m:r>
                    <m:r>
                      <a:rPr lang="en-US" i="1">
                        <a:latin typeface="Cambria Math" panose="02040503050406030204" pitchFamily="18" charset="0"/>
                      </a:rPr>
                      <m:t>∗</m:t>
                    </m:r>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𝑟</m:t>
                            </m:r>
                          </m:e>
                        </m:d>
                      </m:e>
                      <m:sup>
                        <m:r>
                          <a:rPr lang="en-US" i="1">
                            <a:latin typeface="Cambria Math" panose="02040503050406030204" pitchFamily="18" charset="0"/>
                          </a:rPr>
                          <m:t>𝑛</m:t>
                        </m:r>
                      </m:sup>
                    </m:sSup>
                  </m:oMath>
                </a14:m>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PV = Present Value</a:t>
                </a:r>
              </a:p>
              <a:p>
                <a:r>
                  <a:rPr lang="en-US" dirty="0">
                    <a:latin typeface="Times New Roman" panose="02020603050405020304" pitchFamily="18" charset="0"/>
                    <a:cs typeface="Times New Roman" panose="02020603050405020304" pitchFamily="18" charset="0"/>
                  </a:rPr>
                  <a:t>r = rate of return</a:t>
                </a:r>
              </a:p>
              <a:p>
                <a:r>
                  <a:rPr lang="en-US" dirty="0">
                    <a:latin typeface="Times New Roman" panose="02020603050405020304" pitchFamily="18" charset="0"/>
                    <a:cs typeface="Times New Roman" panose="02020603050405020304" pitchFamily="18" charset="0"/>
                  </a:rPr>
                  <a:t>n = number of periods</a:t>
                </a:r>
              </a:p>
              <a:p>
                <a:r>
                  <a:rPr lang="en-US" dirty="0">
                    <a:latin typeface="Times New Roman" panose="02020603050405020304" pitchFamily="18" charset="0"/>
                    <a:cs typeface="Times New Roman" panose="02020603050405020304" pitchFamily="18" charset="0"/>
                  </a:rPr>
                  <a:t>For an investment of $100 at a rate of 5% annually for 5 years the future value will be:</a:t>
                </a:r>
              </a:p>
              <a:p>
                <a14:m>
                  <m:oMath xmlns:m="http://schemas.openxmlformats.org/officeDocument/2006/math">
                    <m:r>
                      <a:rPr lang="en-US" i="1">
                        <a:latin typeface="Cambria Math" panose="02040503050406030204" pitchFamily="18" charset="0"/>
                      </a:rPr>
                      <m:t>𝐹𝑉</m:t>
                    </m:r>
                    <m:r>
                      <a:rPr lang="en-US" i="1">
                        <a:latin typeface="Cambria Math" panose="02040503050406030204" pitchFamily="18" charset="0"/>
                      </a:rPr>
                      <m:t>=100∗</m:t>
                    </m:r>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1+0.05</m:t>
                            </m:r>
                          </m:e>
                        </m:d>
                      </m:e>
                      <m:sup>
                        <m:r>
                          <a:rPr lang="en-US" i="1">
                            <a:latin typeface="Cambria Math" panose="02040503050406030204" pitchFamily="18" charset="0"/>
                          </a:rPr>
                          <m:t>5</m:t>
                        </m:r>
                      </m:sup>
                    </m:sSup>
                  </m:oMath>
                </a14:m>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$127.63</a:t>
                </a:r>
              </a:p>
              <a:p>
                <a:pPr marL="0" indent="0">
                  <a:buNone/>
                </a:pPr>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spTree>
    <p:extLst>
      <p:ext uri="{BB962C8B-B14F-4D97-AF65-F5344CB8AC3E}">
        <p14:creationId xmlns:p14="http://schemas.microsoft.com/office/powerpoint/2010/main" val="1334908345"/>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Effects of Compounding </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70000" lnSpcReduction="20000"/>
              </a:bodyPr>
              <a:lstStyle/>
              <a:p>
                <a:pPr marL="0" indent="0">
                  <a:buNone/>
                </a:pPr>
                <a:r>
                  <a:rPr lang="en-US" dirty="0">
                    <a:latin typeface="Times New Roman" panose="02020603050405020304" pitchFamily="18" charset="0"/>
                    <a:cs typeface="Times New Roman" panose="02020603050405020304" pitchFamily="18" charset="0"/>
                  </a:rPr>
                  <a:t>      PV = $1000</a:t>
                </a:r>
              </a:p>
              <a:p>
                <a:pPr marL="0" indent="0">
                  <a:buNone/>
                </a:pPr>
                <a:r>
                  <a:rPr lang="en-US" dirty="0">
                    <a:latin typeface="Times New Roman" panose="02020603050405020304" pitchFamily="18" charset="0"/>
                    <a:cs typeface="Times New Roman" panose="02020603050405020304" pitchFamily="18" charset="0"/>
                  </a:rPr>
                  <a:t>      Interest (annually)– 5%</a:t>
                </a:r>
              </a:p>
              <a:p>
                <a:pPr marL="0" indent="0">
                  <a:buNone/>
                </a:pPr>
                <a:r>
                  <a:rPr lang="en-US" dirty="0">
                    <a:latin typeface="Times New Roman" panose="02020603050405020304" pitchFamily="18" charset="0"/>
                    <a:cs typeface="Times New Roman" panose="02020603050405020304" pitchFamily="18" charset="0"/>
                  </a:rPr>
                  <a:t>      Time (years) – 3</a:t>
                </a:r>
              </a:p>
              <a:p>
                <a14:m>
                  <m:oMath xmlns:m="http://schemas.openxmlformats.org/officeDocument/2006/math">
                    <m:r>
                      <a:rPr lang="en-US" i="1">
                        <a:latin typeface="Cambria Math" panose="02040503050406030204" pitchFamily="18" charset="0"/>
                      </a:rPr>
                      <m:t>𝐼𝑛𝑡𝑒𝑟𝑒𝑠𝑡</m:t>
                    </m:r>
                    <m:r>
                      <a:rPr lang="en-US" i="1">
                        <a:latin typeface="Cambria Math" panose="02040503050406030204" pitchFamily="18" charset="0"/>
                      </a:rPr>
                      <m:t> </m:t>
                    </m:r>
                    <m:r>
                      <a:rPr lang="en-US" i="1">
                        <a:latin typeface="Cambria Math" panose="02040503050406030204" pitchFamily="18" charset="0"/>
                      </a:rPr>
                      <m:t>𝑓𝑖𝑟𝑠𝑡</m:t>
                    </m:r>
                    <m:r>
                      <a:rPr lang="en-US" i="1">
                        <a:latin typeface="Cambria Math" panose="02040503050406030204" pitchFamily="18" charset="0"/>
                      </a:rPr>
                      <m:t> </m:t>
                    </m:r>
                    <m:r>
                      <a:rPr lang="en-US" i="1">
                        <a:latin typeface="Cambria Math" panose="02040503050406030204" pitchFamily="18" charset="0"/>
                      </a:rPr>
                      <m:t>𝑦𝑒𝑎𝑟</m:t>
                    </m:r>
                    <m:r>
                      <a:rPr lang="en-US" i="1">
                        <a:latin typeface="Cambria Math" panose="02040503050406030204" pitchFamily="18" charset="0"/>
                      </a:rPr>
                      <m:t>=1000∗0.05</m:t>
                    </m:r>
                  </m:oMath>
                </a14:m>
                <a:r>
                  <a:rPr lang="en-US" dirty="0">
                    <a:latin typeface="Times New Roman" panose="02020603050405020304" pitchFamily="18" charset="0"/>
                    <a:cs typeface="Times New Roman" panose="02020603050405020304" pitchFamily="18" charset="0"/>
                  </a:rPr>
                  <a:t>  = $50</a:t>
                </a:r>
              </a:p>
              <a:p>
                <a:r>
                  <a:rPr lang="en-US" dirty="0">
                    <a:latin typeface="Times New Roman" panose="02020603050405020304" pitchFamily="18" charset="0"/>
                    <a:cs typeface="Times New Roman" panose="02020603050405020304" pitchFamily="18" charset="0"/>
                  </a:rPr>
                  <a:t>Principal second year = 1000 + 50  = $1050</a:t>
                </a:r>
              </a:p>
              <a:p>
                <a14:m>
                  <m:oMath xmlns:m="http://schemas.openxmlformats.org/officeDocument/2006/math">
                    <m:r>
                      <a:rPr lang="en-US" i="1">
                        <a:latin typeface="Cambria Math" panose="02040503050406030204" pitchFamily="18" charset="0"/>
                      </a:rPr>
                      <m:t>𝐼𝑛𝑡𝑒𝑟𝑒𝑠𝑡</m:t>
                    </m:r>
                    <m:r>
                      <a:rPr lang="en-US" i="1">
                        <a:latin typeface="Cambria Math" panose="02040503050406030204" pitchFamily="18" charset="0"/>
                      </a:rPr>
                      <m:t> </m:t>
                    </m:r>
                    <m:r>
                      <a:rPr lang="en-US" i="1">
                        <a:latin typeface="Cambria Math" panose="02040503050406030204" pitchFamily="18" charset="0"/>
                      </a:rPr>
                      <m:t>𝑆𝑒𝑐𝑜𝑛𝑑</m:t>
                    </m:r>
                    <m:r>
                      <a:rPr lang="en-US" i="1">
                        <a:latin typeface="Cambria Math" panose="02040503050406030204" pitchFamily="18" charset="0"/>
                      </a:rPr>
                      <m:t> </m:t>
                    </m:r>
                    <m:r>
                      <a:rPr lang="en-US" i="1">
                        <a:latin typeface="Cambria Math" panose="02040503050406030204" pitchFamily="18" charset="0"/>
                      </a:rPr>
                      <m:t>𝑦𝑒𝑎𝑟</m:t>
                    </m:r>
                    <m:r>
                      <a:rPr lang="en-US" i="1">
                        <a:latin typeface="Cambria Math" panose="02040503050406030204" pitchFamily="18" charset="0"/>
                      </a:rPr>
                      <m:t>=1050∗0.05</m:t>
                    </m:r>
                  </m:oMath>
                </a14:m>
                <a:r>
                  <a:rPr lang="en-US" dirty="0">
                    <a:latin typeface="Times New Roman" panose="02020603050405020304" pitchFamily="18" charset="0"/>
                    <a:cs typeface="Times New Roman" panose="02020603050405020304" pitchFamily="18" charset="0"/>
                  </a:rPr>
                  <a:t>  = $52.5</a:t>
                </a:r>
              </a:p>
              <a:p>
                <a:r>
                  <a:rPr lang="en-US" dirty="0">
                    <a:latin typeface="Times New Roman" panose="02020603050405020304" pitchFamily="18" charset="0"/>
                    <a:cs typeface="Times New Roman" panose="02020603050405020304" pitchFamily="18" charset="0"/>
                  </a:rPr>
                  <a:t>Principal third year = 1050 + 52.5 = $1102.5</a:t>
                </a:r>
              </a:p>
              <a:p>
                <a14:m>
                  <m:oMath xmlns:m="http://schemas.openxmlformats.org/officeDocument/2006/math">
                    <m:r>
                      <a:rPr lang="en-US" i="1">
                        <a:latin typeface="Cambria Math" panose="02040503050406030204" pitchFamily="18" charset="0"/>
                      </a:rPr>
                      <m:t>𝐼𝑛𝑡𝑒𝑟𝑒𝑠𝑡</m:t>
                    </m:r>
                    <m:r>
                      <a:rPr lang="en-US" i="1">
                        <a:latin typeface="Cambria Math" panose="02040503050406030204" pitchFamily="18" charset="0"/>
                      </a:rPr>
                      <m:t> </m:t>
                    </m:r>
                    <m:r>
                      <a:rPr lang="en-US" i="1">
                        <a:latin typeface="Cambria Math" panose="02040503050406030204" pitchFamily="18" charset="0"/>
                      </a:rPr>
                      <m:t>𝑡h𝑖𝑟𝑑</m:t>
                    </m:r>
                    <m:r>
                      <a:rPr lang="en-US" i="1">
                        <a:latin typeface="Cambria Math" panose="02040503050406030204" pitchFamily="18" charset="0"/>
                      </a:rPr>
                      <m:t> </m:t>
                    </m:r>
                    <m:r>
                      <a:rPr lang="en-US" i="1">
                        <a:latin typeface="Cambria Math" panose="02040503050406030204" pitchFamily="18" charset="0"/>
                      </a:rPr>
                      <m:t>𝑦𝑒𝑎𝑟</m:t>
                    </m:r>
                    <m:r>
                      <a:rPr lang="en-US" i="1">
                        <a:latin typeface="Cambria Math" panose="02040503050406030204" pitchFamily="18" charset="0"/>
                      </a:rPr>
                      <m:t>=1102.5∗0.05</m:t>
                    </m:r>
                  </m:oMath>
                </a14:m>
                <a:r>
                  <a:rPr lang="en-US" dirty="0">
                    <a:latin typeface="Times New Roman" panose="02020603050405020304" pitchFamily="18" charset="0"/>
                    <a:cs typeface="Times New Roman" panose="02020603050405020304" pitchFamily="18" charset="0"/>
                  </a:rPr>
                  <a:t> = $55.125</a:t>
                </a:r>
              </a:p>
              <a:p>
                <a:r>
                  <a:rPr lang="en-US" dirty="0">
                    <a:latin typeface="Times New Roman" panose="02020603050405020304" pitchFamily="18" charset="0"/>
                    <a:cs typeface="Times New Roman" panose="02020603050405020304" pitchFamily="18" charset="0"/>
                  </a:rPr>
                  <a:t> Total after 3 years = 1000 + 50 + 52.5 + 55.13</a:t>
                </a:r>
              </a:p>
              <a:p>
                <a:r>
                  <a:rPr lang="en-US" dirty="0">
                    <a:latin typeface="Times New Roman" panose="02020603050405020304" pitchFamily="18" charset="0"/>
                    <a:cs typeface="Times New Roman" panose="02020603050405020304" pitchFamily="18" charset="0"/>
                  </a:rPr>
                  <a:t>FV = $1157.63</a:t>
                </a:r>
              </a:p>
              <a:p>
                <a:endParaRPr lang="en-US" dirty="0">
                  <a:latin typeface="Times New Roman" panose="02020603050405020304" pitchFamily="18" charset="0"/>
                  <a:cs typeface="Times New Roman" panose="02020603050405020304" pitchFamily="18"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3" t="-353"/>
                </a:stretch>
              </a:blipFill>
            </p:spPr>
            <p:txBody>
              <a:bodyPr/>
              <a:lstStyle/>
              <a:p>
                <a:r>
                  <a:rPr lang="en-GB">
                    <a:noFill/>
                  </a:rPr>
                  <a:t> </a:t>
                </a:r>
              </a:p>
            </p:txBody>
          </p:sp>
        </mc:Fallback>
      </mc:AlternateContent>
    </p:spTree>
    <p:extLst>
      <p:ext uri="{BB962C8B-B14F-4D97-AF65-F5344CB8AC3E}">
        <p14:creationId xmlns:p14="http://schemas.microsoft.com/office/powerpoint/2010/main" val="377814045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Time Value Concepts Summary</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 dollar in the pocket today is worth more than a dollar in the future.</a:t>
            </a:r>
          </a:p>
          <a:p>
            <a:r>
              <a:rPr lang="en-US" dirty="0">
                <a:latin typeface="Times New Roman" panose="02020603050405020304" pitchFamily="18" charset="0"/>
                <a:cs typeface="Times New Roman" panose="02020603050405020304" pitchFamily="18" charset="0"/>
              </a:rPr>
              <a:t>Money available currently has the capacity to collect interest</a:t>
            </a:r>
          </a:p>
          <a:p>
            <a:r>
              <a:rPr lang="en-US" dirty="0">
                <a:latin typeface="Times New Roman" panose="02020603050405020304" pitchFamily="18" charset="0"/>
                <a:cs typeface="Times New Roman" panose="02020603050405020304" pitchFamily="18" charset="0"/>
              </a:rPr>
              <a:t>Value is compromised by inflation and default risk</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1323073"/>
      </p:ext>
    </p:extLst>
  </p:cSld>
  <p:clrMapOvr>
    <a:masterClrMapping/>
  </p:clrMapOvr>
  <p:transition spd="slow">
    <p:wipe/>
  </p:transition>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16</TotalTime>
  <Words>257</Words>
  <Application>Microsoft Office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Cambria Math</vt:lpstr>
      <vt:lpstr>Gill Sans MT</vt:lpstr>
      <vt:lpstr>Times New Roman</vt:lpstr>
      <vt:lpstr>Gallery</vt:lpstr>
      <vt:lpstr>Time Value For Money</vt:lpstr>
      <vt:lpstr>PowerPoint Presentation</vt:lpstr>
      <vt:lpstr>Present Value Calculation</vt:lpstr>
      <vt:lpstr>Future Value Calculation</vt:lpstr>
      <vt:lpstr>Effects of Compounding </vt:lpstr>
      <vt:lpstr>Time Value Concepts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Value For Money</dc:title>
  <dc:creator>rf</dc:creator>
  <cp:lastModifiedBy>Remy Khali</cp:lastModifiedBy>
  <cp:revision>5</cp:revision>
  <dcterms:created xsi:type="dcterms:W3CDTF">2017-01-10T16:26:15Z</dcterms:created>
  <dcterms:modified xsi:type="dcterms:W3CDTF">2017-01-10T19:22:35Z</dcterms:modified>
</cp:coreProperties>
</file>