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31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684469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666021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238089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889249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400629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99616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1C27A1-A5A6-490D-A1B4-B6368496359C}" type="datetimeFigureOut">
              <a:rPr lang="en-US" smtClean="0"/>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385440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1C27A1-A5A6-490D-A1B4-B6368496359C}" type="datetimeFigureOut">
              <a:rPr lang="en-US" smtClean="0"/>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293278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C27A1-A5A6-490D-A1B4-B6368496359C}" type="datetimeFigureOut">
              <a:rPr lang="en-US" smtClean="0"/>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68945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85446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82829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C27A1-A5A6-490D-A1B4-B6368496359C}" type="datetimeFigureOut">
              <a:rPr lang="en-US" smtClean="0"/>
              <a:t>1/17/2017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76115-0C3A-42B1-BB82-7F0B18042E95}" type="slidenum">
              <a:rPr lang="en-US" smtClean="0"/>
              <a:t>‹#›</a:t>
            </a:fld>
            <a:endParaRPr lang="en-US"/>
          </a:p>
        </p:txBody>
      </p:sp>
    </p:spTree>
    <p:extLst>
      <p:ext uri="{BB962C8B-B14F-4D97-AF65-F5344CB8AC3E}">
        <p14:creationId xmlns:p14="http://schemas.microsoft.com/office/powerpoint/2010/main" val="2507946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SAVINGS AND INVESTMENT</a:t>
            </a:r>
          </a:p>
        </p:txBody>
      </p:sp>
    </p:spTree>
    <p:extLst>
      <p:ext uri="{BB962C8B-B14F-4D97-AF65-F5344CB8AC3E}">
        <p14:creationId xmlns:p14="http://schemas.microsoft.com/office/powerpoint/2010/main" val="1039206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by step valuation of the stock</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0" indent="0">
                  <a:buNone/>
                </a:pPr>
                <a:r>
                  <a:rPr lang="en-US" dirty="0"/>
                  <a:t>A most common methods of valuing a stock, is the dividend discount model. The basic idea behind this method is that a stock is not worth more than it provides the investors in the current or future dividends. The valuation of a company using the DDM is done by calculating the value od dividend payments which one thinks a stock will throw off in the future. The formula goes like this:</a:t>
                </a:r>
              </a:p>
              <a:p>
                <a:pPr marL="0" indent="0">
                  <a:buNone/>
                </a:pPr>
                <a14:m>
                  <m:oMath xmlns:m="http://schemas.openxmlformats.org/officeDocument/2006/math">
                    <m:r>
                      <a:rPr lang="en-US" i="1">
                        <a:latin typeface="Cambria Math" panose="02040503050406030204" pitchFamily="18" charset="0"/>
                      </a:rPr>
                      <m:t>𝑣𝑎𝑙𝑢𝑒</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𝑡h𝑒</m:t>
                    </m:r>
                    <m:r>
                      <a:rPr lang="en-US" i="1">
                        <a:latin typeface="Cambria Math" panose="02040503050406030204" pitchFamily="18" charset="0"/>
                      </a:rPr>
                      <m:t> </m:t>
                    </m:r>
                    <m:r>
                      <a:rPr lang="en-US" i="1">
                        <a:latin typeface="Cambria Math" panose="02040503050406030204" pitchFamily="18" charset="0"/>
                      </a:rPr>
                      <m:t>𝑝𝑟𝑒𝑓𝑒𝑟𝑟𝑒𝑑</m:t>
                    </m:r>
                    <m:r>
                      <a:rPr lang="en-US" i="1">
                        <a:latin typeface="Cambria Math" panose="02040503050406030204" pitchFamily="18" charset="0"/>
                      </a:rPr>
                      <m:t> </m:t>
                    </m:r>
                    <m:r>
                      <a:rPr lang="en-US" i="1">
                        <a:latin typeface="Cambria Math" panose="02040503050406030204" pitchFamily="18" charset="0"/>
                      </a:rPr>
                      <m:t>𝑠𝑡𝑜𝑐𝑘</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m:t>
                        </m:r>
                        <m:r>
                          <a:rPr lang="en-US" i="1">
                            <a:latin typeface="Cambria Math" panose="02040503050406030204" pitchFamily="18" charset="0"/>
                          </a:rPr>
                          <m:t>1</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1</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m:t>
                        </m:r>
                        <m:r>
                          <a:rPr lang="en-US" i="1">
                            <a:latin typeface="Cambria Math" panose="02040503050406030204" pitchFamily="18" charset="0"/>
                          </a:rPr>
                          <m:t>2</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2</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𝐷𝑛</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𝑛</m:t>
                            </m:r>
                          </m:sup>
                        </m:sSup>
                      </m:den>
                    </m:f>
                  </m:oMath>
                </a14:m>
                <a:r>
                  <a:rPr lang="en-US" dirty="0"/>
                  <a:t> </a:t>
                </a:r>
              </a:p>
              <a:p>
                <a:pPr marL="0" indent="0">
                  <a:buNone/>
                </a:pPr>
                <a:r>
                  <a:rPr lang="en-US" dirty="0"/>
                  <a:t> </a:t>
                </a:r>
              </a:p>
              <a:p>
                <a:pPr marL="0" indent="0">
                  <a:buNone/>
                </a:pPr>
                <a:r>
                  <a:rPr lang="en-US" dirty="0"/>
                  <a:t>For example, </a:t>
                </a:r>
                <a:r>
                  <a:rPr lang="en-US" dirty="0" err="1"/>
                  <a:t>abc’s</a:t>
                </a:r>
                <a:r>
                  <a:rPr lang="en-US" dirty="0"/>
                  <a:t> preferred stock pay an investor a dividend $8 per share. With a return rate of 10%, the value of the stock is:</a:t>
                </a:r>
              </a:p>
              <a:p>
                <a:pPr marL="0" indent="0">
                  <a:buNone/>
                </a:pPr>
                <a:r>
                  <a:rPr lang="en-US" dirty="0"/>
                  <a:t>($8/0.1)=$80</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801" r="-348" b="-1821"/>
                </a:stretch>
              </a:blipFill>
            </p:spPr>
            <p:txBody>
              <a:bodyPr/>
              <a:lstStyle/>
              <a:p>
                <a:r>
                  <a:rPr lang="en-US">
                    <a:noFill/>
                  </a:rPr>
                  <a:t> </a:t>
                </a:r>
              </a:p>
            </p:txBody>
          </p:sp>
        </mc:Fallback>
      </mc:AlternateContent>
    </p:spTree>
    <p:extLst>
      <p:ext uri="{BB962C8B-B14F-4D97-AF65-F5344CB8AC3E}">
        <p14:creationId xmlns:p14="http://schemas.microsoft.com/office/powerpoint/2010/main" val="2620603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pPr marL="0" indent="0">
                  <a:buNone/>
                </a:pPr>
                <a:r>
                  <a:rPr lang="en-US" dirty="0"/>
                  <a:t>I would recommend a bond portfolio for Mr. Jones</a:t>
                </a:r>
              </a:p>
              <a:p>
                <a:pPr marL="0" indent="0">
                  <a:buNone/>
                </a:pPr>
                <a:r>
                  <a:rPr lang="en-US" dirty="0"/>
                  <a:t>For example, a company A issuing a bond face value of $100,000, the amount Mr. Jones intends to invest, at an annual carrying coupon rate of 9%, paid semiannually and  maturing after 10 years with a market interest rate of 8% the price of the bond will be:</a:t>
                </a:r>
              </a:p>
              <a:p>
                <a:pPr marL="0" indent="0">
                  <a:buNone/>
                </a:pPr>
                <a:r>
                  <a:rPr lang="en-US" dirty="0"/>
                  <a:t>Bond interest = 9/2 = 4.5%</a:t>
                </a:r>
              </a:p>
              <a:p>
                <a:pPr marL="0" indent="0">
                  <a:buNone/>
                </a:pPr>
                <a:r>
                  <a:rPr lang="en-US" dirty="0"/>
                  <a:t>Market interest rate = 8/2 = 4%</a:t>
                </a:r>
              </a:p>
              <a:p>
                <a:pPr marL="0" indent="0">
                  <a:buNone/>
                </a:pPr>
                <a:r>
                  <a:rPr lang="en-US" dirty="0"/>
                  <a:t>Time periods = 10 * 2</a:t>
                </a:r>
              </a:p>
              <a:p>
                <a:pPr marL="0" indent="0">
                  <a:buNone/>
                </a:pPr>
                <a:r>
                  <a:rPr lang="en-US" dirty="0"/>
                  <a:t> </a:t>
                </a:r>
              </a:p>
              <a:p>
                <a:pPr marL="0" indent="0">
                  <a:buNone/>
                </a:pPr>
                <a14:m>
                  <m:oMath xmlns:m="http://schemas.openxmlformats.org/officeDocument/2006/math">
                    <m:r>
                      <a:rPr lang="en-US" i="1">
                        <a:latin typeface="Cambria Math" panose="02040503050406030204" pitchFamily="18" charset="0"/>
                      </a:rPr>
                      <m:t>𝑝𝑟𝑖𝑐𝑒</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𝑏𝑜𝑛𝑑</m:t>
                    </m:r>
                    <m:r>
                      <a:rPr lang="en-US" i="1">
                        <a:latin typeface="Cambria Math" panose="02040503050406030204" pitchFamily="18" charset="0"/>
                      </a:rPr>
                      <m:t>=4.5∗100000∗(</m:t>
                    </m:r>
                    <m:f>
                      <m:fPr>
                        <m:ctrlPr>
                          <a:rPr lang="en-US" i="1">
                            <a:latin typeface="Cambria Math" panose="02040503050406030204" pitchFamily="18" charset="0"/>
                          </a:rPr>
                        </m:ctrlPr>
                      </m:fPr>
                      <m:num>
                        <m:r>
                          <a:rPr lang="en-US" i="1">
                            <a:latin typeface="Cambria Math" panose="02040503050406030204" pitchFamily="18" charset="0"/>
                          </a:rPr>
                          <m:t>1−</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1+4</m:t>
                                </m:r>
                              </m:e>
                            </m:d>
                          </m:e>
                          <m:sup>
                            <m:r>
                              <a:rPr lang="en-US" i="1">
                                <a:latin typeface="Cambria Math" panose="02040503050406030204" pitchFamily="18" charset="0"/>
                              </a:rPr>
                              <m:t>−20</m:t>
                            </m:r>
                          </m:sup>
                        </m:sSup>
                      </m:num>
                      <m:den>
                        <m:r>
                          <a:rPr lang="en-US" i="1">
                            <a:latin typeface="Cambria Math" panose="02040503050406030204" pitchFamily="18" charset="0"/>
                          </a:rPr>
                          <m:t>4%</m:t>
                        </m:r>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1+4</m:t>
                                </m:r>
                              </m:e>
                            </m:d>
                          </m:e>
                          <m:sup>
                            <m:r>
                              <a:rPr lang="en-US" i="1">
                                <a:latin typeface="Cambria Math" panose="02040503050406030204" pitchFamily="18" charset="0"/>
                              </a:rPr>
                              <m:t>20</m:t>
                            </m:r>
                          </m:sup>
                        </m:sSup>
                      </m:den>
                    </m:f>
                  </m:oMath>
                </a14:m>
                <a:r>
                  <a:rPr lang="en-US" dirty="0"/>
                  <a:t> </a:t>
                </a:r>
              </a:p>
              <a:p>
                <a:pPr marL="0" indent="0">
                  <a:buNone/>
                </a:pPr>
                <a:r>
                  <a:rPr lang="en-US" dirty="0"/>
                  <a:t>The price of the bond would be &amp;106, 795</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3501" r="-1159" b="-1261"/>
                </a:stretch>
              </a:blipFill>
            </p:spPr>
            <p:txBody>
              <a:bodyPr/>
              <a:lstStyle/>
              <a:p>
                <a:r>
                  <a:rPr lang="en-US">
                    <a:noFill/>
                  </a:rPr>
                  <a:t> </a:t>
                </a:r>
              </a:p>
            </p:txBody>
          </p:sp>
        </mc:Fallback>
      </mc:AlternateContent>
    </p:spTree>
    <p:extLst>
      <p:ext uri="{BB962C8B-B14F-4D97-AF65-F5344CB8AC3E}">
        <p14:creationId xmlns:p14="http://schemas.microsoft.com/office/powerpoint/2010/main" val="3180664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Stocks</a:t>
            </a:r>
          </a:p>
        </p:txBody>
      </p:sp>
      <p:sp>
        <p:nvSpPr>
          <p:cNvPr id="3" name="Content Placeholder 2"/>
          <p:cNvSpPr>
            <a:spLocks noGrp="1"/>
          </p:cNvSpPr>
          <p:nvPr>
            <p:ph idx="1"/>
          </p:nvPr>
        </p:nvSpPr>
        <p:spPr/>
        <p:txBody>
          <a:bodyPr>
            <a:normAutofit/>
          </a:bodyPr>
          <a:lstStyle/>
          <a:p>
            <a:r>
              <a:rPr lang="en-US" dirty="0"/>
              <a:t>Firstly, stocks yield huge gains. </a:t>
            </a:r>
          </a:p>
          <a:p>
            <a:r>
              <a:rPr lang="en-US" dirty="0"/>
              <a:t>Secondly, it is an ideal investment. </a:t>
            </a:r>
          </a:p>
          <a:p>
            <a:r>
              <a:rPr lang="en-US" dirty="0"/>
              <a:t>Thirdly, legal liabilities to the investor are limited. </a:t>
            </a:r>
          </a:p>
          <a:p>
            <a:r>
              <a:rPr lang="en-US" dirty="0"/>
              <a:t>Fourthly, they are easy to trade. </a:t>
            </a:r>
          </a:p>
          <a:p>
            <a:r>
              <a:rPr lang="en-US" dirty="0"/>
              <a:t>Lastly, it offers two types of benefits. Stocks can earn from capital gains or dividends</a:t>
            </a:r>
          </a:p>
        </p:txBody>
      </p:sp>
    </p:spTree>
    <p:extLst>
      <p:ext uri="{BB962C8B-B14F-4D97-AF65-F5344CB8AC3E}">
        <p14:creationId xmlns:p14="http://schemas.microsoft.com/office/powerpoint/2010/main" val="3859721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Risks of stock investment</a:t>
            </a:r>
            <a:br>
              <a:rPr lang="en-US" dirty="0"/>
            </a:br>
            <a:endParaRPr lang="en-US" dirty="0"/>
          </a:p>
        </p:txBody>
      </p:sp>
      <p:sp>
        <p:nvSpPr>
          <p:cNvPr id="3" name="Content Placeholder 2"/>
          <p:cNvSpPr>
            <a:spLocks noGrp="1"/>
          </p:cNvSpPr>
          <p:nvPr>
            <p:ph idx="1"/>
          </p:nvPr>
        </p:nvSpPr>
        <p:spPr/>
        <p:txBody>
          <a:bodyPr>
            <a:normAutofit/>
          </a:bodyPr>
          <a:lstStyle/>
          <a:p>
            <a:r>
              <a:rPr lang="en-US" dirty="0"/>
              <a:t>Firstly, they are high risk investments. </a:t>
            </a:r>
          </a:p>
          <a:p>
            <a:r>
              <a:rPr lang="en-US" dirty="0"/>
              <a:t>Secondly, stocks give the investor less control on the investment. Thirdly, a stock investor is the last one to get paid. </a:t>
            </a:r>
          </a:p>
        </p:txBody>
      </p:sp>
    </p:spTree>
    <p:extLst>
      <p:ext uri="{BB962C8B-B14F-4D97-AF65-F5344CB8AC3E}">
        <p14:creationId xmlns:p14="http://schemas.microsoft.com/office/powerpoint/2010/main" val="3726913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Bonds</a:t>
            </a:r>
          </a:p>
        </p:txBody>
      </p:sp>
      <p:sp>
        <p:nvSpPr>
          <p:cNvPr id="3" name="Content Placeholder 2"/>
          <p:cNvSpPr>
            <a:spLocks noGrp="1"/>
          </p:cNvSpPr>
          <p:nvPr>
            <p:ph idx="1"/>
          </p:nvPr>
        </p:nvSpPr>
        <p:spPr/>
        <p:txBody>
          <a:bodyPr/>
          <a:lstStyle/>
          <a:p>
            <a:r>
              <a:rPr lang="en-US" dirty="0"/>
              <a:t>Firstly, bonds are a relatively safe investment. </a:t>
            </a:r>
          </a:p>
          <a:p>
            <a:r>
              <a:rPr lang="en-US" dirty="0"/>
              <a:t>Secondly, their returns are predictable. </a:t>
            </a:r>
          </a:p>
          <a:p>
            <a:r>
              <a:rPr lang="en-US" dirty="0"/>
              <a:t>Thirdly, bonds are a worthwhile investment compared to banking. </a:t>
            </a:r>
          </a:p>
          <a:p>
            <a:endParaRPr lang="en-US" dirty="0"/>
          </a:p>
        </p:txBody>
      </p:sp>
    </p:spTree>
    <p:extLst>
      <p:ext uri="{BB962C8B-B14F-4D97-AF65-F5344CB8AC3E}">
        <p14:creationId xmlns:p14="http://schemas.microsoft.com/office/powerpoint/2010/main" val="2892279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of Bonds</a:t>
            </a:r>
          </a:p>
        </p:txBody>
      </p:sp>
      <p:sp>
        <p:nvSpPr>
          <p:cNvPr id="3" name="Content Placeholder 2"/>
          <p:cNvSpPr>
            <a:spLocks noGrp="1"/>
          </p:cNvSpPr>
          <p:nvPr>
            <p:ph idx="1"/>
          </p:nvPr>
        </p:nvSpPr>
        <p:spPr/>
        <p:txBody>
          <a:bodyPr>
            <a:normAutofit/>
          </a:bodyPr>
          <a:lstStyle/>
          <a:p>
            <a:r>
              <a:rPr lang="en-US" dirty="0"/>
              <a:t>Firstly, credit risk is a major risk for bonds. </a:t>
            </a:r>
          </a:p>
          <a:p>
            <a:r>
              <a:rPr lang="en-US" dirty="0"/>
              <a:t>Secondly, event risk is another threat to bonds. </a:t>
            </a:r>
          </a:p>
          <a:p>
            <a:r>
              <a:rPr lang="en-US" dirty="0"/>
              <a:t>Thirdly, bonds lack diversification.</a:t>
            </a:r>
          </a:p>
          <a:p>
            <a:r>
              <a:rPr lang="en-US" dirty="0"/>
              <a:t>Finally, bonds have no global exposure. </a:t>
            </a:r>
          </a:p>
        </p:txBody>
      </p:sp>
    </p:spTree>
    <p:extLst>
      <p:ext uri="{BB962C8B-B14F-4D97-AF65-F5344CB8AC3E}">
        <p14:creationId xmlns:p14="http://schemas.microsoft.com/office/powerpoint/2010/main" val="100610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Bond Valuation techniques</a:t>
            </a:r>
          </a:p>
        </p:txBody>
      </p:sp>
      <p:sp>
        <p:nvSpPr>
          <p:cNvPr id="3" name="Content Placeholder 2"/>
          <p:cNvSpPr>
            <a:spLocks noGrp="1"/>
          </p:cNvSpPr>
          <p:nvPr>
            <p:ph idx="1"/>
          </p:nvPr>
        </p:nvSpPr>
        <p:spPr/>
        <p:txBody>
          <a:bodyPr/>
          <a:lstStyle/>
          <a:p>
            <a:pPr marL="0" indent="0">
              <a:buNone/>
            </a:pPr>
            <a:r>
              <a:rPr lang="en-US" dirty="0"/>
              <a:t>This is the process of determining the fair value of a bond. It involves calculating the present value of a bond’s future interest payments and the value of the bond upon maturity. The valuation process involves the following steps; firstly, the expected cash flow is estimated. Secondly, the appropriate interest rates are determined to be used to discount the cash flow. And thirdly, the present value of the expected cash flow is calculated using the interest rates that were determined in step two.</a:t>
            </a:r>
          </a:p>
          <a:p>
            <a:endParaRPr lang="en-US" dirty="0"/>
          </a:p>
        </p:txBody>
      </p:sp>
    </p:spTree>
    <p:extLst>
      <p:ext uri="{BB962C8B-B14F-4D97-AF65-F5344CB8AC3E}">
        <p14:creationId xmlns:p14="http://schemas.microsoft.com/office/powerpoint/2010/main" val="3272166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by step explanation</a:t>
            </a:r>
          </a:p>
        </p:txBody>
      </p:sp>
      <p:sp>
        <p:nvSpPr>
          <p:cNvPr id="3" name="Content Placeholder 2"/>
          <p:cNvSpPr>
            <a:spLocks noGrp="1"/>
          </p:cNvSpPr>
          <p:nvPr>
            <p:ph idx="1"/>
          </p:nvPr>
        </p:nvSpPr>
        <p:spPr/>
        <p:txBody>
          <a:bodyPr/>
          <a:lstStyle/>
          <a:p>
            <a:pPr marL="0" indent="0">
              <a:buNone/>
            </a:pPr>
            <a:r>
              <a:rPr lang="en-US" dirty="0"/>
              <a:t>A bond XYZ shall mature in 5 years at a coupon rate of 7 percent and the maturity value of $1000. The discount rate is 5 percent per annum.</a:t>
            </a:r>
          </a:p>
          <a:p>
            <a:pPr marL="0" indent="0">
              <a:buNone/>
            </a:pPr>
            <a:r>
              <a:rPr lang="en-US" dirty="0"/>
              <a:t>The cash flow for each year is as follows:</a:t>
            </a:r>
          </a:p>
          <a:p>
            <a:pPr marL="0" indent="0">
              <a:buNone/>
            </a:pPr>
            <a:r>
              <a:rPr lang="en-US" dirty="0"/>
              <a:t>1</a:t>
            </a:r>
            <a:r>
              <a:rPr lang="en-US" baseline="30000" dirty="0"/>
              <a:t>st</a:t>
            </a:r>
            <a:r>
              <a:rPr lang="en-US" dirty="0"/>
              <a:t> year = $70</a:t>
            </a:r>
          </a:p>
          <a:p>
            <a:pPr marL="0" indent="0">
              <a:buNone/>
            </a:pPr>
            <a:r>
              <a:rPr lang="en-US" dirty="0"/>
              <a:t>2</a:t>
            </a:r>
            <a:r>
              <a:rPr lang="en-US" baseline="30000" dirty="0"/>
              <a:t>nd</a:t>
            </a:r>
            <a:r>
              <a:rPr lang="en-US" dirty="0"/>
              <a:t> year = $70</a:t>
            </a:r>
          </a:p>
          <a:p>
            <a:pPr marL="0" indent="0">
              <a:buNone/>
            </a:pPr>
            <a:r>
              <a:rPr lang="en-US" dirty="0"/>
              <a:t>3</a:t>
            </a:r>
            <a:r>
              <a:rPr lang="en-US" baseline="30000" dirty="0"/>
              <a:t>rd</a:t>
            </a:r>
            <a:r>
              <a:rPr lang="en-US" dirty="0"/>
              <a:t> year = $70</a:t>
            </a:r>
          </a:p>
          <a:p>
            <a:pPr marL="0" indent="0">
              <a:buNone/>
            </a:pPr>
            <a:r>
              <a:rPr lang="en-US" dirty="0"/>
              <a:t>4</a:t>
            </a:r>
            <a:r>
              <a:rPr lang="en-US" baseline="30000" dirty="0"/>
              <a:t>th</a:t>
            </a:r>
            <a:r>
              <a:rPr lang="en-US" dirty="0"/>
              <a:t> year = $70</a:t>
            </a:r>
          </a:p>
          <a:p>
            <a:pPr marL="0" indent="0">
              <a:buNone/>
            </a:pPr>
            <a:r>
              <a:rPr lang="en-US" dirty="0"/>
              <a:t>5</a:t>
            </a:r>
            <a:r>
              <a:rPr lang="en-US" baseline="30000" dirty="0"/>
              <a:t>th</a:t>
            </a:r>
            <a:r>
              <a:rPr lang="en-US" dirty="0"/>
              <a:t> year = $1070</a:t>
            </a:r>
          </a:p>
          <a:p>
            <a:pPr marL="0" indent="0">
              <a:buNone/>
            </a:pPr>
            <a:endParaRPr lang="en-US" b="1" dirty="0"/>
          </a:p>
        </p:txBody>
      </p:sp>
    </p:spTree>
    <p:extLst>
      <p:ext uri="{BB962C8B-B14F-4D97-AF65-F5344CB8AC3E}">
        <p14:creationId xmlns:p14="http://schemas.microsoft.com/office/powerpoint/2010/main" val="1239559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pPr marL="0" indent="0">
                  <a:buNone/>
                </a:pPr>
                <a:r>
                  <a:rPr lang="en-US" dirty="0"/>
                  <a:t>The present value of the cash flow is:</a:t>
                </a:r>
              </a:p>
              <a:p>
                <a:pPr marL="0" indent="0">
                  <a:buNone/>
                </a:pPr>
                <a:r>
                  <a:rPr lang="en-US" dirty="0"/>
                  <a:t>1</a:t>
                </a:r>
                <a:r>
                  <a:rPr lang="en-US" baseline="30000" dirty="0"/>
                  <a:t>st</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1</m:t>
                        </m:r>
                      </m:sup>
                    </m:sSup>
                    <m:r>
                      <a:rPr lang="en-US" i="1">
                        <a:latin typeface="Cambria Math" panose="02040503050406030204" pitchFamily="18" charset="0"/>
                      </a:rPr>
                      <m:t>=66.67</m:t>
                    </m:r>
                  </m:oMath>
                </a14:m>
                <a:endParaRPr lang="en-US" dirty="0"/>
              </a:p>
              <a:p>
                <a:pPr marL="0" indent="0">
                  <a:buNone/>
                </a:pPr>
                <a:r>
                  <a:rPr lang="en-US" dirty="0"/>
                  <a:t>2</a:t>
                </a:r>
                <a:r>
                  <a:rPr lang="en-US" baseline="30000" dirty="0"/>
                  <a:t>nd</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2</m:t>
                        </m:r>
                      </m:sup>
                    </m:sSup>
                    <m:r>
                      <a:rPr lang="en-US" i="1">
                        <a:latin typeface="Cambria Math" panose="02040503050406030204" pitchFamily="18" charset="0"/>
                      </a:rPr>
                      <m:t>=63.49</m:t>
                    </m:r>
                  </m:oMath>
                </a14:m>
                <a:endParaRPr lang="en-US" dirty="0"/>
              </a:p>
              <a:p>
                <a:pPr marL="0" indent="0">
                  <a:buNone/>
                </a:pPr>
                <a:r>
                  <a:rPr lang="en-US" dirty="0"/>
                  <a:t>3</a:t>
                </a:r>
                <a:r>
                  <a:rPr lang="en-US" baseline="30000" dirty="0"/>
                  <a:t>rd</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3</m:t>
                        </m:r>
                      </m:sup>
                    </m:sSup>
                    <m:r>
                      <a:rPr lang="en-US" i="1">
                        <a:latin typeface="Cambria Math" panose="02040503050406030204" pitchFamily="18" charset="0"/>
                      </a:rPr>
                      <m:t>=60.47</m:t>
                    </m:r>
                  </m:oMath>
                </a14:m>
                <a:endParaRPr lang="en-US" dirty="0"/>
              </a:p>
              <a:p>
                <a:pPr marL="0" indent="0">
                  <a:buNone/>
                </a:pPr>
                <a:r>
                  <a:rPr lang="en-US" dirty="0"/>
                  <a:t>4</a:t>
                </a:r>
                <a:r>
                  <a:rPr lang="en-US" baseline="30000" dirty="0"/>
                  <a:t>th</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4</m:t>
                        </m:r>
                      </m:sup>
                    </m:sSup>
                    <m:r>
                      <a:rPr lang="en-US" i="1">
                        <a:latin typeface="Cambria Math" panose="02040503050406030204" pitchFamily="18" charset="0"/>
                      </a:rPr>
                      <m:t>=57.59</m:t>
                    </m:r>
                  </m:oMath>
                </a14:m>
                <a:endParaRPr lang="en-US" dirty="0"/>
              </a:p>
              <a:p>
                <a:pPr marL="0" indent="0">
                  <a:buNone/>
                </a:pPr>
                <a:r>
                  <a:rPr lang="en-US" dirty="0"/>
                  <a:t>5</a:t>
                </a:r>
                <a:r>
                  <a:rPr lang="en-US" baseline="30000" dirty="0"/>
                  <a:t>th</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1070</m:t>
                                </m:r>
                              </m:num>
                              <m:den>
                                <m:r>
                                  <a:rPr lang="en-US" i="1">
                                    <a:latin typeface="Cambria Math" panose="02040503050406030204" pitchFamily="18" charset="0"/>
                                  </a:rPr>
                                  <m:t>1.05</m:t>
                                </m:r>
                              </m:den>
                            </m:f>
                          </m:e>
                        </m:d>
                      </m:e>
                      <m:sup>
                        <m:r>
                          <a:rPr lang="en-US" i="1">
                            <a:latin typeface="Cambria Math" panose="02040503050406030204" pitchFamily="18" charset="0"/>
                          </a:rPr>
                          <m:t>5</m:t>
                        </m:r>
                      </m:sup>
                    </m:sSup>
                    <m:r>
                      <a:rPr lang="en-US" i="1">
                        <a:latin typeface="Cambria Math" panose="02040503050406030204" pitchFamily="18" charset="0"/>
                      </a:rPr>
                      <m:t>=838.37</m:t>
                    </m:r>
                  </m:oMath>
                </a14:m>
                <a:endParaRPr lang="en-US" dirty="0"/>
              </a:p>
              <a:p>
                <a:pPr marL="0" indent="0">
                  <a:buNone/>
                </a:pPr>
                <a:r>
                  <a:rPr lang="en-US" dirty="0"/>
                  <a:t>The value of the bond =</a:t>
                </a:r>
              </a:p>
              <a:p>
                <a:pPr marL="0" indent="0">
                  <a:buNone/>
                </a:pPr>
                <a:r>
                  <a:rPr lang="en-US" dirty="0"/>
                  <a:t>66.67+63.49+60.47+57.59+838.37</a:t>
                </a:r>
              </a:p>
              <a:p>
                <a:pPr marL="0" indent="0">
                  <a:buNone/>
                </a:pPr>
                <a:r>
                  <a:rPr lang="en-US" dirty="0"/>
                  <a:t>Value of the bond = $1086.59</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3221" b="-3221"/>
                </a:stretch>
              </a:blipFill>
            </p:spPr>
            <p:txBody>
              <a:bodyPr/>
              <a:lstStyle/>
              <a:p>
                <a:r>
                  <a:rPr lang="en-US">
                    <a:noFill/>
                  </a:rPr>
                  <a:t> </a:t>
                </a:r>
              </a:p>
            </p:txBody>
          </p:sp>
        </mc:Fallback>
      </mc:AlternateContent>
    </p:spTree>
    <p:extLst>
      <p:ext uri="{BB962C8B-B14F-4D97-AF65-F5344CB8AC3E}">
        <p14:creationId xmlns:p14="http://schemas.microsoft.com/office/powerpoint/2010/main" val="3364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Valuation technique explained</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first thing when computing the value of a bond is finding the present value of the bond’s cash flows in the future. The present value is the amount that the investor would have to pay in order to make a certain amount of future cash flow. It depends on the interest rate used and the maturation period of the bond. To find out the value, the present value of each cash flow has to be found. The bond’s price is the calculated by adding this figures together.</a:t>
            </a:r>
          </a:p>
          <a:p>
            <a:pPr marL="0" indent="0">
              <a:buNone/>
            </a:pPr>
            <a:r>
              <a:rPr lang="en-US" dirty="0"/>
              <a:t>PV at time T=expected cash flows in period T/(1+I) to the </a:t>
            </a:r>
            <a:r>
              <a:rPr lang="en-US" dirty="0" err="1"/>
              <a:t>Tth</a:t>
            </a:r>
            <a:r>
              <a:rPr lang="en-US" dirty="0"/>
              <a:t> power </a:t>
            </a:r>
          </a:p>
          <a:p>
            <a:pPr marL="0" indent="0">
              <a:buNone/>
            </a:pPr>
            <a:r>
              <a:rPr lang="en-US" dirty="0"/>
              <a:t>After calculating the expected cash flows, the individual cash flows are added together</a:t>
            </a:r>
          </a:p>
          <a:p>
            <a:pPr marL="0" indent="0">
              <a:buNone/>
            </a:pPr>
            <a:r>
              <a:rPr lang="en-US" dirty="0"/>
              <a:t>Value=present value @ T1+presnet value @ T2+present value @</a:t>
            </a:r>
            <a:r>
              <a:rPr lang="en-US" dirty="0" err="1"/>
              <a:t>Tn</a:t>
            </a:r>
            <a:r>
              <a:rPr lang="en-US" dirty="0"/>
              <a:t> </a:t>
            </a:r>
          </a:p>
          <a:p>
            <a:pPr marL="0" indent="0">
              <a:buNone/>
            </a:pPr>
            <a:r>
              <a:rPr lang="en-US" dirty="0"/>
              <a:t>As the rate decrease or increase, the discount rate also changes.</a:t>
            </a:r>
          </a:p>
          <a:p>
            <a:pPr marL="0" indent="0">
              <a:buNone/>
            </a:pPr>
            <a:endParaRPr lang="en-US" dirty="0"/>
          </a:p>
        </p:txBody>
      </p:sp>
    </p:spTree>
    <p:extLst>
      <p:ext uri="{BB962C8B-B14F-4D97-AF65-F5344CB8AC3E}">
        <p14:creationId xmlns:p14="http://schemas.microsoft.com/office/powerpoint/2010/main" val="1076564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674</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Cambria Math</vt:lpstr>
      <vt:lpstr>Office Theme</vt:lpstr>
      <vt:lpstr>SAVINGS AND INVESTMENT</vt:lpstr>
      <vt:lpstr>Benefits of Stocks</vt:lpstr>
      <vt:lpstr>Risks of stock investment </vt:lpstr>
      <vt:lpstr>Benefits of Bonds</vt:lpstr>
      <vt:lpstr>Risk of Bonds</vt:lpstr>
      <vt:lpstr>Bond Valuation techniques</vt:lpstr>
      <vt:lpstr>Step by step explanation</vt:lpstr>
      <vt:lpstr>Continuation..</vt:lpstr>
      <vt:lpstr>Valuation technique explained</vt:lpstr>
      <vt:lpstr>Step by step valuation of the stock</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SAVINGS AND INVESTMENT</dc:title>
  <dc:creator>rf</dc:creator>
  <cp:lastModifiedBy>Remy Khali</cp:lastModifiedBy>
  <cp:revision>5</cp:revision>
  <dcterms:created xsi:type="dcterms:W3CDTF">2017-01-17T17:26:10Z</dcterms:created>
  <dcterms:modified xsi:type="dcterms:W3CDTF">2017-01-17T18:10:21Z</dcterms:modified>
</cp:coreProperties>
</file>