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967"/>
  </p:normalViewPr>
  <p:slideViewPr>
    <p:cSldViewPr snapToGrid="0" snapToObjects="1">
      <p:cViewPr varScale="1">
        <p:scale>
          <a:sx n="96" d="100"/>
          <a:sy n="96" d="100"/>
        </p:scale>
        <p:origin x="1704" y="176"/>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notesMaster" Target="notesMasters/notesMaster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C3E49-3743-8849-825F-80C9B9EBEF21}" type="datetimeFigureOut">
              <a:rPr lang="en-US" smtClean="0"/>
              <a:t>10/14/16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92680-0633-8D41-88FC-E30B07D31B86}" type="slidenum">
              <a:rPr lang="en-US" smtClean="0"/>
              <a:t>‹#›</a:t>
            </a:fld>
            <a:endParaRPr lang="en-US"/>
          </a:p>
        </p:txBody>
      </p:sp>
    </p:spTree>
    <p:extLst>
      <p:ext uri="{BB962C8B-B14F-4D97-AF65-F5344CB8AC3E}">
        <p14:creationId xmlns:p14="http://schemas.microsoft.com/office/powerpoint/2010/main" val="142241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is designed to help clarify expectations and requirements for a Power Point Presentation. </a:t>
            </a:r>
            <a:endParaRPr lang="en-US" dirty="0"/>
          </a:p>
        </p:txBody>
      </p:sp>
      <p:sp>
        <p:nvSpPr>
          <p:cNvPr id="4" name="Slide Number Placeholder 3"/>
          <p:cNvSpPr>
            <a:spLocks noGrp="1"/>
          </p:cNvSpPr>
          <p:nvPr>
            <p:ph type="sldNum" sz="quarter" idx="10"/>
          </p:nvPr>
        </p:nvSpPr>
        <p:spPr/>
        <p:txBody>
          <a:bodyPr/>
          <a:lstStyle/>
          <a:p>
            <a:fld id="{93092680-0633-8D41-88FC-E30B07D31B86}" type="slidenum">
              <a:rPr lang="en-US" smtClean="0"/>
              <a:t>2</a:t>
            </a:fld>
            <a:endParaRPr lang="en-US"/>
          </a:p>
        </p:txBody>
      </p:sp>
    </p:spTree>
    <p:extLst>
      <p:ext uri="{BB962C8B-B14F-4D97-AF65-F5344CB8AC3E}">
        <p14:creationId xmlns:p14="http://schemas.microsoft.com/office/powerpoint/2010/main" val="71965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 effective</a:t>
            </a:r>
            <a:r>
              <a:rPr lang="en-US" baseline="0" dirty="0" smtClean="0"/>
              <a:t> presentation use easy to read font. Make sure the font in the slide is immediately easy to read and works within the design. Headings at the top should be larger than points in the body. The font in the speaker’s notes should be no smaller than 12 or larger than </a:t>
            </a:r>
            <a:r>
              <a:rPr lang="en-US" sz="1200" baseline="0" dirty="0" smtClean="0"/>
              <a:t>twenty. </a:t>
            </a:r>
          </a:p>
          <a:p>
            <a:endParaRPr lang="en-US" sz="1200" baseline="0" dirty="0" smtClean="0"/>
          </a:p>
          <a:p>
            <a:r>
              <a:rPr lang="en-US" sz="1200" baseline="0" dirty="0" smtClean="0"/>
              <a:t>Pick a color scheme that is dark text on a light background, this is easiest for people to differentiate text from background. If the design does not work, and a dark background is desired, make sure the text is light enough to contrast and be able to read. </a:t>
            </a:r>
          </a:p>
          <a:p>
            <a:endParaRPr lang="en-US" sz="1200" baseline="0" dirty="0" smtClean="0"/>
          </a:p>
          <a:p>
            <a:r>
              <a:rPr lang="en-US" sz="1200" baseline="0" dirty="0" smtClean="0"/>
              <a:t>Align materials left or right. Centering can make it difficult to read. </a:t>
            </a:r>
          </a:p>
          <a:p>
            <a:r>
              <a:rPr lang="en-US" sz="1200" baseline="0" dirty="0" smtClean="0"/>
              <a:t>(Wax, </a:t>
            </a:r>
            <a:r>
              <a:rPr lang="en-US" sz="1200" baseline="0" dirty="0" err="1" smtClean="0"/>
              <a:t>n.d.</a:t>
            </a:r>
            <a:r>
              <a:rPr lang="en-US" sz="1200" baseline="0" dirty="0" smtClean="0"/>
              <a:t>)</a:t>
            </a:r>
          </a:p>
          <a:p>
            <a:endParaRPr lang="en-US" sz="1200" baseline="0" dirty="0" smtClean="0"/>
          </a:p>
          <a:p>
            <a:r>
              <a:rPr lang="en-US" sz="1200" baseline="0" dirty="0" smtClean="0"/>
              <a:t>If images are used, make sure that the images do not overpower the slide or interfere with text. Do not use copyrighted materials such as memes, cartoons or videos posted to the Internet. If the image contains a C alone or in a circle it is copyrighted. Only use images that are freely allowed use such as clip art or images created by the author of the presentation. Citing a copyrighted cartoon, meme or video is not enough, it is considered copyright infringement. </a:t>
            </a:r>
          </a:p>
          <a:p>
            <a:endParaRPr lang="en-US" sz="1200" baseline="0" dirty="0" smtClean="0"/>
          </a:p>
          <a:p>
            <a:r>
              <a:rPr lang="en-US" sz="1200" baseline="0" dirty="0" smtClean="0"/>
              <a:t>The images used in this presentation are photographs taken by the author altered by a lens application. The images are owned by the author. </a:t>
            </a:r>
          </a:p>
        </p:txBody>
      </p:sp>
      <p:sp>
        <p:nvSpPr>
          <p:cNvPr id="4" name="Slide Number Placeholder 3"/>
          <p:cNvSpPr>
            <a:spLocks noGrp="1"/>
          </p:cNvSpPr>
          <p:nvPr>
            <p:ph type="sldNum" sz="quarter" idx="10"/>
          </p:nvPr>
        </p:nvSpPr>
        <p:spPr/>
        <p:txBody>
          <a:bodyPr/>
          <a:lstStyle/>
          <a:p>
            <a:fld id="{93092680-0633-8D41-88FC-E30B07D31B86}" type="slidenum">
              <a:rPr lang="en-US" smtClean="0"/>
              <a:t>11</a:t>
            </a:fld>
            <a:endParaRPr lang="en-US"/>
          </a:p>
        </p:txBody>
      </p:sp>
    </p:spTree>
    <p:extLst>
      <p:ext uri="{BB962C8B-B14F-4D97-AF65-F5344CB8AC3E}">
        <p14:creationId xmlns:p14="http://schemas.microsoft.com/office/powerpoint/2010/main" val="198364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presentation must</a:t>
            </a:r>
            <a:r>
              <a:rPr lang="en-US" baseline="0" dirty="0" smtClean="0"/>
              <a:t> have a reference slide. </a:t>
            </a:r>
            <a:endParaRPr lang="en-US" dirty="0"/>
          </a:p>
        </p:txBody>
      </p:sp>
      <p:sp>
        <p:nvSpPr>
          <p:cNvPr id="4" name="Slide Number Placeholder 3"/>
          <p:cNvSpPr>
            <a:spLocks noGrp="1"/>
          </p:cNvSpPr>
          <p:nvPr>
            <p:ph type="sldNum" sz="quarter" idx="10"/>
          </p:nvPr>
        </p:nvSpPr>
        <p:spPr/>
        <p:txBody>
          <a:bodyPr/>
          <a:lstStyle/>
          <a:p>
            <a:fld id="{93092680-0633-8D41-88FC-E30B07D31B86}" type="slidenum">
              <a:rPr lang="en-US" smtClean="0"/>
              <a:t>12</a:t>
            </a:fld>
            <a:endParaRPr lang="en-US"/>
          </a:p>
        </p:txBody>
      </p:sp>
    </p:spTree>
    <p:extLst>
      <p:ext uri="{BB962C8B-B14F-4D97-AF65-F5344CB8AC3E}">
        <p14:creationId xmlns:p14="http://schemas.microsoft.com/office/powerpoint/2010/main" val="84413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sections, the requirements and expectations that are the same as requirements</a:t>
            </a:r>
            <a:r>
              <a:rPr lang="en-US" baseline="0" dirty="0" smtClean="0"/>
              <a:t> for papers will be explored. </a:t>
            </a:r>
            <a:endParaRPr lang="en-US" dirty="0"/>
          </a:p>
        </p:txBody>
      </p:sp>
      <p:sp>
        <p:nvSpPr>
          <p:cNvPr id="4" name="Slide Number Placeholder 3"/>
          <p:cNvSpPr>
            <a:spLocks noGrp="1"/>
          </p:cNvSpPr>
          <p:nvPr>
            <p:ph type="sldNum" sz="quarter" idx="10"/>
          </p:nvPr>
        </p:nvSpPr>
        <p:spPr/>
        <p:txBody>
          <a:bodyPr/>
          <a:lstStyle/>
          <a:p>
            <a:fld id="{93092680-0633-8D41-88FC-E30B07D31B86}" type="slidenum">
              <a:rPr lang="en-US" smtClean="0"/>
              <a:t>3</a:t>
            </a:fld>
            <a:endParaRPr lang="en-US"/>
          </a:p>
        </p:txBody>
      </p:sp>
    </p:spTree>
    <p:extLst>
      <p:ext uri="{BB962C8B-B14F-4D97-AF65-F5344CB8AC3E}">
        <p14:creationId xmlns:p14="http://schemas.microsoft.com/office/powerpoint/2010/main" val="110459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in papers, the author should refrain from</a:t>
            </a:r>
            <a:r>
              <a:rPr lang="en-US" baseline="0" dirty="0" smtClean="0"/>
              <a:t> using contractions and spell both words; do not instead of </a:t>
            </a:r>
            <a:r>
              <a:rPr lang="en-US" strike="sngStrike" baseline="0" dirty="0" smtClean="0"/>
              <a:t>don’t.  </a:t>
            </a:r>
            <a:endParaRPr lang="en-US" strike="noStrike" baseline="0" dirty="0" smtClean="0"/>
          </a:p>
          <a:p>
            <a:endParaRPr lang="en-US" strike="noStrike" baseline="0" dirty="0" smtClean="0"/>
          </a:p>
          <a:p>
            <a:r>
              <a:rPr lang="en-US" strike="noStrike" baseline="0" dirty="0" smtClean="0"/>
              <a:t>Do not use I statements as “skilled writers never use the phrases ‘I feel’, ‘I think’ or ‘I believe” (Mitchell, Jolley &amp; O’Shea, 2013 pp.9). The exception of course is when quoting a personal interview. </a:t>
            </a:r>
          </a:p>
          <a:p>
            <a:endParaRPr lang="en-US" strike="noStrike" baseline="0" dirty="0" smtClean="0"/>
          </a:p>
          <a:p>
            <a:r>
              <a:rPr lang="en-US" strike="noStrike" baseline="0" dirty="0" smtClean="0"/>
              <a:t>Write in the ”past tense to express an action or condition that occurred at a specific, definite time in the past” (APA, 2010 pp.78). Research, case examples, interviews occurred in the past from the presentation, so remain in past tense. </a:t>
            </a:r>
          </a:p>
          <a:p>
            <a:endParaRPr lang="en-US" strike="noStrike" baseline="0" dirty="0" smtClean="0"/>
          </a:p>
          <a:p>
            <a:r>
              <a:rPr lang="en-US" strike="noStrike" baseline="0" dirty="0" smtClean="0"/>
              <a:t>Every presentation should have a Introduction. This slide should foreshadow the presentation by introducing the topic (Mitchell, Jolley, &amp; O’Shea, 2013). </a:t>
            </a:r>
            <a:endParaRPr lang="en-US" strike="noStrike" dirty="0"/>
          </a:p>
        </p:txBody>
      </p:sp>
      <p:sp>
        <p:nvSpPr>
          <p:cNvPr id="4" name="Slide Number Placeholder 3"/>
          <p:cNvSpPr>
            <a:spLocks noGrp="1"/>
          </p:cNvSpPr>
          <p:nvPr>
            <p:ph type="sldNum" sz="quarter" idx="10"/>
          </p:nvPr>
        </p:nvSpPr>
        <p:spPr/>
        <p:txBody>
          <a:bodyPr/>
          <a:lstStyle/>
          <a:p>
            <a:fld id="{93092680-0633-8D41-88FC-E30B07D31B86}" type="slidenum">
              <a:rPr lang="en-US" smtClean="0"/>
              <a:t>4</a:t>
            </a:fld>
            <a:endParaRPr lang="en-US"/>
          </a:p>
        </p:txBody>
      </p:sp>
    </p:spTree>
    <p:extLst>
      <p:ext uri="{BB962C8B-B14F-4D97-AF65-F5344CB8AC3E}">
        <p14:creationId xmlns:p14="http://schemas.microsoft.com/office/powerpoint/2010/main" val="98943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each presentation multiple academic sources must be used. Academic</a:t>
            </a:r>
            <a:r>
              <a:rPr lang="en-US" baseline="0" dirty="0" smtClean="0"/>
              <a:t> sources include textbooks and peer-reviewed journal articles. Such sources are available to students at the </a:t>
            </a:r>
            <a:r>
              <a:rPr lang="en-US" baseline="0" dirty="0" err="1" smtClean="0"/>
              <a:t>UOPx</a:t>
            </a:r>
            <a:r>
              <a:rPr lang="en-US" baseline="0" dirty="0" smtClean="0"/>
              <a:t> library. Each presentation should have a minimum </a:t>
            </a:r>
            <a:r>
              <a:rPr lang="en-US" baseline="0" smtClean="0"/>
              <a:t>of </a:t>
            </a:r>
            <a:r>
              <a:rPr lang="en-US" baseline="0" smtClean="0"/>
              <a:t>five </a:t>
            </a:r>
            <a:r>
              <a:rPr lang="en-US" baseline="0" dirty="0" smtClean="0"/>
              <a:t>sources. When a presentation calls for services from the community, web pages or informational material from the community agency may be used (cited and referenced)</a:t>
            </a:r>
          </a:p>
          <a:p>
            <a:endParaRPr lang="en-US" baseline="0" dirty="0" smtClean="0"/>
          </a:p>
          <a:p>
            <a:r>
              <a:rPr lang="en-US" baseline="0" dirty="0" smtClean="0"/>
              <a:t>To support points made in the presentation “quote, paraphrase, or summarize material” (Mitchell, Jolley &amp; O’Shea, 2013 pp.3). Material needs to be cited either in the slide (small terms or phrases) or in the speaker’s notes for longer material. </a:t>
            </a:r>
          </a:p>
          <a:p>
            <a:endParaRPr lang="en-US" baseline="0" dirty="0" smtClean="0"/>
          </a:p>
          <a:p>
            <a:r>
              <a:rPr lang="en-US" baseline="0" dirty="0" smtClean="0"/>
              <a:t>Every presentation should have a Reference slide and ”all sources cited in the (presentation) </a:t>
            </a:r>
            <a:r>
              <a:rPr lang="is-IS" baseline="0" dirty="0" smtClean="0"/>
              <a:t>… should appear on the list” (Mitchell, Jolley &amp; O’Shea, 2013 pp.43).  For presentation that include an interview, quotes or summaries of the interview are cited in the speaker’s notes with (personal communication, year) and not included on the reference list. </a:t>
            </a:r>
            <a:endParaRPr lang="en-US" dirty="0"/>
          </a:p>
        </p:txBody>
      </p:sp>
      <p:sp>
        <p:nvSpPr>
          <p:cNvPr id="4" name="Slide Number Placeholder 3"/>
          <p:cNvSpPr>
            <a:spLocks noGrp="1"/>
          </p:cNvSpPr>
          <p:nvPr>
            <p:ph type="sldNum" sz="quarter" idx="10"/>
          </p:nvPr>
        </p:nvSpPr>
        <p:spPr/>
        <p:txBody>
          <a:bodyPr/>
          <a:lstStyle/>
          <a:p>
            <a:fld id="{93092680-0633-8D41-88FC-E30B07D31B86}" type="slidenum">
              <a:rPr lang="en-US" smtClean="0"/>
              <a:t>5</a:t>
            </a:fld>
            <a:endParaRPr lang="en-US"/>
          </a:p>
        </p:txBody>
      </p:sp>
    </p:spTree>
    <p:extLst>
      <p:ext uri="{BB962C8B-B14F-4D97-AF65-F5344CB8AC3E}">
        <p14:creationId xmlns:p14="http://schemas.microsoft.com/office/powerpoint/2010/main" val="97235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sections, expectations that differ from papers will be explored. </a:t>
            </a:r>
            <a:endParaRPr lang="en-US" dirty="0"/>
          </a:p>
        </p:txBody>
      </p:sp>
      <p:sp>
        <p:nvSpPr>
          <p:cNvPr id="4" name="Slide Number Placeholder 3"/>
          <p:cNvSpPr>
            <a:spLocks noGrp="1"/>
          </p:cNvSpPr>
          <p:nvPr>
            <p:ph type="sldNum" sz="quarter" idx="10"/>
          </p:nvPr>
        </p:nvSpPr>
        <p:spPr/>
        <p:txBody>
          <a:bodyPr/>
          <a:lstStyle/>
          <a:p>
            <a:fld id="{93092680-0633-8D41-88FC-E30B07D31B86}" type="slidenum">
              <a:rPr lang="en-US" smtClean="0"/>
              <a:t>6</a:t>
            </a:fld>
            <a:endParaRPr lang="en-US"/>
          </a:p>
        </p:txBody>
      </p:sp>
    </p:spTree>
    <p:extLst>
      <p:ext uri="{BB962C8B-B14F-4D97-AF65-F5344CB8AC3E}">
        <p14:creationId xmlns:p14="http://schemas.microsoft.com/office/powerpoint/2010/main" val="79808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certain aspects of APA such as refraining</a:t>
            </a:r>
            <a:r>
              <a:rPr lang="en-US" baseline="0" dirty="0" smtClean="0"/>
              <a:t> from I or contractions must be observed. The majority of format rules do not apply. Margins, font/typeface, line spacing </a:t>
            </a:r>
            <a:r>
              <a:rPr lang="en-US" baseline="0" dirty="0" err="1" smtClean="0"/>
              <a:t>etc</a:t>
            </a:r>
            <a:r>
              <a:rPr lang="en-US" baseline="0" dirty="0" smtClean="0"/>
              <a:t> do not need to be observed. All choices in this are should be based on readability and design. </a:t>
            </a:r>
          </a:p>
          <a:p>
            <a:endParaRPr lang="en-US" baseline="0" dirty="0" smtClean="0"/>
          </a:p>
          <a:p>
            <a:r>
              <a:rPr lang="en-US" baseline="0" dirty="0" smtClean="0"/>
              <a:t>In presentation use speaker’s notes to expand on points and place the majority of cited expanded material. Do not place paragraphs in slides (Wax, </a:t>
            </a:r>
            <a:r>
              <a:rPr lang="en-US" baseline="0" dirty="0" err="1" smtClean="0"/>
              <a:t>n.d.</a:t>
            </a:r>
            <a:r>
              <a:rPr lang="en-US" baseline="0" dirty="0" smtClean="0"/>
              <a:t>), reserve longer pieces of writing for the speaker’s notes. </a:t>
            </a:r>
            <a:endParaRPr lang="en-US" dirty="0"/>
          </a:p>
        </p:txBody>
      </p:sp>
      <p:sp>
        <p:nvSpPr>
          <p:cNvPr id="4" name="Slide Number Placeholder 3"/>
          <p:cNvSpPr>
            <a:spLocks noGrp="1"/>
          </p:cNvSpPr>
          <p:nvPr>
            <p:ph type="sldNum" sz="quarter" idx="10"/>
          </p:nvPr>
        </p:nvSpPr>
        <p:spPr/>
        <p:txBody>
          <a:bodyPr/>
          <a:lstStyle/>
          <a:p>
            <a:fld id="{93092680-0633-8D41-88FC-E30B07D31B86}" type="slidenum">
              <a:rPr lang="en-US" smtClean="0"/>
              <a:t>7</a:t>
            </a:fld>
            <a:endParaRPr lang="en-US"/>
          </a:p>
        </p:txBody>
      </p:sp>
    </p:spTree>
    <p:extLst>
      <p:ext uri="{BB962C8B-B14F-4D97-AF65-F5344CB8AC3E}">
        <p14:creationId xmlns:p14="http://schemas.microsoft.com/office/powerpoint/2010/main" val="1041173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a:t>
            </a:r>
            <a:r>
              <a:rPr lang="en-US" baseline="0" dirty="0" smtClean="0"/>
              <a:t> style, although similar to papers needs to be placed differently in presentations. </a:t>
            </a:r>
            <a:endParaRPr lang="en-US" dirty="0"/>
          </a:p>
        </p:txBody>
      </p:sp>
      <p:sp>
        <p:nvSpPr>
          <p:cNvPr id="4" name="Slide Number Placeholder 3"/>
          <p:cNvSpPr>
            <a:spLocks noGrp="1"/>
          </p:cNvSpPr>
          <p:nvPr>
            <p:ph type="sldNum" sz="quarter" idx="10"/>
          </p:nvPr>
        </p:nvSpPr>
        <p:spPr/>
        <p:txBody>
          <a:bodyPr/>
          <a:lstStyle/>
          <a:p>
            <a:fld id="{93092680-0633-8D41-88FC-E30B07D31B86}" type="slidenum">
              <a:rPr lang="en-US" smtClean="0"/>
              <a:t>8</a:t>
            </a:fld>
            <a:endParaRPr lang="en-US"/>
          </a:p>
        </p:txBody>
      </p:sp>
    </p:spTree>
    <p:extLst>
      <p:ext uri="{BB962C8B-B14F-4D97-AF65-F5344CB8AC3E}">
        <p14:creationId xmlns:p14="http://schemas.microsoft.com/office/powerpoint/2010/main" val="1468660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as in papers, the writing should be clear and concise. “Do not use fancy words or fancy phrases to impress” but “do not banish technical terms” (Mitchell, Jolley &amp; O’Shea, 2013 pp.10). </a:t>
            </a:r>
          </a:p>
          <a:p>
            <a:endParaRPr lang="en-US" baseline="0" dirty="0" smtClean="0"/>
          </a:p>
          <a:p>
            <a:r>
              <a:rPr lang="en-US" baseline="0" dirty="0" smtClean="0"/>
              <a:t>Incorporate professional language, and write as if the presentation audience is a potential employer. </a:t>
            </a:r>
          </a:p>
          <a:p>
            <a:endParaRPr lang="en-US" baseline="0" dirty="0" smtClean="0"/>
          </a:p>
          <a:p>
            <a:r>
              <a:rPr lang="en-US" baseline="0" dirty="0" smtClean="0"/>
              <a:t>Simply list or highlight major points in the slide, then expand within the speaker’s notes including citations. “Slides are the illustrations” (Wax, n.d.pp.1), of the material but not the bulk. </a:t>
            </a:r>
          </a:p>
          <a:p>
            <a:r>
              <a:rPr lang="en-US" baseline="0" dirty="0" smtClean="0"/>
              <a:t>Reserve the majority of writing for the speaker’s notes. </a:t>
            </a:r>
            <a:endParaRPr lang="en-US" dirty="0"/>
          </a:p>
        </p:txBody>
      </p:sp>
      <p:sp>
        <p:nvSpPr>
          <p:cNvPr id="4" name="Slide Number Placeholder 3"/>
          <p:cNvSpPr>
            <a:spLocks noGrp="1"/>
          </p:cNvSpPr>
          <p:nvPr>
            <p:ph type="sldNum" sz="quarter" idx="10"/>
          </p:nvPr>
        </p:nvSpPr>
        <p:spPr/>
        <p:txBody>
          <a:bodyPr/>
          <a:lstStyle/>
          <a:p>
            <a:fld id="{93092680-0633-8D41-88FC-E30B07D31B86}" type="slidenum">
              <a:rPr lang="en-US" smtClean="0"/>
              <a:t>9</a:t>
            </a:fld>
            <a:endParaRPr lang="en-US"/>
          </a:p>
        </p:txBody>
      </p:sp>
    </p:spTree>
    <p:extLst>
      <p:ext uri="{BB962C8B-B14F-4D97-AF65-F5344CB8AC3E}">
        <p14:creationId xmlns:p14="http://schemas.microsoft.com/office/powerpoint/2010/main" val="60531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Guidelines</a:t>
            </a:r>
            <a:r>
              <a:rPr lang="en-US" baseline="0" dirty="0" smtClean="0"/>
              <a:t> and tips for a colorful yet effective presentation. </a:t>
            </a:r>
            <a:endParaRPr lang="en-US" dirty="0"/>
          </a:p>
        </p:txBody>
      </p:sp>
      <p:sp>
        <p:nvSpPr>
          <p:cNvPr id="4" name="Slide Number Placeholder 3"/>
          <p:cNvSpPr>
            <a:spLocks noGrp="1"/>
          </p:cNvSpPr>
          <p:nvPr>
            <p:ph type="sldNum" sz="quarter" idx="10"/>
          </p:nvPr>
        </p:nvSpPr>
        <p:spPr/>
        <p:txBody>
          <a:bodyPr/>
          <a:lstStyle/>
          <a:p>
            <a:fld id="{93092680-0633-8D41-88FC-E30B07D31B86}" type="slidenum">
              <a:rPr lang="en-US" smtClean="0"/>
              <a:t>10</a:t>
            </a:fld>
            <a:endParaRPr lang="en-US"/>
          </a:p>
        </p:txBody>
      </p:sp>
    </p:spTree>
    <p:extLst>
      <p:ext uri="{BB962C8B-B14F-4D97-AF65-F5344CB8AC3E}">
        <p14:creationId xmlns:p14="http://schemas.microsoft.com/office/powerpoint/2010/main" val="1758123708"/>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10/14/16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4.jpe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hyperlink" TargetMode="External" Target="http://www.lifehack.or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jpe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2.jpe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3.jpe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Presentation Requirements</a:t>
            </a:r>
            <a:endParaRPr lang="en-US" dirty="0"/>
          </a:p>
        </p:txBody>
      </p:sp>
      <p:sp>
        <p:nvSpPr>
          <p:cNvPr id="3" name="Subtitle 2"/>
          <p:cNvSpPr>
            <a:spLocks noGrp="1"/>
          </p:cNvSpPr>
          <p:nvPr>
            <p:ph type="subTitle" idx="1"/>
          </p:nvPr>
        </p:nvSpPr>
        <p:spPr/>
        <p:txBody>
          <a:bodyPr/>
          <a:lstStyle/>
          <a:p>
            <a:r>
              <a:rPr lang="en-US" dirty="0" smtClean="0"/>
              <a:t>Dr. Robin Switzer</a:t>
            </a:r>
            <a:endParaRPr lang="en-US" dirty="0"/>
          </a:p>
        </p:txBody>
      </p:sp>
    </p:spTree>
    <p:extLst>
      <p:ext uri="{BB962C8B-B14F-4D97-AF65-F5344CB8AC3E}">
        <p14:creationId xmlns:p14="http://schemas.microsoft.com/office/powerpoint/2010/main" val="644709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965" y="1563757"/>
            <a:ext cx="5088835" cy="4996069"/>
          </a:xfrm>
        </p:spPr>
      </p:pic>
    </p:spTree>
    <p:extLst>
      <p:ext uri="{BB962C8B-B14F-4D97-AF65-F5344CB8AC3E}">
        <p14:creationId xmlns:p14="http://schemas.microsoft.com/office/powerpoint/2010/main" val="60566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lstStyle/>
          <a:p>
            <a:endParaRPr lang="en-US" dirty="0" smtClean="0"/>
          </a:p>
          <a:p>
            <a:r>
              <a:rPr lang="en-US" dirty="0" smtClean="0"/>
              <a:t>Color scheme</a:t>
            </a:r>
          </a:p>
          <a:p>
            <a:endParaRPr lang="en-US" dirty="0"/>
          </a:p>
          <a:p>
            <a:r>
              <a:rPr lang="en-US" dirty="0" smtClean="0"/>
              <a:t>Placement</a:t>
            </a:r>
          </a:p>
          <a:p>
            <a:endParaRPr lang="en-US" dirty="0"/>
          </a:p>
          <a:p>
            <a:r>
              <a:rPr lang="en-US" dirty="0" smtClean="0"/>
              <a:t>Images</a:t>
            </a:r>
            <a:endParaRPr lang="en-US" dirty="0"/>
          </a:p>
        </p:txBody>
      </p:sp>
    </p:spTree>
    <p:extLst>
      <p:ext uri="{BB962C8B-B14F-4D97-AF65-F5344CB8AC3E}">
        <p14:creationId xmlns:p14="http://schemas.microsoft.com/office/powerpoint/2010/main" val="46694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American Psychological Association (APA), (2010). </a:t>
            </a:r>
            <a:r>
              <a:rPr lang="en-US" i="1" dirty="0" smtClean="0"/>
              <a:t>Publication manual of the 	</a:t>
            </a:r>
            <a:r>
              <a:rPr lang="en-US" i="1" dirty="0" err="1" smtClean="0"/>
              <a:t>american</a:t>
            </a:r>
            <a:r>
              <a:rPr lang="en-US" i="1" dirty="0" smtClean="0"/>
              <a:t> psychological association. </a:t>
            </a:r>
            <a:r>
              <a:rPr lang="en-US" dirty="0" smtClean="0"/>
              <a:t>(6</a:t>
            </a:r>
            <a:r>
              <a:rPr lang="en-US" baseline="30000" dirty="0" smtClean="0"/>
              <a:t>th</a:t>
            </a:r>
            <a:r>
              <a:rPr lang="en-US" dirty="0" smtClean="0"/>
              <a:t> ed.) Washington DC: American 	Psychological Association. </a:t>
            </a:r>
          </a:p>
          <a:p>
            <a:pPr marL="0" indent="0">
              <a:buNone/>
            </a:pPr>
            <a:r>
              <a:rPr lang="en-US" dirty="0" smtClean="0"/>
              <a:t>Mitchell, M.L., Jolley, J.M., &amp; O’Shea, R.P. (2013). </a:t>
            </a:r>
            <a:r>
              <a:rPr lang="en-US" i="1" dirty="0" smtClean="0"/>
              <a:t>Writing for psychology. </a:t>
            </a:r>
            <a:r>
              <a:rPr lang="en-US" dirty="0" smtClean="0"/>
              <a:t>(4</a:t>
            </a:r>
            <a:r>
              <a:rPr lang="en-US" baseline="30000" dirty="0" smtClean="0"/>
              <a:t>th</a:t>
            </a:r>
            <a:r>
              <a:rPr lang="en-US" dirty="0" smtClean="0"/>
              <a:t> 	ed.) Belmont, CA: Wadsworth, Cengage Learning. </a:t>
            </a:r>
          </a:p>
          <a:p>
            <a:pPr marL="0" indent="0">
              <a:buNone/>
            </a:pPr>
            <a:r>
              <a:rPr lang="en-US" dirty="0" smtClean="0"/>
              <a:t>Wax, Dustin (</a:t>
            </a:r>
            <a:r>
              <a:rPr lang="en-US" dirty="0" err="1" smtClean="0"/>
              <a:t>n.d.</a:t>
            </a:r>
            <a:r>
              <a:rPr lang="en-US" dirty="0" smtClean="0"/>
              <a:t>) Ten tips for more effective power point presentations.  Life 	Hacks. Retrieved from </a:t>
            </a:r>
            <a:r>
              <a:rPr lang="en-US" dirty="0" smtClean="0">
                <a:hlinkClick r:id="rId3"/>
              </a:rPr>
              <a:t>www.lifehack.org</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53136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Requirements similar to paper expectations</a:t>
            </a:r>
          </a:p>
          <a:p>
            <a:endParaRPr lang="en-US" dirty="0" smtClean="0"/>
          </a:p>
          <a:p>
            <a:r>
              <a:rPr lang="en-US" dirty="0" smtClean="0"/>
              <a:t>Requirements different than paper expectations</a:t>
            </a:r>
          </a:p>
          <a:p>
            <a:endParaRPr lang="en-US" dirty="0" smtClean="0"/>
          </a:p>
          <a:p>
            <a:r>
              <a:rPr lang="en-US" dirty="0" smtClean="0"/>
              <a:t>Writing</a:t>
            </a:r>
          </a:p>
          <a:p>
            <a:endParaRPr lang="en-US" dirty="0" smtClean="0"/>
          </a:p>
          <a:p>
            <a:r>
              <a:rPr lang="en-US" dirty="0" smtClean="0"/>
              <a:t>Design</a:t>
            </a:r>
            <a:endParaRPr lang="en-US" dirty="0"/>
          </a:p>
        </p:txBody>
      </p:sp>
      <p:sp>
        <p:nvSpPr>
          <p:cNvPr id="4" name="Footer Placeholder 3"/>
          <p:cNvSpPr>
            <a:spLocks noGrp="1"/>
          </p:cNvSpPr>
          <p:nvPr>
            <p:ph type="ftr" sz="quarter" idx="11"/>
          </p:nvPr>
        </p:nvSpPr>
        <p:spPr/>
        <p:txBody>
          <a:bodyPr/>
          <a:lstStyle/>
          <a:p>
            <a:r>
              <a:rPr lang="en-US" sz="1200" b="1" dirty="0" smtClean="0"/>
              <a:t>***View this presentation with speaker notes</a:t>
            </a:r>
            <a:endParaRPr lang="en-US" sz="1200" b="1" dirty="0"/>
          </a:p>
        </p:txBody>
      </p:sp>
    </p:spTree>
    <p:extLst>
      <p:ext uri="{BB962C8B-B14F-4D97-AF65-F5344CB8AC3E}">
        <p14:creationId xmlns:p14="http://schemas.microsoft.com/office/powerpoint/2010/main" val="207308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Expectations Similar to Papers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5322" y="1497497"/>
            <a:ext cx="7341704" cy="4943060"/>
          </a:xfrm>
        </p:spPr>
      </p:pic>
    </p:spTree>
    <p:extLst>
      <p:ext uri="{BB962C8B-B14F-4D97-AF65-F5344CB8AC3E}">
        <p14:creationId xmlns:p14="http://schemas.microsoft.com/office/powerpoint/2010/main" val="943901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Similar</a:t>
            </a:r>
            <a:endParaRPr lang="en-US" dirty="0"/>
          </a:p>
        </p:txBody>
      </p:sp>
      <p:sp>
        <p:nvSpPr>
          <p:cNvPr id="4" name="Content Placeholder 3"/>
          <p:cNvSpPr>
            <a:spLocks noGrp="1"/>
          </p:cNvSpPr>
          <p:nvPr>
            <p:ph idx="1"/>
          </p:nvPr>
        </p:nvSpPr>
        <p:spPr/>
        <p:txBody>
          <a:bodyPr/>
          <a:lstStyle/>
          <a:p>
            <a:endParaRPr lang="en-US" dirty="0" smtClean="0"/>
          </a:p>
          <a:p>
            <a:r>
              <a:rPr lang="en-US" dirty="0" smtClean="0"/>
              <a:t>Do not use contractions</a:t>
            </a:r>
          </a:p>
          <a:p>
            <a:endParaRPr lang="en-US" dirty="0"/>
          </a:p>
          <a:p>
            <a:r>
              <a:rPr lang="en-US" dirty="0" smtClean="0"/>
              <a:t>Do not use I (you, we, me, us, our </a:t>
            </a:r>
            <a:r>
              <a:rPr lang="en-US" dirty="0" err="1" smtClean="0"/>
              <a:t>etc</a:t>
            </a:r>
            <a:r>
              <a:rPr lang="en-US" dirty="0" smtClean="0"/>
              <a:t>)</a:t>
            </a:r>
          </a:p>
          <a:p>
            <a:endParaRPr lang="en-US" dirty="0"/>
          </a:p>
          <a:p>
            <a:r>
              <a:rPr lang="en-US" dirty="0" smtClean="0"/>
              <a:t>Write in Past tense </a:t>
            </a:r>
            <a:endParaRPr lang="en-US" dirty="0"/>
          </a:p>
          <a:p>
            <a:endParaRPr lang="en-US" dirty="0" smtClean="0"/>
          </a:p>
          <a:p>
            <a:r>
              <a:rPr lang="en-US" dirty="0" smtClean="0"/>
              <a:t>Introduction</a:t>
            </a:r>
            <a:endParaRPr lang="en-US" dirty="0"/>
          </a:p>
        </p:txBody>
      </p:sp>
    </p:spTree>
    <p:extLst>
      <p:ext uri="{BB962C8B-B14F-4D97-AF65-F5344CB8AC3E}">
        <p14:creationId xmlns:p14="http://schemas.microsoft.com/office/powerpoint/2010/main" val="1805788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continued</a:t>
            </a:r>
            <a:endParaRPr lang="en-US" dirty="0"/>
          </a:p>
        </p:txBody>
      </p:sp>
      <p:sp>
        <p:nvSpPr>
          <p:cNvPr id="3" name="Content Placeholder 2"/>
          <p:cNvSpPr>
            <a:spLocks noGrp="1"/>
          </p:cNvSpPr>
          <p:nvPr>
            <p:ph idx="1"/>
          </p:nvPr>
        </p:nvSpPr>
        <p:spPr/>
        <p:txBody>
          <a:bodyPr/>
          <a:lstStyle/>
          <a:p>
            <a:endParaRPr lang="en-US" dirty="0" smtClean="0"/>
          </a:p>
          <a:p>
            <a:r>
              <a:rPr lang="en-US" dirty="0" smtClean="0"/>
              <a:t>Citations</a:t>
            </a:r>
          </a:p>
          <a:p>
            <a:endParaRPr lang="en-US" dirty="0"/>
          </a:p>
          <a:p>
            <a:r>
              <a:rPr lang="en-US" dirty="0" smtClean="0"/>
              <a:t>Sources</a:t>
            </a:r>
          </a:p>
          <a:p>
            <a:endParaRPr lang="en-US" dirty="0"/>
          </a:p>
          <a:p>
            <a:r>
              <a:rPr lang="en-US" dirty="0" smtClean="0"/>
              <a:t>Reference</a:t>
            </a:r>
          </a:p>
        </p:txBody>
      </p:sp>
    </p:spTree>
    <p:extLst>
      <p:ext uri="{BB962C8B-B14F-4D97-AF65-F5344CB8AC3E}">
        <p14:creationId xmlns:p14="http://schemas.microsoft.com/office/powerpoint/2010/main" val="1878289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that differ from papers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7513" y="1683026"/>
            <a:ext cx="7195929" cy="4863548"/>
          </a:xfrm>
        </p:spPr>
      </p:pic>
    </p:spTree>
    <p:extLst>
      <p:ext uri="{BB962C8B-B14F-4D97-AF65-F5344CB8AC3E}">
        <p14:creationId xmlns:p14="http://schemas.microsoft.com/office/powerpoint/2010/main" val="1107223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a:t>
            </a:r>
            <a:endParaRPr lang="en-US" dirty="0"/>
          </a:p>
        </p:txBody>
      </p:sp>
      <p:sp>
        <p:nvSpPr>
          <p:cNvPr id="3" name="Content Placeholder 2"/>
          <p:cNvSpPr>
            <a:spLocks noGrp="1"/>
          </p:cNvSpPr>
          <p:nvPr>
            <p:ph idx="1"/>
          </p:nvPr>
        </p:nvSpPr>
        <p:spPr/>
        <p:txBody>
          <a:bodyPr/>
          <a:lstStyle/>
          <a:p>
            <a:endParaRPr lang="en-US" dirty="0" smtClean="0"/>
          </a:p>
          <a:p>
            <a:r>
              <a:rPr lang="en-US" dirty="0" smtClean="0"/>
              <a:t>Format</a:t>
            </a:r>
          </a:p>
          <a:p>
            <a:pPr lvl="1"/>
            <a:r>
              <a:rPr lang="en-US" dirty="0" smtClean="0"/>
              <a:t>Margins</a:t>
            </a:r>
          </a:p>
          <a:p>
            <a:pPr lvl="1"/>
            <a:r>
              <a:rPr lang="en-US" dirty="0" smtClean="0"/>
              <a:t>Font/typeface</a:t>
            </a:r>
          </a:p>
          <a:p>
            <a:pPr lvl="1"/>
            <a:r>
              <a:rPr lang="en-US" dirty="0" smtClean="0"/>
              <a:t>Line spacing</a:t>
            </a:r>
          </a:p>
          <a:p>
            <a:pPr lvl="1"/>
            <a:r>
              <a:rPr lang="en-US" dirty="0" smtClean="0"/>
              <a:t>Page numbers, running header</a:t>
            </a:r>
          </a:p>
          <a:p>
            <a:endParaRPr lang="en-US" dirty="0"/>
          </a:p>
          <a:p>
            <a:r>
              <a:rPr lang="en-US" dirty="0" smtClean="0"/>
              <a:t>Speaker’s notes</a:t>
            </a:r>
          </a:p>
          <a:p>
            <a:endParaRPr lang="en-US" dirty="0"/>
          </a:p>
        </p:txBody>
      </p:sp>
    </p:spTree>
    <p:extLst>
      <p:ext uri="{BB962C8B-B14F-4D97-AF65-F5344CB8AC3E}">
        <p14:creationId xmlns:p14="http://schemas.microsoft.com/office/powerpoint/2010/main" val="972479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6471" y="1417983"/>
            <a:ext cx="5632172" cy="4863547"/>
          </a:xfrm>
        </p:spPr>
      </p:pic>
    </p:spTree>
    <p:extLst>
      <p:ext uri="{BB962C8B-B14F-4D97-AF65-F5344CB8AC3E}">
        <p14:creationId xmlns:p14="http://schemas.microsoft.com/office/powerpoint/2010/main" val="63415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Clear</a:t>
            </a:r>
          </a:p>
          <a:p>
            <a:endParaRPr lang="en-US" dirty="0"/>
          </a:p>
          <a:p>
            <a:r>
              <a:rPr lang="en-US" dirty="0" smtClean="0"/>
              <a:t>Concise</a:t>
            </a:r>
          </a:p>
          <a:p>
            <a:endParaRPr lang="en-US" dirty="0"/>
          </a:p>
          <a:p>
            <a:r>
              <a:rPr lang="en-US" dirty="0" smtClean="0"/>
              <a:t>Simple</a:t>
            </a:r>
          </a:p>
          <a:p>
            <a:endParaRPr lang="en-US" dirty="0"/>
          </a:p>
          <a:p>
            <a:r>
              <a:rPr lang="en-US" dirty="0" smtClean="0"/>
              <a:t>Professiona</a:t>
            </a:r>
            <a:r>
              <a:rPr lang="en-US" dirty="0"/>
              <a:t>l</a:t>
            </a:r>
          </a:p>
        </p:txBody>
      </p:sp>
    </p:spTree>
    <p:extLst>
      <p:ext uri="{BB962C8B-B14F-4D97-AF65-F5344CB8AC3E}">
        <p14:creationId xmlns:p14="http://schemas.microsoft.com/office/powerpoint/2010/main" val="171420605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976</Words>
  <Application/>
  <PresentationFormat>Widescreen</PresentationFormat>
  <Paragraphs>110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Wisp</vt:lpstr>
      <vt:lpstr>Presentation Requirements</vt:lpstr>
      <vt:lpstr>Contents</vt:lpstr>
      <vt:lpstr>Expectations Similar to Papers</vt:lpstr>
      <vt:lpstr>Similar</vt:lpstr>
      <vt:lpstr>Similar continued</vt:lpstr>
      <vt:lpstr>Expectations that differ from papers</vt:lpstr>
      <vt:lpstr>Different</vt:lpstr>
      <vt:lpstr>Writing</vt:lpstr>
      <vt:lpstr>Writing</vt:lpstr>
      <vt:lpstr>Design</vt:lpstr>
      <vt:lpstr>Design</vt:lpstr>
      <vt:lpstr>Reference</vt:lpstr>
    </vt:vector>
  </TitlesOfParts>
  <Company/>
  <LinksUpToDate>false</LinksUpToDate>
  <SharedDoc>false</SharedDoc>
  <HyperlinksChanged>false</HyperlinksChanged>
  <AppVersion>15.0027</AppVersion>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