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7909"/>
  </p:normalViewPr>
  <p:slideViewPr>
    <p:cSldViewPr snapToGrid="0" snapToObjects="1">
      <p:cViewPr varScale="1">
        <p:scale>
          <a:sx n="87" d="100"/>
          <a:sy n="87" d="100"/>
        </p:scale>
        <p:origin x="290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notesMaster" Target="notesMasters/notesMaster1.xml"/>
  <Relationship Id="rId13" Type="http://schemas.openxmlformats.org/officeDocument/2006/relationships/presProps" Target="presProps.xml"/>
  <Relationship Id="rId14" Type="http://schemas.openxmlformats.org/officeDocument/2006/relationships/viewProps" Target="viewProps.xml"/>
  <Relationship Id="rId15" Type="http://schemas.openxmlformats.org/officeDocument/2006/relationships/theme" Target="theme/theme1.xml"/>
  <Relationship Id="rId16"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0FFC5-D325-984F-B517-ADF6DFF93123}" type="datetimeFigureOut">
              <a:rPr lang="en-US" smtClean="0"/>
              <a:t>7/26/16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83B3B4-8E64-A349-B282-1A2AE091142F}" type="slidenum">
              <a:rPr lang="en-US" smtClean="0"/>
              <a:t>‹#›</a:t>
            </a:fld>
            <a:endParaRPr lang="en-US"/>
          </a:p>
        </p:txBody>
      </p:sp>
    </p:spTree>
    <p:extLst>
      <p:ext uri="{BB962C8B-B14F-4D97-AF65-F5344CB8AC3E}">
        <p14:creationId xmlns:p14="http://schemas.microsoft.com/office/powerpoint/2010/main" val="210174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Networking</a:t>
            </a:r>
          </a:p>
          <a:p>
            <a:r>
              <a:rPr lang="en-US" dirty="0" smtClean="0"/>
              <a:t>Getting to know community </a:t>
            </a:r>
          </a:p>
          <a:p>
            <a:r>
              <a:rPr lang="en-US" dirty="0" smtClean="0"/>
              <a:t>Developing relationships with community resources </a:t>
            </a:r>
          </a:p>
          <a:p>
            <a:r>
              <a:rPr lang="en-US" dirty="0" smtClean="0"/>
              <a:t>Developing relationships with community resource gatekeepers </a:t>
            </a:r>
          </a:p>
          <a:p>
            <a:r>
              <a:rPr lang="en-US" dirty="0" smtClean="0"/>
              <a:t>Utilizing resources like</a:t>
            </a:r>
            <a:r>
              <a:rPr lang="en-US" baseline="0" dirty="0" smtClean="0"/>
              <a:t> 211 (United Way, 2016)</a:t>
            </a:r>
          </a:p>
          <a:p>
            <a:endParaRPr lang="en-US" baseline="0" dirty="0" smtClean="0"/>
          </a:p>
          <a:p>
            <a:r>
              <a:rPr lang="en-US" baseline="0" dirty="0" smtClean="0"/>
              <a:t>Collaboration</a:t>
            </a:r>
          </a:p>
          <a:p>
            <a:endParaRPr lang="en-US" dirty="0" smtClean="0"/>
          </a:p>
          <a:p>
            <a:r>
              <a:rPr lang="en-US" dirty="0" smtClean="0"/>
              <a:t>Working with additional agencies toward one goal </a:t>
            </a:r>
          </a:p>
          <a:p>
            <a:r>
              <a:rPr lang="en-US" dirty="0" smtClean="0"/>
              <a:t>Communication with the team </a:t>
            </a:r>
          </a:p>
          <a:p>
            <a:r>
              <a:rPr lang="en-US" dirty="0" smtClean="0"/>
              <a:t>Identifying the roles that each play for the client. </a:t>
            </a:r>
          </a:p>
          <a:p>
            <a:r>
              <a:rPr lang="en-US" sz="1200" kern="1200" dirty="0" smtClean="0">
                <a:solidFill>
                  <a:schemeClr val="tx1"/>
                </a:solidFill>
                <a:effectLst/>
                <a:latin typeface="+mn-lt"/>
                <a:ea typeface="+mn-ea"/>
                <a:cs typeface="+mn-cs"/>
              </a:rPr>
              <a:t>Interdisciplinary, “when each discipline brings their perspectives and ideas to the table and the team formulates a plan together” (</a:t>
            </a:r>
            <a:r>
              <a:rPr lang="en-US" sz="1200" kern="1200" dirty="0" err="1" smtClean="0">
                <a:solidFill>
                  <a:schemeClr val="tx1"/>
                </a:solidFill>
                <a:effectLst/>
                <a:latin typeface="+mn-lt"/>
                <a:ea typeface="+mn-ea"/>
                <a:cs typeface="+mn-cs"/>
              </a:rPr>
              <a:t>McLoughlin</a:t>
            </a:r>
            <a:r>
              <a:rPr lang="en-US" sz="1200" kern="1200" dirty="0" smtClean="0">
                <a:solidFill>
                  <a:schemeClr val="tx1"/>
                </a:solidFill>
                <a:effectLst/>
                <a:latin typeface="+mn-lt"/>
                <a:ea typeface="+mn-ea"/>
                <a:cs typeface="+mn-cs"/>
              </a:rPr>
              <a:t> &amp; Geller, 2010 pp.265) is preferred to eliminate confusion and cross-purposes. </a:t>
            </a:r>
          </a:p>
          <a:p>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2</a:t>
            </a:fld>
            <a:endParaRPr lang="en-US"/>
          </a:p>
        </p:txBody>
      </p:sp>
    </p:spTree>
    <p:extLst>
      <p:ext uri="{BB962C8B-B14F-4D97-AF65-F5344CB8AC3E}">
        <p14:creationId xmlns:p14="http://schemas.microsoft.com/office/powerpoint/2010/main" val="1489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 to date on community resources</a:t>
            </a:r>
          </a:p>
          <a:p>
            <a:r>
              <a:rPr lang="en-US" dirty="0" smtClean="0"/>
              <a:t>Up to date on how to access resources</a:t>
            </a:r>
          </a:p>
          <a:p>
            <a:r>
              <a:rPr lang="en-US" dirty="0" smtClean="0"/>
              <a:t>Up to date on client’s successes, missteps</a:t>
            </a:r>
          </a:p>
          <a:p>
            <a:r>
              <a:rPr lang="en-US" dirty="0" smtClean="0"/>
              <a:t>Create a team approach to offer more support to client</a:t>
            </a:r>
          </a:p>
          <a:p>
            <a:r>
              <a:rPr lang="en-US" dirty="0" smtClean="0"/>
              <a:t>Create a team approach to provide support for one another as human services workers. </a:t>
            </a:r>
          </a:p>
          <a:p>
            <a:r>
              <a:rPr lang="en-US" dirty="0" smtClean="0"/>
              <a:t>(</a:t>
            </a:r>
            <a:r>
              <a:rPr lang="en-US" dirty="0" err="1" smtClean="0"/>
              <a:t>McClam</a:t>
            </a:r>
            <a:r>
              <a:rPr lang="en-US" baseline="0" dirty="0" smtClean="0"/>
              <a:t> &amp; Woodside, 2012)</a:t>
            </a:r>
            <a:endParaRPr lang="en-US" dirty="0" smtClean="0"/>
          </a:p>
          <a:p>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3</a:t>
            </a:fld>
            <a:endParaRPr lang="en-US"/>
          </a:p>
        </p:txBody>
      </p:sp>
    </p:spTree>
    <p:extLst>
      <p:ext uri="{BB962C8B-B14F-4D97-AF65-F5344CB8AC3E}">
        <p14:creationId xmlns:p14="http://schemas.microsoft.com/office/powerpoint/2010/main" val="442961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case manager links clients with appropriate providers and resources throughout the continuum of health and human services and care settings, while ensuring that the care provided is safe, effective, client-centered, timely, efficient, and equitable. This approach achieves optimum value and desirable outcomes for all—the clients, their support systems, the providers, and the payers” ( CCMC, 2015 pp.1)</a:t>
            </a:r>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4</a:t>
            </a:fld>
            <a:endParaRPr lang="en-US"/>
          </a:p>
        </p:txBody>
      </p:sp>
    </p:spTree>
    <p:extLst>
      <p:ext uri="{BB962C8B-B14F-4D97-AF65-F5344CB8AC3E}">
        <p14:creationId xmlns:p14="http://schemas.microsoft.com/office/powerpoint/2010/main" val="1925797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“There are three reasons for the failure of a referral. The first is insensitivity to client needs on the helper’s part. Identifying the problem but failing to grasp the client’s feelings about it contributes to an unsuccessful referral. Second, if the helper lacks knowledge about resources, the client may be referred to the wrong resource.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A third reason for failure is misjudging the client’s capability to follow through with the referral” (</a:t>
            </a:r>
            <a:r>
              <a:rPr lang="en-US" sz="1200" kern="1200" dirty="0" err="1" smtClean="0">
                <a:solidFill>
                  <a:schemeClr val="tx1"/>
                </a:solidFill>
                <a:latin typeface="+mn-lt"/>
                <a:ea typeface="+mn-ea"/>
                <a:cs typeface="+mn-cs"/>
              </a:rPr>
              <a:t>McClam</a:t>
            </a:r>
            <a:r>
              <a:rPr lang="en-US" sz="1200" kern="1200" baseline="0" dirty="0" smtClean="0">
                <a:solidFill>
                  <a:schemeClr val="tx1"/>
                </a:solidFill>
                <a:latin typeface="+mn-lt"/>
                <a:ea typeface="+mn-ea"/>
                <a:cs typeface="+mn-cs"/>
              </a:rPr>
              <a:t> &amp; Woodside, 2012, pp.198)</a:t>
            </a:r>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5</a:t>
            </a:fld>
            <a:endParaRPr lang="en-US"/>
          </a:p>
        </p:txBody>
      </p:sp>
    </p:spTree>
    <p:extLst>
      <p:ext uri="{BB962C8B-B14F-4D97-AF65-F5344CB8AC3E}">
        <p14:creationId xmlns:p14="http://schemas.microsoft.com/office/powerpoint/2010/main" val="1009755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“There are three reasons for the failure of a referral. The first is insensitivity to client needs on the helper’s part. Identifying the problem but failing to grasp the client’s feelings about it contributes to an unsuccessful referral. The client may not be ready for referral at this point, feeling only that he or she is being shuffled among workers or agencies. Second, if the helper lacks knowledge about resources, the client may be referred to the wrong resource. This makes him or her feel lost in the system, think that it is all a waste of time, and believe (sometimes correctly) that the helper is incompetent. A third reason for failure is misjudging the client’s capability to follow through with the referral” (</a:t>
            </a:r>
            <a:r>
              <a:rPr lang="en-US" sz="1200" kern="1200" dirty="0" err="1" smtClean="0">
                <a:solidFill>
                  <a:schemeClr val="tx1"/>
                </a:solidFill>
                <a:latin typeface="+mn-lt"/>
                <a:ea typeface="+mn-ea"/>
                <a:cs typeface="+mn-cs"/>
              </a:rPr>
              <a:t>McClam</a:t>
            </a:r>
            <a:r>
              <a:rPr lang="en-US" sz="1200" kern="1200" dirty="0" smtClean="0">
                <a:solidFill>
                  <a:schemeClr val="tx1"/>
                </a:solidFill>
                <a:latin typeface="+mn-lt"/>
                <a:ea typeface="+mn-ea"/>
                <a:cs typeface="+mn-cs"/>
              </a:rPr>
              <a:t> &amp; Woodside,</a:t>
            </a:r>
            <a:r>
              <a:rPr lang="en-US" sz="1200" kern="1200" baseline="0" dirty="0" smtClean="0">
                <a:solidFill>
                  <a:schemeClr val="tx1"/>
                </a:solidFill>
                <a:latin typeface="+mn-lt"/>
                <a:ea typeface="+mn-ea"/>
                <a:cs typeface="+mn-cs"/>
              </a:rPr>
              <a:t> 2012 pp.198)</a:t>
            </a:r>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6</a:t>
            </a:fld>
            <a:endParaRPr lang="en-US"/>
          </a:p>
        </p:txBody>
      </p:sp>
    </p:spTree>
    <p:extLst>
      <p:ext uri="{BB962C8B-B14F-4D97-AF65-F5344CB8AC3E}">
        <p14:creationId xmlns:p14="http://schemas.microsoft.com/office/powerpoint/2010/main" val="1658552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“In addition to assessing the client’s capabilities, the referring helper must form a clear idea of what role he or she will play in the referral process” (</a:t>
            </a:r>
            <a:r>
              <a:rPr lang="en-US" sz="1200" kern="1200" dirty="0" err="1" smtClean="0">
                <a:solidFill>
                  <a:schemeClr val="tx1"/>
                </a:solidFill>
                <a:latin typeface="+mn-lt"/>
                <a:ea typeface="+mn-ea"/>
                <a:cs typeface="+mn-cs"/>
              </a:rPr>
              <a:t>McClam</a:t>
            </a:r>
            <a:r>
              <a:rPr lang="en-US" sz="1200" kern="1200" dirty="0" smtClean="0">
                <a:solidFill>
                  <a:schemeClr val="tx1"/>
                </a:solidFill>
                <a:latin typeface="+mn-lt"/>
                <a:ea typeface="+mn-ea"/>
                <a:cs typeface="+mn-cs"/>
              </a:rPr>
              <a:t> &amp; Woodside, 2012 pp.198)</a:t>
            </a:r>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7</a:t>
            </a:fld>
            <a:endParaRPr lang="en-US"/>
          </a:p>
        </p:txBody>
      </p:sp>
    </p:spTree>
    <p:extLst>
      <p:ext uri="{BB962C8B-B14F-4D97-AF65-F5344CB8AC3E}">
        <p14:creationId xmlns:p14="http://schemas.microsoft.com/office/powerpoint/2010/main" val="538910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dirty="0" smtClean="0"/>
              <a:t>Homeless client; first referral to temporary shelter housing</a:t>
            </a:r>
          </a:p>
          <a:p>
            <a:pPr marL="228600" indent="-228600">
              <a:buFont typeface="+mj-lt"/>
              <a:buAutoNum type="arabicPeriod"/>
            </a:pPr>
            <a:r>
              <a:rPr lang="en-US" dirty="0" smtClean="0"/>
              <a:t>After placed in housing: referral to obtain IDs</a:t>
            </a:r>
          </a:p>
          <a:p>
            <a:pPr marL="228600" indent="-228600">
              <a:buFont typeface="+mj-lt"/>
              <a:buAutoNum type="arabicPeriod"/>
            </a:pPr>
            <a:r>
              <a:rPr lang="en-US" dirty="0" smtClean="0"/>
              <a:t>After obtain ID’s: referral to develop resume and apply for jobs</a:t>
            </a:r>
          </a:p>
          <a:p>
            <a:pPr marL="228600" indent="-228600">
              <a:buFont typeface="+mj-lt"/>
              <a:buAutoNum type="arabicPeriod"/>
            </a:pPr>
            <a:r>
              <a:rPr lang="en-US" dirty="0" smtClean="0"/>
              <a:t>Upon job interview scheduled: referral for appropriate clothing</a:t>
            </a:r>
          </a:p>
          <a:p>
            <a:pPr marL="228600" indent="-228600">
              <a:buFont typeface="+mj-lt"/>
              <a:buAutoNum type="arabicPeriod"/>
            </a:pPr>
            <a:r>
              <a:rPr lang="en-US" dirty="0" smtClean="0"/>
              <a:t>Upon job: referral for money management, bank account assistance</a:t>
            </a:r>
          </a:p>
          <a:p>
            <a:pPr marL="228600" indent="-228600">
              <a:buFont typeface="+mj-lt"/>
              <a:buAutoNum type="arabicPeriod"/>
            </a:pPr>
            <a:r>
              <a:rPr lang="en-US" dirty="0" smtClean="0"/>
              <a:t>Upon money: referral for obtaining permanent housing</a:t>
            </a:r>
          </a:p>
          <a:p>
            <a:pPr marL="228600" indent="-228600">
              <a:buFont typeface="+mj-lt"/>
              <a:buAutoNum type="arabicPeriod"/>
            </a:pPr>
            <a:r>
              <a:rPr lang="en-US" dirty="0" smtClean="0"/>
              <a:t>Upon housing: referral for assistance with utilities and food if needed</a:t>
            </a:r>
          </a:p>
          <a:p>
            <a:pPr marL="228600" indent="-228600">
              <a:buFont typeface="+mj-lt"/>
              <a:buAutoNum type="arabicPeriod"/>
            </a:pPr>
            <a:r>
              <a:rPr lang="en-US" dirty="0" smtClean="0"/>
              <a:t>Upon stable living conditions: referral for additional job skills training.</a:t>
            </a:r>
          </a:p>
          <a:p>
            <a:pPr marL="228600" indent="-228600">
              <a:buFont typeface="+mj-lt"/>
              <a:buAutoNum type="arabicPeriod"/>
            </a:pPr>
            <a:endParaRPr lang="en-US" dirty="0" smtClean="0"/>
          </a:p>
        </p:txBody>
      </p:sp>
      <p:sp>
        <p:nvSpPr>
          <p:cNvPr id="4" name="Slide Number Placeholder 3"/>
          <p:cNvSpPr>
            <a:spLocks noGrp="1"/>
          </p:cNvSpPr>
          <p:nvPr>
            <p:ph type="sldNum" sz="quarter" idx="10"/>
          </p:nvPr>
        </p:nvSpPr>
        <p:spPr/>
        <p:txBody>
          <a:bodyPr/>
          <a:lstStyle/>
          <a:p>
            <a:fld id="{6883B3B4-8E64-A349-B282-1A2AE091142F}" type="slidenum">
              <a:rPr lang="en-US" smtClean="0"/>
              <a:t>8</a:t>
            </a:fld>
            <a:endParaRPr lang="en-US"/>
          </a:p>
        </p:txBody>
      </p:sp>
    </p:spTree>
    <p:extLst>
      <p:ext uri="{BB962C8B-B14F-4D97-AF65-F5344CB8AC3E}">
        <p14:creationId xmlns:p14="http://schemas.microsoft.com/office/powerpoint/2010/main" val="2071700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plan content of the treatment plan includes assessment, not only assessment of the client by the professionals from</a:t>
            </a:r>
            <a:r>
              <a:rPr lang="en-US" sz="1200" kern="1200" baseline="0" dirty="0" smtClean="0">
                <a:solidFill>
                  <a:schemeClr val="tx1"/>
                </a:solidFill>
                <a:effectLst/>
                <a:latin typeface="+mn-lt"/>
                <a:ea typeface="+mn-ea"/>
                <a:cs typeface="+mn-cs"/>
              </a:rPr>
              <a:t> other services, </a:t>
            </a:r>
            <a:r>
              <a:rPr lang="en-US" sz="1200" kern="1200" dirty="0" smtClean="0">
                <a:solidFill>
                  <a:schemeClr val="tx1"/>
                </a:solidFill>
                <a:effectLst/>
                <a:latin typeface="+mn-lt"/>
                <a:ea typeface="+mn-ea"/>
                <a:cs typeface="+mn-cs"/>
              </a:rPr>
              <a:t>but also the client’s self-assessment. “This assessment should include how the person sees his/her problems and goals” (</a:t>
            </a:r>
            <a:r>
              <a:rPr lang="en-US" sz="1200" kern="1200" dirty="0" err="1" smtClean="0">
                <a:solidFill>
                  <a:schemeClr val="tx1"/>
                </a:solidFill>
                <a:effectLst/>
                <a:latin typeface="+mn-lt"/>
                <a:ea typeface="+mn-ea"/>
                <a:cs typeface="+mn-cs"/>
              </a:rPr>
              <a:t>McLoughlin</a:t>
            </a:r>
            <a:r>
              <a:rPr lang="en-US" sz="1200" kern="1200" dirty="0" smtClean="0">
                <a:solidFill>
                  <a:schemeClr val="tx1"/>
                </a:solidFill>
                <a:effectLst/>
                <a:latin typeface="+mn-lt"/>
                <a:ea typeface="+mn-ea"/>
                <a:cs typeface="+mn-cs"/>
              </a:rPr>
              <a:t> &amp; Geller, 2010 pp.267). </a:t>
            </a:r>
            <a:endParaRPr lang="en-US" dirty="0"/>
          </a:p>
        </p:txBody>
      </p:sp>
      <p:sp>
        <p:nvSpPr>
          <p:cNvPr id="4" name="Slide Number Placeholder 3"/>
          <p:cNvSpPr>
            <a:spLocks noGrp="1"/>
          </p:cNvSpPr>
          <p:nvPr>
            <p:ph type="sldNum" sz="quarter" idx="10"/>
          </p:nvPr>
        </p:nvSpPr>
        <p:spPr/>
        <p:txBody>
          <a:bodyPr/>
          <a:lstStyle/>
          <a:p>
            <a:fld id="{6883B3B4-8E64-A349-B282-1A2AE091142F}" type="slidenum">
              <a:rPr lang="en-US" smtClean="0"/>
              <a:t>9</a:t>
            </a:fld>
            <a:endParaRPr lang="en-US"/>
          </a:p>
        </p:txBody>
      </p:sp>
    </p:spTree>
    <p:extLst>
      <p:ext uri="{BB962C8B-B14F-4D97-AF65-F5344CB8AC3E}">
        <p14:creationId xmlns:p14="http://schemas.microsoft.com/office/powerpoint/2010/main" val="268046611"/>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7.png"/>
  <Relationship Id="rId4" Type="http://schemas.openxmlformats.org/officeDocument/2006/relationships/image" Target="../media/image8.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7.png"/>
  <Relationship Id="rId4" Type="http://schemas.openxmlformats.org/officeDocument/2006/relationships/image" Target="../media/image8.png"/>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 Id="rId4" Type="http://schemas.openxmlformats.org/officeDocument/2006/relationships/image" Target="../media/image8.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9.png"/>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jpeg"/>
  <Relationship Id="rId3" Type="http://schemas.openxmlformats.org/officeDocument/2006/relationships/image" Target="../media/image7.png"/>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dirty="0"/>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Blank.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solidFill>
              <a:schemeClr val="accent1">
                <a:lumMod val="40000"/>
                <a:lumOff val="60000"/>
                <a:alpha val="40000"/>
              </a:schemeClr>
            </a:solidFill>
            <a:miter lim="800000"/>
          </a:ln>
          <a:effectLst>
            <a:innerShdw blurRad="457200">
              <a:schemeClr val="accent1">
                <a:alpha val="80000"/>
              </a:schemeClr>
            </a:innerShdw>
            <a:softEdge rad="3175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7/26/16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4267200" y="0"/>
            <a:ext cx="4876800" cy="6858000"/>
            <a:chOff x="4267200" y="0"/>
            <a:chExt cx="4876800" cy="6858000"/>
          </a:xfrm>
        </p:grpSpPr>
        <p:pic>
          <p:nvPicPr>
            <p:cNvPr id="10" name="Picture 9"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1" name="Picture 10"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noFill/>
            <a:miter lim="800000"/>
          </a:ln>
          <a:effectLst>
            <a:innerShdw blurRad="457200">
              <a:schemeClr val="tx1">
                <a:lumMod val="50000"/>
                <a:lumOff val="50000"/>
                <a:alpha val="80000"/>
              </a:schemeClr>
            </a:innerShdw>
            <a:softEdge rad="1270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7/26/16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7696200" cy="6858000"/>
            <a:chOff x="0" y="0"/>
            <a:chExt cx="7696200" cy="6858000"/>
          </a:xfrm>
        </p:grpSpPr>
        <p:pic>
          <p:nvPicPr>
            <p:cNvPr id="8" name="Picture 7" descr="Overlay-Blank.jpg"/>
            <p:cNvPicPr>
              <a:picLocks noChangeAspect="1"/>
            </p:cNvPicPr>
            <p:nvPr userDrawn="1"/>
          </p:nvPicPr>
          <p:blipFill>
            <a:blip r:embed="rId2"/>
            <a:srcRect l="1471" r="16862"/>
            <a:stretch>
              <a:fillRect/>
            </a:stretch>
          </p:blipFill>
          <p:spPr>
            <a:xfrm>
              <a:off x="0" y="0"/>
              <a:ext cx="7467600"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7428309" y="0"/>
              <a:ext cx="267891" cy="6858000"/>
            </a:xfrm>
            <a:prstGeom prst="rect">
              <a:avLst/>
            </a:prstGeom>
          </p:spPr>
        </p:pic>
      </p:grpSp>
      <p:sp>
        <p:nvSpPr>
          <p:cNvPr id="2" name="Vertical Title 1"/>
          <p:cNvSpPr>
            <a:spLocks noGrp="1"/>
          </p:cNvSpPr>
          <p:nvPr>
            <p:ph type="title" orient="vert"/>
          </p:nvPr>
        </p:nvSpPr>
        <p:spPr>
          <a:xfrm>
            <a:off x="7620000" y="381001"/>
            <a:ext cx="1447800" cy="56975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381001"/>
            <a:ext cx="6705600" cy="5697537"/>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
        <p:nvSpPr>
          <p:cNvPr id="14" name="Picture Placeholder 13"/>
          <p:cNvSpPr>
            <a:spLocks noGrp="1"/>
          </p:cNvSpPr>
          <p:nvPr>
            <p:ph type="pic" sz="quarter" idx="12"/>
          </p:nvPr>
        </p:nvSpPr>
        <p:spPr>
          <a:xfrm>
            <a:off x="3307977" y="950260"/>
            <a:ext cx="2528046" cy="2528046"/>
          </a:xfrm>
          <a:prstGeom prst="ellipse">
            <a:avLst/>
          </a:prstGeom>
          <a:solidFill>
            <a:schemeClr val="bg1">
              <a:lumMod val="85000"/>
            </a:schemeClr>
          </a:solidFill>
          <a:ln w="101600">
            <a:noFill/>
            <a:miter lim="800000"/>
          </a:ln>
          <a:effectLst>
            <a:innerShdw blurRad="762000">
              <a:schemeClr val="accent1">
                <a:alpha val="80000"/>
              </a:schemeClr>
            </a:innerShdw>
            <a:softEdge rad="317500"/>
          </a:effectLst>
        </p:spPr>
        <p:txBody>
          <a:bodyPr vert="horz" lIns="91440" tIns="45720" rIns="91440" bIns="45720" rtlCol="0">
            <a:normAutofit/>
          </a:bodyPr>
          <a:lstStyle>
            <a:lvl1pPr marL="0" indent="0" algn="ctr" defTabSz="914400" rtl="0" eaLnBrk="1" latinLnBrk="0" hangingPunct="1">
              <a:spcBef>
                <a:spcPts val="2400"/>
              </a:spcBef>
              <a:buClr>
                <a:schemeClr val="accent1">
                  <a:lumMod val="60000"/>
                  <a:lumOff val="40000"/>
                </a:schemeClr>
              </a:buClr>
              <a:buFont typeface="Candara" pitchFamily="34" charset="0"/>
              <a:buNone/>
              <a:defRPr sz="2400" kern="1200">
                <a:solidFill>
                  <a:schemeClr val="tx2"/>
                </a:solidFill>
                <a:latin typeface="+mn-lt"/>
                <a:ea typeface="+mn-ea"/>
                <a:cs typeface="+mn-cs"/>
              </a:defRPr>
            </a:lvl1pPr>
          </a:lstStyle>
          <a:p>
            <a:r>
              <a:rPr lang="en-US"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54200" y="1851212"/>
            <a:ext cx="5446714" cy="1730375"/>
          </a:xfrm>
        </p:spPr>
        <p:txBody>
          <a:bodyPr anchor="b" anchorCtr="0"/>
          <a:lstStyle>
            <a:lvl1pPr algn="ctr">
              <a:lnSpc>
                <a:spcPts val="6800"/>
              </a:lnSpc>
              <a:defRPr sz="6500" b="0" cap="none" baseline="0">
                <a:latin typeface="+mj-lt"/>
              </a:defRPr>
            </a:lvl1pPr>
          </a:lstStyle>
          <a:p>
            <a:r>
              <a:rPr lang="en-US" smtClean="0"/>
              <a:t>Click to edit Master title style</a:t>
            </a:r>
            <a:endParaRPr/>
          </a:p>
        </p:txBody>
      </p:sp>
      <p:sp>
        <p:nvSpPr>
          <p:cNvPr id="3" name="Text Placeholder 2"/>
          <p:cNvSpPr>
            <a:spLocks noGrp="1"/>
          </p:cNvSpPr>
          <p:nvPr>
            <p:ph type="body" idx="1"/>
          </p:nvPr>
        </p:nvSpPr>
        <p:spPr>
          <a:xfrm>
            <a:off x="1854200" y="3576918"/>
            <a:ext cx="5446714" cy="829982"/>
          </a:xfrm>
        </p:spPr>
        <p:txBody>
          <a:bodyPr anchor="t" anchorCtr="0">
            <a:normAutofit/>
          </a:bodyPr>
          <a:lstStyle>
            <a:lvl1pPr marL="0" indent="0" algn="ctr">
              <a:spcBef>
                <a:spcPts val="300"/>
              </a:spcBef>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40A78-2A4B-4566-8626-79DE0D4C1085}" type="datetimeFigureOut">
              <a:rPr lang="en-US" smtClean="0"/>
              <a:t>7/26/16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C526B6-F861-4D54-BBE9-4BB519D3F342}" type="slidenum">
              <a:rPr lang="en-US" smtClean="0"/>
              <a:t>‹#›</a:t>
            </a:fld>
            <a:endParaRPr lang="en-US"/>
          </a:p>
        </p:txBody>
      </p:sp>
      <p:grpSp>
        <p:nvGrpSpPr>
          <p:cNvPr id="7" name="Group 9"/>
          <p:cNvGrpSpPr/>
          <p:nvPr/>
        </p:nvGrpSpPr>
        <p:grpSpPr>
          <a:xfrm>
            <a:off x="0" y="0"/>
            <a:ext cx="9144000" cy="1191256"/>
            <a:chOff x="0" y="0"/>
            <a:chExt cx="9144000" cy="1191256"/>
          </a:xfrm>
        </p:grpSpPr>
        <p:pic>
          <p:nvPicPr>
            <p:cNvPr id="8" name="Picture 7"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9" name="Picture 8"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grpSp>
        <p:nvGrpSpPr>
          <p:cNvPr id="10" name="Group 10"/>
          <p:cNvGrpSpPr/>
          <p:nvPr/>
        </p:nvGrpSpPr>
        <p:grpSpPr>
          <a:xfrm flipV="1">
            <a:off x="0" y="5666744"/>
            <a:ext cx="9144000" cy="1191256"/>
            <a:chOff x="0" y="0"/>
            <a:chExt cx="9144000" cy="1191256"/>
          </a:xfrm>
        </p:grpSpPr>
        <p:pic>
          <p:nvPicPr>
            <p:cNvPr id="12" name="Picture 11"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13" name="Picture 12"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pic>
        <p:nvPicPr>
          <p:cNvPr id="14" name="Picture 13" descr="HR-Color.png"/>
          <p:cNvPicPr>
            <a:picLocks noChangeAspect="1"/>
          </p:cNvPicPr>
          <p:nvPr/>
        </p:nvPicPr>
        <p:blipFill>
          <a:blip r:embed="rId4"/>
          <a:stretch>
            <a:fillRect/>
          </a:stretch>
        </p:blipFill>
        <p:spPr>
          <a:xfrm>
            <a:off x="1554480" y="3258805"/>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0" y="1372650"/>
            <a:ext cx="9144000" cy="5485350"/>
            <a:chOff x="0" y="1372650"/>
            <a:chExt cx="9144000" cy="5485350"/>
          </a:xfrm>
        </p:grpSpPr>
        <p:pic>
          <p:nvPicPr>
            <p:cNvPr id="9" name="Picture 8"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0" name="Picture 9"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92162"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66534"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6040A78-2A4B-4566-8626-79DE0D4C1085}" type="datetimeFigureOut">
              <a:rPr lang="en-US" smtClean="0"/>
              <a:t>7/26/16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372650"/>
            <a:ext cx="9144000" cy="5485350"/>
            <a:chOff x="0" y="1372650"/>
            <a:chExt cx="9144000" cy="5485350"/>
          </a:xfrm>
        </p:grpSpPr>
        <p:pic>
          <p:nvPicPr>
            <p:cNvPr id="11" name="Picture 10"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2" name="Picture 11"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7240"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7240"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66048"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048"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6040A78-2A4B-4566-8626-79DE0D4C1085}" type="datetimeFigureOut">
              <a:rPr lang="en-US" smtClean="0"/>
              <a:t>7/26/16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C526B6-F861-4D54-BBE9-4BB519D3F342}" type="slidenum">
              <a:rPr lang="en-US" smtClean="0"/>
              <a:t>‹#›</a:t>
            </a:fld>
            <a:endParaRPr lang="en-US"/>
          </a:p>
        </p:txBody>
      </p:sp>
      <p:pic>
        <p:nvPicPr>
          <p:cNvPr id="14" name="Picture 13" descr="Overlay-HorizontalBridge.jpg"/>
          <p:cNvPicPr>
            <a:picLocks noChangeAspect="1"/>
          </p:cNvPicPr>
          <p:nvPr/>
        </p:nvPicPr>
        <p:blipFill>
          <a:blip r:embed="rId3"/>
          <a:srcRect t="23425" r="61031" b="39764"/>
          <a:stretch>
            <a:fillRect/>
          </a:stretch>
        </p:blipFill>
        <p:spPr>
          <a:xfrm>
            <a:off x="4766048" y="2460812"/>
            <a:ext cx="3563348" cy="98613"/>
          </a:xfrm>
          <a:prstGeom prst="rect">
            <a:avLst/>
          </a:prstGeom>
          <a:solidFill>
            <a:schemeClr val="bg2">
              <a:lumMod val="40000"/>
              <a:lumOff val="60000"/>
            </a:schemeClr>
          </a:solidFill>
        </p:spPr>
      </p:pic>
      <p:pic>
        <p:nvPicPr>
          <p:cNvPr id="15" name="Picture 14" descr="Overlay-HorizontalBridge.jpg"/>
          <p:cNvPicPr>
            <a:picLocks noChangeAspect="1"/>
          </p:cNvPicPr>
          <p:nvPr/>
        </p:nvPicPr>
        <p:blipFill>
          <a:blip r:embed="rId3"/>
          <a:srcRect t="23425" r="61031" b="39764"/>
          <a:stretch>
            <a:fillRect/>
          </a:stretch>
        </p:blipFill>
        <p:spPr>
          <a:xfrm>
            <a:off x="780052" y="2460812"/>
            <a:ext cx="3563348" cy="98613"/>
          </a:xfrm>
          <a:prstGeom prst="rect">
            <a:avLst/>
          </a:prstGeom>
          <a:solidFill>
            <a:schemeClr val="bg2">
              <a:lumMod val="40000"/>
              <a:lumOff val="60000"/>
            </a:schemeClr>
          </a:solid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0" y="1372650"/>
            <a:ext cx="9144000" cy="5485350"/>
            <a:chOff x="0" y="1372650"/>
            <a:chExt cx="9144000" cy="5485350"/>
          </a:xfrm>
        </p:grpSpPr>
        <p:pic>
          <p:nvPicPr>
            <p:cNvPr id="7" name="Picture 6"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8" name="Picture 7"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6040A78-2A4B-4566-8626-79DE0D4C1085}" type="datetimeFigureOut">
              <a:rPr lang="en-US" smtClean="0"/>
              <a:t>7/26/16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Blank.jp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06040A78-2A4B-4566-8626-79DE0D4C1085}" type="datetimeFigureOut">
              <a:rPr lang="en-US" smtClean="0"/>
              <a:t>7/26/16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C526B6-F861-4D54-BBE9-4BB519D3F3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4267200" y="0"/>
            <a:ext cx="4876800" cy="6858000"/>
            <a:chOff x="4267200" y="0"/>
            <a:chExt cx="4876800" cy="6858000"/>
          </a:xfrm>
        </p:grpSpPr>
        <p:pic>
          <p:nvPicPr>
            <p:cNvPr id="9" name="Picture 8"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776" cy="1537447"/>
          </a:xfrm>
        </p:spPr>
        <p:txBody>
          <a:bodyPr anchor="b"/>
          <a:lstStyle>
            <a:lvl1pPr algn="ctr">
              <a:lnSpc>
                <a:spcPct val="100000"/>
              </a:lnSpc>
              <a:defRPr sz="3600" b="0"/>
            </a:lvl1pPr>
          </a:lstStyle>
          <a:p>
            <a:r>
              <a:rPr lang="en-US" smtClean="0"/>
              <a:t>Click to edit Master title style</a:t>
            </a:r>
            <a:endParaRPr/>
          </a:p>
        </p:txBody>
      </p:sp>
      <p:sp>
        <p:nvSpPr>
          <p:cNvPr id="3" name="Content Placeholder 2"/>
          <p:cNvSpPr>
            <a:spLocks noGrp="1"/>
          </p:cNvSpPr>
          <p:nvPr>
            <p:ph idx="1"/>
          </p:nvPr>
        </p:nvSpPr>
        <p:spPr>
          <a:xfrm>
            <a:off x="4885859" y="381001"/>
            <a:ext cx="3813174" cy="5697537"/>
          </a:xfrm>
        </p:spPr>
        <p:txBody>
          <a:bodyPr>
            <a:normAutofit/>
          </a:bodyPr>
          <a:lstStyle>
            <a:lvl1pPr>
              <a:defRPr sz="2400" b="0"/>
            </a:lvl1pPr>
            <a:lvl2pPr>
              <a:defRPr sz="2200" b="0"/>
            </a:lvl2pPr>
            <a:lvl3pPr>
              <a:defRPr sz="2000" b="0"/>
            </a:lvl3pPr>
            <a:lvl4pPr>
              <a:defRPr sz="1800" b="0"/>
            </a:lvl4pPr>
            <a:lvl5pPr>
              <a:defRPr sz="1800" b="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00" y="2209801"/>
            <a:ext cx="3612776" cy="3200400"/>
          </a:xfrm>
        </p:spPr>
        <p:txBody>
          <a:bodyPr>
            <a:normAutofit/>
          </a:bodyPr>
          <a:lstStyle>
            <a:lvl1pPr marL="0" indent="0" algn="ctr">
              <a:spcBef>
                <a:spcPts val="600"/>
              </a:spcBef>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40A78-2A4B-4566-8626-79DE0D4C1085}" type="datetimeFigureOut">
              <a:rPr lang="en-US" smtClean="0"/>
              <a:t>7/26/16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4267200" y="6356350"/>
            <a:ext cx="609600" cy="365125"/>
          </a:xfrm>
        </p:spPr>
        <p:txBody>
          <a:bodyPr/>
          <a:lstStyle>
            <a:lvl1pPr algn="ctr">
              <a:defRPr>
                <a:solidFill>
                  <a:schemeClr val="tx2">
                    <a:lumMod val="40000"/>
                    <a:lumOff val="60000"/>
                  </a:schemeClr>
                </a:solidFill>
              </a:defRPr>
            </a:lvl1pPr>
          </a:lstStyle>
          <a:p>
            <a:fld id="{3EC526B6-F861-4D54-BBE9-4BB519D3F342}" type="slidenum">
              <a:rPr lang="en-US" smtClean="0"/>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62" y="40341"/>
            <a:ext cx="7570787" cy="1411941"/>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92162" y="1761565"/>
            <a:ext cx="7570787" cy="42896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200" b="1">
                <a:solidFill>
                  <a:schemeClr val="tx2">
                    <a:lumMod val="40000"/>
                    <a:lumOff val="60000"/>
                  </a:schemeClr>
                </a:solidFill>
              </a:defRPr>
            </a:lvl1pPr>
          </a:lstStyle>
          <a:p>
            <a:fld id="{06040A78-2A4B-4566-8626-79DE0D4C1085}" type="datetimeFigureOut">
              <a:rPr lang="en-US" smtClean="0"/>
              <a:t>7/26/16</a:t>
            </a:fld>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b="1">
                <a:solidFill>
                  <a:schemeClr val="tx2">
                    <a:lumMod val="40000"/>
                    <a:lumOff val="60000"/>
                  </a:schemeClr>
                </a:solidFill>
              </a:defRPr>
            </a:lvl1pPr>
          </a:lstStyle>
          <a:p>
            <a:fld id="{3EC526B6-F861-4D54-BBE9-4BB519D3F342}" type="slidenum">
              <a:rPr lang="en-US" smtClean="0"/>
              <a:t>‹#›</a:t>
            </a:fld>
            <a:endParaRPr lang="en-US"/>
          </a:p>
        </p:txBody>
      </p:sp>
      <p:sp>
        <p:nvSpPr>
          <p:cNvPr id="5" name="Footer Placeholder 4"/>
          <p:cNvSpPr>
            <a:spLocks noGrp="1"/>
          </p:cNvSpPr>
          <p:nvPr>
            <p:ph type="ftr" sz="quarter" idx="3"/>
          </p:nvPr>
        </p:nvSpPr>
        <p:spPr>
          <a:xfrm>
            <a:off x="372035" y="6356350"/>
            <a:ext cx="2895600" cy="365125"/>
          </a:xfrm>
          <a:prstGeom prst="rect">
            <a:avLst/>
          </a:prstGeom>
        </p:spPr>
        <p:txBody>
          <a:bodyPr vert="horz" lIns="91440" tIns="45720" rIns="91440" bIns="45720" rtlCol="0" anchor="ctr"/>
          <a:lstStyle>
            <a:lvl1pPr algn="l">
              <a:defRPr sz="1200" b="1">
                <a:solidFill>
                  <a:schemeClr val="tx2">
                    <a:lumMod val="40000"/>
                    <a:lumOff val="60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ts val="6000"/>
        </a:lnSpc>
        <a:spcBef>
          <a:spcPct val="0"/>
        </a:spcBef>
        <a:buNone/>
        <a:defRPr sz="5400" kern="1200">
          <a:solidFill>
            <a:schemeClr val="tx2"/>
          </a:solidFill>
          <a:latin typeface="+mn-lt"/>
          <a:ea typeface="+mj-ea"/>
          <a:cs typeface="+mj-cs"/>
        </a:defRPr>
      </a:lvl1pPr>
    </p:titleStyle>
    <p:bodyStyle>
      <a:lvl1pPr marL="342900" indent="-342900" algn="l" defTabSz="914400" rtl="0" eaLnBrk="1" latinLnBrk="0" hangingPunct="1">
        <a:spcBef>
          <a:spcPts val="2400"/>
        </a:spcBef>
        <a:buClr>
          <a:schemeClr val="accent1">
            <a:lumMod val="60000"/>
            <a:lumOff val="40000"/>
          </a:schemeClr>
        </a:buClr>
        <a:buFont typeface="Candara" pitchFamily="34" charset="0"/>
        <a:buChar char="•"/>
        <a:defRPr sz="2800" kern="1200">
          <a:solidFill>
            <a:schemeClr val="tx2"/>
          </a:solidFill>
          <a:latin typeface="+mn-lt"/>
          <a:ea typeface="+mn-ea"/>
          <a:cs typeface="+mn-cs"/>
        </a:defRPr>
      </a:lvl1pPr>
      <a:lvl2pPr marL="685800" indent="-336550" algn="l" defTabSz="914400" rtl="0" eaLnBrk="1" latinLnBrk="0" hangingPunct="1">
        <a:spcBef>
          <a:spcPts val="600"/>
        </a:spcBef>
        <a:buClr>
          <a:schemeClr val="tx2"/>
        </a:buClr>
        <a:buFont typeface="Candara" pitchFamily="34" charset="0"/>
        <a:buChar char="•"/>
        <a:defRPr sz="2600" kern="1200">
          <a:solidFill>
            <a:schemeClr val="tx2"/>
          </a:solidFill>
          <a:latin typeface="+mn-lt"/>
          <a:ea typeface="+mn-ea"/>
          <a:cs typeface="+mn-cs"/>
        </a:defRPr>
      </a:lvl2pPr>
      <a:lvl3pPr marL="1035050" indent="-349250" algn="l" defTabSz="914400" rtl="0" eaLnBrk="1" latinLnBrk="0" hangingPunct="1">
        <a:spcBef>
          <a:spcPts val="600"/>
        </a:spcBef>
        <a:buClr>
          <a:schemeClr val="accent1">
            <a:lumMod val="60000"/>
            <a:lumOff val="40000"/>
          </a:schemeClr>
        </a:buClr>
        <a:buFont typeface="Candara" pitchFamily="34" charset="0"/>
        <a:buChar char="•"/>
        <a:defRPr sz="2400" kern="1200">
          <a:solidFill>
            <a:schemeClr val="tx2"/>
          </a:solidFill>
          <a:latin typeface="+mn-lt"/>
          <a:ea typeface="+mn-ea"/>
          <a:cs typeface="+mn-cs"/>
        </a:defRPr>
      </a:lvl3pPr>
      <a:lvl4pPr marL="1371600" indent="-336550" algn="l" defTabSz="914400" rtl="0" eaLnBrk="1" latinLnBrk="0" hangingPunct="1">
        <a:spcBef>
          <a:spcPts val="600"/>
        </a:spcBef>
        <a:buClr>
          <a:schemeClr val="tx2"/>
        </a:buClr>
        <a:buFont typeface="Candara" pitchFamily="34" charset="0"/>
        <a:buChar char="•"/>
        <a:defRPr sz="2200" kern="1200">
          <a:solidFill>
            <a:schemeClr val="tx2"/>
          </a:solidFill>
          <a:latin typeface="+mn-lt"/>
          <a:ea typeface="+mn-ea"/>
          <a:cs typeface="+mn-cs"/>
        </a:defRPr>
      </a:lvl4pPr>
      <a:lvl5pPr marL="1720850" indent="-349250" algn="l" defTabSz="914400" rtl="0" eaLnBrk="1" latinLnBrk="0" hangingPunct="1">
        <a:spcBef>
          <a:spcPts val="600"/>
        </a:spcBef>
        <a:buClr>
          <a:schemeClr val="accent1">
            <a:lumMod val="60000"/>
            <a:lumOff val="40000"/>
          </a:schemeClr>
        </a:buClr>
        <a:buFont typeface="Candara" pitchFamily="34" charset="0"/>
        <a:buChar char="•"/>
        <a:defRPr sz="2000" kern="1200">
          <a:solidFill>
            <a:schemeClr val="tx2"/>
          </a:solidFill>
          <a:latin typeface="+mn-lt"/>
          <a:ea typeface="+mn-ea"/>
          <a:cs typeface="+mn-cs"/>
        </a:defRPr>
      </a:lvl5pPr>
      <a:lvl6pPr marL="2055813"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6pPr>
      <a:lvl7pPr marL="2398713"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7pPr>
      <a:lvl8pPr marL="2743200"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8pPr>
      <a:lvl9pPr marL="3087688"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ccmc.certification.org"/>
  <Relationship Id="rId3" Type="http://schemas.openxmlformats.org/officeDocument/2006/relationships/hyperlink" TargetMode="External" Target="http://www.211.or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10.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11.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Week Four Overview</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Network and </a:t>
            </a:r>
            <a:r>
              <a:rPr lang="en-US" dirty="0" smtClean="0"/>
              <a:t>Collaboration</a:t>
            </a:r>
          </a:p>
          <a:p>
            <a:r>
              <a:rPr lang="en-US" dirty="0" smtClean="0"/>
              <a:t>Dr. Robin Switzer, </a:t>
            </a:r>
            <a:r>
              <a:rPr lang="en-US" dirty="0" err="1" smtClean="0"/>
              <a:t>Ed.D</a:t>
            </a:r>
            <a:r>
              <a:rPr lang="en-US" dirty="0" smtClean="0"/>
              <a:t>, LPC</a:t>
            </a:r>
          </a:p>
          <a:p>
            <a:endParaRPr lang="en-US" dirty="0"/>
          </a:p>
          <a:p>
            <a:r>
              <a:rPr lang="en-US" dirty="0" smtClean="0"/>
              <a:t>*** View this presentation with speaker notes</a:t>
            </a:r>
            <a:endParaRPr lang="en-US" dirty="0"/>
          </a:p>
        </p:txBody>
      </p:sp>
    </p:spTree>
    <p:extLst>
      <p:ext uri="{BB962C8B-B14F-4D97-AF65-F5344CB8AC3E}">
        <p14:creationId xmlns:p14="http://schemas.microsoft.com/office/powerpoint/2010/main" val="17985269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CCMC. Definition and philosophy of case management. </a:t>
            </a:r>
            <a:r>
              <a:rPr lang="en-US" dirty="0" smtClean="0"/>
              <a:t>	Retrieved 12/1/2015 </a:t>
            </a:r>
            <a:r>
              <a:rPr lang="en-US" dirty="0"/>
              <a:t>from </a:t>
            </a:r>
            <a:r>
              <a:rPr lang="en-US" dirty="0" smtClean="0"/>
              <a:t>	</a:t>
            </a:r>
            <a:r>
              <a:rPr lang="en-US" dirty="0" smtClean="0">
                <a:hlinkClick r:id="rId2"/>
              </a:rPr>
              <a:t>www.ccmc.certification.org</a:t>
            </a:r>
            <a:endParaRPr lang="en-US" dirty="0" smtClean="0"/>
          </a:p>
          <a:p>
            <a:pPr marL="0" indent="0">
              <a:buNone/>
            </a:pPr>
            <a:r>
              <a:rPr lang="en-US" dirty="0" err="1" smtClean="0"/>
              <a:t>McClam</a:t>
            </a:r>
            <a:r>
              <a:rPr lang="en-US" dirty="0"/>
              <a:t>, T., Woodside, M. (2012). The helping 	process: Assessment to termination. 	Brooks/Cole </a:t>
            </a:r>
            <a:r>
              <a:rPr lang="en-US" dirty="0" smtClean="0"/>
              <a:t>Cengage </a:t>
            </a:r>
            <a:r>
              <a:rPr lang="en-US" dirty="0"/>
              <a:t>Learning, Belmont, </a:t>
            </a:r>
            <a:r>
              <a:rPr lang="en-US" dirty="0" smtClean="0"/>
              <a:t>CA</a:t>
            </a:r>
          </a:p>
          <a:p>
            <a:pPr marL="0" indent="0">
              <a:buNone/>
            </a:pPr>
            <a:r>
              <a:rPr lang="en-US" dirty="0" err="1"/>
              <a:t>McLoughlin</a:t>
            </a:r>
            <a:r>
              <a:rPr lang="en-US" dirty="0"/>
              <a:t>, K.A., &amp; Geller, J.L., (2010). Interdisciplinary 	treatment planning in inpatient settings: From </a:t>
            </a:r>
            <a:r>
              <a:rPr lang="en-US" dirty="0" smtClean="0"/>
              <a:t>	myth </a:t>
            </a:r>
            <a:r>
              <a:rPr lang="en-US" dirty="0"/>
              <a:t>to </a:t>
            </a:r>
            <a:r>
              <a:rPr lang="en-US" dirty="0" smtClean="0"/>
              <a:t>model</a:t>
            </a:r>
            <a:r>
              <a:rPr lang="en-US" dirty="0"/>
              <a:t>. </a:t>
            </a:r>
            <a:r>
              <a:rPr lang="en-US" i="1" dirty="0"/>
              <a:t>Psychiatric Quarterly, 81.3, </a:t>
            </a:r>
            <a:r>
              <a:rPr lang="en-US" dirty="0"/>
              <a:t>263-77. </a:t>
            </a:r>
            <a:r>
              <a:rPr lang="en-US" dirty="0" smtClean="0"/>
              <a:t>	</a:t>
            </a:r>
            <a:r>
              <a:rPr lang="en-US" dirty="0" err="1" smtClean="0"/>
              <a:t>doi</a:t>
            </a:r>
            <a:r>
              <a:rPr lang="en-US"/>
              <a:t>: </a:t>
            </a:r>
            <a:r>
              <a:rPr lang="en-US" smtClean="0"/>
              <a:t>10.1007/s11126-010-9135-1</a:t>
            </a:r>
            <a:r>
              <a:rPr lang="en-US" dirty="0"/>
              <a:t/>
            </a:r>
            <a:br>
              <a:rPr lang="en-US" dirty="0"/>
            </a:br>
            <a:r>
              <a:rPr lang="en-US" dirty="0"/>
              <a:t/>
            </a:r>
            <a:br>
              <a:rPr lang="en-US" dirty="0"/>
            </a:br>
            <a:r>
              <a:rPr lang="en-US" dirty="0"/>
              <a:t>United Way (2016). 211. Retrieved from </a:t>
            </a:r>
            <a:r>
              <a:rPr lang="en-US" dirty="0">
                <a:hlinkClick r:id="rId3"/>
              </a:rPr>
              <a:t>www.211.org</a:t>
            </a:r>
            <a:r>
              <a:rPr lang="en-US" dirty="0"/>
              <a:t>. </a:t>
            </a:r>
          </a:p>
          <a:p>
            <a:endParaRPr lang="en-US" dirty="0"/>
          </a:p>
        </p:txBody>
      </p:sp>
    </p:spTree>
    <p:extLst>
      <p:ext uri="{BB962C8B-B14F-4D97-AF65-F5344CB8AC3E}">
        <p14:creationId xmlns:p14="http://schemas.microsoft.com/office/powerpoint/2010/main" val="1660072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2162" y="40341"/>
            <a:ext cx="7570787" cy="1316511"/>
          </a:xfrm>
        </p:spPr>
        <p:txBody>
          <a:bodyPr/>
          <a:lstStyle/>
          <a:p>
            <a:r>
              <a:rPr lang="en-US" dirty="0" smtClean="0"/>
              <a:t>Networking and Collaboration</a:t>
            </a:r>
            <a:endParaRPr lang="en-US" dirty="0"/>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01098" y="1762125"/>
            <a:ext cx="5707626" cy="4682920"/>
          </a:xfrm>
        </p:spPr>
      </p:pic>
    </p:spTree>
    <p:extLst>
      <p:ext uri="{BB962C8B-B14F-4D97-AF65-F5344CB8AC3E}">
        <p14:creationId xmlns:p14="http://schemas.microsoft.com/office/powerpoint/2010/main" val="458847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Benefits</a:t>
            </a:r>
            <a:endParaRPr lang="en-US" dirty="0"/>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81316" y="1762125"/>
            <a:ext cx="5471652" cy="4830404"/>
          </a:xfrm>
        </p:spPr>
      </p:pic>
    </p:spTree>
    <p:extLst>
      <p:ext uri="{BB962C8B-B14F-4D97-AF65-F5344CB8AC3E}">
        <p14:creationId xmlns:p14="http://schemas.microsoft.com/office/powerpoint/2010/main" val="195016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refer?</a:t>
            </a:r>
            <a:endParaRPr lang="en-US" dirty="0"/>
          </a:p>
        </p:txBody>
      </p:sp>
      <p:sp>
        <p:nvSpPr>
          <p:cNvPr id="3" name="Content Placeholder 2"/>
          <p:cNvSpPr>
            <a:spLocks noGrp="1"/>
          </p:cNvSpPr>
          <p:nvPr>
            <p:ph idx="1"/>
          </p:nvPr>
        </p:nvSpPr>
        <p:spPr/>
        <p:txBody>
          <a:bodyPr/>
          <a:lstStyle/>
          <a:p>
            <a:r>
              <a:rPr lang="en-US" dirty="0" smtClean="0"/>
              <a:t>A referral should be made when a client needs services or supports. This can be within an agency or connecting several. </a:t>
            </a:r>
          </a:p>
          <a:p>
            <a:r>
              <a:rPr lang="en-US" dirty="0" smtClean="0"/>
              <a:t>Case Managers assess the need of a client, identify the service or support needed, evaluate the client to see if they qualify, determine if the service is available then make the referral. </a:t>
            </a:r>
            <a:endParaRPr lang="en-US" dirty="0"/>
          </a:p>
        </p:txBody>
      </p:sp>
    </p:spTree>
    <p:extLst>
      <p:ext uri="{BB962C8B-B14F-4D97-AF65-F5344CB8AC3E}">
        <p14:creationId xmlns:p14="http://schemas.microsoft.com/office/powerpoint/2010/main" val="3012784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a referral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Assess client and identify need</a:t>
            </a:r>
          </a:p>
          <a:p>
            <a:r>
              <a:rPr lang="en-US" dirty="0" smtClean="0"/>
              <a:t>Determine if a service can meet need</a:t>
            </a:r>
          </a:p>
          <a:p>
            <a:r>
              <a:rPr lang="en-US" dirty="0" smtClean="0"/>
              <a:t>Determine if a client qualifies for the service</a:t>
            </a:r>
          </a:p>
          <a:p>
            <a:r>
              <a:rPr lang="en-US" dirty="0" smtClean="0"/>
              <a:t>Communicate with client about service, how they can apply for the service, what will be provided and what can be expected. </a:t>
            </a:r>
          </a:p>
          <a:p>
            <a:r>
              <a:rPr lang="en-US" dirty="0" smtClean="0"/>
              <a:t>Determine if the client is interested in the service</a:t>
            </a:r>
          </a:p>
          <a:p>
            <a:r>
              <a:rPr lang="en-US" dirty="0" smtClean="0"/>
              <a:t>If so, make referral</a:t>
            </a:r>
          </a:p>
        </p:txBody>
      </p:sp>
    </p:spTree>
    <p:extLst>
      <p:ext uri="{BB962C8B-B14F-4D97-AF65-F5344CB8AC3E}">
        <p14:creationId xmlns:p14="http://schemas.microsoft.com/office/powerpoint/2010/main" val="2896817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 role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Include client in the process. Make sure that the client is on board with the referral by communicating all of the information including limitations and obligations of the client. </a:t>
            </a:r>
          </a:p>
          <a:p>
            <a:r>
              <a:rPr lang="en-US" dirty="0" smtClean="0"/>
              <a:t>All services are not realistic for all clients, keep in mind that a single parent may not be able to take off work every day to go to a parenting course in order to get food waivers. The threat to the parent’s employment is far greater than the benefit of the food waivers. </a:t>
            </a:r>
            <a:endParaRPr lang="en-US" dirty="0"/>
          </a:p>
        </p:txBody>
      </p:sp>
    </p:spTree>
    <p:extLst>
      <p:ext uri="{BB962C8B-B14F-4D97-AF65-F5344CB8AC3E}">
        <p14:creationId xmlns:p14="http://schemas.microsoft.com/office/powerpoint/2010/main" val="3801730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 role</a:t>
            </a:r>
            <a:endParaRPr lang="en-US" dirty="0"/>
          </a:p>
        </p:txBody>
      </p:sp>
      <p:sp>
        <p:nvSpPr>
          <p:cNvPr id="3" name="Content Placeholder 2"/>
          <p:cNvSpPr>
            <a:spLocks noGrp="1"/>
          </p:cNvSpPr>
          <p:nvPr>
            <p:ph idx="1"/>
          </p:nvPr>
        </p:nvSpPr>
        <p:spPr/>
        <p:txBody>
          <a:bodyPr/>
          <a:lstStyle/>
          <a:p>
            <a:r>
              <a:rPr lang="en-US" dirty="0" smtClean="0"/>
              <a:t>Keep in mind, that services require additional paperwork, interviews, items from clients. Make sure the client has the items and is willing to do the additional work. </a:t>
            </a:r>
          </a:p>
          <a:p>
            <a:r>
              <a:rPr lang="en-US" dirty="0" smtClean="0"/>
              <a:t>Make sure to not overwhelm the client. Do not send them on twenty referrals, clients can become overwhelmed and discouraged. Use referrals to resources in treatment plan steps. </a:t>
            </a:r>
            <a:endParaRPr lang="en-US" dirty="0"/>
          </a:p>
        </p:txBody>
      </p:sp>
    </p:spTree>
    <p:extLst>
      <p:ext uri="{BB962C8B-B14F-4D97-AF65-F5344CB8AC3E}">
        <p14:creationId xmlns:p14="http://schemas.microsoft.com/office/powerpoint/2010/main" val="834886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plan and Referrals example</a:t>
            </a:r>
            <a:endParaRPr lang="en-US" dirty="0"/>
          </a:p>
        </p:txBody>
      </p:sp>
      <p:sp>
        <p:nvSpPr>
          <p:cNvPr id="3" name="Content Placeholder 2"/>
          <p:cNvSpPr>
            <a:spLocks noGrp="1"/>
          </p:cNvSpPr>
          <p:nvPr>
            <p:ph idx="1"/>
          </p:nvPr>
        </p:nvSpPr>
        <p:spPr/>
        <p:txBody>
          <a:bodyPr>
            <a:normAutofit/>
          </a:bodyPr>
          <a:lstStyle/>
          <a:p>
            <a:r>
              <a:rPr lang="en-US" dirty="0" smtClean="0"/>
              <a:t>A case can start easily with </a:t>
            </a:r>
            <a:r>
              <a:rPr lang="en-US" dirty="0"/>
              <a:t>10-15 </a:t>
            </a:r>
            <a:r>
              <a:rPr lang="en-US" dirty="0" smtClean="0"/>
              <a:t>referrals. </a:t>
            </a:r>
            <a:r>
              <a:rPr lang="en-US" dirty="0"/>
              <a:t>Giving them all to the client </a:t>
            </a:r>
            <a:r>
              <a:rPr lang="en-US" dirty="0" smtClean="0"/>
              <a:t>could </a:t>
            </a:r>
            <a:r>
              <a:rPr lang="en-US" dirty="0"/>
              <a:t>be overwhelming and </a:t>
            </a:r>
            <a:r>
              <a:rPr lang="en-US" dirty="0" smtClean="0"/>
              <a:t>confusing as to when </a:t>
            </a:r>
            <a:r>
              <a:rPr lang="en-US" dirty="0"/>
              <a:t>to use which resource. Ultimately the client will have to obtain the service, so </a:t>
            </a:r>
            <a:r>
              <a:rPr lang="en-US" dirty="0" smtClean="0"/>
              <a:t>make </a:t>
            </a:r>
            <a:r>
              <a:rPr lang="en-US" dirty="0"/>
              <a:t>this as easy and in sync with </a:t>
            </a:r>
            <a:r>
              <a:rPr lang="en-US" dirty="0" smtClean="0"/>
              <a:t>the </a:t>
            </a:r>
            <a:r>
              <a:rPr lang="en-US" dirty="0"/>
              <a:t>goals as possible. </a:t>
            </a:r>
            <a:r>
              <a:rPr lang="en-US" dirty="0" smtClean="0"/>
              <a:t>(</a:t>
            </a:r>
            <a:r>
              <a:rPr lang="en-US" dirty="0" err="1" smtClean="0"/>
              <a:t>McClam</a:t>
            </a:r>
            <a:r>
              <a:rPr lang="en-US" dirty="0" smtClean="0"/>
              <a:t> &amp; Woodside, 2012)</a:t>
            </a:r>
            <a:endParaRPr lang="en-US" dirty="0"/>
          </a:p>
          <a:p>
            <a:endParaRPr lang="en-US" dirty="0"/>
          </a:p>
        </p:txBody>
      </p:sp>
    </p:spTree>
    <p:extLst>
      <p:ext uri="{BB962C8B-B14F-4D97-AF65-F5344CB8AC3E}">
        <p14:creationId xmlns:p14="http://schemas.microsoft.com/office/powerpoint/2010/main" val="2750587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Creativity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No matter how many services </a:t>
            </a:r>
            <a:r>
              <a:rPr lang="en-US" dirty="0"/>
              <a:t>a</a:t>
            </a:r>
            <a:r>
              <a:rPr lang="en-US" dirty="0" smtClean="0"/>
              <a:t> community provides, it does not cover everyone in every situation. </a:t>
            </a:r>
          </a:p>
          <a:p>
            <a:r>
              <a:rPr lang="en-US" dirty="0" smtClean="0"/>
              <a:t>Use creative partnering of resources to assist client as best as possible. For example food stamps do not cover a full month’s need, find food banks that can supplement. </a:t>
            </a:r>
          </a:p>
          <a:p>
            <a:r>
              <a:rPr lang="en-US" dirty="0" smtClean="0"/>
              <a:t>Clients are often unaware of community resources, ask if there is involvement with local churches, organizations etc. Sometimes local neighborhoods can offer more than state level services. </a:t>
            </a:r>
            <a:endParaRPr lang="en-US" dirty="0"/>
          </a:p>
        </p:txBody>
      </p:sp>
    </p:spTree>
    <p:extLst>
      <p:ext uri="{BB962C8B-B14F-4D97-AF65-F5344CB8AC3E}">
        <p14:creationId xmlns:p14="http://schemas.microsoft.com/office/powerpoint/2010/main" val="2339668922"/>
      </p:ext>
    </p:extLst>
  </p:cSld>
  <p:clrMapOvr>
    <a:masterClrMapping/>
  </p:clrMapOvr>
</p:sld>
</file>

<file path=ppt/theme/_rels/theme1.xml.rels><?xml version="1.0" encoding="UTF-8"?>

<Relationships xmlns="http://schemas.openxmlformats.org/package/2006/relationships">
  <Relationship Id="rId1" Type="http://schemas.openxmlformats.org/officeDocument/2006/relationships/image" Target="../media/image1.jpeg"/>
  <Relationship Id="rId2" Type="http://schemas.openxmlformats.org/officeDocument/2006/relationships/image" Target="../media/image2.jpeg"/>
  <Relationship Id="rId3" Type="http://schemas.openxmlformats.org/officeDocument/2006/relationships/image" Target="../media/image3.jpeg"/>
  <Relationship Id="rId4" Type="http://schemas.openxmlformats.org/officeDocument/2006/relationships/image" Target="../media/image4.jpeg"/>
  <Relationship Id="rId5" Type="http://schemas.openxmlformats.org/officeDocument/2006/relationships/image" Target="../media/image5.jpeg"/>
</Relationships>

</file>

<file path=ppt/theme/theme1.xml><?xml version="1.0" encoding="utf-8"?>
<a:theme xmlns:a="http://schemas.openxmlformats.org/drawingml/2006/main" name="Infusion">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Infusion">
      <a:majorFont>
        <a:latin typeface="Mistral"/>
        <a:ea typeface=""/>
        <a:cs typeface=""/>
        <a:font script="Jpan" typeface="ＤＦＰ行書体"/>
        <a:font script="Hans" typeface="宋体"/>
        <a:font script="Hant" typeface="新細明體"/>
      </a:majorFont>
      <a:minorFont>
        <a:latin typeface="Candara"/>
        <a:ea typeface=""/>
        <a:cs typeface=""/>
        <a:font script="Jpan" typeface="メイリオ"/>
        <a:font script="Hans" typeface="宋体"/>
        <a:font script="Hant" typeface="新細明體"/>
      </a:minorFont>
    </a:fontScheme>
    <a:fmtScheme name="Infusion">
      <a:fillStyleLst>
        <a:solidFill>
          <a:schemeClr val="phClr"/>
        </a:solidFill>
        <a:blipFill rotWithShape="1">
          <a:blip xmlns:r="http://schemas.openxmlformats.org/officeDocument/2006/relationships" r:embed="rId1">
            <a:duotone>
              <a:schemeClr val="phClr">
                <a:shade val="70000"/>
                <a:satMod val="120000"/>
              </a:schemeClr>
              <a:schemeClr val="phClr">
                <a:tint val="70000"/>
                <a:satMod val="300000"/>
                <a:lumMod val="125000"/>
              </a:schemeClr>
            </a:duotone>
          </a:blip>
          <a:tile tx="0" ty="0" sx="50000" sy="50000" flip="none" algn="tl"/>
        </a:blipFill>
        <a:blipFill rotWithShape="1">
          <a:blip xmlns:r="http://schemas.openxmlformats.org/officeDocument/2006/relationships" r:embed="rId2">
            <a:duotone>
              <a:schemeClr val="phClr">
                <a:shade val="70000"/>
                <a:satMod val="120000"/>
              </a:schemeClr>
              <a:schemeClr val="phClr">
                <a:tint val="70000"/>
                <a:satMod val="135000"/>
              </a:schemeClr>
            </a:duotone>
          </a:blip>
          <a:tile tx="0" ty="0" sx="40000" sy="40000" flip="none" algn="tl"/>
        </a:blipFill>
      </a:fillStyleLst>
      <a:lnStyleLst>
        <a:ln w="38100" cap="flat" cmpd="sng" algn="ctr">
          <a:solidFill>
            <a:schemeClr val="phClr">
              <a:alpha val="70000"/>
              <a:satMod val="105000"/>
            </a:schemeClr>
          </a:solidFill>
          <a:prstDash val="solid"/>
          <a:miter/>
        </a:ln>
        <a:ln w="50800" cap="flat" cmpd="sng" algn="ctr">
          <a:solidFill>
            <a:schemeClr val="phClr">
              <a:alpha val="50000"/>
            </a:schemeClr>
          </a:solidFill>
          <a:prstDash val="solid"/>
          <a:miter/>
        </a:ln>
        <a:ln w="88900" cap="flat" cmpd="sng" algn="ctr">
          <a:solidFill>
            <a:schemeClr val="phClr">
              <a:alpha val="40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innerShdw blurRad="190500" dir="13500000">
              <a:srgbClr val="000000">
                <a:alpha val="50000"/>
              </a:srgbClr>
            </a:innerShdw>
            <a:outerShdw blurRad="38100" dist="25400" dir="5400000" rotWithShape="0">
              <a:srgbClr val="000000">
                <a:alpha val="50000"/>
              </a:srgbClr>
            </a:outerShdw>
          </a:effectLst>
        </a:effectStyle>
      </a:effectStyleLst>
      <a:bgFillStyleLst>
        <a:blipFill rotWithShape="1">
          <a:blip xmlns:r="http://schemas.openxmlformats.org/officeDocument/2006/relationships" r:embed="rId3">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4">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5">
            <a:duotone>
              <a:schemeClr val="phClr">
                <a:shade val="70000"/>
                <a:satMod val="500000"/>
                <a:lumMod val="50000"/>
              </a:schemeClr>
              <a:schemeClr val="phClr">
                <a:satMod val="800000"/>
                <a:lum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1085</Words>
  <Application/>
  <PresentationFormat>On-screen Show (4:3)</PresentationFormat>
  <Paragraphs>72</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Candara</vt:lpstr>
      <vt:lpstr>Mistral</vt:lpstr>
      <vt:lpstr>Arial</vt:lpstr>
      <vt:lpstr>Infusion</vt:lpstr>
      <vt:lpstr>Week Four Overview</vt:lpstr>
      <vt:lpstr>Networking and Collaboration</vt:lpstr>
      <vt:lpstr>Benefits</vt:lpstr>
      <vt:lpstr>Why refer?</vt:lpstr>
      <vt:lpstr>Steps to a referral</vt:lpstr>
      <vt:lpstr>Client’s role</vt:lpstr>
      <vt:lpstr>Client’s role</vt:lpstr>
      <vt:lpstr>Treatment plan and Referrals example</vt:lpstr>
      <vt:lpstr>Creativity</vt:lpstr>
      <vt:lpstr>Reference</vt:lpstr>
    </vt:vector>
  </TitlesOfParts>
  <Company/>
  <LinksUpToDate>false</LinksUpToDate>
  <SharedDoc>false</SharedDoc>
  <HyperlinksChanged>false</HyperlinksChanged>
  <AppVersion>15.0023</AppVersion>
  <Manager/>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revision>0</revision>
</coreProperties>
</file>