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3" r:id="rId9"/>
    <p:sldId id="294" r:id="rId10"/>
    <p:sldId id="295" r:id="rId11"/>
    <p:sldId id="292" r:id="rId1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800">
          <p15:clr>
            <a:srgbClr val="A4A3A4"/>
          </p15:clr>
        </p15:guide>
        <p15:guide id="4" orient="horz" pos="1107">
          <p15:clr>
            <a:srgbClr val="A4A3A4"/>
          </p15:clr>
        </p15:guide>
        <p15:guide id="5" orient="horz" pos="1199">
          <p15:clr>
            <a:srgbClr val="A4A3A4"/>
          </p15:clr>
        </p15:guide>
        <p15:guide id="6" pos="217">
          <p15:clr>
            <a:srgbClr val="A4A3A4"/>
          </p15:clr>
        </p15:guide>
        <p15:guide id="7" pos="60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D8D23"/>
    <a:srgbClr val="294518"/>
    <a:srgbClr val="00383B"/>
    <a:srgbClr val="008591"/>
    <a:srgbClr val="009FDF"/>
    <a:srgbClr val="7F7F7F"/>
    <a:srgbClr val="00212F"/>
    <a:srgbClr val="00363B"/>
    <a:srgbClr val="0081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218" y="72"/>
      </p:cViewPr>
      <p:guideLst>
        <p:guide orient="horz" pos="211"/>
        <p:guide orient="horz" pos="3838"/>
        <p:guide orient="horz" pos="800"/>
        <p:guide orient="horz" pos="1107"/>
        <p:guide orient="horz" pos="1199"/>
        <p:guide pos="217"/>
        <p:guide pos="60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C7DBA-E201-AF4F-B8ED-0FA854C2A712}" type="datetimeFigureOut">
              <a:rPr lang="en-US" smtClean="0"/>
              <a:pPr/>
              <a:t>11/7/2016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0D22A-86AA-AF4F-A15D-C6336BE1B4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23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85EC2-D37B-4AD1-8B29-B25EB4D04392}" type="datetimeFigureOut">
              <a:rPr lang="en-GB" smtClean="0"/>
              <a:pPr/>
              <a:t>07/11/2016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75B9A-8342-4170-807C-7C3FF4D2611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341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75B9A-8342-4170-807C-7C3FF4D2611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7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8534400" cy="1470025"/>
          </a:xfrm>
          <a:ln>
            <a:noFill/>
          </a:ln>
        </p:spPr>
        <p:txBody>
          <a:bodyPr>
            <a:normAutofit/>
          </a:bodyPr>
          <a:lstStyle>
            <a:lvl1pPr algn="ctr">
              <a:defRPr sz="3600">
                <a:solidFill>
                  <a:srgbClr val="294518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ln>
            <a:noFill/>
          </a:ln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212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solidFill>
            <a:srgbClr val="6D8D23"/>
          </a:solidFill>
        </p:spPr>
        <p:txBody>
          <a:bodyPr/>
          <a:lstStyle/>
          <a:p>
            <a:fld id="{FC56177C-F1F4-4AEE-9957-1B9BC67ECF13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2" y="332936"/>
            <a:ext cx="3013200" cy="103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58" y="332936"/>
            <a:ext cx="216408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69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with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88652"/>
            <a:ext cx="8569324" cy="82006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908720"/>
            <a:ext cx="4176464" cy="5256584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3412" y="908720"/>
            <a:ext cx="4176464" cy="5256584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9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80" y="1210009"/>
            <a:ext cx="8569324" cy="85083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2191916"/>
            <a:ext cx="4176464" cy="397338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321152" y="2249091"/>
            <a:ext cx="2311400" cy="2332037"/>
          </a:xfrm>
          <a:ln w="127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marL="0" indent="0" algn="ctr">
              <a:buNone/>
              <a:defRPr sz="2400" b="0" i="1">
                <a:latin typeface="Georgia" panose="02040502050405020303" pitchFamily="18" charset="0"/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cxnSp>
        <p:nvCxnSpPr>
          <p:cNvPr id="12" name="Straight Connector 11"/>
          <p:cNvCxnSpPr>
            <a:stCxn id="10" idx="2"/>
          </p:cNvCxnSpPr>
          <p:nvPr userDrawn="1"/>
        </p:nvCxnSpPr>
        <p:spPr>
          <a:xfrm flipH="1">
            <a:off x="7473280" y="4581128"/>
            <a:ext cx="3572" cy="1724074"/>
          </a:xfrm>
          <a:prstGeom prst="line">
            <a:avLst/>
          </a:prstGeom>
          <a:noFill/>
          <a:ln w="12700">
            <a:solidFill>
              <a:srgbClr val="6D8D2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3" name="Picture 12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26" y="190500"/>
            <a:ext cx="2336400" cy="80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99" y="190500"/>
            <a:ext cx="1863239" cy="9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63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57881"/>
            <a:ext cx="8569324" cy="850839"/>
          </a:xfrm>
        </p:spPr>
        <p:txBody>
          <a:bodyPr/>
          <a:lstStyle>
            <a:lvl1pPr>
              <a:defRPr>
                <a:solidFill>
                  <a:srgbClr val="294518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908720"/>
            <a:ext cx="4176464" cy="5197524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321152" y="1903413"/>
            <a:ext cx="2311400" cy="2332037"/>
          </a:xfrm>
          <a:ln w="127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marL="0" indent="0" algn="ctr">
              <a:buNone/>
              <a:defRPr sz="2400" b="0" i="1">
                <a:latin typeface="Georgia" panose="02040502050405020303" pitchFamily="18" charset="0"/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cxnSp>
        <p:nvCxnSpPr>
          <p:cNvPr id="12" name="Straight Connector 11"/>
          <p:cNvCxnSpPr>
            <a:stCxn id="10" idx="2"/>
          </p:cNvCxnSpPr>
          <p:nvPr userDrawn="1"/>
        </p:nvCxnSpPr>
        <p:spPr>
          <a:xfrm flipH="1">
            <a:off x="7473280" y="4235450"/>
            <a:ext cx="3572" cy="2101651"/>
          </a:xfrm>
          <a:prstGeom prst="line">
            <a:avLst/>
          </a:prstGeom>
          <a:noFill/>
          <a:ln w="12700">
            <a:solidFill>
              <a:srgbClr val="6D8D2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768663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1222584"/>
            <a:ext cx="8569324" cy="838264"/>
          </a:xfrm>
          <a:ln>
            <a:noFill/>
          </a:ln>
        </p:spPr>
        <p:txBody>
          <a:bodyPr/>
          <a:lstStyle>
            <a:lvl1pPr>
              <a:defRPr>
                <a:solidFill>
                  <a:srgbClr val="294518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2170956"/>
            <a:ext cx="4176464" cy="3850332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321425" y="2249091"/>
            <a:ext cx="2311400" cy="2332037"/>
          </a:xfrm>
          <a:solidFill>
            <a:srgbClr val="294518"/>
          </a:solidFill>
          <a:ln w="12700">
            <a:solidFill>
              <a:srgbClr val="00212F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marL="0" indent="0" algn="ctr">
              <a:buNone/>
              <a:defRPr sz="2400" b="0" i="1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cxnSp>
        <p:nvCxnSpPr>
          <p:cNvPr id="12" name="Straight Connector 11"/>
          <p:cNvCxnSpPr>
            <a:stCxn id="10" idx="2"/>
          </p:cNvCxnSpPr>
          <p:nvPr userDrawn="1"/>
        </p:nvCxnSpPr>
        <p:spPr>
          <a:xfrm>
            <a:off x="7477125" y="4581128"/>
            <a:ext cx="0" cy="1728192"/>
          </a:xfrm>
          <a:prstGeom prst="line">
            <a:avLst/>
          </a:prstGeom>
          <a:noFill/>
          <a:ln w="12700">
            <a:solidFill>
              <a:srgbClr val="29451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3" name="Picture 12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26" y="190500"/>
            <a:ext cx="2336400" cy="80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99" y="190500"/>
            <a:ext cx="1863239" cy="9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24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70456"/>
            <a:ext cx="8569324" cy="838264"/>
          </a:xfrm>
          <a:ln>
            <a:noFill/>
          </a:ln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908720"/>
            <a:ext cx="4176464" cy="5074469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321425" y="1916832"/>
            <a:ext cx="2311400" cy="2332037"/>
          </a:xfrm>
          <a:solidFill>
            <a:srgbClr val="294518"/>
          </a:solidFill>
          <a:ln w="12700">
            <a:solidFill>
              <a:srgbClr val="00212F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marL="0" indent="0" algn="ctr">
              <a:buNone/>
              <a:defRPr sz="2400" b="0" i="1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cxnSp>
        <p:nvCxnSpPr>
          <p:cNvPr id="12" name="Straight Connector 11"/>
          <p:cNvCxnSpPr>
            <a:stCxn id="10" idx="2"/>
          </p:cNvCxnSpPr>
          <p:nvPr userDrawn="1"/>
        </p:nvCxnSpPr>
        <p:spPr>
          <a:xfrm flipH="1">
            <a:off x="7473280" y="4248869"/>
            <a:ext cx="3845" cy="2060451"/>
          </a:xfrm>
          <a:prstGeom prst="line">
            <a:avLst/>
          </a:prstGeom>
          <a:noFill/>
          <a:ln w="12700">
            <a:solidFill>
              <a:srgbClr val="294518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1805124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95" y="2816763"/>
            <a:ext cx="3416400" cy="1173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03" b="28067"/>
          <a:stretch/>
        </p:blipFill>
        <p:spPr>
          <a:xfrm>
            <a:off x="4160912" y="4077072"/>
            <a:ext cx="2164080" cy="50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157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61BE-E083-4BD1-A91A-A552EADB9D95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11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4700" y="1574476"/>
            <a:ext cx="3276600" cy="3276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2900" y="5182344"/>
            <a:ext cx="4140200" cy="8389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0212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3275" y="6304235"/>
            <a:ext cx="1197397" cy="365125"/>
          </a:xfrm>
          <a:ln>
            <a:noFill/>
          </a:ln>
        </p:spPr>
        <p:txBody>
          <a:bodyPr/>
          <a:lstStyle/>
          <a:p>
            <a:fld id="{FC56177C-F1F4-4AEE-9957-1B9BC67ECF13}" type="datetime4">
              <a:rPr lang="en-GB" smtClean="0"/>
              <a:pPr/>
              <a:t>07 November 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4488" y="6304235"/>
            <a:ext cx="468089" cy="365125"/>
          </a:xfrm>
          <a:solidFill>
            <a:srgbClr val="008591"/>
          </a:solidFill>
        </p:spPr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2" y="332936"/>
            <a:ext cx="3013200" cy="103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58" y="332936"/>
            <a:ext cx="216408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63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49076"/>
            <a:ext cx="7924800" cy="918420"/>
          </a:xfrm>
          <a:ln>
            <a:noFill/>
          </a:ln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2900" y="5326360"/>
            <a:ext cx="4140200" cy="69492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177C-F1F4-4AEE-9957-1B9BC67ECF13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 hasCustomPrompt="1"/>
          </p:nvPr>
        </p:nvSpPr>
        <p:spPr>
          <a:xfrm>
            <a:off x="2504728" y="2492896"/>
            <a:ext cx="4896544" cy="280831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Insert image</a:t>
            </a:r>
            <a:endParaRPr lang="en-GB" dirty="0"/>
          </a:p>
        </p:txBody>
      </p:sp>
      <p:pic>
        <p:nvPicPr>
          <p:cNvPr id="10" name="Picture 9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2" y="332936"/>
            <a:ext cx="3013200" cy="103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58" y="332936"/>
            <a:ext cx="216408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61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2900" y="4797152"/>
            <a:ext cx="4140200" cy="83894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177C-F1F4-4AEE-9957-1B9BC67ECF13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 flipH="1" flipV="1">
            <a:off x="4592960" y="3202666"/>
            <a:ext cx="855736" cy="786"/>
          </a:xfrm>
          <a:prstGeom prst="line">
            <a:avLst/>
          </a:prstGeom>
          <a:noFill/>
          <a:ln w="12700">
            <a:solidFill>
              <a:srgbClr val="6D8D2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2432720" y="2132856"/>
            <a:ext cx="2160240" cy="2160240"/>
          </a:xfrm>
          <a:ln>
            <a:solidFill>
              <a:srgbClr val="6D8D23"/>
            </a:solidFill>
          </a:ln>
        </p:spPr>
        <p:txBody>
          <a:bodyPr>
            <a:normAutofit/>
          </a:bodyPr>
          <a:lstStyle>
            <a:lvl1pPr>
              <a:defRPr sz="2400" b="1">
                <a:latin typeface="+mj-lt"/>
              </a:defRPr>
            </a:lvl1pPr>
          </a:lstStyle>
          <a:p>
            <a:r>
              <a:rPr lang="en-GB" dirty="0" smtClean="0"/>
              <a:t>Drag picture to placeholder or click icon to add</a:t>
            </a:r>
            <a:endParaRPr lang="en-GB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5457056" y="2132856"/>
            <a:ext cx="2160240" cy="2160240"/>
          </a:xfrm>
          <a:ln>
            <a:solidFill>
              <a:srgbClr val="6D8D23"/>
            </a:solidFill>
          </a:ln>
        </p:spPr>
        <p:txBody>
          <a:bodyPr/>
          <a:lstStyle>
            <a:lvl1pPr algn="ctr">
              <a:defRPr b="1">
                <a:solidFill>
                  <a:srgbClr val="294518"/>
                </a:solidFill>
                <a:latin typeface="+mj-lt"/>
              </a:defRPr>
            </a:lvl1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pic>
        <p:nvPicPr>
          <p:cNvPr id="12" name="Picture 11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2" y="332936"/>
            <a:ext cx="3013200" cy="103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58" y="332936"/>
            <a:ext cx="2164080" cy="10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6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5760" y="1856804"/>
            <a:ext cx="8564116" cy="1212155"/>
          </a:xfrm>
          <a:ln>
            <a:noFill/>
          </a:ln>
        </p:spPr>
        <p:txBody>
          <a:bodyPr anchor="ctr" anchorCtr="0">
            <a:normAutofit/>
          </a:bodyPr>
          <a:lstStyle>
            <a:lvl1pPr algn="l">
              <a:defRPr sz="32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0552" y="3140968"/>
            <a:ext cx="8569324" cy="1152128"/>
          </a:xfrm>
        </p:spPr>
        <p:txBody>
          <a:bodyPr anchor="ctr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D4A1-7848-4A47-8982-C17F4F699E5B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26" y="190500"/>
            <a:ext cx="2336400" cy="80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99" y="190500"/>
            <a:ext cx="1863239" cy="9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62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with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5760" y="1856804"/>
            <a:ext cx="8564116" cy="1212155"/>
          </a:xfrm>
        </p:spPr>
        <p:txBody>
          <a:bodyPr anchor="ctr" anchorCtr="0">
            <a:normAutofit/>
          </a:bodyPr>
          <a:lstStyle>
            <a:lvl1pPr algn="l">
              <a:defRPr sz="32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0552" y="3140968"/>
            <a:ext cx="8569324" cy="1152128"/>
          </a:xfrm>
        </p:spPr>
        <p:txBody>
          <a:bodyPr anchor="ctr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1D4A1-7848-4A47-8982-C17F4F699E5B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62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1243395"/>
            <a:ext cx="8425308" cy="817453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52" y="2276153"/>
            <a:ext cx="8418512" cy="3817143"/>
          </a:xfrm>
        </p:spPr>
        <p:txBody>
          <a:bodyPr/>
          <a:lstStyle>
            <a:lvl1pPr>
              <a:defRPr>
                <a:solidFill>
                  <a:srgbClr val="294518"/>
                </a:solidFill>
              </a:defRPr>
            </a:lvl1pPr>
            <a:lvl2pPr>
              <a:defRPr>
                <a:solidFill>
                  <a:srgbClr val="294518"/>
                </a:solidFill>
              </a:defRPr>
            </a:lvl2pPr>
            <a:lvl3pPr>
              <a:defRPr>
                <a:solidFill>
                  <a:srgbClr val="294518"/>
                </a:solidFill>
              </a:defRPr>
            </a:lvl3pPr>
            <a:lvl4pPr>
              <a:defRPr>
                <a:solidFill>
                  <a:srgbClr val="294518"/>
                </a:solidFill>
              </a:defRPr>
            </a:lvl4pPr>
            <a:lvl5pPr>
              <a:defRPr>
                <a:solidFill>
                  <a:srgbClr val="294518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26" y="190500"/>
            <a:ext cx="2336400" cy="80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99" y="190500"/>
            <a:ext cx="1863239" cy="9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75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with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91267"/>
            <a:ext cx="8425308" cy="817453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52" y="908720"/>
            <a:ext cx="8418512" cy="5112567"/>
          </a:xfrm>
        </p:spPr>
        <p:txBody>
          <a:bodyPr/>
          <a:lstStyle>
            <a:lvl1pPr>
              <a:defRPr>
                <a:solidFill>
                  <a:srgbClr val="294518"/>
                </a:solidFill>
              </a:defRPr>
            </a:lvl1pPr>
            <a:lvl2pPr>
              <a:defRPr>
                <a:solidFill>
                  <a:srgbClr val="294518"/>
                </a:solidFill>
              </a:defRPr>
            </a:lvl2pPr>
            <a:lvl3pPr>
              <a:defRPr>
                <a:solidFill>
                  <a:srgbClr val="294518"/>
                </a:solidFill>
              </a:defRPr>
            </a:lvl3pPr>
            <a:lvl4pPr>
              <a:defRPr>
                <a:solidFill>
                  <a:srgbClr val="294518"/>
                </a:solidFill>
              </a:defRPr>
            </a:lvl4pPr>
            <a:lvl5pPr>
              <a:defRPr>
                <a:solidFill>
                  <a:srgbClr val="294518"/>
                </a:solidFill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750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1240780"/>
            <a:ext cx="8569324" cy="82006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0552" y="2204864"/>
            <a:ext cx="4176464" cy="396044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3412" y="2204864"/>
            <a:ext cx="4176464" cy="396044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97E6E-4695-4A96-B965-E91C30BB1F9D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C:\Users\ajotoole\AppData\Local\Microsoft\Windows\Temporary Internet Files\Content.Outlook\H1SBRSAI\Uni-Bradford_Schools_Logo_School of Management_AW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26" y="190500"/>
            <a:ext cx="2336400" cy="802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99" y="190500"/>
            <a:ext cx="1863239" cy="93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9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4488" y="6309320"/>
            <a:ext cx="458787" cy="360040"/>
          </a:xfrm>
          <a:prstGeom prst="rect">
            <a:avLst/>
          </a:prstGeom>
          <a:solidFill>
            <a:srgbClr val="008591"/>
          </a:solidFill>
          <a:ln>
            <a:solidFill>
              <a:srgbClr val="0085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rmAutofit/>
          </a:bodyPr>
          <a:lstStyle/>
          <a:p>
            <a:pPr algn="ctr"/>
            <a:endParaRPr lang="en-GB" sz="1050" b="1">
              <a:solidFill>
                <a:schemeClr val="bg1"/>
              </a:solidFill>
              <a:latin typeface="Lucida Sans"/>
              <a:cs typeface="Lucida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3238" y="6306777"/>
            <a:ext cx="1187434" cy="360040"/>
          </a:xfrm>
          <a:prstGeom prst="rect">
            <a:avLst/>
          </a:prstGeom>
          <a:solidFill>
            <a:srgbClr val="6D8D23"/>
          </a:solidFill>
          <a:ln>
            <a:solidFill>
              <a:srgbClr val="6D8D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rmAutofit/>
          </a:bodyPr>
          <a:lstStyle/>
          <a:p>
            <a:pPr algn="ctr"/>
            <a:endParaRPr lang="en-GB" sz="1050" b="1">
              <a:latin typeface="Lucida Sans"/>
              <a:cs typeface="Lucida San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5186" y="6304235"/>
            <a:ext cx="468089" cy="365125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rmAutofit/>
          </a:bodyPr>
          <a:lstStyle>
            <a:lvl1pPr algn="ctr">
              <a:defRPr sz="1050" b="1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fld id="{653FF254-26D3-4E50-98DF-6C68BE574C8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2188" y="908719"/>
            <a:ext cx="8425308" cy="81745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2188" y="1844823"/>
            <a:ext cx="8418512" cy="43102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000672" y="6306777"/>
            <a:ext cx="7560840" cy="3600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>
              <a:latin typeface="Lucida Sans"/>
              <a:cs typeface="Lucida San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3275" y="6304235"/>
            <a:ext cx="1197397" cy="365125"/>
          </a:xfrm>
          <a:prstGeom prst="rect">
            <a:avLst/>
          </a:prstGeom>
          <a:solidFill>
            <a:srgbClr val="6D8D23"/>
          </a:solidFill>
        </p:spPr>
        <p:txBody>
          <a:bodyPr vert="horz" wrap="none" lIns="0" tIns="0" rIns="0" bIns="0" rtlCol="0" anchor="ctr" anchorCtr="0">
            <a:normAutofit/>
          </a:bodyPr>
          <a:lstStyle>
            <a:lvl1pPr algn="ctr">
              <a:defRPr sz="1050" b="1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fld id="{06A50500-FDF4-4BED-98D3-9C4B114EBFC2}" type="datetime4">
              <a:rPr lang="en-GB" smtClean="0"/>
              <a:pPr/>
              <a:t>07 November 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04235"/>
            <a:ext cx="3136900" cy="365125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rmAutofit/>
          </a:bodyPr>
          <a:lstStyle>
            <a:lvl1pPr algn="ctr">
              <a:defRPr sz="1050" b="0">
                <a:solidFill>
                  <a:sysClr val="windowText" lastClr="000000"/>
                </a:solidFill>
                <a:latin typeface="Lucida Sans"/>
                <a:cs typeface="Lucida Sans"/>
              </a:defRPr>
            </a:lvl1pPr>
          </a:lstStyle>
          <a:p>
            <a:r>
              <a:rPr lang="en-GB" smtClean="0"/>
              <a:t>PRESENTATION TITLE AND AUTHOR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50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71" r:id="rId4"/>
    <p:sldLayoutId id="2147483651" r:id="rId5"/>
    <p:sldLayoutId id="2147483691" r:id="rId6"/>
    <p:sldLayoutId id="2147483650" r:id="rId7"/>
    <p:sldLayoutId id="2147483687" r:id="rId8"/>
    <p:sldLayoutId id="2147483652" r:id="rId9"/>
    <p:sldLayoutId id="2147483688" r:id="rId10"/>
    <p:sldLayoutId id="2147483665" r:id="rId11"/>
    <p:sldLayoutId id="2147483689" r:id="rId12"/>
    <p:sldLayoutId id="2147483668" r:id="rId13"/>
    <p:sldLayoutId id="2147483690" r:id="rId14"/>
    <p:sldLayoutId id="2147483672" r:id="rId15"/>
    <p:sldLayoutId id="2147483655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 baseline="0">
          <a:solidFill>
            <a:srgbClr val="294518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0"/>
        </a:spcBef>
        <a:spcAft>
          <a:spcPts val="600"/>
        </a:spcAft>
        <a:buSzPct val="120000"/>
        <a:buFont typeface="Arial" panose="020B0604020202020204" pitchFamily="34" charset="0"/>
        <a:buChar char="•"/>
        <a:defRPr sz="2400" kern="1200">
          <a:solidFill>
            <a:srgbClr val="294518"/>
          </a:solidFill>
          <a:latin typeface="Lucida Sans" panose="020B06020305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2000" kern="1200">
          <a:solidFill>
            <a:srgbClr val="294518"/>
          </a:solidFill>
          <a:latin typeface="Lucida Sans" panose="020B06020305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294518"/>
          </a:solidFill>
          <a:latin typeface="Lucida Sans" panose="020B06020305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600" kern="1200">
          <a:solidFill>
            <a:srgbClr val="294518"/>
          </a:solidFill>
          <a:latin typeface="Lucida Sans" panose="020B06020305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»"/>
        <a:defRPr sz="1600" kern="1200">
          <a:solidFill>
            <a:srgbClr val="294518"/>
          </a:solidFill>
          <a:latin typeface="Lucida Sans" panose="020B0602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hievement.org/autodoc/printmember/ang0int-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r>
              <a:rPr lang="en-GB" smtClean="0"/>
              <a:t>VIRTUE ETHICS 1: </a:t>
            </a:r>
            <a:br>
              <a:rPr lang="en-GB" smtClean="0"/>
            </a:br>
            <a:r>
              <a:rPr lang="en-GB" smtClean="0"/>
              <a:t>FRAMEWORK</a:t>
            </a:r>
            <a:endParaRPr lang="en-GB" dirty="0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>
              <a:solidFill>
                <a:srgbClr val="294518"/>
              </a:solidFill>
            </a:endParaRPr>
          </a:p>
          <a:p>
            <a:r>
              <a:rPr lang="en-GB" dirty="0" smtClean="0">
                <a:solidFill>
                  <a:srgbClr val="294518"/>
                </a:solidFill>
              </a:rPr>
              <a:t>NANCY HARDING</a:t>
            </a:r>
            <a:endParaRPr lang="en-GB" dirty="0">
              <a:solidFill>
                <a:srgbClr val="29451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solidFill>
            <a:srgbClr val="6D8D23"/>
          </a:solidFill>
          <a:ln>
            <a:noFill/>
          </a:ln>
        </p:spPr>
        <p:txBody>
          <a:bodyPr/>
          <a:lstStyle/>
          <a:p>
            <a:fld id="{45239DF3-9DB1-4FAE-904A-A077AEACFB87}" type="datetime4">
              <a:rPr lang="en-GB" smtClean="0"/>
              <a:pPr/>
              <a:t>07 November 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VIRTUE ETHICS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27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 example – not a perfect person but a virtuous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52" y="3284265"/>
            <a:ext cx="8418512" cy="79280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=3vDWWy4CMhE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8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Maya Angelou on Martin Luther 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552" y="2276153"/>
            <a:ext cx="8418512" cy="12968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www.achievement.org</a:t>
            </a:r>
            <a:r>
              <a:rPr lang="en-US" dirty="0">
                <a:hlinkClick r:id="rId2"/>
              </a:rPr>
              <a:t>/autodoc/printmember/ang0int-</a:t>
            </a:r>
            <a:r>
              <a:rPr lang="en-US" dirty="0" smtClean="0">
                <a:hlinkClick r:id="rId2"/>
              </a:rPr>
              <a:t>1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1052736"/>
            <a:ext cx="8425308" cy="817453"/>
          </a:xfrm>
        </p:spPr>
        <p:txBody>
          <a:bodyPr/>
          <a:lstStyle/>
          <a:p>
            <a:pPr algn="ctr"/>
            <a:r>
              <a:rPr lang="en-US" dirty="0" smtClean="0"/>
              <a:t>From Ancient Greece to the </a:t>
            </a:r>
            <a:r>
              <a:rPr lang="en-US" dirty="0" err="1" smtClean="0"/>
              <a:t>globalised</a:t>
            </a:r>
            <a:r>
              <a:rPr lang="en-US" dirty="0" smtClean="0"/>
              <a:t>, </a:t>
            </a:r>
            <a:r>
              <a:rPr lang="en-US" dirty="0" err="1" smtClean="0"/>
              <a:t>technologised</a:t>
            </a:r>
            <a:r>
              <a:rPr lang="en-US" dirty="0" smtClean="0"/>
              <a:t> 21</a:t>
            </a:r>
            <a:r>
              <a:rPr lang="en-US" baseline="30000" dirty="0" smtClean="0"/>
              <a:t>st</a:t>
            </a:r>
            <a:r>
              <a:rPr lang="en-US" dirty="0" smtClean="0"/>
              <a:t> century world.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20" y="2348880"/>
            <a:ext cx="8706544" cy="35283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Virtue ethics focuses on </a:t>
            </a:r>
            <a:r>
              <a:rPr lang="en-US" b="1" i="1" dirty="0" smtClean="0">
                <a:solidFill>
                  <a:srgbClr val="FF0000"/>
                </a:solidFill>
              </a:rPr>
              <a:t>character</a:t>
            </a:r>
            <a:r>
              <a:rPr lang="en-US" dirty="0" smtClean="0"/>
              <a:t> – what sort of person </a:t>
            </a:r>
            <a:r>
              <a:rPr lang="en-US" b="1" dirty="0" smtClean="0">
                <a:solidFill>
                  <a:srgbClr val="FF0000"/>
                </a:solidFill>
              </a:rPr>
              <a:t>should I be</a:t>
            </a:r>
            <a:r>
              <a:rPr lang="en-US" dirty="0" smtClean="0"/>
              <a:t>, and how should I behave as that </a:t>
            </a:r>
            <a:r>
              <a:rPr lang="en-US" b="1" dirty="0" smtClean="0">
                <a:solidFill>
                  <a:srgbClr val="FF0000"/>
                </a:solidFill>
              </a:rPr>
              <a:t>sort of person</a:t>
            </a:r>
            <a:r>
              <a:rPr lang="en-US" dirty="0" smtClean="0"/>
              <a:t>, if I am to be ethical?</a:t>
            </a:r>
          </a:p>
          <a:p>
            <a:pPr algn="just"/>
            <a:endParaRPr lang="en-US" dirty="0" smtClean="0"/>
          </a:p>
          <a:p>
            <a:pPr algn="just">
              <a:lnSpc>
                <a:spcPct val="120000"/>
              </a:lnSpc>
            </a:pPr>
            <a:r>
              <a:rPr lang="en-US" dirty="0" smtClean="0"/>
              <a:t>But it goes further – it </a:t>
            </a:r>
            <a:r>
              <a:rPr lang="en-US" dirty="0" err="1" smtClean="0"/>
              <a:t>recognises</a:t>
            </a:r>
            <a:r>
              <a:rPr lang="en-US" dirty="0" smtClean="0"/>
              <a:t> that there is no such thing as an individual in </a:t>
            </a:r>
            <a:r>
              <a:rPr lang="en-US" b="1" dirty="0" smtClean="0">
                <a:solidFill>
                  <a:srgbClr val="0033CC"/>
                </a:solidFill>
              </a:rPr>
              <a:t>isolation</a:t>
            </a:r>
            <a:r>
              <a:rPr lang="en-US" dirty="0" smtClean="0"/>
              <a:t>: we all rely on </a:t>
            </a:r>
            <a:r>
              <a:rPr lang="en-US" b="1" dirty="0" smtClean="0">
                <a:solidFill>
                  <a:srgbClr val="0033CC"/>
                </a:solidFill>
              </a:rPr>
              <a:t>other members </a:t>
            </a:r>
            <a:r>
              <a:rPr lang="en-US" dirty="0" smtClean="0"/>
              <a:t>of the </a:t>
            </a:r>
            <a:r>
              <a:rPr lang="en-US" b="1" dirty="0" smtClean="0">
                <a:solidFill>
                  <a:srgbClr val="0033CC"/>
                </a:solidFill>
              </a:rPr>
              <a:t>communities</a:t>
            </a:r>
            <a:r>
              <a:rPr lang="en-US" dirty="0" smtClean="0"/>
              <a:t> of which we are members. So  the real questions are – what sort of person should I be and how should I behave if I am to be an </a:t>
            </a:r>
            <a:r>
              <a:rPr lang="en-US" b="1" dirty="0" smtClean="0">
                <a:solidFill>
                  <a:srgbClr val="0033CC"/>
                </a:solidFill>
              </a:rPr>
              <a:t>ethical member </a:t>
            </a:r>
            <a:r>
              <a:rPr lang="en-US" dirty="0" smtClean="0"/>
              <a:t>of those communities?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But it is not a system of </a:t>
            </a:r>
            <a:r>
              <a:rPr lang="en-US" b="1" dirty="0" smtClean="0">
                <a:solidFill>
                  <a:srgbClr val="FF0000"/>
                </a:solidFill>
              </a:rPr>
              <a:t>rules</a:t>
            </a:r>
            <a:r>
              <a:rPr lang="en-US" dirty="0" smtClean="0"/>
              <a:t> – we cannot look to outside guidance but must </a:t>
            </a:r>
            <a:r>
              <a:rPr lang="en-US" b="1" i="1" dirty="0" smtClean="0">
                <a:solidFill>
                  <a:srgbClr val="FF0000"/>
                </a:solidFill>
              </a:rPr>
              <a:t>acquire</a:t>
            </a:r>
            <a:r>
              <a:rPr lang="en-US" i="1" dirty="0" smtClean="0"/>
              <a:t> </a:t>
            </a:r>
            <a:r>
              <a:rPr lang="en-US" dirty="0" smtClean="0"/>
              <a:t>the characteristics of a </a:t>
            </a:r>
            <a:r>
              <a:rPr lang="en-US" b="1" dirty="0" smtClean="0">
                <a:solidFill>
                  <a:srgbClr val="FF0000"/>
                </a:solidFill>
              </a:rPr>
              <a:t>virtuous person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Virtue Ethics 1: Nancy Harding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2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of the final five weeks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8584" y="2420888"/>
            <a:ext cx="7272808" cy="32410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7/11</a:t>
            </a:r>
            <a:r>
              <a:rPr lang="en-US" dirty="0" smtClean="0"/>
              <a:t> Framework – what is virtue ethics all about?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14/11</a:t>
            </a:r>
            <a:r>
              <a:rPr lang="en-US" dirty="0" smtClean="0"/>
              <a:t> Principles – delving into this ‘all about’?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21/11</a:t>
            </a:r>
            <a:r>
              <a:rPr lang="en-US" dirty="0" smtClean="0"/>
              <a:t> Practice – how to act virtuously.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28/12</a:t>
            </a:r>
            <a:r>
              <a:rPr lang="en-US" dirty="0" smtClean="0"/>
              <a:t>   Exam preparation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5/12</a:t>
            </a:r>
            <a:r>
              <a:rPr lang="en-US" dirty="0" smtClean="0"/>
              <a:t>   Drop-in tutorials.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Virtue Ethics 1: Nancy Harding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97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620688"/>
            <a:ext cx="8425308" cy="817453"/>
          </a:xfrm>
        </p:spPr>
        <p:txBody>
          <a:bodyPr/>
          <a:lstStyle/>
          <a:p>
            <a:pPr algn="ctr"/>
            <a:r>
              <a:rPr lang="en-US" dirty="0" smtClean="0"/>
              <a:t>Virtue ethics: </a:t>
            </a:r>
            <a:br>
              <a:rPr lang="en-US" dirty="0" smtClean="0"/>
            </a:br>
            <a:r>
              <a:rPr lang="en-US" dirty="0" smtClean="0"/>
              <a:t>a brief history of its framework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304" y="1988121"/>
            <a:ext cx="8856984" cy="381714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Virtue ethics (VE) emerged in the thought of the </a:t>
            </a:r>
            <a:r>
              <a:rPr lang="en-US" b="1" dirty="0" smtClean="0">
                <a:solidFill>
                  <a:srgbClr val="0033CC"/>
                </a:solidFill>
              </a:rPr>
              <a:t>Ancient Greek philosopher Aristotle</a:t>
            </a:r>
            <a:r>
              <a:rPr lang="en-US" dirty="0" smtClean="0"/>
              <a:t> (384-322 BCE), in a work called the </a:t>
            </a:r>
            <a:r>
              <a:rPr lang="en-US" b="1" i="1" dirty="0" smtClean="0">
                <a:solidFill>
                  <a:srgbClr val="0033CC"/>
                </a:solidFill>
              </a:rPr>
              <a:t>Nicomachean Ethics</a:t>
            </a:r>
            <a:r>
              <a:rPr lang="en-US" i="1" dirty="0" smtClean="0"/>
              <a:t>. </a:t>
            </a:r>
          </a:p>
          <a:p>
            <a:pPr algn="just"/>
            <a:endParaRPr lang="en-US" i="1" dirty="0" smtClean="0"/>
          </a:p>
          <a:p>
            <a:pPr algn="just"/>
            <a:r>
              <a:rPr lang="en-US" dirty="0" smtClean="0"/>
              <a:t>After the </a:t>
            </a:r>
            <a:r>
              <a:rPr lang="en-US" b="1" dirty="0" smtClean="0">
                <a:solidFill>
                  <a:srgbClr val="FF0000"/>
                </a:solidFill>
              </a:rPr>
              <a:t>fall</a:t>
            </a:r>
            <a:r>
              <a:rPr lang="en-US" dirty="0" smtClean="0"/>
              <a:t> of the </a:t>
            </a:r>
            <a:r>
              <a:rPr lang="en-US" b="1" dirty="0" smtClean="0">
                <a:solidFill>
                  <a:srgbClr val="FF0000"/>
                </a:solidFill>
              </a:rPr>
              <a:t>Roman Empire</a:t>
            </a:r>
            <a:r>
              <a:rPr lang="en-US" dirty="0" smtClean="0"/>
              <a:t>, the works of the ancient philosophers seemed to disappear from Europe, but they were </a:t>
            </a:r>
            <a:r>
              <a:rPr lang="en-US" b="1" dirty="0" smtClean="0">
                <a:solidFill>
                  <a:srgbClr val="FF0000"/>
                </a:solidFill>
              </a:rPr>
              <a:t>kept alive </a:t>
            </a:r>
            <a:r>
              <a:rPr lang="en-US" dirty="0" smtClean="0"/>
              <a:t>by </a:t>
            </a:r>
            <a:r>
              <a:rPr lang="en-US" b="1" dirty="0" smtClean="0">
                <a:solidFill>
                  <a:srgbClr val="FF0000"/>
                </a:solidFill>
              </a:rPr>
              <a:t>great Muslim </a:t>
            </a:r>
            <a:r>
              <a:rPr lang="en-US" dirty="0" smtClean="0"/>
              <a:t>intellectuals in </a:t>
            </a:r>
            <a:r>
              <a:rPr lang="en-US" b="1" dirty="0" smtClean="0">
                <a:solidFill>
                  <a:srgbClr val="FF0000"/>
                </a:solidFill>
              </a:rPr>
              <a:t>Mediterranean </a:t>
            </a:r>
            <a:r>
              <a:rPr lang="en-US" b="1" dirty="0" err="1" smtClean="0">
                <a:solidFill>
                  <a:srgbClr val="FF0000"/>
                </a:solidFill>
              </a:rPr>
              <a:t>centres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Islamic learning; 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In the later Middle Ages, </a:t>
            </a:r>
            <a:r>
              <a:rPr lang="en-US" b="1" dirty="0" smtClean="0">
                <a:solidFill>
                  <a:srgbClr val="0033CC"/>
                </a:solidFill>
              </a:rPr>
              <a:t>Christian scholars </a:t>
            </a:r>
            <a:r>
              <a:rPr lang="en-US" dirty="0" smtClean="0"/>
              <a:t>drew on the </a:t>
            </a:r>
            <a:r>
              <a:rPr lang="en-US" b="1" dirty="0" smtClean="0">
                <a:solidFill>
                  <a:srgbClr val="0033CC"/>
                </a:solidFill>
              </a:rPr>
              <a:t>Arabic interpretations </a:t>
            </a:r>
            <a:r>
              <a:rPr lang="en-US" dirty="0" smtClean="0"/>
              <a:t>of Aristotle and other ancient philosophers;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Some argue that the the </a:t>
            </a:r>
            <a:r>
              <a:rPr lang="en-US" b="1" dirty="0" smtClean="0">
                <a:solidFill>
                  <a:srgbClr val="FF0000"/>
                </a:solidFill>
              </a:rPr>
              <a:t>monotheistic religions of Judaism, Christianity and Islam </a:t>
            </a:r>
            <a:r>
              <a:rPr lang="en-US" dirty="0" smtClean="0"/>
              <a:t>are interwoven with ideas from these ancient thinkers.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(http</a:t>
            </a:r>
            <a:r>
              <a:rPr lang="en-US" dirty="0"/>
              <a:t>://</a:t>
            </a:r>
            <a:r>
              <a:rPr lang="en-US" dirty="0" err="1"/>
              <a:t>www.theguardian.com</a:t>
            </a:r>
            <a:r>
              <a:rPr lang="en-US" dirty="0"/>
              <a:t>/</a:t>
            </a:r>
            <a:r>
              <a:rPr lang="en-US" dirty="0" err="1"/>
              <a:t>commentisfree</a:t>
            </a:r>
            <a:r>
              <a:rPr lang="en-US" dirty="0"/>
              <a:t>/belief/2009/mar/13/religion-</a:t>
            </a:r>
            <a:r>
              <a:rPr lang="en-US" dirty="0" err="1"/>
              <a:t>islam</a:t>
            </a:r>
            <a:r>
              <a:rPr lang="en-US" dirty="0"/>
              <a:t>-</a:t>
            </a:r>
            <a:r>
              <a:rPr lang="en-US" dirty="0" err="1"/>
              <a:t>aristotle</a:t>
            </a:r>
            <a:r>
              <a:rPr lang="en-US" dirty="0"/>
              <a:t>-</a:t>
            </a:r>
            <a:r>
              <a:rPr lang="en-US" dirty="0" smtClean="0"/>
              <a:t>philosophy)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Virtue Ethics 1: Nancy Harding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51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1484784"/>
            <a:ext cx="8634536" cy="3817143"/>
          </a:xfrm>
        </p:spPr>
        <p:txBody>
          <a:bodyPr>
            <a:normAutofit fontScale="85000" lnSpcReduction="20000"/>
          </a:bodyPr>
          <a:lstStyle/>
          <a:p>
            <a:pPr algn="just"/>
            <a:endParaRPr lang="en-US" dirty="0"/>
          </a:p>
          <a:p>
            <a:pPr algn="just"/>
            <a:r>
              <a:rPr lang="en-US" dirty="0" smtClean="0"/>
              <a:t>Late </a:t>
            </a:r>
            <a:r>
              <a:rPr lang="en-US" dirty="0"/>
              <a:t>20</a:t>
            </a:r>
            <a:r>
              <a:rPr lang="en-US" baseline="30000" dirty="0"/>
              <a:t>th</a:t>
            </a:r>
            <a:r>
              <a:rPr lang="en-US" dirty="0"/>
              <a:t> century </a:t>
            </a:r>
            <a:r>
              <a:rPr lang="en-US" dirty="0" smtClean="0"/>
              <a:t>- </a:t>
            </a:r>
            <a:r>
              <a:rPr lang="en-US" b="1" dirty="0" smtClean="0">
                <a:solidFill>
                  <a:srgbClr val="FF0000"/>
                </a:solidFill>
              </a:rPr>
              <a:t>revival </a:t>
            </a:r>
            <a:r>
              <a:rPr lang="en-US" b="1" dirty="0">
                <a:solidFill>
                  <a:srgbClr val="FF0000"/>
                </a:solidFill>
              </a:rPr>
              <a:t>of interest </a:t>
            </a:r>
            <a:r>
              <a:rPr lang="en-US" dirty="0"/>
              <a:t>in Virtue </a:t>
            </a:r>
            <a:r>
              <a:rPr lang="en-US" dirty="0" smtClean="0"/>
              <a:t>Ethics;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Deontology (</a:t>
            </a:r>
            <a:r>
              <a:rPr lang="en-US" b="1" dirty="0" smtClean="0">
                <a:solidFill>
                  <a:srgbClr val="0033CC"/>
                </a:solidFill>
              </a:rPr>
              <a:t>Kant</a:t>
            </a:r>
            <a:r>
              <a:rPr lang="en-US" dirty="0" smtClean="0"/>
              <a:t> – a system of rules about how to act) and </a:t>
            </a:r>
            <a:r>
              <a:rPr lang="en-US" b="1" dirty="0" smtClean="0">
                <a:solidFill>
                  <a:srgbClr val="0033CC"/>
                </a:solidFill>
              </a:rPr>
              <a:t>Utilitarianism</a:t>
            </a:r>
            <a:r>
              <a:rPr lang="en-US" dirty="0" smtClean="0"/>
              <a:t> (act so as to </a:t>
            </a:r>
            <a:r>
              <a:rPr lang="en-US" dirty="0" err="1" smtClean="0"/>
              <a:t>maximise</a:t>
            </a:r>
            <a:r>
              <a:rPr lang="en-US" dirty="0" smtClean="0"/>
              <a:t> benefits) had dominated ethical thinking, but there was </a:t>
            </a:r>
            <a:r>
              <a:rPr lang="en-US" b="1" dirty="0" smtClean="0">
                <a:solidFill>
                  <a:srgbClr val="0033CC"/>
                </a:solidFill>
              </a:rPr>
              <a:t>growing dissatisfaction </a:t>
            </a:r>
            <a:r>
              <a:rPr lang="en-US" dirty="0" smtClean="0"/>
              <a:t>at the </a:t>
            </a:r>
            <a:r>
              <a:rPr lang="en-US" b="1" dirty="0" smtClean="0">
                <a:solidFill>
                  <a:srgbClr val="0033CC"/>
                </a:solidFill>
              </a:rPr>
              <a:t>omission</a:t>
            </a:r>
            <a:r>
              <a:rPr lang="en-US" dirty="0" smtClean="0"/>
              <a:t> of </a:t>
            </a:r>
            <a:r>
              <a:rPr lang="en-US" b="1" dirty="0" smtClean="0">
                <a:solidFill>
                  <a:srgbClr val="0033CC"/>
                </a:solidFill>
              </a:rPr>
              <a:t>fundamental aspects of life </a:t>
            </a:r>
            <a:r>
              <a:rPr lang="en-US" dirty="0" smtClean="0"/>
              <a:t>from these systems of thought –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Moral </a:t>
            </a:r>
            <a:r>
              <a:rPr lang="en-US" b="1" dirty="0" smtClean="0">
                <a:solidFill>
                  <a:srgbClr val="FF0000"/>
                </a:solidFill>
              </a:rPr>
              <a:t>character, wisdom, friendship, family relationships, happiness, emotions </a:t>
            </a:r>
            <a:r>
              <a:rPr lang="en-US" dirty="0" smtClean="0"/>
              <a:t>and how they influence our moral life, ‘and the questions of what sort of person I should be, and of how we should live’ (Rosalind </a:t>
            </a:r>
            <a:r>
              <a:rPr lang="en-US" dirty="0" err="1" smtClean="0"/>
              <a:t>Hursthouse</a:t>
            </a:r>
            <a:r>
              <a:rPr lang="en-US" dirty="0" smtClean="0"/>
              <a:t>, (1999). 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36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1052736"/>
            <a:ext cx="8425308" cy="817453"/>
          </a:xfrm>
        </p:spPr>
        <p:txBody>
          <a:bodyPr/>
          <a:lstStyle/>
          <a:p>
            <a:pPr algn="ctr"/>
            <a:r>
              <a:rPr lang="en-US" dirty="0" smtClean="0"/>
              <a:t>Virtue ethics is concerned with </a:t>
            </a:r>
            <a:r>
              <a:rPr lang="en-US" i="1" dirty="0" smtClean="0"/>
              <a:t>flourishing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2132137"/>
            <a:ext cx="8634536" cy="2665015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Aristotle – it is not possible to </a:t>
            </a:r>
            <a:r>
              <a:rPr lang="en-US" b="1" dirty="0" smtClean="0">
                <a:solidFill>
                  <a:srgbClr val="FF0000"/>
                </a:solidFill>
              </a:rPr>
              <a:t>flourish</a:t>
            </a:r>
            <a:r>
              <a:rPr lang="en-US" dirty="0" smtClean="0"/>
              <a:t> or be </a:t>
            </a:r>
            <a:r>
              <a:rPr lang="en-US" b="1" dirty="0" smtClean="0">
                <a:solidFill>
                  <a:srgbClr val="FF0000"/>
                </a:solidFill>
              </a:rPr>
              <a:t>fulfilled</a:t>
            </a:r>
            <a:r>
              <a:rPr lang="en-US" dirty="0" smtClean="0"/>
              <a:t> unless one is </a:t>
            </a:r>
            <a:r>
              <a:rPr lang="en-US" b="1" dirty="0" smtClean="0">
                <a:solidFill>
                  <a:srgbClr val="FF0000"/>
                </a:solidFill>
              </a:rPr>
              <a:t>virtuous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So – what is </a:t>
            </a:r>
            <a:r>
              <a:rPr lang="en-US" b="1" dirty="0" smtClean="0">
                <a:solidFill>
                  <a:srgbClr val="0033CC"/>
                </a:solidFill>
              </a:rPr>
              <a:t>meant</a:t>
            </a:r>
            <a:r>
              <a:rPr lang="en-US" dirty="0" smtClean="0"/>
              <a:t> by </a:t>
            </a:r>
            <a:r>
              <a:rPr lang="en-US" b="1" dirty="0" smtClean="0">
                <a:solidFill>
                  <a:srgbClr val="0033CC"/>
                </a:solidFill>
              </a:rPr>
              <a:t>‘flourish’ </a:t>
            </a:r>
            <a:r>
              <a:rPr lang="en-US" dirty="0" smtClean="0"/>
              <a:t>and what is meant by </a:t>
            </a:r>
            <a:r>
              <a:rPr lang="en-US" b="1" dirty="0" smtClean="0">
                <a:solidFill>
                  <a:srgbClr val="0033CC"/>
                </a:solidFill>
              </a:rPr>
              <a:t>‘virtuous’</a:t>
            </a:r>
            <a:r>
              <a:rPr lang="en-US" dirty="0" smtClean="0"/>
              <a:t>?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86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764704"/>
            <a:ext cx="8425308" cy="817453"/>
          </a:xfrm>
        </p:spPr>
        <p:txBody>
          <a:bodyPr/>
          <a:lstStyle/>
          <a:p>
            <a:pPr algn="ctr"/>
            <a:r>
              <a:rPr lang="en-US" dirty="0" smtClean="0"/>
              <a:t>Flourishing or </a:t>
            </a:r>
            <a:r>
              <a:rPr lang="en-US" i="1" dirty="0" smtClean="0"/>
              <a:t>eudemonia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20" y="1844824"/>
            <a:ext cx="8673132" cy="3817143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n-US" dirty="0" smtClean="0"/>
          </a:p>
          <a:p>
            <a:pPr algn="just"/>
            <a:r>
              <a:rPr lang="en-US" dirty="0" smtClean="0"/>
              <a:t>Very difficult to define – but perhaps best understood as being a </a:t>
            </a:r>
            <a:r>
              <a:rPr lang="en-US" b="1" dirty="0" smtClean="0">
                <a:solidFill>
                  <a:srgbClr val="0033CC"/>
                </a:solidFill>
              </a:rPr>
              <a:t>fulfilled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</a:rPr>
              <a:t>content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rgbClr val="0033CC"/>
                </a:solidFill>
              </a:rPr>
              <a:t>thriving member </a:t>
            </a:r>
            <a:r>
              <a:rPr lang="en-US" dirty="0" smtClean="0"/>
              <a:t>of one’s community – ‘a </a:t>
            </a:r>
            <a:r>
              <a:rPr lang="en-US" b="1" dirty="0" smtClean="0">
                <a:solidFill>
                  <a:srgbClr val="0033CC"/>
                </a:solidFill>
              </a:rPr>
              <a:t>complete human life lived to its best</a:t>
            </a:r>
            <a:r>
              <a:rPr lang="en-US" dirty="0" smtClean="0"/>
              <a:t>’ (</a:t>
            </a:r>
            <a:r>
              <a:rPr lang="en-US" dirty="0" err="1" smtClean="0"/>
              <a:t>MacIntyre</a:t>
            </a:r>
            <a:r>
              <a:rPr lang="en-US" dirty="0" smtClean="0"/>
              <a:t>, in Fryer, p. 174).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For Aristotle, it is impossible to flourish unless one is </a:t>
            </a:r>
            <a:r>
              <a:rPr lang="en-US" b="1" dirty="0" smtClean="0">
                <a:solidFill>
                  <a:srgbClr val="FF0000"/>
                </a:solidFill>
              </a:rPr>
              <a:t>virtuous</a:t>
            </a:r>
            <a:r>
              <a:rPr lang="en-US" dirty="0" smtClean="0"/>
              <a:t>, and if one is truly virtuous then </a:t>
            </a:r>
            <a:r>
              <a:rPr lang="en-US" b="1" dirty="0" smtClean="0">
                <a:solidFill>
                  <a:srgbClr val="FF0000"/>
                </a:solidFill>
              </a:rPr>
              <a:t>one may flourish </a:t>
            </a:r>
            <a:r>
              <a:rPr lang="en-US" dirty="0" smtClean="0"/>
              <a:t>– the </a:t>
            </a:r>
            <a:r>
              <a:rPr lang="en-US" b="1" dirty="0" smtClean="0">
                <a:solidFill>
                  <a:srgbClr val="FF0000"/>
                </a:solidFill>
              </a:rPr>
              <a:t>two </a:t>
            </a:r>
            <a:r>
              <a:rPr lang="en-US" dirty="0" smtClean="0"/>
              <a:t>are inseparable;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That is, the causes to our flourishing come from </a:t>
            </a:r>
            <a:r>
              <a:rPr lang="en-US" b="1" dirty="0" smtClean="0">
                <a:solidFill>
                  <a:srgbClr val="0033CC"/>
                </a:solidFill>
              </a:rPr>
              <a:t>inside</a:t>
            </a:r>
            <a:r>
              <a:rPr lang="en-US" dirty="0" smtClean="0"/>
              <a:t> us, not from </a:t>
            </a:r>
            <a:r>
              <a:rPr lang="en-US" b="1" dirty="0" smtClean="0">
                <a:solidFill>
                  <a:srgbClr val="0033CC"/>
                </a:solidFill>
              </a:rPr>
              <a:t>outside</a:t>
            </a:r>
            <a:r>
              <a:rPr lang="en-US" dirty="0" smtClean="0"/>
              <a:t>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But at the same time they only </a:t>
            </a:r>
            <a:r>
              <a:rPr lang="en-US" b="1" dirty="0" smtClean="0">
                <a:solidFill>
                  <a:srgbClr val="0033CC"/>
                </a:solidFill>
              </a:rPr>
              <a:t>arise</a:t>
            </a:r>
            <a:r>
              <a:rPr lang="en-US" dirty="0" smtClean="0"/>
              <a:t> from </a:t>
            </a:r>
            <a:r>
              <a:rPr lang="en-US" b="1" dirty="0" smtClean="0">
                <a:solidFill>
                  <a:srgbClr val="0033CC"/>
                </a:solidFill>
              </a:rPr>
              <a:t>inter-action with others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164" y="980728"/>
            <a:ext cx="8425308" cy="817453"/>
          </a:xfrm>
        </p:spPr>
        <p:txBody>
          <a:bodyPr/>
          <a:lstStyle/>
          <a:p>
            <a:pPr algn="ctr"/>
            <a:r>
              <a:rPr lang="en-US" dirty="0"/>
              <a:t>V</a:t>
            </a:r>
            <a:r>
              <a:rPr lang="en-US" dirty="0" smtClean="0"/>
              <a:t>irtue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2636193"/>
            <a:ext cx="8418512" cy="252099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‘Virtue’ is usually broken down into a </a:t>
            </a:r>
            <a:r>
              <a:rPr lang="en-US" b="1" dirty="0" smtClean="0">
                <a:solidFill>
                  <a:srgbClr val="0033CC"/>
                </a:solidFill>
              </a:rPr>
              <a:t>list of characteristics</a:t>
            </a:r>
            <a:r>
              <a:rPr lang="en-US" dirty="0" smtClean="0"/>
              <a:t> that are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‘</a:t>
            </a:r>
            <a:r>
              <a:rPr lang="en-US" b="1" dirty="0" smtClean="0">
                <a:solidFill>
                  <a:srgbClr val="FF0000"/>
                </a:solidFill>
              </a:rPr>
              <a:t>qualities</a:t>
            </a:r>
            <a:r>
              <a:rPr lang="en-US" dirty="0" smtClean="0"/>
              <a:t> that make one an </a:t>
            </a:r>
            <a:r>
              <a:rPr lang="en-US" b="1" dirty="0" smtClean="0">
                <a:solidFill>
                  <a:srgbClr val="FF0000"/>
                </a:solidFill>
              </a:rPr>
              <a:t>excellent person</a:t>
            </a:r>
            <a:r>
              <a:rPr lang="en-US" dirty="0" smtClean="0"/>
              <a:t>’ (</a:t>
            </a:r>
            <a:r>
              <a:rPr lang="en-US" dirty="0" err="1" smtClean="0"/>
              <a:t>Battaly</a:t>
            </a:r>
            <a:r>
              <a:rPr lang="en-US" dirty="0" smtClean="0"/>
              <a:t>, 2015, p. 5, in </a:t>
            </a:r>
            <a:r>
              <a:rPr lang="en-US" dirty="0" err="1" smtClean="0"/>
              <a:t>Battaly</a:t>
            </a:r>
            <a:r>
              <a:rPr lang="en-US" dirty="0" smtClean="0"/>
              <a:t>, H. </a:t>
            </a:r>
            <a:r>
              <a:rPr lang="en-US" i="1" dirty="0" smtClean="0"/>
              <a:t>Virtue</a:t>
            </a:r>
            <a:r>
              <a:rPr lang="en-US" dirty="0" smtClean="0"/>
              <a:t>, Cambridge: Polity).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9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980728"/>
            <a:ext cx="8425308" cy="817453"/>
          </a:xfrm>
        </p:spPr>
        <p:txBody>
          <a:bodyPr/>
          <a:lstStyle/>
          <a:p>
            <a:pPr algn="ctr"/>
            <a:r>
              <a:rPr lang="en-US" dirty="0" smtClean="0"/>
              <a:t>Virtuous characteristics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324" y="2113168"/>
            <a:ext cx="8634536" cy="38171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Intelligence;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Courage (bravery);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Justice (fairness);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Wisdom (having good judgement and giving good advice);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Temperance (enjoying life).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But </a:t>
            </a:r>
            <a:r>
              <a:rPr lang="en-US" b="1" dirty="0" smtClean="0">
                <a:solidFill>
                  <a:srgbClr val="FF0000"/>
                </a:solidFill>
              </a:rPr>
              <a:t>different philosophers </a:t>
            </a:r>
            <a:r>
              <a:rPr lang="en-US" dirty="0" smtClean="0"/>
              <a:t>include a </a:t>
            </a:r>
            <a:r>
              <a:rPr lang="en-US" b="1" dirty="0" smtClean="0">
                <a:solidFill>
                  <a:srgbClr val="FF0000"/>
                </a:solidFill>
              </a:rPr>
              <a:t>variety of characteristics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4C69A-CCAC-45AF-85CA-9C0F0FF3F3AF}" type="datetime4">
              <a:rPr lang="en-GB" smtClean="0"/>
              <a:pPr/>
              <a:t>07 November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 AND AUTHOR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F254-26D3-4E50-98DF-6C68BE574C8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069941"/>
      </p:ext>
    </p:extLst>
  </p:cSld>
  <p:clrMapOvr>
    <a:masterClrMapping/>
  </p:clrMapOvr>
</p:sld>
</file>

<file path=ppt/theme/theme1.xml><?xml version="1.0" encoding="utf-8"?>
<a:theme xmlns:a="http://schemas.openxmlformats.org/drawingml/2006/main" name="Bradford PPT_combination1v3">
  <a:themeElements>
    <a:clrScheme name="Custom 1">
      <a:dk1>
        <a:srgbClr val="294518"/>
      </a:dk1>
      <a:lt1>
        <a:sysClr val="window" lastClr="FFFFFF"/>
      </a:lt1>
      <a:dk2>
        <a:srgbClr val="294518"/>
      </a:dk2>
      <a:lt2>
        <a:srgbClr val="D8D8D8"/>
      </a:lt2>
      <a:accent1>
        <a:srgbClr val="6D8D23"/>
      </a:accent1>
      <a:accent2>
        <a:srgbClr val="294518"/>
      </a:accent2>
      <a:accent3>
        <a:srgbClr val="008591"/>
      </a:accent3>
      <a:accent4>
        <a:srgbClr val="395E14"/>
      </a:accent4>
      <a:accent5>
        <a:srgbClr val="294518"/>
      </a:accent5>
      <a:accent6>
        <a:srgbClr val="D8D8D8"/>
      </a:accent6>
      <a:hlink>
        <a:srgbClr val="6D8D23"/>
      </a:hlink>
      <a:folHlink>
        <a:srgbClr val="008591"/>
      </a:folHlink>
    </a:clrScheme>
    <a:fontScheme name="Custom 1">
      <a:majorFont>
        <a:latin typeface="Georgia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12F"/>
        </a:solidFill>
        <a:ln>
          <a:solidFill>
            <a:srgbClr val="00212F"/>
          </a:solidFill>
        </a:ln>
      </a:spPr>
      <a:bodyPr lIns="0" tIns="0" rIns="0" bIns="0" rtlCol="0" anchor="ctr">
        <a:normAutofit/>
      </a:bodyPr>
      <a:lstStyle>
        <a:defPPr algn="ctr">
          <a:defRPr b="1" i="1" dirty="0">
            <a:solidFill>
              <a:schemeClr val="bg1"/>
            </a:solidFill>
            <a:latin typeface="Georgia" panose="02040502050405020303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Bradford PPT_combination1v3.potx</Template>
  <TotalTime>2253</TotalTime>
  <Words>720</Words>
  <Application>Microsoft Office PowerPoint</Application>
  <PresentationFormat>A4 Paper (210x297 mm)</PresentationFormat>
  <Paragraphs>106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Lucida Sans</vt:lpstr>
      <vt:lpstr>Bradford PPT_combination1v3</vt:lpstr>
      <vt:lpstr>VIRTUE ETHICS 1:  FRAMEWORK</vt:lpstr>
      <vt:lpstr>From Ancient Greece to the globalised, technologised 21st century world.</vt:lpstr>
      <vt:lpstr>Overview of the final five weeks</vt:lpstr>
      <vt:lpstr>Virtue ethics:  a brief history of its framework </vt:lpstr>
      <vt:lpstr>PowerPoint Presentation</vt:lpstr>
      <vt:lpstr>Virtue ethics is concerned with flourishing</vt:lpstr>
      <vt:lpstr>Flourishing or eudemonia</vt:lpstr>
      <vt:lpstr>Virtue</vt:lpstr>
      <vt:lpstr>Virtuous characteristics include:</vt:lpstr>
      <vt:lpstr>An example – not a perfect person but a virtuous one</vt:lpstr>
      <vt:lpstr>Maya Angelou on Martin Luther King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</dc:creator>
  <cp:lastModifiedBy>Niranjan Shetty</cp:lastModifiedBy>
  <cp:revision>99</cp:revision>
  <cp:lastPrinted>2014-05-16T07:48:23Z</cp:lastPrinted>
  <dcterms:created xsi:type="dcterms:W3CDTF">2014-05-11T07:19:02Z</dcterms:created>
  <dcterms:modified xsi:type="dcterms:W3CDTF">2016-11-07T09:24:01Z</dcterms:modified>
</cp:coreProperties>
</file>