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87" r:id="rId3"/>
    <p:sldId id="288" r:id="rId4"/>
    <p:sldId id="297" r:id="rId5"/>
    <p:sldId id="291" r:id="rId6"/>
    <p:sldId id="292" r:id="rId7"/>
    <p:sldId id="293" r:id="rId8"/>
    <p:sldId id="294" r:id="rId9"/>
    <p:sldId id="295" r:id="rId10"/>
    <p:sldId id="296" r:id="rId11"/>
    <p:sldId id="298" r:id="rId12"/>
    <p:sldId id="299" r:id="rId13"/>
    <p:sldId id="300" r:id="rId14"/>
    <p:sldId id="301" r:id="rId15"/>
    <p:sldId id="302" r:id="rId16"/>
    <p:sldId id="303" r:id="rId17"/>
    <p:sldId id="289" r:id="rId1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
          <p15:clr>
            <a:srgbClr val="A4A3A4"/>
          </p15:clr>
        </p15:guide>
        <p15:guide id="2" orient="horz" pos="3838">
          <p15:clr>
            <a:srgbClr val="A4A3A4"/>
          </p15:clr>
        </p15:guide>
        <p15:guide id="3" orient="horz" pos="800">
          <p15:clr>
            <a:srgbClr val="A4A3A4"/>
          </p15:clr>
        </p15:guide>
        <p15:guide id="4" orient="horz" pos="1107">
          <p15:clr>
            <a:srgbClr val="A4A3A4"/>
          </p15:clr>
        </p15:guide>
        <p15:guide id="5" orient="horz" pos="1199">
          <p15:clr>
            <a:srgbClr val="A4A3A4"/>
          </p15:clr>
        </p15:guide>
        <p15:guide id="6" pos="217">
          <p15:clr>
            <a:srgbClr val="A4A3A4"/>
          </p15:clr>
        </p15:guide>
        <p15:guide id="7" pos="60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a:srgbClr val="00212F"/>
    <a:srgbClr val="00383B"/>
    <a:srgbClr val="6D8D23"/>
    <a:srgbClr val="294518"/>
    <a:srgbClr val="008591"/>
    <a:srgbClr val="009FDF"/>
    <a:srgbClr val="7F7F7F"/>
    <a:srgbClr val="0036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218" y="72"/>
      </p:cViewPr>
      <p:guideLst>
        <p:guide orient="horz" pos="211"/>
        <p:guide orient="horz" pos="3838"/>
        <p:guide orient="horz" pos="800"/>
        <p:guide orient="horz" pos="1107"/>
        <p:guide orient="horz" pos="1199"/>
        <p:guide pos="217"/>
        <p:guide pos="603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FAC7DBA-E201-AF4F-B8ED-0FA854C2A712}" type="datetimeFigureOut">
              <a:rPr lang="en-US" smtClean="0"/>
              <a:pPr/>
              <a:t>11/14/2016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30D22A-86AA-AF4F-A15D-C6336BE1B4E8}" type="slidenum">
              <a:rPr lang="en-GB" smtClean="0"/>
              <a:pPr/>
              <a:t>‹#›</a:t>
            </a:fld>
            <a:endParaRPr lang="en-GB"/>
          </a:p>
        </p:txBody>
      </p:sp>
    </p:spTree>
    <p:extLst>
      <p:ext uri="{BB962C8B-B14F-4D97-AF65-F5344CB8AC3E}">
        <p14:creationId xmlns:p14="http://schemas.microsoft.com/office/powerpoint/2010/main" val="119823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785EC2-D37B-4AD1-8B29-B25EB4D04392}" type="datetimeFigureOut">
              <a:rPr lang="en-GB" smtClean="0"/>
              <a:pPr/>
              <a:t>14/11/2016</a:t>
            </a:fld>
            <a:endParaRPr lang="en-GB"/>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975B9A-8342-4170-807C-7C3FF4D26114}" type="slidenum">
              <a:rPr lang="en-GB" smtClean="0"/>
              <a:pPr/>
              <a:t>‹#›</a:t>
            </a:fld>
            <a:endParaRPr lang="en-GB"/>
          </a:p>
        </p:txBody>
      </p:sp>
    </p:spTree>
    <p:extLst>
      <p:ext uri="{BB962C8B-B14F-4D97-AF65-F5344CB8AC3E}">
        <p14:creationId xmlns:p14="http://schemas.microsoft.com/office/powerpoint/2010/main" val="460341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975B9A-8342-4170-807C-7C3FF4D26114}" type="slidenum">
              <a:rPr lang="en-GB" smtClean="0"/>
              <a:pPr/>
              <a:t>2</a:t>
            </a:fld>
            <a:endParaRPr lang="en-GB"/>
          </a:p>
        </p:txBody>
      </p:sp>
    </p:spTree>
    <p:extLst>
      <p:ext uri="{BB962C8B-B14F-4D97-AF65-F5344CB8AC3E}">
        <p14:creationId xmlns:p14="http://schemas.microsoft.com/office/powerpoint/2010/main" val="926742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8534400" cy="1470025"/>
          </a:xfrm>
          <a:ln>
            <a:noFill/>
          </a:ln>
        </p:spPr>
        <p:txBody>
          <a:bodyPr>
            <a:normAutofit/>
          </a:bodyPr>
          <a:lstStyle>
            <a:lvl1pPr algn="ctr">
              <a:defRPr sz="3600">
                <a:solidFill>
                  <a:srgbClr val="294518"/>
                </a:solidFill>
              </a:defRPr>
            </a:lvl1pPr>
          </a:lstStyle>
          <a:p>
            <a:r>
              <a:rPr lang="en-GB" smtClean="0"/>
              <a:t>Click to edit Master title style</a:t>
            </a:r>
            <a:endParaRPr lang="en-GB" dirty="0"/>
          </a:p>
        </p:txBody>
      </p:sp>
      <p:sp>
        <p:nvSpPr>
          <p:cNvPr id="3" name="Subtitle 2"/>
          <p:cNvSpPr>
            <a:spLocks noGrp="1"/>
          </p:cNvSpPr>
          <p:nvPr>
            <p:ph type="subTitle" idx="1"/>
          </p:nvPr>
        </p:nvSpPr>
        <p:spPr>
          <a:xfrm>
            <a:off x="1485900" y="3886200"/>
            <a:ext cx="6934200" cy="1752600"/>
          </a:xfrm>
          <a:ln>
            <a:noFill/>
          </a:ln>
        </p:spPr>
        <p:txBody>
          <a:bodyPr>
            <a:normAutofit/>
          </a:bodyPr>
          <a:lstStyle>
            <a:lvl1pPr marL="0" indent="0" algn="ctr">
              <a:buNone/>
              <a:defRPr sz="2400">
                <a:solidFill>
                  <a:srgbClr val="00212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dirty="0"/>
          </a:p>
        </p:txBody>
      </p:sp>
      <p:sp>
        <p:nvSpPr>
          <p:cNvPr id="4" name="Date Placeholder 3"/>
          <p:cNvSpPr>
            <a:spLocks noGrp="1"/>
          </p:cNvSpPr>
          <p:nvPr>
            <p:ph type="dt" sz="half" idx="10"/>
          </p:nvPr>
        </p:nvSpPr>
        <p:spPr>
          <a:solidFill>
            <a:srgbClr val="6D8D23"/>
          </a:solidFill>
        </p:spPr>
        <p:txBody>
          <a:bodyPr/>
          <a:lstStyle/>
          <a:p>
            <a:fld id="{FC56177C-F1F4-4AEE-9957-1B9BC67ECF13}"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pic>
        <p:nvPicPr>
          <p:cNvPr id="9" name="Picture 8"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6712" y="332936"/>
            <a:ext cx="3013200" cy="1035224"/>
          </a:xfrm>
          <a:prstGeom prst="rect">
            <a:avLst/>
          </a:prstGeom>
          <a:noFill/>
          <a:ln>
            <a:noFill/>
          </a:ln>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49658" y="332936"/>
            <a:ext cx="2164080" cy="1085088"/>
          </a:xfrm>
          <a:prstGeom prst="rect">
            <a:avLst/>
          </a:prstGeom>
        </p:spPr>
      </p:pic>
    </p:spTree>
    <p:extLst>
      <p:ext uri="{BB962C8B-B14F-4D97-AF65-F5344CB8AC3E}">
        <p14:creationId xmlns:p14="http://schemas.microsoft.com/office/powerpoint/2010/main" val="19157699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Content 2 with no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88652"/>
            <a:ext cx="8569324" cy="820068"/>
          </a:xfrm>
        </p:spPr>
        <p:txBody>
          <a:bodyPr/>
          <a:lstStyle/>
          <a:p>
            <a:r>
              <a:rPr lang="en-GB" smtClean="0"/>
              <a:t>Click to edit Master title style</a:t>
            </a:r>
            <a:endParaRPr lang="en-GB" dirty="0"/>
          </a:p>
        </p:txBody>
      </p:sp>
      <p:sp>
        <p:nvSpPr>
          <p:cNvPr id="3" name="Content Placeholder 2"/>
          <p:cNvSpPr>
            <a:spLocks noGrp="1"/>
          </p:cNvSpPr>
          <p:nvPr>
            <p:ph sz="half" idx="1"/>
          </p:nvPr>
        </p:nvSpPr>
        <p:spPr>
          <a:xfrm>
            <a:off x="920552" y="908720"/>
            <a:ext cx="4176464" cy="5256584"/>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4" name="Content Placeholder 3"/>
          <p:cNvSpPr>
            <a:spLocks noGrp="1"/>
          </p:cNvSpPr>
          <p:nvPr>
            <p:ph sz="half" idx="2"/>
          </p:nvPr>
        </p:nvSpPr>
        <p:spPr>
          <a:xfrm>
            <a:off x="5313412" y="908720"/>
            <a:ext cx="4176464" cy="5256584"/>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spTree>
    <p:extLst>
      <p:ext uri="{BB962C8B-B14F-4D97-AF65-F5344CB8AC3E}">
        <p14:creationId xmlns:p14="http://schemas.microsoft.com/office/powerpoint/2010/main" val="315719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3 with logo">
    <p:spTree>
      <p:nvGrpSpPr>
        <p:cNvPr id="1" name=""/>
        <p:cNvGrpSpPr/>
        <p:nvPr/>
      </p:nvGrpSpPr>
      <p:grpSpPr>
        <a:xfrm>
          <a:off x="0" y="0"/>
          <a:ext cx="0" cy="0"/>
          <a:chOff x="0" y="0"/>
          <a:chExt cx="0" cy="0"/>
        </a:xfrm>
      </p:grpSpPr>
      <p:sp>
        <p:nvSpPr>
          <p:cNvPr id="2" name="Title 1"/>
          <p:cNvSpPr>
            <a:spLocks noGrp="1"/>
          </p:cNvSpPr>
          <p:nvPr>
            <p:ph type="title"/>
          </p:nvPr>
        </p:nvSpPr>
        <p:spPr>
          <a:xfrm>
            <a:off x="920180" y="1210009"/>
            <a:ext cx="8569324" cy="850839"/>
          </a:xfrm>
        </p:spPr>
        <p:txBody>
          <a:bodyPr/>
          <a:lstStyle/>
          <a:p>
            <a:r>
              <a:rPr lang="en-GB" smtClean="0"/>
              <a:t>Click to edit Master title style</a:t>
            </a:r>
            <a:endParaRPr lang="en-GB" dirty="0"/>
          </a:p>
        </p:txBody>
      </p:sp>
      <p:sp>
        <p:nvSpPr>
          <p:cNvPr id="3" name="Content Placeholder 2"/>
          <p:cNvSpPr>
            <a:spLocks noGrp="1"/>
          </p:cNvSpPr>
          <p:nvPr>
            <p:ph sz="half" idx="1"/>
          </p:nvPr>
        </p:nvSpPr>
        <p:spPr>
          <a:xfrm>
            <a:off x="920552" y="2191916"/>
            <a:ext cx="4176464" cy="3973388"/>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sp>
        <p:nvSpPr>
          <p:cNvPr id="10" name="Content Placeholder 9"/>
          <p:cNvSpPr>
            <a:spLocks noGrp="1"/>
          </p:cNvSpPr>
          <p:nvPr>
            <p:ph sz="quarter" idx="13"/>
          </p:nvPr>
        </p:nvSpPr>
        <p:spPr>
          <a:xfrm>
            <a:off x="6321152" y="2249091"/>
            <a:ext cx="2311400" cy="2332037"/>
          </a:xfrm>
          <a:ln w="12700">
            <a:solidFill>
              <a:schemeClr val="accent1"/>
            </a:solidFill>
          </a:ln>
        </p:spPr>
        <p:txBody>
          <a:bodyPr lIns="108000" tIns="108000" rIns="108000" bIns="108000" anchor="ctr" anchorCtr="0">
            <a:normAutofit/>
          </a:bodyPr>
          <a:lstStyle>
            <a:lvl1pPr marL="0" indent="0" algn="ctr">
              <a:buNone/>
              <a:defRPr sz="2400" b="0" i="1">
                <a:latin typeface="Georgia" panose="02040502050405020303" pitchFamily="18" charset="0"/>
              </a:defRPr>
            </a:lvl1pPr>
          </a:lstStyle>
          <a:p>
            <a:pPr lvl="0"/>
            <a:r>
              <a:rPr lang="en-GB" smtClean="0"/>
              <a:t>Click to edit Master text styles</a:t>
            </a:r>
          </a:p>
        </p:txBody>
      </p:sp>
      <p:cxnSp>
        <p:nvCxnSpPr>
          <p:cNvPr id="12" name="Straight Connector 11"/>
          <p:cNvCxnSpPr>
            <a:stCxn id="10" idx="2"/>
          </p:cNvCxnSpPr>
          <p:nvPr userDrawn="1"/>
        </p:nvCxnSpPr>
        <p:spPr>
          <a:xfrm flipH="1">
            <a:off x="7473280" y="4581128"/>
            <a:ext cx="3572" cy="1724074"/>
          </a:xfrm>
          <a:prstGeom prst="line">
            <a:avLst/>
          </a:prstGeom>
          <a:noFill/>
          <a:ln w="12700">
            <a:solidFill>
              <a:srgbClr val="6D8D23"/>
            </a:solidFill>
            <a:prstDash val="sysDot"/>
          </a:ln>
        </p:spPr>
        <p:style>
          <a:lnRef idx="2">
            <a:schemeClr val="accent1">
              <a:shade val="50000"/>
            </a:schemeClr>
          </a:lnRef>
          <a:fillRef idx="1">
            <a:schemeClr val="accent1"/>
          </a:fillRef>
          <a:effectRef idx="0">
            <a:schemeClr val="accent1"/>
          </a:effectRef>
          <a:fontRef idx="minor">
            <a:schemeClr val="lt1"/>
          </a:fontRef>
        </p:style>
      </p:cxnSp>
      <p:pic>
        <p:nvPicPr>
          <p:cNvPr id="13" name="Picture 12"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5726" y="190500"/>
            <a:ext cx="2336400" cy="802701"/>
          </a:xfrm>
          <a:prstGeom prst="rect">
            <a:avLst/>
          </a:prstGeom>
          <a:noFill/>
          <a:ln>
            <a:noFill/>
          </a:ln>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0499" y="190500"/>
            <a:ext cx="1863239" cy="934244"/>
          </a:xfrm>
          <a:prstGeom prst="rect">
            <a:avLst/>
          </a:prstGeom>
        </p:spPr>
      </p:pic>
    </p:spTree>
    <p:extLst>
      <p:ext uri="{BB962C8B-B14F-4D97-AF65-F5344CB8AC3E}">
        <p14:creationId xmlns:p14="http://schemas.microsoft.com/office/powerpoint/2010/main" val="2768663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no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57881"/>
            <a:ext cx="8569324" cy="850839"/>
          </a:xfrm>
        </p:spPr>
        <p:txBody>
          <a:bodyPr/>
          <a:lstStyle>
            <a:lvl1pPr>
              <a:defRPr>
                <a:solidFill>
                  <a:srgbClr val="294518"/>
                </a:solidFill>
              </a:defRPr>
            </a:lvl1pPr>
          </a:lstStyle>
          <a:p>
            <a:r>
              <a:rPr lang="en-GB" smtClean="0"/>
              <a:t>Click to edit Master title style</a:t>
            </a:r>
            <a:endParaRPr lang="en-GB" dirty="0"/>
          </a:p>
        </p:txBody>
      </p:sp>
      <p:sp>
        <p:nvSpPr>
          <p:cNvPr id="3" name="Content Placeholder 2"/>
          <p:cNvSpPr>
            <a:spLocks noGrp="1"/>
          </p:cNvSpPr>
          <p:nvPr>
            <p:ph sz="half" idx="1"/>
          </p:nvPr>
        </p:nvSpPr>
        <p:spPr>
          <a:xfrm>
            <a:off x="920552" y="908720"/>
            <a:ext cx="4176464" cy="5197524"/>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sp>
        <p:nvSpPr>
          <p:cNvPr id="10" name="Content Placeholder 9"/>
          <p:cNvSpPr>
            <a:spLocks noGrp="1"/>
          </p:cNvSpPr>
          <p:nvPr>
            <p:ph sz="quarter" idx="13"/>
          </p:nvPr>
        </p:nvSpPr>
        <p:spPr>
          <a:xfrm>
            <a:off x="6321152" y="1903413"/>
            <a:ext cx="2311400" cy="2332037"/>
          </a:xfrm>
          <a:ln w="12700">
            <a:solidFill>
              <a:schemeClr val="accent1"/>
            </a:solidFill>
          </a:ln>
        </p:spPr>
        <p:txBody>
          <a:bodyPr lIns="108000" tIns="108000" rIns="108000" bIns="108000" anchor="ctr" anchorCtr="0">
            <a:normAutofit/>
          </a:bodyPr>
          <a:lstStyle>
            <a:lvl1pPr marL="0" indent="0" algn="ctr">
              <a:buNone/>
              <a:defRPr sz="2400" b="0" i="1">
                <a:latin typeface="Georgia" panose="02040502050405020303" pitchFamily="18" charset="0"/>
              </a:defRPr>
            </a:lvl1pPr>
          </a:lstStyle>
          <a:p>
            <a:pPr lvl="0"/>
            <a:r>
              <a:rPr lang="en-GB" smtClean="0"/>
              <a:t>Click to edit Master text styles</a:t>
            </a:r>
          </a:p>
        </p:txBody>
      </p:sp>
      <p:cxnSp>
        <p:nvCxnSpPr>
          <p:cNvPr id="12" name="Straight Connector 11"/>
          <p:cNvCxnSpPr>
            <a:stCxn id="10" idx="2"/>
          </p:cNvCxnSpPr>
          <p:nvPr userDrawn="1"/>
        </p:nvCxnSpPr>
        <p:spPr>
          <a:xfrm flipH="1">
            <a:off x="7473280" y="4235450"/>
            <a:ext cx="3572" cy="2101651"/>
          </a:xfrm>
          <a:prstGeom prst="line">
            <a:avLst/>
          </a:prstGeom>
          <a:noFill/>
          <a:ln w="12700">
            <a:solidFill>
              <a:srgbClr val="6D8D23"/>
            </a:solidFill>
            <a:prstDash val="sysDot"/>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2768663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4 with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1222584"/>
            <a:ext cx="8569324" cy="838264"/>
          </a:xfrm>
          <a:ln>
            <a:noFill/>
          </a:ln>
        </p:spPr>
        <p:txBody>
          <a:bodyPr/>
          <a:lstStyle>
            <a:lvl1pPr>
              <a:defRPr>
                <a:solidFill>
                  <a:srgbClr val="294518"/>
                </a:solidFill>
              </a:defRPr>
            </a:lvl1pPr>
          </a:lstStyle>
          <a:p>
            <a:r>
              <a:rPr lang="en-GB" smtClean="0"/>
              <a:t>Click to edit Master title style</a:t>
            </a:r>
            <a:endParaRPr lang="en-GB" dirty="0"/>
          </a:p>
        </p:txBody>
      </p:sp>
      <p:sp>
        <p:nvSpPr>
          <p:cNvPr id="3" name="Content Placeholder 2"/>
          <p:cNvSpPr>
            <a:spLocks noGrp="1"/>
          </p:cNvSpPr>
          <p:nvPr>
            <p:ph sz="half" idx="1"/>
          </p:nvPr>
        </p:nvSpPr>
        <p:spPr>
          <a:xfrm>
            <a:off x="920552" y="2170956"/>
            <a:ext cx="4176464" cy="3850332"/>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sp>
        <p:nvSpPr>
          <p:cNvPr id="10" name="Content Placeholder 9"/>
          <p:cNvSpPr>
            <a:spLocks noGrp="1"/>
          </p:cNvSpPr>
          <p:nvPr>
            <p:ph sz="quarter" idx="13"/>
          </p:nvPr>
        </p:nvSpPr>
        <p:spPr>
          <a:xfrm>
            <a:off x="6321425" y="2249091"/>
            <a:ext cx="2311400" cy="2332037"/>
          </a:xfrm>
          <a:solidFill>
            <a:srgbClr val="294518"/>
          </a:solidFill>
          <a:ln w="12700">
            <a:solidFill>
              <a:srgbClr val="00212F"/>
            </a:solidFill>
          </a:ln>
        </p:spPr>
        <p:txBody>
          <a:bodyPr lIns="108000" tIns="108000" rIns="108000" bIns="108000" anchor="ctr" anchorCtr="0">
            <a:normAutofit/>
          </a:bodyPr>
          <a:lstStyle>
            <a:lvl1pPr marL="0" indent="0" algn="ctr">
              <a:buNone/>
              <a:defRPr sz="2400" b="0" i="1">
                <a:solidFill>
                  <a:schemeClr val="bg1"/>
                </a:solidFill>
                <a:latin typeface="Georgia" panose="02040502050405020303" pitchFamily="18" charset="0"/>
              </a:defRPr>
            </a:lvl1pPr>
          </a:lstStyle>
          <a:p>
            <a:pPr lvl="0"/>
            <a:r>
              <a:rPr lang="en-GB" smtClean="0"/>
              <a:t>Click to edit Master text styles</a:t>
            </a:r>
          </a:p>
        </p:txBody>
      </p:sp>
      <p:cxnSp>
        <p:nvCxnSpPr>
          <p:cNvPr id="12" name="Straight Connector 11"/>
          <p:cNvCxnSpPr>
            <a:stCxn id="10" idx="2"/>
          </p:cNvCxnSpPr>
          <p:nvPr userDrawn="1"/>
        </p:nvCxnSpPr>
        <p:spPr>
          <a:xfrm>
            <a:off x="7477125" y="4581128"/>
            <a:ext cx="0" cy="1728192"/>
          </a:xfrm>
          <a:prstGeom prst="line">
            <a:avLst/>
          </a:prstGeom>
          <a:noFill/>
          <a:ln w="12700">
            <a:solidFill>
              <a:srgbClr val="294518"/>
            </a:solidFill>
            <a:prstDash val="sysDot"/>
          </a:ln>
        </p:spPr>
        <p:style>
          <a:lnRef idx="2">
            <a:schemeClr val="accent1">
              <a:shade val="50000"/>
            </a:schemeClr>
          </a:lnRef>
          <a:fillRef idx="1">
            <a:schemeClr val="accent1"/>
          </a:fillRef>
          <a:effectRef idx="0">
            <a:schemeClr val="accent1"/>
          </a:effectRef>
          <a:fontRef idx="minor">
            <a:schemeClr val="lt1"/>
          </a:fontRef>
        </p:style>
      </p:cxnSp>
      <p:pic>
        <p:nvPicPr>
          <p:cNvPr id="13" name="Picture 12"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5726" y="190500"/>
            <a:ext cx="2336400" cy="802701"/>
          </a:xfrm>
          <a:prstGeom prst="rect">
            <a:avLst/>
          </a:prstGeom>
          <a:noFill/>
          <a:ln>
            <a:noFill/>
          </a:ln>
        </p:spPr>
      </p:pic>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0499" y="190500"/>
            <a:ext cx="1863239" cy="934244"/>
          </a:xfrm>
          <a:prstGeom prst="rect">
            <a:avLst/>
          </a:prstGeom>
        </p:spPr>
      </p:pic>
    </p:spTree>
    <p:extLst>
      <p:ext uri="{BB962C8B-B14F-4D97-AF65-F5344CB8AC3E}">
        <p14:creationId xmlns:p14="http://schemas.microsoft.com/office/powerpoint/2010/main" val="1805124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4 no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70456"/>
            <a:ext cx="8569324" cy="838264"/>
          </a:xfrm>
          <a:ln>
            <a:noFill/>
          </a:ln>
        </p:spPr>
        <p:txBody>
          <a:bodyPr/>
          <a:lstStyle/>
          <a:p>
            <a:r>
              <a:rPr lang="en-GB" smtClean="0"/>
              <a:t>Click to edit Master title style</a:t>
            </a:r>
            <a:endParaRPr lang="en-GB" dirty="0"/>
          </a:p>
        </p:txBody>
      </p:sp>
      <p:sp>
        <p:nvSpPr>
          <p:cNvPr id="3" name="Content Placeholder 2"/>
          <p:cNvSpPr>
            <a:spLocks noGrp="1"/>
          </p:cNvSpPr>
          <p:nvPr>
            <p:ph sz="half" idx="1"/>
          </p:nvPr>
        </p:nvSpPr>
        <p:spPr>
          <a:xfrm>
            <a:off x="920552" y="908720"/>
            <a:ext cx="4176464" cy="5074469"/>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sp>
        <p:nvSpPr>
          <p:cNvPr id="10" name="Content Placeholder 9"/>
          <p:cNvSpPr>
            <a:spLocks noGrp="1"/>
          </p:cNvSpPr>
          <p:nvPr>
            <p:ph sz="quarter" idx="13"/>
          </p:nvPr>
        </p:nvSpPr>
        <p:spPr>
          <a:xfrm>
            <a:off x="6321425" y="1916832"/>
            <a:ext cx="2311400" cy="2332037"/>
          </a:xfrm>
          <a:solidFill>
            <a:srgbClr val="294518"/>
          </a:solidFill>
          <a:ln w="12700">
            <a:solidFill>
              <a:srgbClr val="00212F"/>
            </a:solidFill>
          </a:ln>
        </p:spPr>
        <p:txBody>
          <a:bodyPr lIns="108000" tIns="108000" rIns="108000" bIns="108000" anchor="ctr" anchorCtr="0">
            <a:normAutofit/>
          </a:bodyPr>
          <a:lstStyle>
            <a:lvl1pPr marL="0" indent="0" algn="ctr">
              <a:buNone/>
              <a:defRPr sz="2400" b="0" i="1">
                <a:solidFill>
                  <a:schemeClr val="bg1"/>
                </a:solidFill>
                <a:latin typeface="Georgia" panose="02040502050405020303" pitchFamily="18" charset="0"/>
              </a:defRPr>
            </a:lvl1pPr>
          </a:lstStyle>
          <a:p>
            <a:pPr lvl="0"/>
            <a:r>
              <a:rPr lang="en-GB" smtClean="0"/>
              <a:t>Click to edit Master text styles</a:t>
            </a:r>
          </a:p>
        </p:txBody>
      </p:sp>
      <p:cxnSp>
        <p:nvCxnSpPr>
          <p:cNvPr id="12" name="Straight Connector 11"/>
          <p:cNvCxnSpPr>
            <a:stCxn id="10" idx="2"/>
          </p:cNvCxnSpPr>
          <p:nvPr userDrawn="1"/>
        </p:nvCxnSpPr>
        <p:spPr>
          <a:xfrm flipH="1">
            <a:off x="7473280" y="4248869"/>
            <a:ext cx="3845" cy="2060451"/>
          </a:xfrm>
          <a:prstGeom prst="line">
            <a:avLst/>
          </a:prstGeom>
          <a:noFill/>
          <a:ln w="12700">
            <a:solidFill>
              <a:srgbClr val="294518"/>
            </a:solidFill>
            <a:prstDash val="sysDot"/>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1805124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pic>
        <p:nvPicPr>
          <p:cNvPr id="8" name="Picture 7"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50995" y="2816763"/>
            <a:ext cx="3416400" cy="1173749"/>
          </a:xfrm>
          <a:prstGeom prst="rect">
            <a:avLst/>
          </a:prstGeom>
          <a:noFill/>
          <a:ln>
            <a:noFill/>
          </a:ln>
        </p:spPr>
      </p:pic>
      <p:pic>
        <p:nvPicPr>
          <p:cNvPr id="9" name="Picture 8"/>
          <p:cNvPicPr>
            <a:picLocks noChangeAspect="1"/>
          </p:cNvPicPr>
          <p:nvPr userDrawn="1"/>
        </p:nvPicPr>
        <p:blipFill rotWithShape="1">
          <a:blip r:embed="rId3">
            <a:extLst>
              <a:ext uri="{28A0092B-C50C-407E-A947-70E740481C1C}">
                <a14:useLocalDpi xmlns:a14="http://schemas.microsoft.com/office/drawing/2010/main" val="0"/>
              </a:ext>
            </a:extLst>
          </a:blip>
          <a:srcRect t="25203" b="28067"/>
          <a:stretch/>
        </p:blipFill>
        <p:spPr>
          <a:xfrm>
            <a:off x="4160912" y="4077072"/>
            <a:ext cx="2164080" cy="507060"/>
          </a:xfrm>
          <a:prstGeom prst="rect">
            <a:avLst/>
          </a:prstGeom>
        </p:spPr>
      </p:pic>
    </p:spTree>
    <p:extLst>
      <p:ext uri="{BB962C8B-B14F-4D97-AF65-F5344CB8AC3E}">
        <p14:creationId xmlns:p14="http://schemas.microsoft.com/office/powerpoint/2010/main" val="3547157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861BE-E083-4BD1-A91A-A552EADB9D95}" type="datetime4">
              <a:rPr lang="en-GB" smtClean="0"/>
              <a:pPr/>
              <a:t>14 November 2016</a:t>
            </a:fld>
            <a:endParaRPr lang="en-GB"/>
          </a:p>
        </p:txBody>
      </p:sp>
      <p:sp>
        <p:nvSpPr>
          <p:cNvPr id="3" name="Footer Placeholder 2"/>
          <p:cNvSpPr>
            <a:spLocks noGrp="1"/>
          </p:cNvSpPr>
          <p:nvPr>
            <p:ph type="ftr" sz="quarter" idx="11"/>
          </p:nvPr>
        </p:nvSpPr>
        <p:spPr/>
        <p:txBody>
          <a:bodyPr/>
          <a:lstStyle/>
          <a:p>
            <a:r>
              <a:rPr lang="en-GB" smtClean="0"/>
              <a:t>PRESENTATION TITLE AND AUTHOR</a:t>
            </a:r>
            <a:endParaRPr lang="en-GB"/>
          </a:p>
        </p:txBody>
      </p:sp>
      <p:sp>
        <p:nvSpPr>
          <p:cNvPr id="4" name="Slide Number Placeholder 3"/>
          <p:cNvSpPr>
            <a:spLocks noGrp="1"/>
          </p:cNvSpPr>
          <p:nvPr>
            <p:ph type="sldNum" sz="quarter" idx="12"/>
          </p:nvPr>
        </p:nvSpPr>
        <p:spPr/>
        <p:txBody>
          <a:bodyPr/>
          <a:lstStyle/>
          <a:p>
            <a:fld id="{653FF254-26D3-4E50-98DF-6C68BE574C8B}" type="slidenum">
              <a:rPr lang="en-GB" smtClean="0"/>
              <a:pPr/>
              <a:t>‹#›</a:t>
            </a:fld>
            <a:endParaRPr lang="en-GB"/>
          </a:p>
        </p:txBody>
      </p:sp>
    </p:spTree>
    <p:extLst>
      <p:ext uri="{BB962C8B-B14F-4D97-AF65-F5344CB8AC3E}">
        <p14:creationId xmlns:p14="http://schemas.microsoft.com/office/powerpoint/2010/main" val="46411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sp>
        <p:nvSpPr>
          <p:cNvPr id="2" name="Title 1"/>
          <p:cNvSpPr>
            <a:spLocks noGrp="1"/>
          </p:cNvSpPr>
          <p:nvPr>
            <p:ph type="ctrTitle"/>
          </p:nvPr>
        </p:nvSpPr>
        <p:spPr>
          <a:xfrm>
            <a:off x="3314700" y="1574476"/>
            <a:ext cx="3276600" cy="3276600"/>
          </a:xfrm>
          <a:ln>
            <a:solidFill>
              <a:schemeClr val="accent1"/>
            </a:solidFill>
          </a:ln>
        </p:spPr>
        <p:txBody>
          <a:bodyPr>
            <a:normAutofit/>
          </a:bodyPr>
          <a:lstStyle>
            <a:lvl1pPr algn="ctr">
              <a:defRPr sz="3200"/>
            </a:lvl1pPr>
          </a:lstStyle>
          <a:p>
            <a:r>
              <a:rPr lang="en-GB" smtClean="0"/>
              <a:t>Click to edit Master title style</a:t>
            </a:r>
            <a:endParaRPr lang="en-GB" dirty="0"/>
          </a:p>
        </p:txBody>
      </p:sp>
      <p:sp>
        <p:nvSpPr>
          <p:cNvPr id="3" name="Subtitle 2"/>
          <p:cNvSpPr>
            <a:spLocks noGrp="1"/>
          </p:cNvSpPr>
          <p:nvPr>
            <p:ph type="subTitle" idx="1"/>
          </p:nvPr>
        </p:nvSpPr>
        <p:spPr>
          <a:xfrm>
            <a:off x="2882900" y="5182344"/>
            <a:ext cx="4140200" cy="838944"/>
          </a:xfrm>
        </p:spPr>
        <p:txBody>
          <a:bodyPr>
            <a:normAutofit/>
          </a:bodyPr>
          <a:lstStyle>
            <a:lvl1pPr marL="0" indent="0" algn="ctr">
              <a:buNone/>
              <a:defRPr sz="2000">
                <a:solidFill>
                  <a:srgbClr val="00212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dirty="0"/>
          </a:p>
        </p:txBody>
      </p:sp>
      <p:sp>
        <p:nvSpPr>
          <p:cNvPr id="4" name="Date Placeholder 3"/>
          <p:cNvSpPr>
            <a:spLocks noGrp="1"/>
          </p:cNvSpPr>
          <p:nvPr>
            <p:ph type="dt" sz="half" idx="10"/>
          </p:nvPr>
        </p:nvSpPr>
        <p:spPr>
          <a:xfrm>
            <a:off x="803275" y="6304235"/>
            <a:ext cx="1197397" cy="365125"/>
          </a:xfrm>
          <a:ln>
            <a:noFill/>
          </a:ln>
        </p:spPr>
        <p:txBody>
          <a:bodyPr/>
          <a:lstStyle/>
          <a:p>
            <a:fld id="{FC56177C-F1F4-4AEE-9957-1B9BC67ECF13}" type="datetime4">
              <a:rPr lang="en-GB" smtClean="0"/>
              <a:pPr/>
              <a:t>14 November 2016</a:t>
            </a:fld>
            <a:endParaRPr lang="en-GB" dirty="0"/>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a:xfrm>
            <a:off x="344488" y="6304235"/>
            <a:ext cx="468089" cy="365125"/>
          </a:xfrm>
          <a:solidFill>
            <a:srgbClr val="008591"/>
          </a:solidFill>
        </p:spPr>
        <p:txBody>
          <a:bodyPr/>
          <a:lstStyle/>
          <a:p>
            <a:fld id="{653FF254-26D3-4E50-98DF-6C68BE574C8B}" type="slidenum">
              <a:rPr lang="en-GB" smtClean="0"/>
              <a:pPr/>
              <a:t>‹#›</a:t>
            </a:fld>
            <a:endParaRPr lang="en-GB" dirty="0"/>
          </a:p>
        </p:txBody>
      </p:sp>
      <p:pic>
        <p:nvPicPr>
          <p:cNvPr id="9" name="Picture 8"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6712" y="332936"/>
            <a:ext cx="3013200" cy="1035224"/>
          </a:xfrm>
          <a:prstGeom prst="rect">
            <a:avLst/>
          </a:prstGeom>
          <a:noFill/>
          <a:ln>
            <a:noFill/>
          </a:ln>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49658" y="332936"/>
            <a:ext cx="2164080" cy="1085088"/>
          </a:xfrm>
          <a:prstGeom prst="rect">
            <a:avLst/>
          </a:prstGeom>
        </p:spPr>
      </p:pic>
    </p:spTree>
    <p:extLst>
      <p:ext uri="{BB962C8B-B14F-4D97-AF65-F5344CB8AC3E}">
        <p14:creationId xmlns:p14="http://schemas.microsoft.com/office/powerpoint/2010/main" val="39216639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549076"/>
            <a:ext cx="7924800" cy="918420"/>
          </a:xfrm>
          <a:ln>
            <a:noFill/>
          </a:ln>
        </p:spPr>
        <p:txBody>
          <a:bodyPr>
            <a:normAutofit/>
          </a:bodyPr>
          <a:lstStyle>
            <a:lvl1pPr algn="ctr">
              <a:defRPr sz="3200"/>
            </a:lvl1pPr>
          </a:lstStyle>
          <a:p>
            <a:r>
              <a:rPr lang="en-GB" dirty="0" smtClean="0"/>
              <a:t>Click to edit Master title style</a:t>
            </a:r>
            <a:endParaRPr lang="en-GB" dirty="0"/>
          </a:p>
        </p:txBody>
      </p:sp>
      <p:sp>
        <p:nvSpPr>
          <p:cNvPr id="3" name="Subtitle 2"/>
          <p:cNvSpPr>
            <a:spLocks noGrp="1"/>
          </p:cNvSpPr>
          <p:nvPr>
            <p:ph type="subTitle" idx="1"/>
          </p:nvPr>
        </p:nvSpPr>
        <p:spPr>
          <a:xfrm>
            <a:off x="2882900" y="5326360"/>
            <a:ext cx="4140200" cy="694928"/>
          </a:xfrm>
        </p:spPr>
        <p:txBody>
          <a:bodyPr anchor="ctr" anchorCtr="0">
            <a:normAutofit/>
          </a:bodyPr>
          <a:lstStyle>
            <a:lvl1pPr marL="0" indent="0" algn="ctr">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dirty="0"/>
          </a:p>
        </p:txBody>
      </p:sp>
      <p:sp>
        <p:nvSpPr>
          <p:cNvPr id="4" name="Date Placeholder 3"/>
          <p:cNvSpPr>
            <a:spLocks noGrp="1"/>
          </p:cNvSpPr>
          <p:nvPr>
            <p:ph type="dt" sz="half" idx="10"/>
          </p:nvPr>
        </p:nvSpPr>
        <p:spPr/>
        <p:txBody>
          <a:bodyPr/>
          <a:lstStyle/>
          <a:p>
            <a:fld id="{FC56177C-F1F4-4AEE-9957-1B9BC67ECF13}"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sp>
        <p:nvSpPr>
          <p:cNvPr id="20" name="Picture Placeholder 19"/>
          <p:cNvSpPr>
            <a:spLocks noGrp="1"/>
          </p:cNvSpPr>
          <p:nvPr>
            <p:ph type="pic" sz="quarter" idx="13" hasCustomPrompt="1"/>
          </p:nvPr>
        </p:nvSpPr>
        <p:spPr>
          <a:xfrm>
            <a:off x="2504728" y="2492896"/>
            <a:ext cx="4896544" cy="2808312"/>
          </a:xfrm>
        </p:spPr>
        <p:txBody>
          <a:bodyPr/>
          <a:lstStyle>
            <a:lvl1pPr>
              <a:defRPr/>
            </a:lvl1pPr>
          </a:lstStyle>
          <a:p>
            <a:r>
              <a:rPr lang="en-GB" dirty="0" smtClean="0"/>
              <a:t>Insert image</a:t>
            </a:r>
            <a:endParaRPr lang="en-GB" dirty="0"/>
          </a:p>
        </p:txBody>
      </p:sp>
      <p:pic>
        <p:nvPicPr>
          <p:cNvPr id="10" name="Picture 9"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6712" y="332936"/>
            <a:ext cx="3013200" cy="1035224"/>
          </a:xfrm>
          <a:prstGeom prst="rect">
            <a:avLst/>
          </a:prstGeom>
          <a:noFill/>
          <a:ln>
            <a:noFill/>
          </a:ln>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49658" y="332936"/>
            <a:ext cx="2164080" cy="1085088"/>
          </a:xfrm>
          <a:prstGeom prst="rect">
            <a:avLst/>
          </a:prstGeom>
        </p:spPr>
      </p:pic>
    </p:spTree>
    <p:extLst>
      <p:ext uri="{BB962C8B-B14F-4D97-AF65-F5344CB8AC3E}">
        <p14:creationId xmlns:p14="http://schemas.microsoft.com/office/powerpoint/2010/main" val="2847613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4">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82900" y="4797152"/>
            <a:ext cx="4140200" cy="838944"/>
          </a:xfrm>
        </p:spPr>
        <p:txBody>
          <a:bodyPr>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
        <p:nvSpPr>
          <p:cNvPr id="4" name="Date Placeholder 3"/>
          <p:cNvSpPr>
            <a:spLocks noGrp="1"/>
          </p:cNvSpPr>
          <p:nvPr>
            <p:ph type="dt" sz="half" idx="10"/>
          </p:nvPr>
        </p:nvSpPr>
        <p:spPr/>
        <p:txBody>
          <a:bodyPr/>
          <a:lstStyle/>
          <a:p>
            <a:fld id="{FC56177C-F1F4-4AEE-9957-1B9BC67ECF13}"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cxnSp>
        <p:nvCxnSpPr>
          <p:cNvPr id="11" name="Straight Connector 10"/>
          <p:cNvCxnSpPr/>
          <p:nvPr userDrawn="1"/>
        </p:nvCxnSpPr>
        <p:spPr>
          <a:xfrm flipH="1" flipV="1">
            <a:off x="4592960" y="3202666"/>
            <a:ext cx="855736" cy="786"/>
          </a:xfrm>
          <a:prstGeom prst="line">
            <a:avLst/>
          </a:prstGeom>
          <a:noFill/>
          <a:ln w="12700">
            <a:solidFill>
              <a:srgbClr val="6D8D23"/>
            </a:solidFill>
            <a:prstDash val="sysDot"/>
          </a:ln>
        </p:spPr>
        <p:style>
          <a:lnRef idx="2">
            <a:schemeClr val="accent1">
              <a:shade val="50000"/>
            </a:schemeClr>
          </a:lnRef>
          <a:fillRef idx="1">
            <a:schemeClr val="accent1"/>
          </a:fillRef>
          <a:effectRef idx="0">
            <a:schemeClr val="accent1"/>
          </a:effectRef>
          <a:fontRef idx="minor">
            <a:schemeClr val="lt1"/>
          </a:fontRef>
        </p:style>
      </p:cxnSp>
      <p:sp>
        <p:nvSpPr>
          <p:cNvPr id="20" name="Picture Placeholder 19"/>
          <p:cNvSpPr>
            <a:spLocks noGrp="1"/>
          </p:cNvSpPr>
          <p:nvPr>
            <p:ph type="pic" sz="quarter" idx="13"/>
          </p:nvPr>
        </p:nvSpPr>
        <p:spPr>
          <a:xfrm>
            <a:off x="2432720" y="2132856"/>
            <a:ext cx="2160240" cy="2160240"/>
          </a:xfrm>
          <a:ln>
            <a:solidFill>
              <a:srgbClr val="6D8D23"/>
            </a:solidFill>
          </a:ln>
        </p:spPr>
        <p:txBody>
          <a:bodyPr>
            <a:normAutofit/>
          </a:bodyPr>
          <a:lstStyle>
            <a:lvl1pPr>
              <a:defRPr sz="2400" b="1">
                <a:latin typeface="+mj-lt"/>
              </a:defRPr>
            </a:lvl1pPr>
          </a:lstStyle>
          <a:p>
            <a:r>
              <a:rPr lang="en-GB" dirty="0" smtClean="0"/>
              <a:t>Drag picture to placeholder or click icon to add</a:t>
            </a:r>
            <a:endParaRPr lang="en-GB" dirty="0"/>
          </a:p>
        </p:txBody>
      </p:sp>
      <p:sp>
        <p:nvSpPr>
          <p:cNvPr id="22" name="Text Placeholder 21"/>
          <p:cNvSpPr>
            <a:spLocks noGrp="1"/>
          </p:cNvSpPr>
          <p:nvPr>
            <p:ph type="body" sz="quarter" idx="14"/>
          </p:nvPr>
        </p:nvSpPr>
        <p:spPr>
          <a:xfrm>
            <a:off x="5457056" y="2132856"/>
            <a:ext cx="2160240" cy="2160240"/>
          </a:xfrm>
          <a:ln>
            <a:solidFill>
              <a:srgbClr val="6D8D23"/>
            </a:solidFill>
          </a:ln>
        </p:spPr>
        <p:txBody>
          <a:bodyPr/>
          <a:lstStyle>
            <a:lvl1pPr algn="ctr">
              <a:defRPr b="1">
                <a:solidFill>
                  <a:srgbClr val="294518"/>
                </a:solidFill>
                <a:latin typeface="+mj-lt"/>
              </a:defRPr>
            </a:lvl1pPr>
          </a:lstStyle>
          <a:p>
            <a:pPr lvl="0"/>
            <a:r>
              <a:rPr lang="en-GB" dirty="0" smtClean="0"/>
              <a:t>Click to edit Master text styles</a:t>
            </a:r>
          </a:p>
        </p:txBody>
      </p:sp>
      <p:pic>
        <p:nvPicPr>
          <p:cNvPr id="12" name="Picture 11"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6712" y="332936"/>
            <a:ext cx="3013200" cy="1035224"/>
          </a:xfrm>
          <a:prstGeom prst="rect">
            <a:avLst/>
          </a:prstGeom>
          <a:noFill/>
          <a:ln>
            <a:noFill/>
          </a:ln>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49658" y="332936"/>
            <a:ext cx="2164080" cy="1085088"/>
          </a:xfrm>
          <a:prstGeom prst="rect">
            <a:avLst/>
          </a:prstGeom>
        </p:spPr>
      </p:pic>
    </p:spTree>
    <p:extLst>
      <p:ext uri="{BB962C8B-B14F-4D97-AF65-F5344CB8AC3E}">
        <p14:creationId xmlns:p14="http://schemas.microsoft.com/office/powerpoint/2010/main" val="3791364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5760" y="1856804"/>
            <a:ext cx="8564116" cy="1212155"/>
          </a:xfrm>
          <a:ln>
            <a:noFill/>
          </a:ln>
        </p:spPr>
        <p:txBody>
          <a:bodyPr anchor="ctr" anchorCtr="0">
            <a:normAutofit/>
          </a:bodyPr>
          <a:lstStyle>
            <a:lvl1pPr algn="l">
              <a:defRPr sz="3200" b="1" cap="none"/>
            </a:lvl1pPr>
          </a:lstStyle>
          <a:p>
            <a:r>
              <a:rPr lang="en-US" dirty="0" smtClean="0"/>
              <a:t>Click to edit master title style</a:t>
            </a:r>
            <a:endParaRPr lang="en-GB" dirty="0"/>
          </a:p>
        </p:txBody>
      </p:sp>
      <p:sp>
        <p:nvSpPr>
          <p:cNvPr id="3" name="Text Placeholder 2"/>
          <p:cNvSpPr>
            <a:spLocks noGrp="1"/>
          </p:cNvSpPr>
          <p:nvPr>
            <p:ph type="body" idx="1"/>
          </p:nvPr>
        </p:nvSpPr>
        <p:spPr>
          <a:xfrm>
            <a:off x="920552" y="3140968"/>
            <a:ext cx="8569324" cy="1152128"/>
          </a:xfrm>
        </p:spPr>
        <p:txBody>
          <a:bodyPr anchor="ctr"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A4E1D4A1-7848-4A47-8982-C17F4F699E5B}"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pic>
        <p:nvPicPr>
          <p:cNvPr id="9" name="Picture 8"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5726" y="190500"/>
            <a:ext cx="2336400" cy="802701"/>
          </a:xfrm>
          <a:prstGeom prst="rect">
            <a:avLst/>
          </a:prstGeom>
          <a:noFill/>
          <a:ln>
            <a:noFill/>
          </a:ln>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0499" y="190500"/>
            <a:ext cx="1863239" cy="934244"/>
          </a:xfrm>
          <a:prstGeom prst="rect">
            <a:avLst/>
          </a:prstGeom>
        </p:spPr>
      </p:pic>
    </p:spTree>
    <p:extLst>
      <p:ext uri="{BB962C8B-B14F-4D97-AF65-F5344CB8AC3E}">
        <p14:creationId xmlns:p14="http://schemas.microsoft.com/office/powerpoint/2010/main" val="4278626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with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5760" y="1856804"/>
            <a:ext cx="8564116" cy="1212155"/>
          </a:xfrm>
        </p:spPr>
        <p:txBody>
          <a:bodyPr anchor="ctr" anchorCtr="0">
            <a:normAutofit/>
          </a:bodyPr>
          <a:lstStyle>
            <a:lvl1pPr algn="l">
              <a:defRPr sz="3200" b="1" cap="none"/>
            </a:lvl1pPr>
          </a:lstStyle>
          <a:p>
            <a:r>
              <a:rPr lang="en-US" dirty="0" smtClean="0"/>
              <a:t>Click to edit master title style</a:t>
            </a:r>
            <a:endParaRPr lang="en-GB" dirty="0"/>
          </a:p>
        </p:txBody>
      </p:sp>
      <p:sp>
        <p:nvSpPr>
          <p:cNvPr id="3" name="Text Placeholder 2"/>
          <p:cNvSpPr>
            <a:spLocks noGrp="1"/>
          </p:cNvSpPr>
          <p:nvPr>
            <p:ph type="body" idx="1"/>
          </p:nvPr>
        </p:nvSpPr>
        <p:spPr>
          <a:xfrm>
            <a:off x="920552" y="3140968"/>
            <a:ext cx="8569324" cy="1152128"/>
          </a:xfrm>
        </p:spPr>
        <p:txBody>
          <a:bodyPr anchor="ctr"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A4E1D4A1-7848-4A47-8982-C17F4F699E5B}"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spTree>
    <p:extLst>
      <p:ext uri="{BB962C8B-B14F-4D97-AF65-F5344CB8AC3E}">
        <p14:creationId xmlns:p14="http://schemas.microsoft.com/office/powerpoint/2010/main" val="4278626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ontent with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1243395"/>
            <a:ext cx="8425308" cy="817453"/>
          </a:xfrm>
        </p:spPr>
        <p:txBody>
          <a:bodyPr/>
          <a:lstStyle>
            <a:lvl1pPr>
              <a:defRPr sz="3200"/>
            </a:lvl1pPr>
          </a:lstStyle>
          <a:p>
            <a:r>
              <a:rPr lang="en-GB" smtClean="0"/>
              <a:t>Click to edit Master title style</a:t>
            </a:r>
            <a:endParaRPr lang="en-GB" dirty="0"/>
          </a:p>
        </p:txBody>
      </p:sp>
      <p:sp>
        <p:nvSpPr>
          <p:cNvPr id="3" name="Content Placeholder 2"/>
          <p:cNvSpPr>
            <a:spLocks noGrp="1"/>
          </p:cNvSpPr>
          <p:nvPr>
            <p:ph idx="1"/>
          </p:nvPr>
        </p:nvSpPr>
        <p:spPr>
          <a:xfrm>
            <a:off x="920552" y="2276153"/>
            <a:ext cx="8418512" cy="3817143"/>
          </a:xfrm>
        </p:spPr>
        <p:txBody>
          <a:bodyPr/>
          <a:lstStyle>
            <a:lvl1pPr>
              <a:defRPr>
                <a:solidFill>
                  <a:srgbClr val="294518"/>
                </a:solidFill>
              </a:defRPr>
            </a:lvl1pPr>
            <a:lvl2pPr>
              <a:defRPr>
                <a:solidFill>
                  <a:srgbClr val="294518"/>
                </a:solidFill>
              </a:defRPr>
            </a:lvl2pPr>
            <a:lvl3pPr>
              <a:defRPr>
                <a:solidFill>
                  <a:srgbClr val="294518"/>
                </a:solidFill>
              </a:defRPr>
            </a:lvl3pPr>
            <a:lvl4pPr>
              <a:defRPr>
                <a:solidFill>
                  <a:srgbClr val="294518"/>
                </a:solidFill>
              </a:defRPr>
            </a:lvl4pPr>
            <a:lvl5pPr>
              <a:defRPr>
                <a:solidFill>
                  <a:srgbClr val="294518"/>
                </a:solidFill>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pic>
        <p:nvPicPr>
          <p:cNvPr id="9" name="Picture 8"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5726" y="190500"/>
            <a:ext cx="2336400" cy="802701"/>
          </a:xfrm>
          <a:prstGeom prst="rect">
            <a:avLst/>
          </a:prstGeom>
          <a:noFill/>
          <a:ln>
            <a:noFill/>
          </a:ln>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0499" y="190500"/>
            <a:ext cx="1863239" cy="934244"/>
          </a:xfrm>
          <a:prstGeom prst="rect">
            <a:avLst/>
          </a:prstGeom>
        </p:spPr>
      </p:pic>
    </p:spTree>
    <p:extLst>
      <p:ext uri="{BB962C8B-B14F-4D97-AF65-F5344CB8AC3E}">
        <p14:creationId xmlns:p14="http://schemas.microsoft.com/office/powerpoint/2010/main" val="297175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 with no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91267"/>
            <a:ext cx="8425308" cy="817453"/>
          </a:xfrm>
        </p:spPr>
        <p:txBody>
          <a:bodyPr/>
          <a:lstStyle>
            <a:lvl1pPr>
              <a:defRPr sz="3200"/>
            </a:lvl1pPr>
          </a:lstStyle>
          <a:p>
            <a:r>
              <a:rPr lang="en-GB" smtClean="0"/>
              <a:t>Click to edit Master title style</a:t>
            </a:r>
            <a:endParaRPr lang="en-GB" dirty="0"/>
          </a:p>
        </p:txBody>
      </p:sp>
      <p:sp>
        <p:nvSpPr>
          <p:cNvPr id="3" name="Content Placeholder 2"/>
          <p:cNvSpPr>
            <a:spLocks noGrp="1"/>
          </p:cNvSpPr>
          <p:nvPr>
            <p:ph idx="1"/>
          </p:nvPr>
        </p:nvSpPr>
        <p:spPr>
          <a:xfrm>
            <a:off x="920552" y="908720"/>
            <a:ext cx="8418512" cy="5112567"/>
          </a:xfrm>
        </p:spPr>
        <p:txBody>
          <a:bodyPr/>
          <a:lstStyle>
            <a:lvl1pPr>
              <a:defRPr>
                <a:solidFill>
                  <a:srgbClr val="294518"/>
                </a:solidFill>
              </a:defRPr>
            </a:lvl1pPr>
            <a:lvl2pPr>
              <a:defRPr>
                <a:solidFill>
                  <a:srgbClr val="294518"/>
                </a:solidFill>
              </a:defRPr>
            </a:lvl2pPr>
            <a:lvl3pPr>
              <a:defRPr>
                <a:solidFill>
                  <a:srgbClr val="294518"/>
                </a:solidFill>
              </a:defRPr>
            </a:lvl3pPr>
            <a:lvl4pPr>
              <a:defRPr>
                <a:solidFill>
                  <a:srgbClr val="294518"/>
                </a:solidFill>
              </a:defRPr>
            </a:lvl4pPr>
            <a:lvl5pPr>
              <a:defRPr>
                <a:solidFill>
                  <a:srgbClr val="294518"/>
                </a:solidFill>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a:t>
            </a:fld>
            <a:endParaRPr lang="en-GB"/>
          </a:p>
        </p:txBody>
      </p:sp>
    </p:spTree>
    <p:extLst>
      <p:ext uri="{BB962C8B-B14F-4D97-AF65-F5344CB8AC3E}">
        <p14:creationId xmlns:p14="http://schemas.microsoft.com/office/powerpoint/2010/main" val="2971750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Content 2 with logo">
    <p:spTree>
      <p:nvGrpSpPr>
        <p:cNvPr id="1" name=""/>
        <p:cNvGrpSpPr/>
        <p:nvPr/>
      </p:nvGrpSpPr>
      <p:grpSpPr>
        <a:xfrm>
          <a:off x="0" y="0"/>
          <a:ext cx="0" cy="0"/>
          <a:chOff x="0" y="0"/>
          <a:chExt cx="0" cy="0"/>
        </a:xfrm>
      </p:grpSpPr>
      <p:sp>
        <p:nvSpPr>
          <p:cNvPr id="2" name="Title 1"/>
          <p:cNvSpPr>
            <a:spLocks noGrp="1"/>
          </p:cNvSpPr>
          <p:nvPr>
            <p:ph type="title"/>
          </p:nvPr>
        </p:nvSpPr>
        <p:spPr>
          <a:xfrm>
            <a:off x="920552" y="1240780"/>
            <a:ext cx="8569324" cy="820068"/>
          </a:xfrm>
        </p:spPr>
        <p:txBody>
          <a:bodyPr/>
          <a:lstStyle/>
          <a:p>
            <a:r>
              <a:rPr lang="en-GB" smtClean="0"/>
              <a:t>Click to edit Master title style</a:t>
            </a:r>
            <a:endParaRPr lang="en-GB" dirty="0"/>
          </a:p>
        </p:txBody>
      </p:sp>
      <p:sp>
        <p:nvSpPr>
          <p:cNvPr id="3" name="Content Placeholder 2"/>
          <p:cNvSpPr>
            <a:spLocks noGrp="1"/>
          </p:cNvSpPr>
          <p:nvPr>
            <p:ph sz="half" idx="1"/>
          </p:nvPr>
        </p:nvSpPr>
        <p:spPr>
          <a:xfrm>
            <a:off x="920552" y="2204864"/>
            <a:ext cx="4176464" cy="3960440"/>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4" name="Content Placeholder 3"/>
          <p:cNvSpPr>
            <a:spLocks noGrp="1"/>
          </p:cNvSpPr>
          <p:nvPr>
            <p:ph sz="half" idx="2"/>
          </p:nvPr>
        </p:nvSpPr>
        <p:spPr>
          <a:xfrm>
            <a:off x="5313412" y="2204864"/>
            <a:ext cx="4176464" cy="3960440"/>
          </a:xfrm>
        </p:spPr>
        <p:txBody>
          <a:bodyPr>
            <a:no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a:t>
            </a:fld>
            <a:endParaRPr lang="en-GB"/>
          </a:p>
        </p:txBody>
      </p:sp>
      <p:pic>
        <p:nvPicPr>
          <p:cNvPr id="10" name="Picture 9" descr="C:\Users\ajotoole\AppData\Local\Microsoft\Windows\Temporary Internet Files\Content.Outlook\H1SBRSAI\Uni-Bradford_Schools_Logo_School of Management_AW.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5726" y="190500"/>
            <a:ext cx="2336400" cy="802701"/>
          </a:xfrm>
          <a:prstGeom prst="rect">
            <a:avLst/>
          </a:prstGeom>
          <a:noFill/>
          <a:ln>
            <a:noFill/>
          </a:ln>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50499" y="190500"/>
            <a:ext cx="1863239" cy="934244"/>
          </a:xfrm>
          <a:prstGeom prst="rect">
            <a:avLst/>
          </a:prstGeom>
        </p:spPr>
      </p:pic>
    </p:spTree>
    <p:extLst>
      <p:ext uri="{BB962C8B-B14F-4D97-AF65-F5344CB8AC3E}">
        <p14:creationId xmlns:p14="http://schemas.microsoft.com/office/powerpoint/2010/main" val="3157193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344488" y="6309320"/>
            <a:ext cx="458787" cy="360040"/>
          </a:xfrm>
          <a:prstGeom prst="rect">
            <a:avLst/>
          </a:prstGeom>
          <a:solidFill>
            <a:srgbClr val="008591"/>
          </a:solidFill>
          <a:ln>
            <a:solidFill>
              <a:srgbClr val="00859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lstStyle/>
          <a:p>
            <a:pPr algn="ctr"/>
            <a:endParaRPr lang="en-GB" sz="1050" b="1">
              <a:solidFill>
                <a:schemeClr val="bg1"/>
              </a:solidFill>
              <a:latin typeface="Lucida Sans"/>
              <a:cs typeface="Lucida Sans"/>
            </a:endParaRPr>
          </a:p>
        </p:txBody>
      </p:sp>
      <p:sp>
        <p:nvSpPr>
          <p:cNvPr id="10" name="Rectangle 9"/>
          <p:cNvSpPr/>
          <p:nvPr/>
        </p:nvSpPr>
        <p:spPr>
          <a:xfrm>
            <a:off x="813238" y="6306777"/>
            <a:ext cx="1187434" cy="360040"/>
          </a:xfrm>
          <a:prstGeom prst="rect">
            <a:avLst/>
          </a:prstGeom>
          <a:solidFill>
            <a:srgbClr val="6D8D23"/>
          </a:solidFill>
          <a:ln>
            <a:solidFill>
              <a:srgbClr val="6D8D23"/>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lstStyle/>
          <a:p>
            <a:pPr algn="ctr"/>
            <a:endParaRPr lang="en-GB" sz="1050" b="1">
              <a:latin typeface="Lucida Sans"/>
              <a:cs typeface="Lucida Sans"/>
            </a:endParaRPr>
          </a:p>
        </p:txBody>
      </p:sp>
      <p:sp>
        <p:nvSpPr>
          <p:cNvPr id="6" name="Slide Number Placeholder 5"/>
          <p:cNvSpPr>
            <a:spLocks noGrp="1"/>
          </p:cNvSpPr>
          <p:nvPr>
            <p:ph type="sldNum" sz="quarter" idx="4"/>
          </p:nvPr>
        </p:nvSpPr>
        <p:spPr>
          <a:xfrm>
            <a:off x="335186" y="6304235"/>
            <a:ext cx="468089" cy="365125"/>
          </a:xfrm>
          <a:prstGeom prst="rect">
            <a:avLst/>
          </a:prstGeom>
        </p:spPr>
        <p:txBody>
          <a:bodyPr vert="horz" wrap="none" lIns="91440" tIns="45720" rIns="91440" bIns="45720" rtlCol="0" anchor="ctr" anchorCtr="0">
            <a:normAutofit/>
          </a:bodyPr>
          <a:lstStyle>
            <a:lvl1pPr algn="ctr">
              <a:defRPr sz="1050" b="1">
                <a:solidFill>
                  <a:schemeClr val="bg1"/>
                </a:solidFill>
                <a:latin typeface="Lucida Sans"/>
                <a:cs typeface="Lucida Sans"/>
              </a:defRPr>
            </a:lvl1pPr>
          </a:lstStyle>
          <a:p>
            <a:fld id="{653FF254-26D3-4E50-98DF-6C68BE574C8B}" type="slidenum">
              <a:rPr lang="en-GB" smtClean="0"/>
              <a:pPr/>
              <a:t>‹#›</a:t>
            </a:fld>
            <a:endParaRPr lang="en-GB" dirty="0"/>
          </a:p>
        </p:txBody>
      </p:sp>
      <p:sp>
        <p:nvSpPr>
          <p:cNvPr id="2" name="Title Placeholder 1"/>
          <p:cNvSpPr>
            <a:spLocks noGrp="1"/>
          </p:cNvSpPr>
          <p:nvPr>
            <p:ph type="title"/>
          </p:nvPr>
        </p:nvSpPr>
        <p:spPr>
          <a:xfrm>
            <a:off x="992188" y="908719"/>
            <a:ext cx="8425308" cy="817453"/>
          </a:xfrm>
          <a:prstGeom prst="rect">
            <a:avLst/>
          </a:prstGeom>
        </p:spPr>
        <p:txBody>
          <a:bodyPr vert="horz" lIns="0" tIns="0" rIns="0" bIns="0" rtlCol="0" anchor="ctr">
            <a:noAutofit/>
          </a:bodyPr>
          <a:lstStyle/>
          <a:p>
            <a:r>
              <a:rPr lang="en-GB" smtClean="0"/>
              <a:t>Click to edit Master title style</a:t>
            </a:r>
            <a:endParaRPr lang="en-GB" dirty="0"/>
          </a:p>
        </p:txBody>
      </p:sp>
      <p:sp>
        <p:nvSpPr>
          <p:cNvPr id="3" name="Text Placeholder 2"/>
          <p:cNvSpPr>
            <a:spLocks noGrp="1"/>
          </p:cNvSpPr>
          <p:nvPr>
            <p:ph type="body" idx="1"/>
          </p:nvPr>
        </p:nvSpPr>
        <p:spPr>
          <a:xfrm>
            <a:off x="992188" y="1844823"/>
            <a:ext cx="8418512" cy="4310207"/>
          </a:xfrm>
          <a:prstGeom prst="rect">
            <a:avLst/>
          </a:prstGeom>
        </p:spPr>
        <p:txBody>
          <a:bodyPr vert="horz" lIns="0" tIns="0" rIns="0" bIns="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7" name="Rectangle 6"/>
          <p:cNvSpPr/>
          <p:nvPr/>
        </p:nvSpPr>
        <p:spPr>
          <a:xfrm>
            <a:off x="2000672" y="6306777"/>
            <a:ext cx="7560840" cy="36004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50">
              <a:latin typeface="Lucida Sans"/>
              <a:cs typeface="Lucida Sans"/>
            </a:endParaRPr>
          </a:p>
        </p:txBody>
      </p:sp>
      <p:sp>
        <p:nvSpPr>
          <p:cNvPr id="4" name="Date Placeholder 3"/>
          <p:cNvSpPr>
            <a:spLocks noGrp="1"/>
          </p:cNvSpPr>
          <p:nvPr>
            <p:ph type="dt" sz="half" idx="2"/>
          </p:nvPr>
        </p:nvSpPr>
        <p:spPr>
          <a:xfrm>
            <a:off x="803275" y="6304235"/>
            <a:ext cx="1197397" cy="365125"/>
          </a:xfrm>
          <a:prstGeom prst="rect">
            <a:avLst/>
          </a:prstGeom>
          <a:solidFill>
            <a:srgbClr val="6D8D23"/>
          </a:solidFill>
        </p:spPr>
        <p:txBody>
          <a:bodyPr vert="horz" wrap="none" lIns="0" tIns="0" rIns="0" bIns="0" rtlCol="0" anchor="ctr" anchorCtr="0">
            <a:normAutofit/>
          </a:bodyPr>
          <a:lstStyle>
            <a:lvl1pPr algn="ctr">
              <a:defRPr sz="1050" b="1">
                <a:solidFill>
                  <a:schemeClr val="bg1"/>
                </a:solidFill>
                <a:latin typeface="Lucida Sans"/>
                <a:cs typeface="Lucida Sans"/>
              </a:defRPr>
            </a:lvl1pPr>
          </a:lstStyle>
          <a:p>
            <a:fld id="{06A50500-FDF4-4BED-98D3-9C4B114EBFC2}" type="datetime4">
              <a:rPr lang="en-GB" smtClean="0"/>
              <a:pPr/>
              <a:t>14 November 2016</a:t>
            </a:fld>
            <a:endParaRPr lang="en-GB" dirty="0"/>
          </a:p>
        </p:txBody>
      </p:sp>
      <p:sp>
        <p:nvSpPr>
          <p:cNvPr id="5" name="Footer Placeholder 4"/>
          <p:cNvSpPr>
            <a:spLocks noGrp="1"/>
          </p:cNvSpPr>
          <p:nvPr>
            <p:ph type="ftr" sz="quarter" idx="3"/>
          </p:nvPr>
        </p:nvSpPr>
        <p:spPr>
          <a:xfrm>
            <a:off x="3384550" y="6304235"/>
            <a:ext cx="3136900" cy="365125"/>
          </a:xfrm>
          <a:prstGeom prst="rect">
            <a:avLst/>
          </a:prstGeom>
        </p:spPr>
        <p:txBody>
          <a:bodyPr vert="horz" wrap="none" lIns="91440" tIns="45720" rIns="91440" bIns="45720" rtlCol="0" anchor="ctr" anchorCtr="0">
            <a:normAutofit/>
          </a:bodyPr>
          <a:lstStyle>
            <a:lvl1pPr algn="ctr">
              <a:defRPr sz="1050" b="0">
                <a:solidFill>
                  <a:sysClr val="windowText" lastClr="000000"/>
                </a:solidFill>
                <a:latin typeface="Lucida Sans"/>
                <a:cs typeface="Lucida Sans"/>
              </a:defRPr>
            </a:lvl1pPr>
          </a:lstStyle>
          <a:p>
            <a:r>
              <a:rPr lang="en-GB" smtClean="0"/>
              <a:t>PRESENTATION TITLE AND AUTHOR</a:t>
            </a:r>
            <a:endParaRPr lang="en-GB" dirty="0"/>
          </a:p>
        </p:txBody>
      </p:sp>
    </p:spTree>
    <p:extLst>
      <p:ext uri="{BB962C8B-B14F-4D97-AF65-F5344CB8AC3E}">
        <p14:creationId xmlns:p14="http://schemas.microsoft.com/office/powerpoint/2010/main" val="16350264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71" r:id="rId4"/>
    <p:sldLayoutId id="2147483651" r:id="rId5"/>
    <p:sldLayoutId id="2147483691" r:id="rId6"/>
    <p:sldLayoutId id="2147483650" r:id="rId7"/>
    <p:sldLayoutId id="2147483687" r:id="rId8"/>
    <p:sldLayoutId id="2147483652" r:id="rId9"/>
    <p:sldLayoutId id="2147483688" r:id="rId10"/>
    <p:sldLayoutId id="2147483665" r:id="rId11"/>
    <p:sldLayoutId id="2147483689" r:id="rId12"/>
    <p:sldLayoutId id="2147483668" r:id="rId13"/>
    <p:sldLayoutId id="2147483690" r:id="rId14"/>
    <p:sldLayoutId id="2147483672" r:id="rId15"/>
    <p:sldLayoutId id="2147483655" r:id="rId16"/>
  </p:sldLayoutIdLst>
  <p:hf hdr="0"/>
  <p:txStyles>
    <p:titleStyle>
      <a:lvl1pPr algn="l" defTabSz="914400" rtl="0" eaLnBrk="1" latinLnBrk="0" hangingPunct="1">
        <a:spcBef>
          <a:spcPct val="0"/>
        </a:spcBef>
        <a:buNone/>
        <a:defRPr sz="3200" b="1" kern="1200" baseline="0">
          <a:solidFill>
            <a:srgbClr val="294518"/>
          </a:solidFill>
          <a:latin typeface="Georgia" panose="02040502050405020303" pitchFamily="18" charset="0"/>
          <a:ea typeface="+mj-ea"/>
          <a:cs typeface="+mj-cs"/>
        </a:defRPr>
      </a:lvl1pPr>
    </p:titleStyle>
    <p:bodyStyle>
      <a:lvl1pPr marL="266700" indent="-266700" algn="l" defTabSz="914400" rtl="0" eaLnBrk="1" latinLnBrk="0" hangingPunct="1">
        <a:spcBef>
          <a:spcPts val="0"/>
        </a:spcBef>
        <a:spcAft>
          <a:spcPts val="600"/>
        </a:spcAft>
        <a:buSzPct val="120000"/>
        <a:buFont typeface="Arial" panose="020B0604020202020204" pitchFamily="34" charset="0"/>
        <a:buChar char="•"/>
        <a:defRPr sz="2400" kern="1200">
          <a:solidFill>
            <a:srgbClr val="294518"/>
          </a:solidFill>
          <a:latin typeface="Lucida Sans" panose="020B0602030504020204" pitchFamily="34" charset="0"/>
          <a:ea typeface="+mn-ea"/>
          <a:cs typeface="+mn-cs"/>
        </a:defRPr>
      </a:lvl1pPr>
      <a:lvl2pPr marL="742950" indent="-285750" algn="l" defTabSz="914400" rtl="0" eaLnBrk="1" latinLnBrk="0" hangingPunct="1">
        <a:spcBef>
          <a:spcPts val="0"/>
        </a:spcBef>
        <a:spcAft>
          <a:spcPts val="600"/>
        </a:spcAft>
        <a:buFont typeface="Arial" panose="020B0604020202020204" pitchFamily="34" charset="0"/>
        <a:buChar char="–"/>
        <a:defRPr sz="2000" kern="1200">
          <a:solidFill>
            <a:srgbClr val="294518"/>
          </a:solidFill>
          <a:latin typeface="Lucida Sans" panose="020B0602030504020204" pitchFamily="34" charset="0"/>
          <a:ea typeface="+mn-ea"/>
          <a:cs typeface="+mn-cs"/>
        </a:defRPr>
      </a:lvl2pPr>
      <a:lvl3pPr marL="1143000" indent="-228600" algn="l" defTabSz="914400" rtl="0" eaLnBrk="1" latinLnBrk="0" hangingPunct="1">
        <a:spcBef>
          <a:spcPts val="0"/>
        </a:spcBef>
        <a:spcAft>
          <a:spcPts val="600"/>
        </a:spcAft>
        <a:buFont typeface="Arial" panose="020B0604020202020204" pitchFamily="34" charset="0"/>
        <a:buChar char="•"/>
        <a:defRPr sz="1800" kern="1200">
          <a:solidFill>
            <a:srgbClr val="294518"/>
          </a:solidFill>
          <a:latin typeface="Lucida Sans" panose="020B0602030504020204" pitchFamily="34" charset="0"/>
          <a:ea typeface="+mn-ea"/>
          <a:cs typeface="+mn-cs"/>
        </a:defRPr>
      </a:lvl3pPr>
      <a:lvl4pPr marL="1600200" indent="-228600" algn="l" defTabSz="914400" rtl="0" eaLnBrk="1" latinLnBrk="0" hangingPunct="1">
        <a:spcBef>
          <a:spcPts val="0"/>
        </a:spcBef>
        <a:spcAft>
          <a:spcPts val="600"/>
        </a:spcAft>
        <a:buFont typeface="Arial" panose="020B0604020202020204" pitchFamily="34" charset="0"/>
        <a:buChar char="–"/>
        <a:defRPr sz="1600" kern="1200">
          <a:solidFill>
            <a:srgbClr val="294518"/>
          </a:solidFill>
          <a:latin typeface="Lucida Sans" panose="020B0602030504020204" pitchFamily="34" charset="0"/>
          <a:ea typeface="+mn-ea"/>
          <a:cs typeface="+mn-cs"/>
        </a:defRPr>
      </a:lvl4pPr>
      <a:lvl5pPr marL="2057400" indent="-228600" algn="l" defTabSz="914400" rtl="0" eaLnBrk="1" latinLnBrk="0" hangingPunct="1">
        <a:spcBef>
          <a:spcPts val="0"/>
        </a:spcBef>
        <a:spcAft>
          <a:spcPts val="600"/>
        </a:spcAft>
        <a:buFont typeface="Arial" panose="020B0604020202020204" pitchFamily="34" charset="0"/>
        <a:buChar char="»"/>
        <a:defRPr sz="1600" kern="1200">
          <a:solidFill>
            <a:srgbClr val="294518"/>
          </a:solidFill>
          <a:latin typeface="Lucida Sans" panose="020B0602030504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cpE6qllLhe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53FF254-26D3-4E50-98DF-6C68BE574C8B}" type="slidenum">
              <a:rPr lang="en-GB" smtClean="0"/>
              <a:pPr/>
              <a:t>1</a:t>
            </a:fld>
            <a:endParaRPr lang="en-GB"/>
          </a:p>
        </p:txBody>
      </p:sp>
      <p:sp>
        <p:nvSpPr>
          <p:cNvPr id="7" name="Title 6"/>
          <p:cNvSpPr>
            <a:spLocks noGrp="1"/>
          </p:cNvSpPr>
          <p:nvPr>
            <p:ph type="ctrTitle"/>
          </p:nvPr>
        </p:nvSpPr>
        <p:spPr>
          <a:ln>
            <a:noFill/>
          </a:ln>
        </p:spPr>
        <p:txBody>
          <a:bodyPr/>
          <a:lstStyle/>
          <a:p>
            <a:r>
              <a:rPr lang="en-GB" dirty="0" smtClean="0"/>
              <a:t>VIRTUE ETHICS 2: </a:t>
            </a:r>
            <a:br>
              <a:rPr lang="en-GB" dirty="0" smtClean="0"/>
            </a:br>
            <a:r>
              <a:rPr lang="en-GB" dirty="0" smtClean="0"/>
              <a:t>PRINCIPLES</a:t>
            </a:r>
            <a:endParaRPr lang="en-GB" dirty="0"/>
          </a:p>
        </p:txBody>
      </p:sp>
      <p:sp>
        <p:nvSpPr>
          <p:cNvPr id="12" name="Subtitle 11"/>
          <p:cNvSpPr>
            <a:spLocks noGrp="1"/>
          </p:cNvSpPr>
          <p:nvPr>
            <p:ph type="subTitle" idx="1"/>
          </p:nvPr>
        </p:nvSpPr>
        <p:spPr/>
        <p:txBody>
          <a:bodyPr/>
          <a:lstStyle/>
          <a:p>
            <a:endParaRPr lang="en-GB" dirty="0" smtClean="0">
              <a:solidFill>
                <a:srgbClr val="294518"/>
              </a:solidFill>
            </a:endParaRPr>
          </a:p>
          <a:p>
            <a:r>
              <a:rPr lang="en-GB" dirty="0" smtClean="0">
                <a:solidFill>
                  <a:srgbClr val="294518"/>
                </a:solidFill>
              </a:rPr>
              <a:t>NANCY HARDING</a:t>
            </a:r>
            <a:endParaRPr lang="en-GB" dirty="0">
              <a:solidFill>
                <a:srgbClr val="294518"/>
              </a:solidFill>
            </a:endParaRPr>
          </a:p>
        </p:txBody>
      </p:sp>
      <p:sp>
        <p:nvSpPr>
          <p:cNvPr id="4" name="Date Placeholder 3"/>
          <p:cNvSpPr>
            <a:spLocks noGrp="1"/>
          </p:cNvSpPr>
          <p:nvPr>
            <p:ph type="dt" sz="half" idx="10"/>
          </p:nvPr>
        </p:nvSpPr>
        <p:spPr>
          <a:solidFill>
            <a:srgbClr val="6D8D23"/>
          </a:solidFill>
          <a:ln>
            <a:noFill/>
          </a:ln>
        </p:spPr>
        <p:txBody>
          <a:bodyPr/>
          <a:lstStyle/>
          <a:p>
            <a:r>
              <a:rPr lang="en-GB" dirty="0" smtClean="0"/>
              <a:t>November 18</a:t>
            </a:r>
            <a:r>
              <a:rPr lang="en-GB" baseline="30000" dirty="0" smtClean="0"/>
              <a:t>th</a:t>
            </a:r>
            <a:r>
              <a:rPr lang="en-GB" dirty="0" smtClean="0"/>
              <a:t> 2015</a:t>
            </a:r>
            <a:endParaRPr lang="en-GB" dirty="0"/>
          </a:p>
        </p:txBody>
      </p:sp>
      <p:sp>
        <p:nvSpPr>
          <p:cNvPr id="5" name="Footer Placeholder 4"/>
          <p:cNvSpPr>
            <a:spLocks noGrp="1"/>
          </p:cNvSpPr>
          <p:nvPr>
            <p:ph type="ftr" sz="quarter" idx="11"/>
          </p:nvPr>
        </p:nvSpPr>
        <p:spPr/>
        <p:txBody>
          <a:bodyPr/>
          <a:lstStyle/>
          <a:p>
            <a:r>
              <a:rPr lang="en-GB" dirty="0" smtClean="0"/>
              <a:t>VIRTUE ETHICS ONE</a:t>
            </a:r>
            <a:endParaRPr lang="en-GB" dirty="0"/>
          </a:p>
        </p:txBody>
      </p:sp>
    </p:spTree>
    <p:extLst>
      <p:ext uri="{BB962C8B-B14F-4D97-AF65-F5344CB8AC3E}">
        <p14:creationId xmlns:p14="http://schemas.microsoft.com/office/powerpoint/2010/main" val="2722771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980728"/>
            <a:ext cx="8425308" cy="817453"/>
          </a:xfrm>
        </p:spPr>
        <p:txBody>
          <a:bodyPr/>
          <a:lstStyle/>
          <a:p>
            <a:pPr algn="ctr"/>
            <a:r>
              <a:rPr lang="en-US" sz="2800" dirty="0" smtClean="0"/>
              <a:t>Flash forward 2300 years: </a:t>
            </a:r>
            <a:br>
              <a:rPr lang="en-US" sz="2800" dirty="0" smtClean="0"/>
            </a:br>
            <a:r>
              <a:rPr lang="en-US" sz="2800" dirty="0" smtClean="0"/>
              <a:t>Alasdair </a:t>
            </a:r>
            <a:r>
              <a:rPr lang="en-US" sz="2800" dirty="0" err="1" smtClean="0"/>
              <a:t>MacIntyre</a:t>
            </a:r>
            <a:r>
              <a:rPr lang="en-US" sz="2800" dirty="0" smtClean="0"/>
              <a:t> (born 12/1/29)</a:t>
            </a:r>
            <a:endParaRPr lang="en-US" sz="2800" dirty="0"/>
          </a:p>
        </p:txBody>
      </p:sp>
      <p:pic>
        <p:nvPicPr>
          <p:cNvPr id="7" name="Content Placeholder 6" descr="alasdair_maclntyre.jpg"/>
          <p:cNvPicPr>
            <a:picLocks noGrp="1" noChangeAspect="1"/>
          </p:cNvPicPr>
          <p:nvPr>
            <p:ph idx="1"/>
          </p:nvPr>
        </p:nvPicPr>
        <p:blipFill>
          <a:blip r:embed="rId2">
            <a:extLst>
              <a:ext uri="{28A0092B-C50C-407E-A947-70E740481C1C}">
                <a14:useLocalDpi xmlns:a14="http://schemas.microsoft.com/office/drawing/2010/main" val="0"/>
              </a:ext>
            </a:extLst>
          </a:blip>
          <a:srcRect l="-43255" r="-43255"/>
          <a:stretch>
            <a:fillRect/>
          </a:stretch>
        </p:blipFill>
        <p:spPr>
          <a:xfrm>
            <a:off x="920552" y="2132856"/>
            <a:ext cx="8418512" cy="3817143"/>
          </a:xfrm>
        </p:spPr>
      </p:pic>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10</a:t>
            </a:fld>
            <a:endParaRPr lang="en-GB"/>
          </a:p>
        </p:txBody>
      </p:sp>
    </p:spTree>
    <p:extLst>
      <p:ext uri="{BB962C8B-B14F-4D97-AF65-F5344CB8AC3E}">
        <p14:creationId xmlns:p14="http://schemas.microsoft.com/office/powerpoint/2010/main" val="38351707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764704"/>
            <a:ext cx="8425308" cy="817453"/>
          </a:xfrm>
        </p:spPr>
        <p:txBody>
          <a:bodyPr/>
          <a:lstStyle/>
          <a:p>
            <a:pPr algn="ctr"/>
            <a:r>
              <a:rPr lang="en-US" dirty="0" smtClean="0"/>
              <a:t> ‘</a:t>
            </a:r>
            <a:r>
              <a:rPr lang="en-US" i="1" dirty="0" smtClean="0"/>
              <a:t>After Virtue’ </a:t>
            </a:r>
            <a:r>
              <a:rPr lang="en-US" i="1" dirty="0"/>
              <a:t>(</a:t>
            </a:r>
            <a:r>
              <a:rPr lang="en-US" dirty="0" smtClean="0"/>
              <a:t>1981)</a:t>
            </a:r>
            <a:endParaRPr lang="en-US" dirty="0"/>
          </a:p>
        </p:txBody>
      </p:sp>
      <p:sp>
        <p:nvSpPr>
          <p:cNvPr id="3" name="Content Placeholder 2"/>
          <p:cNvSpPr>
            <a:spLocks noGrp="1"/>
          </p:cNvSpPr>
          <p:nvPr>
            <p:ph idx="1"/>
          </p:nvPr>
        </p:nvSpPr>
        <p:spPr>
          <a:xfrm>
            <a:off x="710952" y="1916113"/>
            <a:ext cx="8706544" cy="3817143"/>
          </a:xfrm>
        </p:spPr>
        <p:txBody>
          <a:bodyPr>
            <a:normAutofit fontScale="70000" lnSpcReduction="20000"/>
          </a:bodyPr>
          <a:lstStyle/>
          <a:p>
            <a:pPr algn="just"/>
            <a:r>
              <a:rPr lang="en-US" dirty="0" smtClean="0"/>
              <a:t>Is </a:t>
            </a:r>
            <a:r>
              <a:rPr lang="en-US" b="1" dirty="0" smtClean="0">
                <a:solidFill>
                  <a:srgbClr val="0000FF"/>
                </a:solidFill>
              </a:rPr>
              <a:t>critical </a:t>
            </a:r>
            <a:r>
              <a:rPr lang="en-US" dirty="0" smtClean="0"/>
              <a:t>of Kant (and deontology) and </a:t>
            </a:r>
            <a:r>
              <a:rPr lang="en-US" b="1" dirty="0" smtClean="0">
                <a:solidFill>
                  <a:srgbClr val="0000FF"/>
                </a:solidFill>
              </a:rPr>
              <a:t>advocates </a:t>
            </a:r>
            <a:r>
              <a:rPr lang="en-US" dirty="0" smtClean="0"/>
              <a:t>a return to Aristotle; </a:t>
            </a:r>
          </a:p>
          <a:p>
            <a:pPr algn="just"/>
            <a:endParaRPr lang="en-US" dirty="0" smtClean="0"/>
          </a:p>
          <a:p>
            <a:pPr algn="just"/>
            <a:r>
              <a:rPr lang="en-US" dirty="0" smtClean="0"/>
              <a:t>Highlights the importance of </a:t>
            </a:r>
            <a:r>
              <a:rPr lang="en-US" b="1" dirty="0" smtClean="0">
                <a:solidFill>
                  <a:srgbClr val="FF0000"/>
                </a:solidFill>
              </a:rPr>
              <a:t>internal</a:t>
            </a:r>
            <a:r>
              <a:rPr lang="en-US" dirty="0" smtClean="0"/>
              <a:t> as well as </a:t>
            </a:r>
            <a:r>
              <a:rPr lang="en-US" b="1" dirty="0" smtClean="0">
                <a:solidFill>
                  <a:srgbClr val="FF0000"/>
                </a:solidFill>
              </a:rPr>
              <a:t>external</a:t>
            </a:r>
            <a:r>
              <a:rPr lang="en-US" dirty="0" smtClean="0"/>
              <a:t> goods to human </a:t>
            </a:r>
            <a:r>
              <a:rPr lang="en-US" b="1" dirty="0" smtClean="0">
                <a:solidFill>
                  <a:srgbClr val="FF0000"/>
                </a:solidFill>
              </a:rPr>
              <a:t>flourishing</a:t>
            </a:r>
            <a:r>
              <a:rPr lang="en-US" dirty="0" smtClean="0"/>
              <a:t>;</a:t>
            </a:r>
          </a:p>
          <a:p>
            <a:pPr algn="just"/>
            <a:endParaRPr lang="en-US" dirty="0" smtClean="0"/>
          </a:p>
          <a:p>
            <a:pPr algn="just"/>
            <a:r>
              <a:rPr lang="en-US" dirty="0" smtClean="0"/>
              <a:t>External goods include </a:t>
            </a:r>
            <a:r>
              <a:rPr lang="en-US" b="1" dirty="0" smtClean="0">
                <a:solidFill>
                  <a:srgbClr val="0000FF"/>
                </a:solidFill>
              </a:rPr>
              <a:t>money, success, </a:t>
            </a:r>
            <a:r>
              <a:rPr lang="en-US" b="1" dirty="0" err="1" smtClean="0">
                <a:solidFill>
                  <a:srgbClr val="0000FF"/>
                </a:solidFill>
              </a:rPr>
              <a:t>etc</a:t>
            </a:r>
            <a:r>
              <a:rPr lang="en-US" b="1" dirty="0" smtClean="0">
                <a:solidFill>
                  <a:srgbClr val="0000FF"/>
                </a:solidFill>
              </a:rPr>
              <a:t> </a:t>
            </a:r>
            <a:r>
              <a:rPr lang="en-US" dirty="0" smtClean="0"/>
              <a:t>– they come from </a:t>
            </a:r>
            <a:r>
              <a:rPr lang="en-US" b="1" dirty="0" smtClean="0">
                <a:solidFill>
                  <a:srgbClr val="0000FF"/>
                </a:solidFill>
              </a:rPr>
              <a:t>‘outside’ </a:t>
            </a:r>
            <a:r>
              <a:rPr lang="en-US" dirty="0" smtClean="0"/>
              <a:t>us, and the total amounts available are </a:t>
            </a:r>
            <a:r>
              <a:rPr lang="en-US" b="1" dirty="0" smtClean="0">
                <a:solidFill>
                  <a:srgbClr val="0000FF"/>
                </a:solidFill>
              </a:rPr>
              <a:t>limited</a:t>
            </a:r>
            <a:r>
              <a:rPr lang="en-US" dirty="0" smtClean="0"/>
              <a:t>; </a:t>
            </a:r>
          </a:p>
          <a:p>
            <a:pPr algn="just"/>
            <a:endParaRPr lang="en-US" dirty="0" smtClean="0"/>
          </a:p>
          <a:p>
            <a:pPr algn="just"/>
            <a:r>
              <a:rPr lang="en-US" dirty="0" smtClean="0"/>
              <a:t>Internal goods include </a:t>
            </a:r>
            <a:r>
              <a:rPr lang="en-US" b="1" dirty="0" smtClean="0">
                <a:solidFill>
                  <a:srgbClr val="FF0000"/>
                </a:solidFill>
              </a:rPr>
              <a:t>enjoyment, sense of achievement, etc</a:t>
            </a:r>
            <a:r>
              <a:rPr lang="en-US" dirty="0" smtClean="0"/>
              <a:t>. that we get from what we do, and the knowledge, skills and capabilities we develop through doing them – they are </a:t>
            </a:r>
            <a:r>
              <a:rPr lang="en-US" b="1" dirty="0" smtClean="0">
                <a:solidFill>
                  <a:srgbClr val="FF0000"/>
                </a:solidFill>
              </a:rPr>
              <a:t>unlimited</a:t>
            </a:r>
            <a:r>
              <a:rPr lang="en-US" dirty="0" smtClean="0"/>
              <a:t> and can be </a:t>
            </a:r>
            <a:r>
              <a:rPr lang="en-US" b="1" dirty="0" smtClean="0">
                <a:solidFill>
                  <a:srgbClr val="FF0000"/>
                </a:solidFill>
              </a:rPr>
              <a:t>shared</a:t>
            </a:r>
            <a:r>
              <a:rPr lang="en-US" dirty="0" smtClean="0"/>
              <a:t>.</a:t>
            </a:r>
          </a:p>
          <a:p>
            <a:pPr algn="just"/>
            <a:endParaRPr lang="en-US" dirty="0" smtClean="0"/>
          </a:p>
          <a:p>
            <a:pPr algn="just"/>
            <a:r>
              <a:rPr lang="en-US" dirty="0" smtClean="0"/>
              <a:t>(note the two meanings of ‘goods’ – goods are </a:t>
            </a:r>
            <a:r>
              <a:rPr lang="en-US" b="1" dirty="0" smtClean="0">
                <a:solidFill>
                  <a:srgbClr val="0000FF"/>
                </a:solidFill>
              </a:rPr>
              <a:t>products</a:t>
            </a:r>
            <a:r>
              <a:rPr lang="en-US" dirty="0" smtClean="0"/>
              <a:t>, but in this context we can also understand them as ‘good </a:t>
            </a:r>
            <a:r>
              <a:rPr lang="en-US" b="1" dirty="0" smtClean="0">
                <a:solidFill>
                  <a:srgbClr val="0000FF"/>
                </a:solidFill>
              </a:rPr>
              <a:t>non-material</a:t>
            </a:r>
            <a:r>
              <a:rPr lang="en-US" dirty="0" smtClean="0"/>
              <a:t> things such as </a:t>
            </a:r>
            <a:r>
              <a:rPr lang="en-US" b="1" dirty="0" smtClean="0">
                <a:solidFill>
                  <a:srgbClr val="0000FF"/>
                </a:solidFill>
              </a:rPr>
              <a:t>feeling good</a:t>
            </a:r>
            <a:r>
              <a:rPr lang="en-US" dirty="0" smtClean="0"/>
              <a:t>).</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11</a:t>
            </a:fld>
            <a:endParaRPr lang="en-GB"/>
          </a:p>
        </p:txBody>
      </p:sp>
    </p:spTree>
    <p:extLst>
      <p:ext uri="{BB962C8B-B14F-4D97-AF65-F5344CB8AC3E}">
        <p14:creationId xmlns:p14="http://schemas.microsoft.com/office/powerpoint/2010/main" val="697543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764704"/>
            <a:ext cx="8425308" cy="817453"/>
          </a:xfrm>
        </p:spPr>
        <p:txBody>
          <a:bodyPr/>
          <a:lstStyle/>
          <a:p>
            <a:pPr algn="ctr"/>
            <a:r>
              <a:rPr lang="en-US" dirty="0" smtClean="0"/>
              <a:t>The importance of </a:t>
            </a:r>
            <a:r>
              <a:rPr lang="en-US" i="1" dirty="0" smtClean="0"/>
              <a:t>practices</a:t>
            </a:r>
            <a:endParaRPr lang="en-US" dirty="0"/>
          </a:p>
        </p:txBody>
      </p:sp>
      <p:sp>
        <p:nvSpPr>
          <p:cNvPr id="3" name="Content Placeholder 2"/>
          <p:cNvSpPr>
            <a:spLocks noGrp="1"/>
          </p:cNvSpPr>
          <p:nvPr>
            <p:ph idx="1"/>
          </p:nvPr>
        </p:nvSpPr>
        <p:spPr>
          <a:xfrm>
            <a:off x="704528" y="1988840"/>
            <a:ext cx="8634536" cy="3456384"/>
          </a:xfrm>
        </p:spPr>
        <p:txBody>
          <a:bodyPr>
            <a:normAutofit fontScale="92500"/>
          </a:bodyPr>
          <a:lstStyle/>
          <a:p>
            <a:pPr algn="just"/>
            <a:r>
              <a:rPr lang="en-US" dirty="0" smtClean="0"/>
              <a:t>A practice is ‘any </a:t>
            </a:r>
            <a:r>
              <a:rPr lang="en-US" b="1" dirty="0" smtClean="0">
                <a:solidFill>
                  <a:srgbClr val="0000FF"/>
                </a:solidFill>
              </a:rPr>
              <a:t>coherent</a:t>
            </a:r>
            <a:r>
              <a:rPr lang="en-US" dirty="0" smtClean="0"/>
              <a:t> and </a:t>
            </a:r>
            <a:r>
              <a:rPr lang="en-US" b="1" dirty="0" smtClean="0">
                <a:solidFill>
                  <a:srgbClr val="0000FF"/>
                </a:solidFill>
              </a:rPr>
              <a:t>complex</a:t>
            </a:r>
            <a:r>
              <a:rPr lang="en-US" dirty="0" smtClean="0"/>
              <a:t> form of socially established, cooperative human </a:t>
            </a:r>
            <a:r>
              <a:rPr lang="en-US" b="1" dirty="0" smtClean="0">
                <a:solidFill>
                  <a:srgbClr val="0000FF"/>
                </a:solidFill>
              </a:rPr>
              <a:t>activity</a:t>
            </a:r>
            <a:r>
              <a:rPr lang="en-US" dirty="0" smtClean="0"/>
              <a:t>’ (quoted in Fryer, 2015, p. 194) – thus working and studying are practices.</a:t>
            </a:r>
          </a:p>
          <a:p>
            <a:pPr algn="just"/>
            <a:endParaRPr lang="en-US" dirty="0" smtClean="0"/>
          </a:p>
          <a:p>
            <a:pPr algn="just"/>
            <a:r>
              <a:rPr lang="en-US" dirty="0" smtClean="0"/>
              <a:t>We </a:t>
            </a:r>
            <a:r>
              <a:rPr lang="en-US" b="1" dirty="0" smtClean="0">
                <a:solidFill>
                  <a:srgbClr val="FF0000"/>
                </a:solidFill>
              </a:rPr>
              <a:t>derive</a:t>
            </a:r>
            <a:r>
              <a:rPr lang="en-US" dirty="0" smtClean="0"/>
              <a:t> both </a:t>
            </a:r>
            <a:r>
              <a:rPr lang="en-US" b="1" dirty="0" smtClean="0">
                <a:solidFill>
                  <a:srgbClr val="FF0000"/>
                </a:solidFill>
              </a:rPr>
              <a:t>external</a:t>
            </a:r>
            <a:r>
              <a:rPr lang="en-US" dirty="0" smtClean="0"/>
              <a:t> and </a:t>
            </a:r>
            <a:r>
              <a:rPr lang="en-US" b="1" dirty="0" smtClean="0">
                <a:solidFill>
                  <a:srgbClr val="FF0000"/>
                </a:solidFill>
              </a:rPr>
              <a:t>internal</a:t>
            </a:r>
            <a:r>
              <a:rPr lang="en-US" b="1" dirty="0" smtClean="0">
                <a:solidFill>
                  <a:srgbClr val="0000FF"/>
                </a:solidFill>
              </a:rPr>
              <a:t> </a:t>
            </a:r>
            <a:r>
              <a:rPr lang="en-US" dirty="0" smtClean="0"/>
              <a:t>goods from </a:t>
            </a:r>
            <a:r>
              <a:rPr lang="en-US" b="1" dirty="0" smtClean="0">
                <a:solidFill>
                  <a:srgbClr val="FF0000"/>
                </a:solidFill>
              </a:rPr>
              <a:t>practices</a:t>
            </a:r>
            <a:r>
              <a:rPr lang="en-US" dirty="0" smtClean="0"/>
              <a:t>;</a:t>
            </a:r>
          </a:p>
          <a:p>
            <a:pPr algn="just"/>
            <a:endParaRPr lang="en-US" dirty="0" smtClean="0"/>
          </a:p>
          <a:p>
            <a:pPr algn="just"/>
            <a:r>
              <a:rPr lang="en-US" dirty="0" smtClean="0"/>
              <a:t>But if we are </a:t>
            </a:r>
            <a:r>
              <a:rPr lang="en-US" b="1" dirty="0" smtClean="0">
                <a:solidFill>
                  <a:srgbClr val="0000FF"/>
                </a:solidFill>
              </a:rPr>
              <a:t>unable</a:t>
            </a:r>
            <a:r>
              <a:rPr lang="en-US" dirty="0" smtClean="0"/>
              <a:t> to develop excellence in our practices, if we fail to do them well, we become </a:t>
            </a:r>
            <a:r>
              <a:rPr lang="en-US" b="1" dirty="0" smtClean="0">
                <a:solidFill>
                  <a:srgbClr val="0000FF"/>
                </a:solidFill>
              </a:rPr>
              <a:t>frustrated</a:t>
            </a:r>
            <a:r>
              <a:rPr lang="en-US" dirty="0" smtClean="0"/>
              <a:t>, despondent, etc.</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12</a:t>
            </a:fld>
            <a:endParaRPr lang="en-GB"/>
          </a:p>
        </p:txBody>
      </p:sp>
    </p:spTree>
    <p:extLst>
      <p:ext uri="{BB962C8B-B14F-4D97-AF65-F5344CB8AC3E}">
        <p14:creationId xmlns:p14="http://schemas.microsoft.com/office/powerpoint/2010/main" val="446344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904" y="692696"/>
            <a:ext cx="8425308" cy="817453"/>
          </a:xfrm>
        </p:spPr>
        <p:txBody>
          <a:bodyPr/>
          <a:lstStyle/>
          <a:p>
            <a:pPr algn="ctr"/>
            <a:r>
              <a:rPr lang="en-US" dirty="0" smtClean="0"/>
              <a:t>But what is ‘excellence’?</a:t>
            </a:r>
            <a:endParaRPr lang="en-US" dirty="0"/>
          </a:p>
        </p:txBody>
      </p:sp>
      <p:sp>
        <p:nvSpPr>
          <p:cNvPr id="3" name="Content Placeholder 2"/>
          <p:cNvSpPr>
            <a:spLocks noGrp="1"/>
          </p:cNvSpPr>
          <p:nvPr>
            <p:ph idx="1"/>
          </p:nvPr>
        </p:nvSpPr>
        <p:spPr>
          <a:xfrm>
            <a:off x="677168" y="1844824"/>
            <a:ext cx="8643044" cy="3817143"/>
          </a:xfrm>
        </p:spPr>
        <p:txBody>
          <a:bodyPr>
            <a:normAutofit fontScale="92500" lnSpcReduction="10000"/>
          </a:bodyPr>
          <a:lstStyle/>
          <a:p>
            <a:pPr algn="just"/>
            <a:r>
              <a:rPr lang="en-US" dirty="0" err="1" smtClean="0"/>
              <a:t>MacIntyre</a:t>
            </a:r>
            <a:r>
              <a:rPr lang="en-US" dirty="0" smtClean="0"/>
              <a:t> does not mean that we have to be </a:t>
            </a:r>
            <a:r>
              <a:rPr lang="en-US" b="1" dirty="0" smtClean="0">
                <a:solidFill>
                  <a:srgbClr val="FF0000"/>
                </a:solidFill>
              </a:rPr>
              <a:t>outstanding</a:t>
            </a:r>
            <a:r>
              <a:rPr lang="en-US" dirty="0" smtClean="0"/>
              <a:t> at what we do – we only need to be </a:t>
            </a:r>
            <a:r>
              <a:rPr lang="en-US" b="1" dirty="0" smtClean="0">
                <a:solidFill>
                  <a:srgbClr val="FF0000"/>
                </a:solidFill>
              </a:rPr>
              <a:t>making progress </a:t>
            </a:r>
            <a:r>
              <a:rPr lang="en-US" dirty="0" smtClean="0"/>
              <a:t>or to be </a:t>
            </a:r>
            <a:r>
              <a:rPr lang="en-US" b="1" dirty="0" smtClean="0">
                <a:solidFill>
                  <a:srgbClr val="FF0000"/>
                </a:solidFill>
              </a:rPr>
              <a:t>gaining</a:t>
            </a:r>
            <a:r>
              <a:rPr lang="en-US" dirty="0" smtClean="0"/>
              <a:t> some </a:t>
            </a:r>
            <a:r>
              <a:rPr lang="en-US" b="1" dirty="0" smtClean="0">
                <a:solidFill>
                  <a:srgbClr val="FF0000"/>
                </a:solidFill>
              </a:rPr>
              <a:t>success</a:t>
            </a:r>
            <a:r>
              <a:rPr lang="en-US" dirty="0" smtClean="0"/>
              <a:t> in what we are doing;</a:t>
            </a:r>
          </a:p>
          <a:p>
            <a:pPr algn="just"/>
            <a:endParaRPr lang="en-US" dirty="0" smtClean="0"/>
          </a:p>
          <a:p>
            <a:pPr algn="just"/>
            <a:r>
              <a:rPr lang="en-US" dirty="0" smtClean="0"/>
              <a:t>But this means that there are </a:t>
            </a:r>
            <a:r>
              <a:rPr lang="en-US" b="1" dirty="0" smtClean="0">
                <a:solidFill>
                  <a:srgbClr val="0000FF"/>
                </a:solidFill>
              </a:rPr>
              <a:t>external standards</a:t>
            </a:r>
            <a:r>
              <a:rPr lang="en-US" dirty="0" smtClean="0"/>
              <a:t> by which we can </a:t>
            </a:r>
            <a:r>
              <a:rPr lang="en-US" b="1" dirty="0" smtClean="0">
                <a:solidFill>
                  <a:srgbClr val="0000FF"/>
                </a:solidFill>
              </a:rPr>
              <a:t>measure</a:t>
            </a:r>
            <a:r>
              <a:rPr lang="en-US" dirty="0" smtClean="0"/>
              <a:t> our progress;</a:t>
            </a:r>
          </a:p>
          <a:p>
            <a:pPr algn="just"/>
            <a:endParaRPr lang="en-US" dirty="0" smtClean="0"/>
          </a:p>
          <a:p>
            <a:pPr algn="just"/>
            <a:r>
              <a:rPr lang="en-US" dirty="0" smtClean="0"/>
              <a:t>And these are </a:t>
            </a:r>
            <a:r>
              <a:rPr lang="en-US" b="1" dirty="0" smtClean="0">
                <a:solidFill>
                  <a:srgbClr val="FF0000"/>
                </a:solidFill>
              </a:rPr>
              <a:t>set by </a:t>
            </a:r>
            <a:r>
              <a:rPr lang="en-US" dirty="0" smtClean="0"/>
              <a:t>the </a:t>
            </a:r>
            <a:r>
              <a:rPr lang="en-US" b="1" dirty="0" smtClean="0">
                <a:solidFill>
                  <a:srgbClr val="FF0000"/>
                </a:solidFill>
              </a:rPr>
              <a:t>communities </a:t>
            </a:r>
            <a:r>
              <a:rPr lang="en-US" dirty="0" smtClean="0"/>
              <a:t>in which those practices take place – they were </a:t>
            </a:r>
            <a:r>
              <a:rPr lang="en-US" b="1" dirty="0" smtClean="0">
                <a:solidFill>
                  <a:srgbClr val="FF0000"/>
                </a:solidFill>
              </a:rPr>
              <a:t>developed</a:t>
            </a:r>
            <a:r>
              <a:rPr lang="en-US" dirty="0" smtClean="0"/>
              <a:t> by </a:t>
            </a:r>
            <a:r>
              <a:rPr lang="en-US" b="1" dirty="0" smtClean="0">
                <a:solidFill>
                  <a:srgbClr val="FF0000"/>
                </a:solidFill>
              </a:rPr>
              <a:t>members</a:t>
            </a:r>
            <a:r>
              <a:rPr lang="en-US" dirty="0" smtClean="0"/>
              <a:t> of those </a:t>
            </a:r>
            <a:r>
              <a:rPr lang="en-US" b="1" dirty="0" smtClean="0">
                <a:solidFill>
                  <a:srgbClr val="FF0000"/>
                </a:solidFill>
              </a:rPr>
              <a:t>communities</a:t>
            </a:r>
            <a:r>
              <a:rPr lang="en-US" dirty="0" smtClean="0"/>
              <a:t> in the </a:t>
            </a:r>
            <a:r>
              <a:rPr lang="en-US" b="1" dirty="0" smtClean="0">
                <a:solidFill>
                  <a:srgbClr val="FF0000"/>
                </a:solidFill>
              </a:rPr>
              <a:t>past</a:t>
            </a:r>
            <a:r>
              <a:rPr lang="en-US" dirty="0" smtClean="0"/>
              <a:t>, and will </a:t>
            </a:r>
            <a:r>
              <a:rPr lang="en-US" b="1" dirty="0" smtClean="0">
                <a:solidFill>
                  <a:srgbClr val="FF0000"/>
                </a:solidFill>
              </a:rPr>
              <a:t>evolve</a:t>
            </a:r>
            <a:r>
              <a:rPr lang="en-US" dirty="0" smtClean="0"/>
              <a:t> as new practitioners </a:t>
            </a:r>
            <a:r>
              <a:rPr lang="en-US" b="1" dirty="0" smtClean="0">
                <a:solidFill>
                  <a:srgbClr val="FF0000"/>
                </a:solidFill>
              </a:rPr>
              <a:t>join</a:t>
            </a:r>
            <a:r>
              <a:rPr lang="en-US" dirty="0" smtClean="0"/>
              <a:t>, </a:t>
            </a:r>
            <a:r>
              <a:rPr lang="en-US" b="1" dirty="0" smtClean="0">
                <a:solidFill>
                  <a:srgbClr val="FF0000"/>
                </a:solidFill>
              </a:rPr>
              <a:t>develop</a:t>
            </a:r>
            <a:r>
              <a:rPr lang="en-US" dirty="0" smtClean="0"/>
              <a:t> themselves, and so on. </a:t>
            </a:r>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13</a:t>
            </a:fld>
            <a:endParaRPr lang="en-GB"/>
          </a:p>
        </p:txBody>
      </p:sp>
    </p:spTree>
    <p:extLst>
      <p:ext uri="{BB962C8B-B14F-4D97-AF65-F5344CB8AC3E}">
        <p14:creationId xmlns:p14="http://schemas.microsoft.com/office/powerpoint/2010/main" val="3134413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Where are the virtues in all this?</a:t>
            </a:r>
            <a:endParaRPr lang="en-US" dirty="0"/>
          </a:p>
        </p:txBody>
      </p:sp>
      <p:sp>
        <p:nvSpPr>
          <p:cNvPr id="3" name="Content Placeholder 2"/>
          <p:cNvSpPr>
            <a:spLocks noGrp="1"/>
          </p:cNvSpPr>
          <p:nvPr>
            <p:ph idx="1"/>
          </p:nvPr>
        </p:nvSpPr>
        <p:spPr>
          <a:xfrm>
            <a:off x="704528" y="2420169"/>
            <a:ext cx="8634536" cy="2809031"/>
          </a:xfrm>
        </p:spPr>
        <p:txBody>
          <a:bodyPr>
            <a:normAutofit fontScale="92500" lnSpcReduction="20000"/>
          </a:bodyPr>
          <a:lstStyle/>
          <a:p>
            <a:pPr algn="just"/>
            <a:r>
              <a:rPr lang="en-US" dirty="0" smtClean="0"/>
              <a:t>Virtues, for </a:t>
            </a:r>
            <a:r>
              <a:rPr lang="en-US" dirty="0" err="1" smtClean="0"/>
              <a:t>MacIntyre</a:t>
            </a:r>
            <a:r>
              <a:rPr lang="en-US" dirty="0" smtClean="0"/>
              <a:t>, are those </a:t>
            </a:r>
            <a:r>
              <a:rPr lang="en-US" b="1" dirty="0" smtClean="0">
                <a:solidFill>
                  <a:srgbClr val="0000FF"/>
                </a:solidFill>
              </a:rPr>
              <a:t>‘acquired human qualities</a:t>
            </a:r>
            <a:r>
              <a:rPr lang="en-US" dirty="0" smtClean="0"/>
              <a:t>’ that enable us to achieve those </a:t>
            </a:r>
            <a:r>
              <a:rPr lang="en-US" b="1" dirty="0" smtClean="0">
                <a:solidFill>
                  <a:srgbClr val="0000FF"/>
                </a:solidFill>
              </a:rPr>
              <a:t>internal goods </a:t>
            </a:r>
            <a:r>
              <a:rPr lang="en-US" dirty="0" smtClean="0"/>
              <a:t>we derive from our </a:t>
            </a:r>
            <a:r>
              <a:rPr lang="en-US" b="1" dirty="0" smtClean="0">
                <a:solidFill>
                  <a:srgbClr val="0000FF"/>
                </a:solidFill>
              </a:rPr>
              <a:t>practices</a:t>
            </a:r>
            <a:r>
              <a:rPr lang="en-US" dirty="0" smtClean="0"/>
              <a:t>.</a:t>
            </a:r>
          </a:p>
          <a:p>
            <a:pPr marL="0" indent="0" algn="just">
              <a:buNone/>
            </a:pPr>
            <a:r>
              <a:rPr lang="en-US" dirty="0" smtClean="0"/>
              <a:t> </a:t>
            </a:r>
          </a:p>
          <a:p>
            <a:pPr algn="just"/>
            <a:r>
              <a:rPr lang="en-US" dirty="0" smtClean="0"/>
              <a:t>So different virtues will be called into play in </a:t>
            </a:r>
            <a:r>
              <a:rPr lang="en-US" b="1" dirty="0" smtClean="0">
                <a:solidFill>
                  <a:srgbClr val="FF0000"/>
                </a:solidFill>
              </a:rPr>
              <a:t>different practices;</a:t>
            </a:r>
          </a:p>
          <a:p>
            <a:pPr algn="just"/>
            <a:endParaRPr lang="en-US" dirty="0" smtClean="0"/>
          </a:p>
          <a:p>
            <a:pPr algn="just"/>
            <a:r>
              <a:rPr lang="en-US" dirty="0" smtClean="0"/>
              <a:t>But the virtues of courage, justice and honesty are </a:t>
            </a:r>
            <a:r>
              <a:rPr lang="en-US" b="1" dirty="0" smtClean="0">
                <a:solidFill>
                  <a:srgbClr val="0000FF"/>
                </a:solidFill>
              </a:rPr>
              <a:t>common</a:t>
            </a:r>
            <a:r>
              <a:rPr lang="en-US" dirty="0" smtClean="0"/>
              <a:t> to most practices. </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14</a:t>
            </a:fld>
            <a:endParaRPr lang="en-GB"/>
          </a:p>
        </p:txBody>
      </p:sp>
    </p:spTree>
    <p:extLst>
      <p:ext uri="{BB962C8B-B14F-4D97-AF65-F5344CB8AC3E}">
        <p14:creationId xmlns:p14="http://schemas.microsoft.com/office/powerpoint/2010/main" val="6126374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Summary</a:t>
            </a:r>
            <a:endParaRPr lang="en-US" dirty="0"/>
          </a:p>
        </p:txBody>
      </p:sp>
      <p:sp>
        <p:nvSpPr>
          <p:cNvPr id="8" name="Content Placeholder 7"/>
          <p:cNvSpPr>
            <a:spLocks noGrp="1"/>
          </p:cNvSpPr>
          <p:nvPr>
            <p:ph sz="half" idx="1"/>
          </p:nvPr>
        </p:nvSpPr>
        <p:spPr>
          <a:xfrm>
            <a:off x="623878" y="1262671"/>
            <a:ext cx="3562607" cy="4466817"/>
          </a:xfrm>
        </p:spPr>
        <p:txBody>
          <a:bodyPr/>
          <a:lstStyle/>
          <a:p>
            <a:pPr marL="0" indent="0" algn="ctr">
              <a:buNone/>
            </a:pPr>
            <a:r>
              <a:rPr lang="en-US" dirty="0" smtClean="0">
                <a:solidFill>
                  <a:srgbClr val="FF0000"/>
                </a:solidFill>
              </a:rPr>
              <a:t>Internal goods</a:t>
            </a:r>
          </a:p>
          <a:p>
            <a:pPr marL="0" indent="0" algn="just">
              <a:buNone/>
            </a:pPr>
            <a:r>
              <a:rPr lang="en-US" sz="2000" dirty="0" smtClean="0">
                <a:latin typeface="Avenir Black Oblique"/>
                <a:cs typeface="Avenir Black Oblique"/>
              </a:rPr>
              <a:t>Achieved through </a:t>
            </a:r>
            <a:r>
              <a:rPr lang="en-US" sz="2000" b="1" dirty="0" smtClean="0">
                <a:solidFill>
                  <a:srgbClr val="0000FF"/>
                </a:solidFill>
                <a:latin typeface="Avenir Black Oblique"/>
                <a:cs typeface="Avenir Black Oblique"/>
              </a:rPr>
              <a:t>excellence</a:t>
            </a:r>
            <a:r>
              <a:rPr lang="en-US" sz="2000" dirty="0" smtClean="0">
                <a:latin typeface="Avenir Black Oblique"/>
                <a:cs typeface="Avenir Black Oblique"/>
              </a:rPr>
              <a:t>, that is through the virtues;</a:t>
            </a:r>
          </a:p>
          <a:p>
            <a:pPr marL="0" indent="0" algn="just">
              <a:buNone/>
            </a:pPr>
            <a:endParaRPr lang="en-US" sz="2000" dirty="0" smtClean="0">
              <a:latin typeface="Avenir Black Oblique"/>
              <a:cs typeface="Avenir Black Oblique"/>
            </a:endParaRPr>
          </a:p>
          <a:p>
            <a:pPr marL="0" indent="0" algn="just">
              <a:buNone/>
            </a:pPr>
            <a:r>
              <a:rPr lang="en-US" sz="2000" dirty="0" smtClean="0">
                <a:latin typeface="Avenir Black Oblique"/>
                <a:cs typeface="Avenir Black Oblique"/>
              </a:rPr>
              <a:t>Virtues are </a:t>
            </a:r>
            <a:r>
              <a:rPr lang="en-US" sz="2000" b="1" dirty="0" smtClean="0">
                <a:solidFill>
                  <a:srgbClr val="0000FF"/>
                </a:solidFill>
                <a:latin typeface="Avenir Black Oblique"/>
                <a:cs typeface="Avenir Black Oblique"/>
              </a:rPr>
              <a:t>essential</a:t>
            </a:r>
            <a:r>
              <a:rPr lang="en-US" sz="2000" dirty="0" smtClean="0">
                <a:latin typeface="Avenir Black Oblique"/>
                <a:cs typeface="Avenir Black Oblique"/>
              </a:rPr>
              <a:t> to the achievement of internal goods;</a:t>
            </a:r>
          </a:p>
          <a:p>
            <a:pPr marL="0" indent="0" algn="just">
              <a:buNone/>
            </a:pPr>
            <a:endParaRPr lang="en-US" sz="2000" dirty="0" smtClean="0">
              <a:latin typeface="Avenir Black Oblique"/>
              <a:cs typeface="Avenir Black Oblique"/>
            </a:endParaRPr>
          </a:p>
          <a:p>
            <a:pPr marL="0" indent="0" algn="just">
              <a:buNone/>
            </a:pPr>
            <a:r>
              <a:rPr lang="en-US" sz="2000" dirty="0" smtClean="0">
                <a:latin typeface="Avenir Black Oblique"/>
                <a:cs typeface="Avenir Black Oblique"/>
              </a:rPr>
              <a:t>They are </a:t>
            </a:r>
            <a:r>
              <a:rPr lang="en-US" sz="2000" b="1" dirty="0" smtClean="0">
                <a:solidFill>
                  <a:srgbClr val="0000FF"/>
                </a:solidFill>
                <a:latin typeface="Avenir Black Oblique"/>
                <a:cs typeface="Avenir Black Oblique"/>
              </a:rPr>
              <a:t>dispersed</a:t>
            </a:r>
            <a:r>
              <a:rPr lang="en-US" sz="2000" dirty="0" smtClean="0">
                <a:latin typeface="Avenir Black Oblique"/>
                <a:cs typeface="Avenir Black Oblique"/>
              </a:rPr>
              <a:t> throughout practitioner communities, and are endless;</a:t>
            </a:r>
            <a:endParaRPr lang="en-US" sz="2000" dirty="0">
              <a:latin typeface="Avenir Black Oblique"/>
              <a:cs typeface="Avenir Black Oblique"/>
            </a:endParaRPr>
          </a:p>
        </p:txBody>
      </p:sp>
      <p:sp>
        <p:nvSpPr>
          <p:cNvPr id="9" name="Content Placeholder 8"/>
          <p:cNvSpPr>
            <a:spLocks noGrp="1"/>
          </p:cNvSpPr>
          <p:nvPr>
            <p:ph sz="half" idx="2"/>
          </p:nvPr>
        </p:nvSpPr>
        <p:spPr>
          <a:xfrm>
            <a:off x="5745088" y="1187250"/>
            <a:ext cx="3641272" cy="4831274"/>
          </a:xfrm>
        </p:spPr>
        <p:txBody>
          <a:bodyPr/>
          <a:lstStyle/>
          <a:p>
            <a:pPr marL="0" indent="0" algn="ctr">
              <a:buNone/>
            </a:pPr>
            <a:r>
              <a:rPr lang="en-US" dirty="0" smtClean="0">
                <a:solidFill>
                  <a:srgbClr val="FF0000"/>
                </a:solidFill>
              </a:rPr>
              <a:t>External goods</a:t>
            </a:r>
          </a:p>
          <a:p>
            <a:pPr marL="0" indent="0" algn="just">
              <a:buNone/>
            </a:pPr>
            <a:r>
              <a:rPr lang="en-US" sz="2000" dirty="0" smtClean="0">
                <a:latin typeface="Apple Casual"/>
                <a:cs typeface="Apple Casual"/>
              </a:rPr>
              <a:t>May be achieved through a variety of means, </a:t>
            </a:r>
            <a:r>
              <a:rPr lang="en-US" sz="2000" b="1" dirty="0" smtClean="0">
                <a:solidFill>
                  <a:srgbClr val="0000FF"/>
                </a:solidFill>
                <a:latin typeface="Apple Casual"/>
                <a:cs typeface="Apple Casual"/>
              </a:rPr>
              <a:t>not always virtuous ones</a:t>
            </a:r>
            <a:r>
              <a:rPr lang="en-US" sz="2000" dirty="0" smtClean="0">
                <a:latin typeface="Apple Casual"/>
                <a:cs typeface="Apple Casual"/>
              </a:rPr>
              <a:t>;</a:t>
            </a:r>
          </a:p>
          <a:p>
            <a:pPr marL="0" indent="0" algn="just">
              <a:buNone/>
            </a:pPr>
            <a:endParaRPr lang="en-US" sz="2000" dirty="0" smtClean="0">
              <a:latin typeface="Apple Casual"/>
              <a:cs typeface="Apple Casual"/>
            </a:endParaRPr>
          </a:p>
          <a:p>
            <a:pPr marL="0" indent="0" algn="just">
              <a:buNone/>
            </a:pPr>
            <a:r>
              <a:rPr lang="en-US" sz="2000" dirty="0" smtClean="0">
                <a:latin typeface="Apple Casual"/>
                <a:cs typeface="Apple Casual"/>
              </a:rPr>
              <a:t>These goods are in </a:t>
            </a:r>
            <a:r>
              <a:rPr lang="en-US" sz="2000" b="1" dirty="0" smtClean="0">
                <a:solidFill>
                  <a:srgbClr val="0000FF"/>
                </a:solidFill>
                <a:latin typeface="Apple Casual"/>
                <a:cs typeface="Apple Casual"/>
              </a:rPr>
              <a:t>short supply </a:t>
            </a:r>
            <a:r>
              <a:rPr lang="en-US" sz="2000" dirty="0" smtClean="0">
                <a:latin typeface="Apple Casual"/>
                <a:cs typeface="Apple Casual"/>
              </a:rPr>
              <a:t>and may benefit the few rather than the many;</a:t>
            </a:r>
          </a:p>
          <a:p>
            <a:pPr marL="0" indent="0" algn="just">
              <a:buNone/>
            </a:pPr>
            <a:endParaRPr lang="en-US" sz="2000" dirty="0" smtClean="0">
              <a:latin typeface="Apple Casual"/>
              <a:cs typeface="Apple Casual"/>
            </a:endParaRPr>
          </a:p>
          <a:p>
            <a:pPr marL="0" indent="0" algn="just">
              <a:buNone/>
            </a:pPr>
            <a:r>
              <a:rPr lang="en-US" sz="2000" dirty="0" smtClean="0">
                <a:latin typeface="Apple Casual"/>
                <a:cs typeface="Apple Casual"/>
              </a:rPr>
              <a:t>There is nothing wrong in wanting, say, money and success – but it would be wrong to </a:t>
            </a:r>
            <a:r>
              <a:rPr lang="en-US" sz="2000" b="1" dirty="0" smtClean="0">
                <a:solidFill>
                  <a:srgbClr val="0000FF"/>
                </a:solidFill>
                <a:latin typeface="Apple Casual"/>
                <a:cs typeface="Apple Casual"/>
              </a:rPr>
              <a:t>prioritize</a:t>
            </a:r>
            <a:r>
              <a:rPr lang="en-US" sz="2000" dirty="0" smtClean="0">
                <a:latin typeface="Apple Casual"/>
                <a:cs typeface="Apple Casual"/>
              </a:rPr>
              <a:t> such desires over the more virtuous ones.</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15</a:t>
            </a:fld>
            <a:endParaRPr lang="en-GB"/>
          </a:p>
        </p:txBody>
      </p:sp>
    </p:spTree>
    <p:extLst>
      <p:ext uri="{BB962C8B-B14F-4D97-AF65-F5344CB8AC3E}">
        <p14:creationId xmlns:p14="http://schemas.microsoft.com/office/powerpoint/2010/main" val="3402072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920552" y="1052736"/>
            <a:ext cx="8425308" cy="817453"/>
          </a:xfrm>
        </p:spPr>
        <p:txBody>
          <a:bodyPr/>
          <a:lstStyle/>
          <a:p>
            <a:pPr algn="ctr"/>
            <a:r>
              <a:rPr lang="en-US" dirty="0" smtClean="0"/>
              <a:t>Knowledge warning: what Fryer does not say</a:t>
            </a:r>
            <a:endParaRPr lang="en-US" dirty="0"/>
          </a:p>
        </p:txBody>
      </p:sp>
      <p:sp>
        <p:nvSpPr>
          <p:cNvPr id="9" name="Content Placeholder 8"/>
          <p:cNvSpPr>
            <a:spLocks noGrp="1"/>
          </p:cNvSpPr>
          <p:nvPr>
            <p:ph idx="1"/>
          </p:nvPr>
        </p:nvSpPr>
        <p:spPr>
          <a:xfrm>
            <a:off x="704528" y="2276153"/>
            <a:ext cx="8634536" cy="3817143"/>
          </a:xfrm>
        </p:spPr>
        <p:txBody>
          <a:bodyPr>
            <a:normAutofit fontScale="92500" lnSpcReduction="10000"/>
          </a:bodyPr>
          <a:lstStyle/>
          <a:p>
            <a:pPr algn="just"/>
            <a:r>
              <a:rPr lang="en-US" dirty="0" smtClean="0"/>
              <a:t>In </a:t>
            </a:r>
            <a:r>
              <a:rPr lang="en-US" i="1" dirty="0" smtClean="0"/>
              <a:t>After Virtue </a:t>
            </a:r>
            <a:r>
              <a:rPr lang="en-US" dirty="0" err="1" smtClean="0"/>
              <a:t>MacIntyre</a:t>
            </a:r>
            <a:r>
              <a:rPr lang="en-US" dirty="0" smtClean="0"/>
              <a:t> identifies three characters in modern societies he particularly despises – the </a:t>
            </a:r>
            <a:r>
              <a:rPr lang="en-US" b="1" dirty="0" smtClean="0">
                <a:solidFill>
                  <a:srgbClr val="0000FF"/>
                </a:solidFill>
              </a:rPr>
              <a:t>aesthete</a:t>
            </a:r>
            <a:r>
              <a:rPr lang="en-US" dirty="0" smtClean="0"/>
              <a:t>, the </a:t>
            </a:r>
            <a:r>
              <a:rPr lang="en-US" b="1" dirty="0" smtClean="0">
                <a:solidFill>
                  <a:srgbClr val="0000FF"/>
                </a:solidFill>
              </a:rPr>
              <a:t>therapist</a:t>
            </a:r>
            <a:r>
              <a:rPr lang="en-US" dirty="0" smtClean="0"/>
              <a:t> and the </a:t>
            </a:r>
            <a:r>
              <a:rPr lang="en-US" b="1" dirty="0" smtClean="0">
                <a:solidFill>
                  <a:srgbClr val="0000FF"/>
                </a:solidFill>
              </a:rPr>
              <a:t>manager</a:t>
            </a:r>
            <a:r>
              <a:rPr lang="en-US" dirty="0" smtClean="0"/>
              <a:t>. </a:t>
            </a:r>
          </a:p>
          <a:p>
            <a:pPr algn="just"/>
            <a:endParaRPr lang="en-US" dirty="0" smtClean="0"/>
          </a:p>
          <a:p>
            <a:pPr algn="just"/>
            <a:r>
              <a:rPr lang="en-US" dirty="0" smtClean="0"/>
              <a:t>These three all trade in </a:t>
            </a:r>
            <a:r>
              <a:rPr lang="en-US" b="1" dirty="0" smtClean="0">
                <a:solidFill>
                  <a:srgbClr val="FF0000"/>
                </a:solidFill>
              </a:rPr>
              <a:t>‘moral fictions’ </a:t>
            </a:r>
            <a:r>
              <a:rPr lang="en-US" dirty="0" smtClean="0"/>
              <a:t>but the manager is the worst, because the manager has to claim to be morally neutral in the pursuit of efficiency, profit, etc., but in pursuit of those ends the manager must </a:t>
            </a:r>
            <a:r>
              <a:rPr lang="en-US" b="1" dirty="0" smtClean="0">
                <a:solidFill>
                  <a:srgbClr val="FF0000"/>
                </a:solidFill>
              </a:rPr>
              <a:t>‘manipulate </a:t>
            </a:r>
            <a:r>
              <a:rPr lang="en-US" dirty="0" smtClean="0"/>
              <a:t>…. human beings into compliant patterns of </a:t>
            </a:r>
            <a:r>
              <a:rPr lang="en-US" dirty="0" err="1" smtClean="0"/>
              <a:t>behaviour</a:t>
            </a:r>
            <a:r>
              <a:rPr lang="en-US" dirty="0" smtClean="0"/>
              <a:t>, and it is by appeal to his[her] own effectiveness in this respect that the manager claims authority …’ (</a:t>
            </a:r>
            <a:r>
              <a:rPr lang="en-US" dirty="0" err="1" smtClean="0"/>
              <a:t>MacIntyre</a:t>
            </a:r>
            <a:r>
              <a:rPr lang="en-US" dirty="0" smtClean="0"/>
              <a:t>, 1981, p. 74). </a:t>
            </a:r>
          </a:p>
        </p:txBody>
      </p:sp>
      <p:sp>
        <p:nvSpPr>
          <p:cNvPr id="5" name="Date Placeholder 4"/>
          <p:cNvSpPr>
            <a:spLocks noGrp="1"/>
          </p:cNvSpPr>
          <p:nvPr>
            <p:ph type="dt" sz="half" idx="10"/>
          </p:nvPr>
        </p:nvSpPr>
        <p:spPr/>
        <p:txBody>
          <a:bodyPr/>
          <a:lstStyle/>
          <a:p>
            <a:fld id="{5A697E6E-4695-4A96-B965-E91C30BB1F9D}" type="datetime4">
              <a:rPr lang="en-GB" smtClean="0"/>
              <a:pPr/>
              <a:t>14 November 2016</a:t>
            </a:fld>
            <a:endParaRPr lang="en-GB"/>
          </a:p>
        </p:txBody>
      </p:sp>
      <p:sp>
        <p:nvSpPr>
          <p:cNvPr id="6" name="Footer Placeholder 5"/>
          <p:cNvSpPr>
            <a:spLocks noGrp="1"/>
          </p:cNvSpPr>
          <p:nvPr>
            <p:ph type="ftr" sz="quarter" idx="11"/>
          </p:nvPr>
        </p:nvSpPr>
        <p:spPr/>
        <p:txBody>
          <a:bodyPr/>
          <a:lstStyle/>
          <a:p>
            <a:r>
              <a:rPr lang="en-GB" smtClean="0"/>
              <a:t>PRESENTATION TITLE AND AUTHOR</a:t>
            </a:r>
            <a:endParaRPr lang="en-GB"/>
          </a:p>
        </p:txBody>
      </p:sp>
      <p:sp>
        <p:nvSpPr>
          <p:cNvPr id="7" name="Slide Number Placeholder 6"/>
          <p:cNvSpPr>
            <a:spLocks noGrp="1"/>
          </p:cNvSpPr>
          <p:nvPr>
            <p:ph type="sldNum" sz="quarter" idx="12"/>
          </p:nvPr>
        </p:nvSpPr>
        <p:spPr/>
        <p:txBody>
          <a:bodyPr/>
          <a:lstStyle/>
          <a:p>
            <a:fld id="{653FF254-26D3-4E50-98DF-6C68BE574C8B}" type="slidenum">
              <a:rPr lang="en-GB" smtClean="0"/>
              <a:pPr/>
              <a:t>16</a:t>
            </a:fld>
            <a:endParaRPr lang="en-GB"/>
          </a:p>
        </p:txBody>
      </p:sp>
    </p:spTree>
    <p:extLst>
      <p:ext uri="{BB962C8B-B14F-4D97-AF65-F5344CB8AC3E}">
        <p14:creationId xmlns:p14="http://schemas.microsoft.com/office/powerpoint/2010/main" val="1278406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 OF VIRTUE ETHICS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a:hlinkClick r:id="rId2"/>
              </a:rPr>
              <a:t>https://www.youtube.com/watch?v=</a:t>
            </a:r>
            <a:r>
              <a:rPr lang="en-US" dirty="0" smtClean="0">
                <a:hlinkClick r:id="rId2"/>
              </a:rPr>
              <a:t>cpE6qllLheU</a:t>
            </a:r>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r>
              <a:rPr lang="en-GB" dirty="0"/>
              <a:t>18/11/15</a:t>
            </a:r>
          </a:p>
          <a:p>
            <a:endParaRPr lang="en-GB" dirty="0"/>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17</a:t>
            </a:fld>
            <a:endParaRPr lang="en-GB"/>
          </a:p>
        </p:txBody>
      </p:sp>
    </p:spTree>
    <p:extLst>
      <p:ext uri="{BB962C8B-B14F-4D97-AF65-F5344CB8AC3E}">
        <p14:creationId xmlns:p14="http://schemas.microsoft.com/office/powerpoint/2010/main" val="2530523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of the final five weeks</a:t>
            </a:r>
            <a:endParaRPr lang="en-US" dirty="0"/>
          </a:p>
        </p:txBody>
      </p:sp>
      <p:sp>
        <p:nvSpPr>
          <p:cNvPr id="3" name="Content Placeholder 2"/>
          <p:cNvSpPr>
            <a:spLocks noGrp="1"/>
          </p:cNvSpPr>
          <p:nvPr>
            <p:ph idx="1"/>
          </p:nvPr>
        </p:nvSpPr>
        <p:spPr/>
        <p:txBody>
          <a:bodyPr/>
          <a:lstStyle/>
          <a:p>
            <a:pPr marL="0" indent="0">
              <a:buNone/>
            </a:pPr>
            <a:r>
              <a:rPr lang="en-US" dirty="0" smtClean="0"/>
              <a:t>7/11 Framework – what is virtue ethics all about? </a:t>
            </a:r>
            <a:r>
              <a:rPr lang="en-US" dirty="0" smtClean="0">
                <a:latin typeface="Zapf Dingbats"/>
                <a:ea typeface="Zapf Dingbats"/>
                <a:cs typeface="Zapf Dingbats"/>
                <a:sym typeface="Zapf Dingbats"/>
              </a:rPr>
              <a:t>✔</a:t>
            </a:r>
            <a:endParaRPr lang="en-US" dirty="0" smtClean="0"/>
          </a:p>
          <a:p>
            <a:pPr marL="0" indent="0">
              <a:buNone/>
            </a:pPr>
            <a:r>
              <a:rPr lang="en-US" dirty="0" smtClean="0"/>
              <a:t>14/11 Principles – delving into this ‘all about’? </a:t>
            </a:r>
            <a:r>
              <a:rPr lang="en-US" dirty="0" smtClean="0">
                <a:latin typeface="Wingdings"/>
                <a:ea typeface="Wingdings"/>
                <a:cs typeface="Wingdings"/>
                <a:sym typeface="Wingdings"/>
              </a:rPr>
              <a:t></a:t>
            </a:r>
            <a:endParaRPr lang="en-US" dirty="0" smtClean="0"/>
          </a:p>
          <a:p>
            <a:pPr marL="0" indent="0">
              <a:buNone/>
            </a:pPr>
            <a:r>
              <a:rPr lang="en-US" dirty="0" smtClean="0"/>
              <a:t>21/11 Practice – how to act virtuously.</a:t>
            </a:r>
          </a:p>
          <a:p>
            <a:pPr marL="0" indent="0">
              <a:buNone/>
            </a:pPr>
            <a:r>
              <a:rPr lang="en-US" dirty="0" smtClean="0"/>
              <a:t>28/12   Exam preparation</a:t>
            </a:r>
          </a:p>
          <a:p>
            <a:pPr marL="0" indent="0">
              <a:buNone/>
            </a:pPr>
            <a:r>
              <a:rPr lang="en-US" dirty="0" smtClean="0"/>
              <a:t>5/12   Drop-in tutorials.</a:t>
            </a:r>
            <a:endParaRPr lang="en-US" dirty="0"/>
          </a:p>
        </p:txBody>
      </p:sp>
      <p:sp>
        <p:nvSpPr>
          <p:cNvPr id="4" name="Date Placeholder 3"/>
          <p:cNvSpPr>
            <a:spLocks noGrp="1"/>
          </p:cNvSpPr>
          <p:nvPr>
            <p:ph type="dt" sz="half" idx="10"/>
          </p:nvPr>
        </p:nvSpPr>
        <p:spPr/>
        <p:txBody>
          <a:bodyPr/>
          <a:lstStyle/>
          <a:p>
            <a:r>
              <a:rPr lang="en-GB" dirty="0" smtClean="0"/>
              <a:t>18/11/15</a:t>
            </a:r>
            <a:endParaRPr lang="en-GB" dirty="0"/>
          </a:p>
        </p:txBody>
      </p:sp>
      <p:sp>
        <p:nvSpPr>
          <p:cNvPr id="5" name="Footer Placeholder 4"/>
          <p:cNvSpPr>
            <a:spLocks noGrp="1"/>
          </p:cNvSpPr>
          <p:nvPr>
            <p:ph type="ftr" sz="quarter" idx="11"/>
          </p:nvPr>
        </p:nvSpPr>
        <p:spPr/>
        <p:txBody>
          <a:bodyPr/>
          <a:lstStyle/>
          <a:p>
            <a:r>
              <a:rPr lang="en-GB" dirty="0"/>
              <a:t>Virtue Ethics 1: Nancy Harding</a:t>
            </a:r>
          </a:p>
          <a:p>
            <a:endParaRPr lang="en-GB" dirty="0"/>
          </a:p>
        </p:txBody>
      </p:sp>
      <p:sp>
        <p:nvSpPr>
          <p:cNvPr id="6" name="Slide Number Placeholder 5"/>
          <p:cNvSpPr>
            <a:spLocks noGrp="1"/>
          </p:cNvSpPr>
          <p:nvPr>
            <p:ph type="sldNum" sz="quarter" idx="12"/>
          </p:nvPr>
        </p:nvSpPr>
        <p:spPr/>
        <p:txBody>
          <a:bodyPr/>
          <a:lstStyle/>
          <a:p>
            <a:fld id="{653FF254-26D3-4E50-98DF-6C68BE574C8B}" type="slidenum">
              <a:rPr lang="en-GB" smtClean="0"/>
              <a:pPr/>
              <a:t>2</a:t>
            </a:fld>
            <a:endParaRPr lang="en-GB"/>
          </a:p>
        </p:txBody>
      </p:sp>
    </p:spTree>
    <p:extLst>
      <p:ext uri="{BB962C8B-B14F-4D97-AF65-F5344CB8AC3E}">
        <p14:creationId xmlns:p14="http://schemas.microsoft.com/office/powerpoint/2010/main" val="4292972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528" y="1052736"/>
            <a:ext cx="8425308" cy="817453"/>
          </a:xfrm>
        </p:spPr>
        <p:txBody>
          <a:bodyPr/>
          <a:lstStyle/>
          <a:p>
            <a:pPr algn="ctr"/>
            <a:r>
              <a:rPr lang="en-US" dirty="0" smtClean="0"/>
              <a:t>Reminder: The virtues </a:t>
            </a:r>
            <a:endParaRPr lang="en-US" dirty="0"/>
          </a:p>
        </p:txBody>
      </p:sp>
      <p:sp>
        <p:nvSpPr>
          <p:cNvPr id="3" name="Content Placeholder 2"/>
          <p:cNvSpPr>
            <a:spLocks noGrp="1"/>
          </p:cNvSpPr>
          <p:nvPr>
            <p:ph idx="1"/>
          </p:nvPr>
        </p:nvSpPr>
        <p:spPr>
          <a:xfrm>
            <a:off x="694060" y="2204864"/>
            <a:ext cx="8562528" cy="3241079"/>
          </a:xfrm>
        </p:spPr>
        <p:txBody>
          <a:bodyPr/>
          <a:lstStyle/>
          <a:p>
            <a:pPr algn="just"/>
            <a:r>
              <a:rPr lang="en-US" dirty="0" smtClean="0"/>
              <a:t>Are the characteristics the individual should develop in order to achieve not only </a:t>
            </a:r>
            <a:r>
              <a:rPr lang="en-US" b="1" dirty="0" smtClean="0">
                <a:solidFill>
                  <a:srgbClr val="FF0000"/>
                </a:solidFill>
              </a:rPr>
              <a:t>personal </a:t>
            </a:r>
            <a:r>
              <a:rPr lang="en-US" dirty="0" err="1" smtClean="0"/>
              <a:t>eudaimonia</a:t>
            </a:r>
            <a:r>
              <a:rPr lang="en-US" dirty="0" smtClean="0"/>
              <a:t> but also </a:t>
            </a:r>
            <a:r>
              <a:rPr lang="en-US" b="1" dirty="0" smtClean="0">
                <a:solidFill>
                  <a:srgbClr val="FF0000"/>
                </a:solidFill>
              </a:rPr>
              <a:t>societal/organizational</a:t>
            </a:r>
            <a:r>
              <a:rPr lang="en-US" dirty="0" smtClean="0"/>
              <a:t> </a:t>
            </a:r>
            <a:r>
              <a:rPr lang="en-US" dirty="0" err="1" smtClean="0"/>
              <a:t>eudaimonia</a:t>
            </a:r>
            <a:r>
              <a:rPr lang="en-US" dirty="0" smtClean="0"/>
              <a:t>;</a:t>
            </a:r>
          </a:p>
          <a:p>
            <a:pPr algn="just"/>
            <a:endParaRPr lang="en-US" dirty="0" smtClean="0"/>
          </a:p>
          <a:p>
            <a:pPr algn="just"/>
            <a:r>
              <a:rPr lang="en-US" dirty="0" smtClean="0"/>
              <a:t>That is, society (including ‘the organization’) and individuals </a:t>
            </a:r>
            <a:r>
              <a:rPr lang="en-US" b="1" dirty="0" smtClean="0">
                <a:solidFill>
                  <a:srgbClr val="0000FF"/>
                </a:solidFill>
              </a:rPr>
              <a:t>flourish</a:t>
            </a:r>
            <a:r>
              <a:rPr lang="en-US" dirty="0" smtClean="0">
                <a:solidFill>
                  <a:srgbClr val="0000FF"/>
                </a:solidFill>
              </a:rPr>
              <a:t> </a:t>
            </a:r>
            <a:r>
              <a:rPr lang="en-US" dirty="0" smtClean="0"/>
              <a:t>if every member of that society </a:t>
            </a:r>
            <a:r>
              <a:rPr lang="en-US" b="1" dirty="0" smtClean="0">
                <a:solidFill>
                  <a:srgbClr val="0000FF"/>
                </a:solidFill>
              </a:rPr>
              <a:t>works </a:t>
            </a:r>
            <a:r>
              <a:rPr lang="en-US" dirty="0" smtClean="0"/>
              <a:t>towards becoming </a:t>
            </a:r>
            <a:r>
              <a:rPr lang="en-US" b="1" dirty="0" smtClean="0">
                <a:solidFill>
                  <a:srgbClr val="0000FF"/>
                </a:solidFill>
              </a:rPr>
              <a:t>more virtuous</a:t>
            </a:r>
            <a:r>
              <a:rPr lang="en-US" dirty="0" smtClean="0"/>
              <a:t>; individuals flourish through being </a:t>
            </a:r>
            <a:r>
              <a:rPr lang="en-US" b="1" dirty="0" smtClean="0">
                <a:solidFill>
                  <a:srgbClr val="0000FF"/>
                </a:solidFill>
              </a:rPr>
              <a:t>part</a:t>
            </a:r>
            <a:r>
              <a:rPr lang="en-US" dirty="0" smtClean="0"/>
              <a:t> of that community.</a:t>
            </a:r>
          </a:p>
          <a:p>
            <a:pPr algn="just"/>
            <a:endParaRPr lang="en-US" dirty="0"/>
          </a:p>
        </p:txBody>
      </p:sp>
      <p:sp>
        <p:nvSpPr>
          <p:cNvPr id="4" name="Date Placeholder 3"/>
          <p:cNvSpPr>
            <a:spLocks noGrp="1"/>
          </p:cNvSpPr>
          <p:nvPr>
            <p:ph type="dt" sz="half" idx="10"/>
          </p:nvPr>
        </p:nvSpPr>
        <p:spPr/>
        <p:txBody>
          <a:bodyPr/>
          <a:lstStyle/>
          <a:p>
            <a:r>
              <a:rPr lang="en-GB" dirty="0"/>
              <a:t>18/11/</a:t>
            </a:r>
            <a:r>
              <a:rPr lang="en-GB" dirty="0" smtClean="0"/>
              <a:t>15</a:t>
            </a:r>
          </a:p>
          <a:p>
            <a:endParaRPr lang="en-GB" dirty="0"/>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3</a:t>
            </a:fld>
            <a:endParaRPr lang="en-GB"/>
          </a:p>
        </p:txBody>
      </p:sp>
    </p:spTree>
    <p:extLst>
      <p:ext uri="{BB962C8B-B14F-4D97-AF65-F5344CB8AC3E}">
        <p14:creationId xmlns:p14="http://schemas.microsoft.com/office/powerpoint/2010/main" val="3211727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Aristotle (and his teacher, Plato)</a:t>
            </a:r>
            <a:endParaRPr lang="en-US" dirty="0"/>
          </a:p>
        </p:txBody>
      </p:sp>
      <p:pic>
        <p:nvPicPr>
          <p:cNvPr id="9" name="Content Placeholder 8" descr="aristotle-success-large.jpg"/>
          <p:cNvPicPr>
            <a:picLocks noGrp="1" noChangeAspect="1"/>
          </p:cNvPicPr>
          <p:nvPr>
            <p:ph sz="half" idx="1"/>
          </p:nvPr>
        </p:nvPicPr>
        <p:blipFill>
          <a:blip r:embed="rId2" cstate="print">
            <a:extLst>
              <a:ext uri="{28A0092B-C50C-407E-A947-70E740481C1C}">
                <a14:useLocalDpi xmlns:a14="http://schemas.microsoft.com/office/drawing/2010/main" val="0"/>
              </a:ext>
            </a:extLst>
          </a:blip>
          <a:srcRect t="8026" b="8026"/>
          <a:stretch>
            <a:fillRect/>
          </a:stretch>
        </p:blipFill>
        <p:spPr/>
      </p:pic>
      <p:pic>
        <p:nvPicPr>
          <p:cNvPr id="11" name="Content Placeholder 10" descr="platoaristo.jpg"/>
          <p:cNvPicPr>
            <a:picLocks noGrp="1" noChangeAspect="1"/>
          </p:cNvPicPr>
          <p:nvPr>
            <p:ph sz="half" idx="2"/>
          </p:nvPr>
        </p:nvPicPr>
        <p:blipFill>
          <a:blip r:embed="rId3">
            <a:extLst>
              <a:ext uri="{28A0092B-C50C-407E-A947-70E740481C1C}">
                <a14:useLocalDpi xmlns:a14="http://schemas.microsoft.com/office/drawing/2010/main" val="0"/>
              </a:ext>
            </a:extLst>
          </a:blip>
          <a:srcRect t="1462" b="1462"/>
          <a:stretch>
            <a:fillRect/>
          </a:stretch>
        </p:blipFill>
        <p:spPr/>
      </p:pic>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4</a:t>
            </a:fld>
            <a:endParaRPr lang="en-GB"/>
          </a:p>
        </p:txBody>
      </p:sp>
    </p:spTree>
    <p:extLst>
      <p:ext uri="{BB962C8B-B14F-4D97-AF65-F5344CB8AC3E}">
        <p14:creationId xmlns:p14="http://schemas.microsoft.com/office/powerpoint/2010/main" val="1761664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874936"/>
            <a:ext cx="8425308" cy="817453"/>
          </a:xfrm>
        </p:spPr>
        <p:txBody>
          <a:bodyPr/>
          <a:lstStyle/>
          <a:p>
            <a:pPr algn="ctr"/>
            <a:r>
              <a:rPr lang="en-US" dirty="0" smtClean="0"/>
              <a:t>The virtuous, or golden, mean</a:t>
            </a:r>
            <a:endParaRPr lang="en-US" dirty="0"/>
          </a:p>
        </p:txBody>
      </p:sp>
      <p:sp>
        <p:nvSpPr>
          <p:cNvPr id="3" name="Content Placeholder 2"/>
          <p:cNvSpPr>
            <a:spLocks noGrp="1"/>
          </p:cNvSpPr>
          <p:nvPr>
            <p:ph idx="1"/>
          </p:nvPr>
        </p:nvSpPr>
        <p:spPr>
          <a:xfrm>
            <a:off x="679128" y="1849140"/>
            <a:ext cx="8634536" cy="3817143"/>
          </a:xfrm>
        </p:spPr>
        <p:txBody>
          <a:bodyPr>
            <a:normAutofit fontScale="85000" lnSpcReduction="20000"/>
          </a:bodyPr>
          <a:lstStyle/>
          <a:p>
            <a:pPr algn="just"/>
            <a:r>
              <a:rPr lang="en-US" dirty="0" smtClean="0"/>
              <a:t>There are </a:t>
            </a:r>
            <a:r>
              <a:rPr lang="en-US" b="1" dirty="0" smtClean="0">
                <a:solidFill>
                  <a:srgbClr val="0000FF"/>
                </a:solidFill>
              </a:rPr>
              <a:t>long lists </a:t>
            </a:r>
            <a:r>
              <a:rPr lang="en-US" dirty="0" smtClean="0"/>
              <a:t>of virtues – we need </a:t>
            </a:r>
            <a:r>
              <a:rPr lang="en-US" b="1" dirty="0" smtClean="0">
                <a:solidFill>
                  <a:srgbClr val="0000FF"/>
                </a:solidFill>
              </a:rPr>
              <a:t>different virtues </a:t>
            </a:r>
            <a:r>
              <a:rPr lang="en-US" dirty="0" smtClean="0"/>
              <a:t>in </a:t>
            </a:r>
            <a:r>
              <a:rPr lang="en-US" b="1" dirty="0" smtClean="0">
                <a:solidFill>
                  <a:srgbClr val="0000FF"/>
                </a:solidFill>
              </a:rPr>
              <a:t>different situations</a:t>
            </a:r>
            <a:r>
              <a:rPr lang="en-US" dirty="0" smtClean="0"/>
              <a:t>;</a:t>
            </a:r>
          </a:p>
          <a:p>
            <a:pPr algn="just"/>
            <a:endParaRPr lang="en-US" dirty="0" smtClean="0"/>
          </a:p>
          <a:p>
            <a:pPr algn="just"/>
            <a:r>
              <a:rPr lang="en-US" dirty="0" smtClean="0"/>
              <a:t>Virtue, for Aristotle, meant </a:t>
            </a:r>
            <a:r>
              <a:rPr lang="en-US" b="1" dirty="0" smtClean="0">
                <a:solidFill>
                  <a:srgbClr val="FF0000"/>
                </a:solidFill>
              </a:rPr>
              <a:t>avoiding extremes</a:t>
            </a:r>
            <a:r>
              <a:rPr lang="en-US" dirty="0" smtClean="0"/>
              <a:t>, so to understand virtue we must firstly </a:t>
            </a:r>
            <a:r>
              <a:rPr lang="en-US" b="1" dirty="0" smtClean="0">
                <a:solidFill>
                  <a:srgbClr val="FF0000"/>
                </a:solidFill>
              </a:rPr>
              <a:t>stop thinking in opposites </a:t>
            </a:r>
            <a:r>
              <a:rPr lang="en-US" dirty="0" smtClean="0"/>
              <a:t>(virtue is not the opposite of vice, for example);</a:t>
            </a:r>
          </a:p>
          <a:p>
            <a:pPr algn="just"/>
            <a:endParaRPr lang="en-US" dirty="0" smtClean="0"/>
          </a:p>
          <a:p>
            <a:pPr algn="just"/>
            <a:r>
              <a:rPr lang="en-US" dirty="0" smtClean="0"/>
              <a:t>Instead of pairs, we must think in </a:t>
            </a:r>
            <a:r>
              <a:rPr lang="en-US" b="1" dirty="0" smtClean="0">
                <a:solidFill>
                  <a:srgbClr val="0000FF"/>
                </a:solidFill>
              </a:rPr>
              <a:t>triads</a:t>
            </a:r>
            <a:r>
              <a:rPr lang="en-US" dirty="0" smtClean="0"/>
              <a:t>: that is, when we think of a virtue, we must think of its </a:t>
            </a:r>
            <a:r>
              <a:rPr lang="en-US" b="1" dirty="0" smtClean="0">
                <a:solidFill>
                  <a:srgbClr val="0000FF"/>
                </a:solidFill>
              </a:rPr>
              <a:t>opposite</a:t>
            </a:r>
            <a:r>
              <a:rPr lang="en-US" dirty="0" smtClean="0"/>
              <a:t> AND  also of what happens if we take it to </a:t>
            </a:r>
            <a:r>
              <a:rPr lang="en-US" b="1" dirty="0" smtClean="0">
                <a:solidFill>
                  <a:srgbClr val="0000FF"/>
                </a:solidFill>
              </a:rPr>
              <a:t>excess</a:t>
            </a:r>
            <a:r>
              <a:rPr lang="en-US" dirty="0" smtClean="0"/>
              <a:t>. </a:t>
            </a:r>
          </a:p>
          <a:p>
            <a:pPr algn="just"/>
            <a:endParaRPr lang="en-US" dirty="0" smtClean="0"/>
          </a:p>
          <a:p>
            <a:pPr algn="just"/>
            <a:r>
              <a:rPr lang="en-US" dirty="0" smtClean="0"/>
              <a:t>The virtuous person </a:t>
            </a:r>
            <a:r>
              <a:rPr lang="en-US" dirty="0" smtClean="0">
                <a:solidFill>
                  <a:srgbClr val="00212F"/>
                </a:solidFill>
              </a:rPr>
              <a:t>avoids both extremes </a:t>
            </a:r>
            <a:r>
              <a:rPr lang="en-US" dirty="0" smtClean="0"/>
              <a:t>and finds the </a:t>
            </a:r>
            <a:r>
              <a:rPr lang="en-US" b="1" dirty="0" smtClean="0">
                <a:solidFill>
                  <a:srgbClr val="FF0000"/>
                </a:solidFill>
              </a:rPr>
              <a:t>mean point </a:t>
            </a:r>
            <a:r>
              <a:rPr lang="en-US" dirty="0" smtClean="0"/>
              <a:t>between them.</a:t>
            </a:r>
            <a:endParaRPr lang="en-US" dirty="0"/>
          </a:p>
        </p:txBody>
      </p:sp>
      <p:sp>
        <p:nvSpPr>
          <p:cNvPr id="4" name="Date Placeholder 3"/>
          <p:cNvSpPr>
            <a:spLocks noGrp="1"/>
          </p:cNvSpPr>
          <p:nvPr>
            <p:ph type="dt" sz="half" idx="10"/>
          </p:nvPr>
        </p:nvSpPr>
        <p:spPr/>
        <p:txBody>
          <a:bodyPr/>
          <a:lstStyle/>
          <a:p>
            <a:r>
              <a:rPr lang="en-GB" dirty="0"/>
              <a:t>18/11/15</a:t>
            </a:r>
          </a:p>
          <a:p>
            <a:endParaRPr lang="en-GB" dirty="0"/>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5</a:t>
            </a:fld>
            <a:endParaRPr lang="en-GB"/>
          </a:p>
        </p:txBody>
      </p:sp>
    </p:spTree>
    <p:extLst>
      <p:ext uri="{BB962C8B-B14F-4D97-AF65-F5344CB8AC3E}">
        <p14:creationId xmlns:p14="http://schemas.microsoft.com/office/powerpoint/2010/main" val="1817285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674008751"/>
              </p:ext>
            </p:extLst>
          </p:nvPr>
        </p:nvGraphicFramePr>
        <p:xfrm>
          <a:off x="704528" y="1412776"/>
          <a:ext cx="8517259" cy="3535680"/>
        </p:xfrm>
        <a:graphic>
          <a:graphicData uri="http://schemas.openxmlformats.org/drawingml/2006/table">
            <a:tbl>
              <a:tblPr firstRow="1" bandRow="1">
                <a:tableStyleId>{5C22544A-7EE6-4342-B048-85BDC9FD1C3A}</a:tableStyleId>
              </a:tblPr>
              <a:tblGrid>
                <a:gridCol w="1384000"/>
                <a:gridCol w="1529905"/>
                <a:gridCol w="1838623"/>
                <a:gridCol w="3764731"/>
              </a:tblGrid>
              <a:tr h="370840">
                <a:tc>
                  <a:txBody>
                    <a:bodyPr/>
                    <a:lstStyle/>
                    <a:p>
                      <a:pPr algn="ctr"/>
                      <a:r>
                        <a:rPr lang="en-US" dirty="0" smtClean="0"/>
                        <a:t>The</a:t>
                      </a:r>
                      <a:r>
                        <a:rPr lang="en-US" baseline="0" dirty="0" smtClean="0"/>
                        <a:t> virtue</a:t>
                      </a:r>
                      <a:endParaRPr lang="en-US" dirty="0"/>
                    </a:p>
                  </a:txBody>
                  <a:tcPr/>
                </a:tc>
                <a:tc>
                  <a:txBody>
                    <a:bodyPr/>
                    <a:lstStyle/>
                    <a:p>
                      <a:pPr algn="ctr"/>
                      <a:r>
                        <a:rPr lang="en-US" dirty="0" smtClean="0"/>
                        <a:t>Its</a:t>
                      </a:r>
                      <a:r>
                        <a:rPr lang="en-US" baseline="0" dirty="0" smtClean="0"/>
                        <a:t> opposite</a:t>
                      </a:r>
                      <a:endParaRPr lang="en-US" dirty="0"/>
                    </a:p>
                  </a:txBody>
                  <a:tcPr/>
                </a:tc>
                <a:tc>
                  <a:txBody>
                    <a:bodyPr/>
                    <a:lstStyle/>
                    <a:p>
                      <a:pPr algn="ctr"/>
                      <a:r>
                        <a:rPr lang="en-US" dirty="0" smtClean="0"/>
                        <a:t>Its excess</a:t>
                      </a:r>
                      <a:endParaRPr lang="en-US" dirty="0"/>
                    </a:p>
                  </a:txBody>
                  <a:tcPr/>
                </a:tc>
                <a:tc>
                  <a:txBody>
                    <a:bodyPr/>
                    <a:lstStyle/>
                    <a:p>
                      <a:pPr algn="ctr"/>
                      <a:r>
                        <a:rPr lang="en-US" dirty="0" smtClean="0"/>
                        <a:t>The mean</a:t>
                      </a:r>
                      <a:endParaRPr lang="en-US" dirty="0"/>
                    </a:p>
                  </a:txBody>
                  <a:tcPr/>
                </a:tc>
              </a:tr>
              <a:tr h="370840">
                <a:tc>
                  <a:txBody>
                    <a:bodyPr/>
                    <a:lstStyle/>
                    <a:p>
                      <a:r>
                        <a:rPr lang="en-US" dirty="0" smtClean="0">
                          <a:solidFill>
                            <a:srgbClr val="0033CC"/>
                          </a:solidFill>
                        </a:rPr>
                        <a:t>Generosity</a:t>
                      </a:r>
                      <a:endParaRPr lang="en-US" dirty="0">
                        <a:solidFill>
                          <a:srgbClr val="0033CC"/>
                        </a:solidFill>
                      </a:endParaRPr>
                    </a:p>
                  </a:txBody>
                  <a:tcPr/>
                </a:tc>
                <a:tc>
                  <a:txBody>
                    <a:bodyPr/>
                    <a:lstStyle/>
                    <a:p>
                      <a:r>
                        <a:rPr lang="en-US" dirty="0" smtClean="0">
                          <a:solidFill>
                            <a:srgbClr val="FF0000"/>
                          </a:solidFill>
                        </a:rPr>
                        <a:t>Stinginess.</a:t>
                      </a:r>
                      <a:endParaRPr lang="en-US" dirty="0">
                        <a:solidFill>
                          <a:srgbClr val="FF0000"/>
                        </a:solidFill>
                      </a:endParaRPr>
                    </a:p>
                  </a:txBody>
                  <a:tcPr/>
                </a:tc>
                <a:tc>
                  <a:txBody>
                    <a:bodyPr/>
                    <a:lstStyle/>
                    <a:p>
                      <a:r>
                        <a:rPr lang="en-US" dirty="0" smtClean="0">
                          <a:solidFill>
                            <a:srgbClr val="FF0000"/>
                          </a:solidFill>
                        </a:rPr>
                        <a:t>Profligacy</a:t>
                      </a:r>
                      <a:endParaRPr lang="en-US" dirty="0">
                        <a:solidFill>
                          <a:srgbClr val="FF0000"/>
                        </a:solidFill>
                      </a:endParaRPr>
                    </a:p>
                  </a:txBody>
                  <a:tcPr/>
                </a:tc>
                <a:tc>
                  <a:txBody>
                    <a:bodyPr/>
                    <a:lstStyle/>
                    <a:p>
                      <a:pPr algn="just"/>
                      <a:r>
                        <a:rPr lang="en-US" sz="1600" dirty="0" smtClean="0"/>
                        <a:t>Giving the right amount in the right time so that all flourish</a:t>
                      </a:r>
                      <a:endParaRPr lang="en-US" sz="1600" dirty="0"/>
                    </a:p>
                  </a:txBody>
                  <a:tcPr/>
                </a:tc>
              </a:tr>
              <a:tr h="370840">
                <a:tc>
                  <a:txBody>
                    <a:bodyPr/>
                    <a:lstStyle/>
                    <a:p>
                      <a:r>
                        <a:rPr lang="en-US" dirty="0" smtClean="0">
                          <a:solidFill>
                            <a:srgbClr val="0033CC"/>
                          </a:solidFill>
                        </a:rPr>
                        <a:t>Wisdom</a:t>
                      </a:r>
                      <a:endParaRPr lang="en-US" dirty="0">
                        <a:solidFill>
                          <a:srgbClr val="0033CC"/>
                        </a:solidFill>
                      </a:endParaRPr>
                    </a:p>
                  </a:txBody>
                  <a:tcPr/>
                </a:tc>
                <a:tc>
                  <a:txBody>
                    <a:bodyPr/>
                    <a:lstStyle/>
                    <a:p>
                      <a:r>
                        <a:rPr lang="en-US" dirty="0" smtClean="0">
                          <a:solidFill>
                            <a:srgbClr val="FF0000"/>
                          </a:solidFill>
                        </a:rPr>
                        <a:t>Ignorance</a:t>
                      </a:r>
                      <a:endParaRPr lang="en-US" dirty="0">
                        <a:solidFill>
                          <a:srgbClr val="FF0000"/>
                        </a:solidFill>
                      </a:endParaRPr>
                    </a:p>
                  </a:txBody>
                  <a:tcPr/>
                </a:tc>
                <a:tc>
                  <a:txBody>
                    <a:bodyPr/>
                    <a:lstStyle/>
                    <a:p>
                      <a:r>
                        <a:rPr lang="en-US" dirty="0" smtClean="0">
                          <a:solidFill>
                            <a:srgbClr val="FF0000"/>
                          </a:solidFill>
                        </a:rPr>
                        <a:t>Know-it-all</a:t>
                      </a:r>
                      <a:endParaRPr lang="en-US" dirty="0">
                        <a:solidFill>
                          <a:srgbClr val="FF0000"/>
                        </a:solidFill>
                      </a:endParaRPr>
                    </a:p>
                  </a:txBody>
                  <a:tcPr/>
                </a:tc>
                <a:tc>
                  <a:txBody>
                    <a:bodyPr/>
                    <a:lstStyle/>
                    <a:p>
                      <a:pPr algn="just"/>
                      <a:r>
                        <a:rPr lang="en-US" sz="1600" dirty="0" smtClean="0"/>
                        <a:t>Good</a:t>
                      </a:r>
                      <a:r>
                        <a:rPr lang="en-US" sz="1600" baseline="0" dirty="0" smtClean="0"/>
                        <a:t> judgement based on accumulated knowledge and continued interest in learning more.</a:t>
                      </a:r>
                      <a:endParaRPr lang="en-US" sz="1600" dirty="0"/>
                    </a:p>
                  </a:txBody>
                  <a:tcPr/>
                </a:tc>
              </a:tr>
              <a:tr h="370840">
                <a:tc>
                  <a:txBody>
                    <a:bodyPr/>
                    <a:lstStyle/>
                    <a:p>
                      <a:r>
                        <a:rPr lang="en-US" dirty="0" smtClean="0">
                          <a:solidFill>
                            <a:srgbClr val="0033CC"/>
                          </a:solidFill>
                        </a:rPr>
                        <a:t>Pride</a:t>
                      </a:r>
                      <a:endParaRPr lang="en-US" dirty="0">
                        <a:solidFill>
                          <a:srgbClr val="0033CC"/>
                        </a:solidFill>
                      </a:endParaRPr>
                    </a:p>
                  </a:txBody>
                  <a:tcPr/>
                </a:tc>
                <a:tc>
                  <a:txBody>
                    <a:bodyPr/>
                    <a:lstStyle/>
                    <a:p>
                      <a:r>
                        <a:rPr lang="en-US" dirty="0" smtClean="0">
                          <a:solidFill>
                            <a:srgbClr val="FF0000"/>
                          </a:solidFill>
                        </a:rPr>
                        <a:t>Excess</a:t>
                      </a:r>
                      <a:r>
                        <a:rPr lang="en-US" baseline="0" dirty="0" smtClean="0">
                          <a:solidFill>
                            <a:srgbClr val="FF0000"/>
                          </a:solidFill>
                        </a:rPr>
                        <a:t> humility</a:t>
                      </a:r>
                      <a:endParaRPr lang="en-US" dirty="0">
                        <a:solidFill>
                          <a:srgbClr val="FF0000"/>
                        </a:solidFill>
                      </a:endParaRPr>
                    </a:p>
                  </a:txBody>
                  <a:tcPr/>
                </a:tc>
                <a:tc>
                  <a:txBody>
                    <a:bodyPr/>
                    <a:lstStyle/>
                    <a:p>
                      <a:r>
                        <a:rPr lang="en-US" dirty="0" smtClean="0">
                          <a:solidFill>
                            <a:srgbClr val="FF0000"/>
                          </a:solidFill>
                        </a:rPr>
                        <a:t>Vanity</a:t>
                      </a:r>
                      <a:endParaRPr lang="en-US" dirty="0">
                        <a:solidFill>
                          <a:srgbClr val="FF0000"/>
                        </a:solidFill>
                      </a:endParaRPr>
                    </a:p>
                  </a:txBody>
                  <a:tcPr/>
                </a:tc>
                <a:tc>
                  <a:txBody>
                    <a:bodyPr/>
                    <a:lstStyle/>
                    <a:p>
                      <a:pPr algn="just"/>
                      <a:r>
                        <a:rPr lang="en-US" dirty="0" smtClean="0"/>
                        <a:t>Quiet self-confidence in one’s abilities</a:t>
                      </a:r>
                      <a:r>
                        <a:rPr lang="en-US" baseline="0" dirty="0" smtClean="0"/>
                        <a:t> and achievements</a:t>
                      </a:r>
                      <a:endParaRPr lang="en-US" dirty="0"/>
                    </a:p>
                  </a:txBody>
                  <a:tcPr/>
                </a:tc>
              </a:tr>
              <a:tr h="370840">
                <a:tc>
                  <a:txBody>
                    <a:bodyPr/>
                    <a:lstStyle/>
                    <a:p>
                      <a:r>
                        <a:rPr lang="en-US" dirty="0" smtClean="0">
                          <a:solidFill>
                            <a:srgbClr val="0033CC"/>
                          </a:solidFill>
                        </a:rPr>
                        <a:t>Courage</a:t>
                      </a:r>
                      <a:endParaRPr lang="en-US" dirty="0">
                        <a:solidFill>
                          <a:srgbClr val="0033CC"/>
                        </a:solidFill>
                      </a:endParaRPr>
                    </a:p>
                  </a:txBody>
                  <a:tcPr/>
                </a:tc>
                <a:tc>
                  <a:txBody>
                    <a:bodyPr/>
                    <a:lstStyle/>
                    <a:p>
                      <a:r>
                        <a:rPr lang="en-US" dirty="0" smtClean="0">
                          <a:solidFill>
                            <a:srgbClr val="FF0000"/>
                          </a:solidFill>
                        </a:rPr>
                        <a:t>Cowardice</a:t>
                      </a:r>
                      <a:endParaRPr lang="en-US" dirty="0">
                        <a:solidFill>
                          <a:srgbClr val="FF0000"/>
                        </a:solidFill>
                      </a:endParaRPr>
                    </a:p>
                  </a:txBody>
                  <a:tcPr/>
                </a:tc>
                <a:tc>
                  <a:txBody>
                    <a:bodyPr/>
                    <a:lstStyle/>
                    <a:p>
                      <a:r>
                        <a:rPr lang="en-US" dirty="0" smtClean="0">
                          <a:solidFill>
                            <a:srgbClr val="FF0000"/>
                          </a:solidFill>
                        </a:rPr>
                        <a:t>Fool-hardiness</a:t>
                      </a:r>
                      <a:endParaRPr lang="en-US" dirty="0">
                        <a:solidFill>
                          <a:srgbClr val="FF0000"/>
                        </a:solidFill>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dirty="0" smtClean="0"/>
                        <a:t>Displaying the right amount in the</a:t>
                      </a:r>
                      <a:r>
                        <a:rPr lang="en-US" sz="1600" baseline="0" dirty="0" smtClean="0"/>
                        <a:t> right time to achieve flourishing</a:t>
                      </a:r>
                      <a:endParaRPr lang="en-US" sz="1600" dirty="0" smtClean="0"/>
                    </a:p>
                    <a:p>
                      <a:pPr algn="just"/>
                      <a:endParaRPr lang="en-US" dirty="0"/>
                    </a:p>
                  </a:txBody>
                  <a:tcPr/>
                </a:tc>
              </a:tr>
            </a:tbl>
          </a:graphicData>
        </a:graphic>
      </p:graphicFrame>
      <p:sp>
        <p:nvSpPr>
          <p:cNvPr id="4" name="Date Placeholder 3"/>
          <p:cNvSpPr>
            <a:spLocks noGrp="1"/>
          </p:cNvSpPr>
          <p:nvPr>
            <p:ph type="dt" sz="half" idx="10"/>
          </p:nvPr>
        </p:nvSpPr>
        <p:spPr/>
        <p:txBody>
          <a:bodyPr/>
          <a:lstStyle/>
          <a:p>
            <a:r>
              <a:rPr lang="en-GB" dirty="0"/>
              <a:t>18/11/15</a:t>
            </a:r>
          </a:p>
          <a:p>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3FF254-26D3-4E50-98DF-6C68BE574C8B}" type="slidenum">
              <a:rPr lang="en-GB" smtClean="0"/>
              <a:pPr/>
              <a:t>6</a:t>
            </a:fld>
            <a:endParaRPr lang="en-GB"/>
          </a:p>
        </p:txBody>
      </p:sp>
    </p:spTree>
    <p:extLst>
      <p:ext uri="{BB962C8B-B14F-4D97-AF65-F5344CB8AC3E}">
        <p14:creationId xmlns:p14="http://schemas.microsoft.com/office/powerpoint/2010/main" val="2476003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As Aristotle put it, one must act:</a:t>
            </a:r>
            <a:endParaRPr lang="en-US" dirty="0"/>
          </a:p>
        </p:txBody>
      </p:sp>
      <p:sp>
        <p:nvSpPr>
          <p:cNvPr id="8" name="Content Placeholder 7"/>
          <p:cNvSpPr>
            <a:spLocks noGrp="1"/>
          </p:cNvSpPr>
          <p:nvPr>
            <p:ph idx="1"/>
          </p:nvPr>
        </p:nvSpPr>
        <p:spPr>
          <a:xfrm>
            <a:off x="704528" y="2276872"/>
            <a:ext cx="8517259" cy="2376983"/>
          </a:xfrm>
        </p:spPr>
        <p:txBody>
          <a:bodyPr/>
          <a:lstStyle/>
          <a:p>
            <a:pPr marL="0" indent="0" algn="just">
              <a:buNone/>
            </a:pPr>
            <a:endParaRPr lang="en-US" dirty="0" smtClean="0"/>
          </a:p>
          <a:p>
            <a:pPr marL="0" indent="0" algn="just">
              <a:buNone/>
            </a:pPr>
            <a:r>
              <a:rPr lang="en-US" dirty="0" smtClean="0"/>
              <a:t>‘at the </a:t>
            </a:r>
            <a:r>
              <a:rPr lang="en-US" b="1" dirty="0" smtClean="0">
                <a:solidFill>
                  <a:srgbClr val="FF0000"/>
                </a:solidFill>
              </a:rPr>
              <a:t>right times</a:t>
            </a:r>
            <a:r>
              <a:rPr lang="en-US" dirty="0" smtClean="0"/>
              <a:t>, with reference to the </a:t>
            </a:r>
            <a:r>
              <a:rPr lang="en-US" b="1" dirty="0" smtClean="0">
                <a:solidFill>
                  <a:srgbClr val="FF0000"/>
                </a:solidFill>
              </a:rPr>
              <a:t>right objects</a:t>
            </a:r>
            <a:r>
              <a:rPr lang="en-US" dirty="0" smtClean="0"/>
              <a:t>, towards the </a:t>
            </a:r>
            <a:r>
              <a:rPr lang="en-US" b="1" dirty="0" smtClean="0">
                <a:solidFill>
                  <a:srgbClr val="FF0000"/>
                </a:solidFill>
              </a:rPr>
              <a:t>right people</a:t>
            </a:r>
            <a:r>
              <a:rPr lang="en-US" dirty="0" smtClean="0"/>
              <a:t>, with the </a:t>
            </a:r>
            <a:r>
              <a:rPr lang="en-US" b="1" dirty="0" smtClean="0">
                <a:solidFill>
                  <a:srgbClr val="FF0000"/>
                </a:solidFill>
              </a:rPr>
              <a:t>right motive</a:t>
            </a:r>
            <a:r>
              <a:rPr lang="en-US" dirty="0" smtClean="0"/>
              <a:t>, and in the </a:t>
            </a:r>
            <a:r>
              <a:rPr lang="en-US" b="1" dirty="0" smtClean="0">
                <a:solidFill>
                  <a:srgbClr val="FF0000"/>
                </a:solidFill>
              </a:rPr>
              <a:t>right way</a:t>
            </a:r>
            <a:r>
              <a:rPr lang="en-US" dirty="0" smtClean="0"/>
              <a:t>, is what is both </a:t>
            </a:r>
            <a:r>
              <a:rPr lang="en-US" b="1" dirty="0" smtClean="0">
                <a:solidFill>
                  <a:srgbClr val="FF0000"/>
                </a:solidFill>
              </a:rPr>
              <a:t>intermediate</a:t>
            </a:r>
            <a:r>
              <a:rPr lang="en-US" dirty="0" smtClean="0"/>
              <a:t> and </a:t>
            </a:r>
            <a:r>
              <a:rPr lang="en-US" b="1" dirty="0" smtClean="0">
                <a:solidFill>
                  <a:srgbClr val="FF0000"/>
                </a:solidFill>
              </a:rPr>
              <a:t>best</a:t>
            </a:r>
            <a:r>
              <a:rPr lang="en-US" dirty="0" smtClean="0"/>
              <a:t>, and this is what is characteristic of virtue’ (c. 323 BCE, cited in Fryer, 2015, p. 179).</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7</a:t>
            </a:fld>
            <a:endParaRPr lang="en-GB"/>
          </a:p>
        </p:txBody>
      </p:sp>
    </p:spTree>
    <p:extLst>
      <p:ext uri="{BB962C8B-B14F-4D97-AF65-F5344CB8AC3E}">
        <p14:creationId xmlns:p14="http://schemas.microsoft.com/office/powerpoint/2010/main" val="2729139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1052736"/>
            <a:ext cx="8425308" cy="817453"/>
          </a:xfrm>
        </p:spPr>
        <p:txBody>
          <a:bodyPr/>
          <a:lstStyle/>
          <a:p>
            <a:pPr algn="ctr"/>
            <a:r>
              <a:rPr lang="en-US" dirty="0" smtClean="0"/>
              <a:t>Are we born virtuous or do we become virtuous?</a:t>
            </a:r>
            <a:endParaRPr lang="en-US" dirty="0"/>
          </a:p>
        </p:txBody>
      </p:sp>
      <p:sp>
        <p:nvSpPr>
          <p:cNvPr id="3" name="Content Placeholder 2"/>
          <p:cNvSpPr>
            <a:spLocks noGrp="1"/>
          </p:cNvSpPr>
          <p:nvPr>
            <p:ph idx="1"/>
          </p:nvPr>
        </p:nvSpPr>
        <p:spPr>
          <a:xfrm>
            <a:off x="639316" y="2060848"/>
            <a:ext cx="8706544" cy="3817143"/>
          </a:xfrm>
        </p:spPr>
        <p:txBody>
          <a:bodyPr>
            <a:normAutofit fontScale="85000" lnSpcReduction="10000"/>
          </a:bodyPr>
          <a:lstStyle/>
          <a:p>
            <a:pPr algn="just"/>
            <a:r>
              <a:rPr lang="en-US" dirty="0" smtClean="0"/>
              <a:t>Aristotle’s answer to this question is that we are </a:t>
            </a:r>
            <a:r>
              <a:rPr lang="en-US" b="1" dirty="0" smtClean="0">
                <a:solidFill>
                  <a:srgbClr val="0000FF"/>
                </a:solidFill>
              </a:rPr>
              <a:t>not born virtuous </a:t>
            </a:r>
            <a:r>
              <a:rPr lang="en-US" dirty="0" smtClean="0"/>
              <a:t>but we </a:t>
            </a:r>
            <a:r>
              <a:rPr lang="en-US" b="1" dirty="0" smtClean="0">
                <a:solidFill>
                  <a:srgbClr val="0000FF"/>
                </a:solidFill>
              </a:rPr>
              <a:t>can become virtuous</a:t>
            </a:r>
            <a:r>
              <a:rPr lang="en-US" dirty="0" smtClean="0"/>
              <a:t>. We should develop </a:t>
            </a:r>
            <a:r>
              <a:rPr lang="en-US" i="1" dirty="0" err="1" smtClean="0"/>
              <a:t>phronesis</a:t>
            </a:r>
            <a:r>
              <a:rPr lang="en-US" dirty="0" smtClean="0"/>
              <a:t>, or </a:t>
            </a:r>
            <a:r>
              <a:rPr lang="en-US" b="1" dirty="0" smtClean="0">
                <a:solidFill>
                  <a:srgbClr val="0000FF"/>
                </a:solidFill>
              </a:rPr>
              <a:t>practical wisdom</a:t>
            </a:r>
            <a:r>
              <a:rPr lang="en-US" dirty="0" smtClean="0"/>
              <a:t>, something we </a:t>
            </a:r>
            <a:r>
              <a:rPr lang="en-US" b="1" dirty="0" smtClean="0">
                <a:solidFill>
                  <a:srgbClr val="0000FF"/>
                </a:solidFill>
              </a:rPr>
              <a:t>develop over time</a:t>
            </a:r>
            <a:r>
              <a:rPr lang="en-US" dirty="0" smtClean="0"/>
              <a:t>.</a:t>
            </a:r>
          </a:p>
          <a:p>
            <a:pPr algn="just"/>
            <a:endParaRPr lang="en-US" dirty="0" smtClean="0"/>
          </a:p>
          <a:p>
            <a:pPr algn="just"/>
            <a:r>
              <a:rPr lang="en-US" dirty="0" smtClean="0"/>
              <a:t>But in the </a:t>
            </a:r>
            <a:r>
              <a:rPr lang="en-US" b="1" dirty="0" smtClean="0">
                <a:solidFill>
                  <a:srgbClr val="0000FF"/>
                </a:solidFill>
              </a:rPr>
              <a:t>short-term</a:t>
            </a:r>
            <a:r>
              <a:rPr lang="en-US" dirty="0" smtClean="0"/>
              <a:t>, we can </a:t>
            </a:r>
            <a:r>
              <a:rPr lang="en-US" b="1" dirty="0" smtClean="0">
                <a:solidFill>
                  <a:srgbClr val="0000FF"/>
                </a:solidFill>
              </a:rPr>
              <a:t>practice</a:t>
            </a:r>
            <a:r>
              <a:rPr lang="en-US" dirty="0" smtClean="0"/>
              <a:t> becoming more virtuous: </a:t>
            </a:r>
          </a:p>
          <a:p>
            <a:pPr algn="just"/>
            <a:endParaRPr lang="en-US" dirty="0" smtClean="0"/>
          </a:p>
          <a:p>
            <a:pPr marL="0" indent="0" algn="just">
              <a:buNone/>
            </a:pPr>
            <a:r>
              <a:rPr lang="en-US" dirty="0" err="1" smtClean="0"/>
              <a:t>i</a:t>
            </a:r>
            <a:r>
              <a:rPr lang="en-US" dirty="0" smtClean="0"/>
              <a:t>. try to </a:t>
            </a:r>
            <a:r>
              <a:rPr lang="en-US" b="1" dirty="0" smtClean="0">
                <a:solidFill>
                  <a:srgbClr val="FF0000"/>
                </a:solidFill>
              </a:rPr>
              <a:t>err on the side </a:t>
            </a:r>
            <a:r>
              <a:rPr lang="en-US" dirty="0" smtClean="0"/>
              <a:t>of the </a:t>
            </a:r>
            <a:r>
              <a:rPr lang="en-US" b="1" dirty="0" smtClean="0">
                <a:solidFill>
                  <a:srgbClr val="FF0000"/>
                </a:solidFill>
              </a:rPr>
              <a:t>excess</a:t>
            </a:r>
            <a:r>
              <a:rPr lang="en-US" dirty="0" smtClean="0"/>
              <a:t> rather than the </a:t>
            </a:r>
            <a:r>
              <a:rPr lang="en-US" b="1" dirty="0" smtClean="0">
                <a:solidFill>
                  <a:srgbClr val="FF0000"/>
                </a:solidFill>
              </a:rPr>
              <a:t>opposite</a:t>
            </a:r>
            <a:r>
              <a:rPr lang="en-US" dirty="0" smtClean="0"/>
              <a:t> of the virtue. We will learn more about the virtue of </a:t>
            </a:r>
            <a:r>
              <a:rPr lang="en-US" b="1" dirty="0" smtClean="0">
                <a:solidFill>
                  <a:srgbClr val="FF0000"/>
                </a:solidFill>
              </a:rPr>
              <a:t>bravery</a:t>
            </a:r>
            <a:r>
              <a:rPr lang="en-US" dirty="0" smtClean="0"/>
              <a:t> from being rash than from being a </a:t>
            </a:r>
            <a:r>
              <a:rPr lang="en-US" b="1" dirty="0" smtClean="0">
                <a:solidFill>
                  <a:srgbClr val="FF0000"/>
                </a:solidFill>
              </a:rPr>
              <a:t>coward</a:t>
            </a:r>
            <a:r>
              <a:rPr lang="en-US" dirty="0" smtClean="0"/>
              <a:t>;</a:t>
            </a:r>
          </a:p>
          <a:p>
            <a:pPr marL="514350" indent="-514350" algn="just">
              <a:buAutoNum type="romanLcPeriod"/>
            </a:pPr>
            <a:endParaRPr lang="en-US" dirty="0" smtClean="0"/>
          </a:p>
          <a:p>
            <a:pPr marL="0" indent="0" algn="just">
              <a:buNone/>
            </a:pPr>
            <a:r>
              <a:rPr lang="en-US" dirty="0" smtClean="0"/>
              <a:t>ii. Identify those extremes to which we are </a:t>
            </a:r>
            <a:r>
              <a:rPr lang="en-US" b="1" dirty="0" smtClean="0">
                <a:solidFill>
                  <a:srgbClr val="FF0000"/>
                </a:solidFill>
              </a:rPr>
              <a:t>habitually inclined </a:t>
            </a:r>
            <a:r>
              <a:rPr lang="en-US" dirty="0" smtClean="0"/>
              <a:t>and </a:t>
            </a:r>
            <a:r>
              <a:rPr lang="en-US" b="1" dirty="0" smtClean="0">
                <a:solidFill>
                  <a:srgbClr val="FF0000"/>
                </a:solidFill>
              </a:rPr>
              <a:t>avoid</a:t>
            </a:r>
            <a:r>
              <a:rPr lang="en-US" dirty="0" smtClean="0"/>
              <a:t> those we find </a:t>
            </a:r>
            <a:r>
              <a:rPr lang="en-US" b="1" dirty="0" smtClean="0">
                <a:solidFill>
                  <a:srgbClr val="FF0000"/>
                </a:solidFill>
              </a:rPr>
              <a:t>most pleasurable</a:t>
            </a:r>
            <a:r>
              <a:rPr lang="en-US" dirty="0" smtClean="0"/>
              <a:t>;</a:t>
            </a:r>
            <a:endParaRPr lang="en-US"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8</a:t>
            </a:fld>
            <a:endParaRPr lang="en-GB"/>
          </a:p>
        </p:txBody>
      </p:sp>
    </p:spTree>
    <p:extLst>
      <p:ext uri="{BB962C8B-B14F-4D97-AF65-F5344CB8AC3E}">
        <p14:creationId xmlns:p14="http://schemas.microsoft.com/office/powerpoint/2010/main" val="226212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552" y="980728"/>
            <a:ext cx="8425308" cy="817453"/>
          </a:xfrm>
        </p:spPr>
        <p:txBody>
          <a:bodyPr/>
          <a:lstStyle/>
          <a:p>
            <a:pPr algn="ctr"/>
            <a:r>
              <a:rPr lang="en-US" dirty="0" smtClean="0"/>
              <a:t>But also we should focus on achieving our </a:t>
            </a:r>
            <a:r>
              <a:rPr lang="en-US" i="1" dirty="0"/>
              <a:t>p</a:t>
            </a:r>
            <a:r>
              <a:rPr lang="en-US" i="1" dirty="0" smtClean="0"/>
              <a:t>urpose </a:t>
            </a:r>
            <a:r>
              <a:rPr lang="en-US" dirty="0" smtClean="0"/>
              <a:t>as human beings</a:t>
            </a:r>
            <a:endParaRPr lang="en-US" dirty="0"/>
          </a:p>
        </p:txBody>
      </p:sp>
      <p:sp>
        <p:nvSpPr>
          <p:cNvPr id="3" name="Content Placeholder 2"/>
          <p:cNvSpPr>
            <a:spLocks noGrp="1"/>
          </p:cNvSpPr>
          <p:nvPr>
            <p:ph idx="1"/>
          </p:nvPr>
        </p:nvSpPr>
        <p:spPr>
          <a:xfrm>
            <a:off x="704528" y="2276153"/>
            <a:ext cx="8634536" cy="3457103"/>
          </a:xfrm>
        </p:spPr>
        <p:txBody>
          <a:bodyPr>
            <a:normAutofit/>
          </a:bodyPr>
          <a:lstStyle/>
          <a:p>
            <a:pPr algn="just"/>
            <a:r>
              <a:rPr lang="en-US" sz="1800" dirty="0" smtClean="0"/>
              <a:t>Fryer points out the </a:t>
            </a:r>
            <a:r>
              <a:rPr lang="en-US" sz="1800" b="1" dirty="0" smtClean="0">
                <a:solidFill>
                  <a:srgbClr val="FF0000"/>
                </a:solidFill>
              </a:rPr>
              <a:t>difficulty</a:t>
            </a:r>
            <a:r>
              <a:rPr lang="en-US" sz="1800" dirty="0" smtClean="0"/>
              <a:t> of deciding what is the </a:t>
            </a:r>
            <a:r>
              <a:rPr lang="en-US" sz="1800" b="1" dirty="0" smtClean="0">
                <a:solidFill>
                  <a:srgbClr val="FF0000"/>
                </a:solidFill>
              </a:rPr>
              <a:t>purpose of human beings </a:t>
            </a:r>
            <a:r>
              <a:rPr lang="en-US" sz="1800" dirty="0" smtClean="0"/>
              <a:t>in general but writes about the </a:t>
            </a:r>
            <a:r>
              <a:rPr lang="en-US" sz="1800" b="1" dirty="0" smtClean="0">
                <a:solidFill>
                  <a:srgbClr val="FF0000"/>
                </a:solidFill>
              </a:rPr>
              <a:t>purpose of businesses;</a:t>
            </a:r>
          </a:p>
          <a:p>
            <a:pPr algn="just"/>
            <a:endParaRPr lang="en-US" sz="1800" dirty="0" smtClean="0"/>
          </a:p>
          <a:p>
            <a:pPr algn="just"/>
            <a:r>
              <a:rPr lang="en-US" sz="1800" dirty="0" smtClean="0"/>
              <a:t>But what about if we thought about the </a:t>
            </a:r>
            <a:r>
              <a:rPr lang="en-US" sz="1800" b="1" i="1" dirty="0" smtClean="0">
                <a:solidFill>
                  <a:srgbClr val="0000FF"/>
                </a:solidFill>
              </a:rPr>
              <a:t>purpose </a:t>
            </a:r>
            <a:r>
              <a:rPr lang="en-US" sz="1800" b="1" dirty="0" smtClean="0">
                <a:solidFill>
                  <a:srgbClr val="0000FF"/>
                </a:solidFill>
              </a:rPr>
              <a:t>of ourselves </a:t>
            </a:r>
            <a:r>
              <a:rPr lang="en-US" sz="1800" dirty="0" smtClean="0"/>
              <a:t>as members of a </a:t>
            </a:r>
            <a:r>
              <a:rPr lang="en-US" sz="1800" b="1" dirty="0" smtClean="0">
                <a:solidFill>
                  <a:srgbClr val="0000FF"/>
                </a:solidFill>
              </a:rPr>
              <a:t>community</a:t>
            </a:r>
            <a:r>
              <a:rPr lang="en-US" sz="1800" dirty="0" smtClean="0"/>
              <a:t> – ‘I was put on this </a:t>
            </a:r>
            <a:r>
              <a:rPr lang="en-US" sz="1800" b="1" dirty="0" smtClean="0">
                <a:solidFill>
                  <a:srgbClr val="0000FF"/>
                </a:solidFill>
              </a:rPr>
              <a:t>earth</a:t>
            </a:r>
            <a:r>
              <a:rPr lang="en-US" sz="1800" dirty="0" smtClean="0"/>
              <a:t> to ….’. And this ‘….’ happens in relation to the community: our </a:t>
            </a:r>
            <a:r>
              <a:rPr lang="en-US" sz="1800" b="1" dirty="0" smtClean="0">
                <a:solidFill>
                  <a:srgbClr val="0000FF"/>
                </a:solidFill>
              </a:rPr>
              <a:t>individual</a:t>
            </a:r>
            <a:r>
              <a:rPr lang="en-US" sz="1800" dirty="0" smtClean="0"/>
              <a:t> purpose cannot be </a:t>
            </a:r>
            <a:r>
              <a:rPr lang="en-US" sz="1800" b="1" dirty="0" smtClean="0">
                <a:solidFill>
                  <a:srgbClr val="0000FF"/>
                </a:solidFill>
              </a:rPr>
              <a:t>separated</a:t>
            </a:r>
            <a:r>
              <a:rPr lang="en-US" sz="1800" dirty="0" smtClean="0"/>
              <a:t> from the </a:t>
            </a:r>
            <a:r>
              <a:rPr lang="en-US" sz="1800" b="1" dirty="0" smtClean="0">
                <a:solidFill>
                  <a:srgbClr val="0000FF"/>
                </a:solidFill>
              </a:rPr>
              <a:t>contribution</a:t>
            </a:r>
            <a:r>
              <a:rPr lang="en-US" sz="1800" dirty="0" smtClean="0"/>
              <a:t> we make to society;</a:t>
            </a:r>
          </a:p>
          <a:p>
            <a:pPr algn="just"/>
            <a:endParaRPr lang="en-US" sz="1800" dirty="0" smtClean="0"/>
          </a:p>
          <a:p>
            <a:pPr algn="just"/>
            <a:r>
              <a:rPr lang="en-US" sz="1800" dirty="0" smtClean="0"/>
              <a:t>E.g. if ‘I was put on this earth to bake </a:t>
            </a:r>
            <a:r>
              <a:rPr lang="en-US" sz="1800" b="1" dirty="0" smtClean="0">
                <a:solidFill>
                  <a:srgbClr val="FF0000"/>
                </a:solidFill>
              </a:rPr>
              <a:t>wonderful cakes</a:t>
            </a:r>
            <a:r>
              <a:rPr lang="en-US" sz="1800" dirty="0" smtClean="0"/>
              <a:t>’ then through cake-making we </a:t>
            </a:r>
            <a:r>
              <a:rPr lang="en-US" sz="1800" b="1" dirty="0" smtClean="0">
                <a:solidFill>
                  <a:srgbClr val="FF0000"/>
                </a:solidFill>
              </a:rPr>
              <a:t>help our community flourish</a:t>
            </a:r>
            <a:r>
              <a:rPr lang="en-US" sz="1800" dirty="0" smtClean="0"/>
              <a:t>, but we also flourish because our cakes are </a:t>
            </a:r>
            <a:r>
              <a:rPr lang="en-US" sz="1800" b="1" dirty="0" smtClean="0">
                <a:solidFill>
                  <a:srgbClr val="FF0000"/>
                </a:solidFill>
              </a:rPr>
              <a:t>admired</a:t>
            </a:r>
            <a:r>
              <a:rPr lang="en-US" sz="1800" dirty="0" smtClean="0"/>
              <a:t> (and eaten). </a:t>
            </a:r>
            <a:endParaRPr lang="en-US" sz="1800" dirty="0"/>
          </a:p>
        </p:txBody>
      </p:sp>
      <p:sp>
        <p:nvSpPr>
          <p:cNvPr id="4" name="Date Placeholder 3"/>
          <p:cNvSpPr>
            <a:spLocks noGrp="1"/>
          </p:cNvSpPr>
          <p:nvPr>
            <p:ph type="dt" sz="half" idx="10"/>
          </p:nvPr>
        </p:nvSpPr>
        <p:spPr/>
        <p:txBody>
          <a:bodyPr/>
          <a:lstStyle/>
          <a:p>
            <a:fld id="{EA24C69A-CCAC-45AF-85CA-9C0F0FF3F3AF}" type="datetime4">
              <a:rPr lang="en-GB" smtClean="0"/>
              <a:pPr/>
              <a:t>14 November 2016</a:t>
            </a:fld>
            <a:endParaRPr lang="en-GB"/>
          </a:p>
        </p:txBody>
      </p:sp>
      <p:sp>
        <p:nvSpPr>
          <p:cNvPr id="5" name="Footer Placeholder 4"/>
          <p:cNvSpPr>
            <a:spLocks noGrp="1"/>
          </p:cNvSpPr>
          <p:nvPr>
            <p:ph type="ftr" sz="quarter" idx="11"/>
          </p:nvPr>
        </p:nvSpPr>
        <p:spPr/>
        <p:txBody>
          <a:bodyPr/>
          <a:lstStyle/>
          <a:p>
            <a:r>
              <a:rPr lang="en-GB" smtClean="0"/>
              <a:t>PRESENTATION TITLE AND AUTHOR</a:t>
            </a:r>
            <a:endParaRPr lang="en-GB"/>
          </a:p>
        </p:txBody>
      </p:sp>
      <p:sp>
        <p:nvSpPr>
          <p:cNvPr id="6" name="Slide Number Placeholder 5"/>
          <p:cNvSpPr>
            <a:spLocks noGrp="1"/>
          </p:cNvSpPr>
          <p:nvPr>
            <p:ph type="sldNum" sz="quarter" idx="12"/>
          </p:nvPr>
        </p:nvSpPr>
        <p:spPr/>
        <p:txBody>
          <a:bodyPr/>
          <a:lstStyle/>
          <a:p>
            <a:fld id="{653FF254-26D3-4E50-98DF-6C68BE574C8B}" type="slidenum">
              <a:rPr lang="en-GB" smtClean="0"/>
              <a:pPr/>
              <a:t>9</a:t>
            </a:fld>
            <a:endParaRPr lang="en-GB"/>
          </a:p>
        </p:txBody>
      </p:sp>
    </p:spTree>
    <p:extLst>
      <p:ext uri="{BB962C8B-B14F-4D97-AF65-F5344CB8AC3E}">
        <p14:creationId xmlns:p14="http://schemas.microsoft.com/office/powerpoint/2010/main" val="158155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adford PPT_combination1v3">
  <a:themeElements>
    <a:clrScheme name="Custom 1">
      <a:dk1>
        <a:srgbClr val="294518"/>
      </a:dk1>
      <a:lt1>
        <a:sysClr val="window" lastClr="FFFFFF"/>
      </a:lt1>
      <a:dk2>
        <a:srgbClr val="294518"/>
      </a:dk2>
      <a:lt2>
        <a:srgbClr val="D8D8D8"/>
      </a:lt2>
      <a:accent1>
        <a:srgbClr val="6D8D23"/>
      </a:accent1>
      <a:accent2>
        <a:srgbClr val="294518"/>
      </a:accent2>
      <a:accent3>
        <a:srgbClr val="008591"/>
      </a:accent3>
      <a:accent4>
        <a:srgbClr val="395E14"/>
      </a:accent4>
      <a:accent5>
        <a:srgbClr val="294518"/>
      </a:accent5>
      <a:accent6>
        <a:srgbClr val="D8D8D8"/>
      </a:accent6>
      <a:hlink>
        <a:srgbClr val="6D8D23"/>
      </a:hlink>
      <a:folHlink>
        <a:srgbClr val="008591"/>
      </a:folHlink>
    </a:clrScheme>
    <a:fontScheme name="Custom 1">
      <a:majorFont>
        <a:latin typeface="Georgia"/>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212F"/>
        </a:solidFill>
        <a:ln>
          <a:solidFill>
            <a:srgbClr val="00212F"/>
          </a:solidFill>
        </a:ln>
      </a:spPr>
      <a:bodyPr lIns="0" tIns="0" rIns="0" bIns="0" rtlCol="0" anchor="ctr">
        <a:normAutofit/>
      </a:bodyPr>
      <a:lstStyle>
        <a:defPPr algn="ctr">
          <a:defRPr b="1" i="1" dirty="0">
            <a:solidFill>
              <a:schemeClr val="bg1"/>
            </a:solidFill>
            <a:latin typeface="Georgia" panose="02040502050405020303" pitchFamily="18"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Bradford PPT_combination1v3.potx</Template>
  <TotalTime>3864</TotalTime>
  <Words>1286</Words>
  <Application>Microsoft Office PowerPoint</Application>
  <PresentationFormat>A4 Paper (210x297 mm)</PresentationFormat>
  <Paragraphs>159</Paragraphs>
  <Slides>17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Apple Casual</vt:lpstr>
      <vt:lpstr>Arial</vt:lpstr>
      <vt:lpstr>Avenir Black Oblique</vt:lpstr>
      <vt:lpstr>Calibri</vt:lpstr>
      <vt:lpstr>Georgia</vt:lpstr>
      <vt:lpstr>Lucida Sans</vt:lpstr>
      <vt:lpstr>Wingdings</vt:lpstr>
      <vt:lpstr>Zapf Dingbats</vt:lpstr>
      <vt:lpstr>Bradford PPT_combination1v3</vt:lpstr>
      <vt:lpstr>VIRTUE ETHICS 2:  PRINCIPLES</vt:lpstr>
      <vt:lpstr>Overview of the final five weeks</vt:lpstr>
      <vt:lpstr>Reminder: The virtues </vt:lpstr>
      <vt:lpstr>Aristotle (and his teacher, Plato)</vt:lpstr>
      <vt:lpstr>The virtuous, or golden, mean</vt:lpstr>
      <vt:lpstr>PowerPoint Presentation</vt:lpstr>
      <vt:lpstr>As Aristotle put it, one must act:</vt:lpstr>
      <vt:lpstr>Are we born virtuous or do we become virtuous?</vt:lpstr>
      <vt:lpstr>But also we should focus on achieving our purpose as human beings</vt:lpstr>
      <vt:lpstr>Flash forward 2300 years:  Alasdair MacIntyre (born 12/1/29)</vt:lpstr>
      <vt:lpstr> ‘After Virtue’ (1981)</vt:lpstr>
      <vt:lpstr>The importance of practices</vt:lpstr>
      <vt:lpstr>But what is ‘excellence’?</vt:lpstr>
      <vt:lpstr>Where are the virtues in all this?</vt:lpstr>
      <vt:lpstr>Summary</vt:lpstr>
      <vt:lpstr>Knowledge warning: what Fryer does not say</vt:lpstr>
      <vt:lpstr>SUMMARY OF VIRTUE ETHICS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dc:creator>
  <cp:lastModifiedBy>Niranjan Shetty</cp:lastModifiedBy>
  <cp:revision>147</cp:revision>
  <cp:lastPrinted>2015-11-12T15:31:16Z</cp:lastPrinted>
  <dcterms:created xsi:type="dcterms:W3CDTF">2014-05-11T07:19:02Z</dcterms:created>
  <dcterms:modified xsi:type="dcterms:W3CDTF">2016-11-14T09:30:56Z</dcterms:modified>
</cp:coreProperties>
</file>