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8" r:id="rId3"/>
    <p:sldId id="309" r:id="rId4"/>
    <p:sldId id="261" r:id="rId5"/>
    <p:sldId id="274" r:id="rId6"/>
    <p:sldId id="273" r:id="rId7"/>
    <p:sldId id="275" r:id="rId8"/>
    <p:sldId id="263" r:id="rId9"/>
    <p:sldId id="310" r:id="rId10"/>
    <p:sldId id="304" r:id="rId11"/>
    <p:sldId id="305" r:id="rId12"/>
    <p:sldId id="311" r:id="rId13"/>
    <p:sldId id="264" r:id="rId14"/>
    <p:sldId id="276" r:id="rId15"/>
    <p:sldId id="312" r:id="rId16"/>
    <p:sldId id="260" r:id="rId17"/>
    <p:sldId id="313" r:id="rId18"/>
    <p:sldId id="265" r:id="rId19"/>
    <p:sldId id="266" r:id="rId20"/>
    <p:sldId id="267" r:id="rId21"/>
    <p:sldId id="314" r:id="rId22"/>
    <p:sldId id="268" r:id="rId23"/>
    <p:sldId id="269" r:id="rId24"/>
    <p:sldId id="271" r:id="rId25"/>
    <p:sldId id="272" r:id="rId26"/>
    <p:sldId id="278" r:id="rId27"/>
    <p:sldId id="298" r:id="rId28"/>
    <p:sldId id="279" r:id="rId29"/>
    <p:sldId id="280" r:id="rId30"/>
    <p:sldId id="303" r:id="rId31"/>
    <p:sldId id="281" r:id="rId32"/>
    <p:sldId id="300" r:id="rId33"/>
    <p:sldId id="301" r:id="rId34"/>
    <p:sldId id="302" r:id="rId35"/>
    <p:sldId id="282" r:id="rId36"/>
    <p:sldId id="283" r:id="rId37"/>
    <p:sldId id="284" r:id="rId38"/>
    <p:sldId id="285" r:id="rId39"/>
    <p:sldId id="287" r:id="rId40"/>
    <p:sldId id="289" r:id="rId41"/>
    <p:sldId id="290" r:id="rId42"/>
    <p:sldId id="291" r:id="rId43"/>
    <p:sldId id="306" r:id="rId44"/>
    <p:sldId id="307" r:id="rId45"/>
    <p:sldId id="292" r:id="rId46"/>
    <p:sldId id="293" r:id="rId47"/>
    <p:sldId id="294" r:id="rId48"/>
    <p:sldId id="295" r:id="rId49"/>
    <p:sldId id="296" r:id="rId50"/>
    <p:sldId id="297" r:id="rId51"/>
    <p:sldId id="286" r:id="rId52"/>
    <p:sldId id="257"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34588"/>
    <p:restoredTop sz="86429"/>
  </p:normalViewPr>
  <p:slideViewPr>
    <p:cSldViewPr>
      <p:cViewPr varScale="1">
        <p:scale>
          <a:sx n="82" d="100"/>
          <a:sy n="82" d="100"/>
        </p:scale>
        <p:origin x="976" y="168"/>
      </p:cViewPr>
      <p:guideLst>
        <p:guide orient="horz" pos="2160"/>
        <p:guide pos="2880"/>
      </p:guideLst>
    </p:cSldViewPr>
  </p:slideViewPr>
  <p:outlineViewPr>
    <p:cViewPr>
      <p:scale>
        <a:sx n="33" d="100"/>
        <a:sy n="33" d="100"/>
      </p:scale>
      <p:origin x="0" y="-80632"/>
    </p:cViewPr>
  </p:outlineViewPr>
  <p:notesTextViewPr>
    <p:cViewPr>
      <p:scale>
        <a:sx n="100" d="100"/>
        <a:sy n="100" d="100"/>
      </p:scale>
      <p:origin x="0" y="0"/>
    </p:cViewPr>
  </p:notesTextViewPr>
  <p:sorterViewPr>
    <p:cViewPr>
      <p:scale>
        <a:sx n="66" d="100"/>
        <a:sy n="66" d="100"/>
      </p:scale>
      <p:origin x="0" y="1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1E2A886-2E4E-4570-A26D-CF429BE39117}" type="datetimeFigureOut">
              <a:rPr lang="en-GB" smtClean="0"/>
              <a:pPr/>
              <a:t>07/12/2016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8CB013-BBAB-4EDD-B63E-2881B4434E8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E2A886-2E4E-4570-A26D-CF429BE39117}" type="datetimeFigureOut">
              <a:rPr lang="en-GB" smtClean="0"/>
              <a:pPr/>
              <a:t>07/12/2016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8CB013-BBAB-4EDD-B63E-2881B4434E8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E2A886-2E4E-4570-A26D-CF429BE39117}" type="datetimeFigureOut">
              <a:rPr lang="en-GB" smtClean="0"/>
              <a:pPr/>
              <a:t>07/12/2016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8CB013-BBAB-4EDD-B63E-2881B4434E8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E2A886-2E4E-4570-A26D-CF429BE39117}" type="datetimeFigureOut">
              <a:rPr lang="en-GB" smtClean="0"/>
              <a:pPr/>
              <a:t>07/12/2016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8CB013-BBAB-4EDD-B63E-2881B4434E8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E2A886-2E4E-4570-A26D-CF429BE39117}" type="datetimeFigureOut">
              <a:rPr lang="en-GB" smtClean="0"/>
              <a:pPr/>
              <a:t>07/12/2016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8CB013-BBAB-4EDD-B63E-2881B4434E8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1E2A886-2E4E-4570-A26D-CF429BE39117}" type="datetimeFigureOut">
              <a:rPr lang="en-GB" smtClean="0"/>
              <a:pPr/>
              <a:t>07/12/2016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8CB013-BBAB-4EDD-B63E-2881B4434E8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1E2A886-2E4E-4570-A26D-CF429BE39117}" type="datetimeFigureOut">
              <a:rPr lang="en-GB" smtClean="0"/>
              <a:pPr/>
              <a:t>07/12/2016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D8CB013-BBAB-4EDD-B63E-2881B4434E8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1E2A886-2E4E-4570-A26D-CF429BE39117}" type="datetimeFigureOut">
              <a:rPr lang="en-GB" smtClean="0"/>
              <a:pPr/>
              <a:t>07/12/2016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8CB013-BBAB-4EDD-B63E-2881B4434E8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E2A886-2E4E-4570-A26D-CF429BE39117}" type="datetimeFigureOut">
              <a:rPr lang="en-GB" smtClean="0"/>
              <a:pPr/>
              <a:t>07/12/2016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D8CB013-BBAB-4EDD-B63E-2881B4434E8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E2A886-2E4E-4570-A26D-CF429BE39117}" type="datetimeFigureOut">
              <a:rPr lang="en-GB" smtClean="0"/>
              <a:pPr/>
              <a:t>07/12/2016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8CB013-BBAB-4EDD-B63E-2881B4434E8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E2A886-2E4E-4570-A26D-CF429BE39117}" type="datetimeFigureOut">
              <a:rPr lang="en-GB" smtClean="0"/>
              <a:pPr/>
              <a:t>07/12/2016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8CB013-BBAB-4EDD-B63E-2881B4434E8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E2A886-2E4E-4570-A26D-CF429BE39117}" type="datetimeFigureOut">
              <a:rPr lang="en-GB" smtClean="0"/>
              <a:pPr/>
              <a:t>07/12/2016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8CB013-BBAB-4EDD-B63E-2881B4434E8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j.r.bryson@bham.ac.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0" y="2492896"/>
            <a:ext cx="9144000" cy="2162671"/>
          </a:xfrm>
        </p:spPr>
        <p:txBody>
          <a:bodyPr>
            <a:normAutofit/>
          </a:bodyPr>
          <a:lstStyle/>
          <a:p>
            <a:r>
              <a:rPr lang="en-GB" b="1" dirty="0" smtClean="0"/>
              <a:t>Lecture 9</a:t>
            </a:r>
            <a:r>
              <a:rPr lang="en-GB" b="1" dirty="0"/>
              <a:t/>
            </a:r>
            <a:br>
              <a:rPr lang="en-GB" b="1" dirty="0"/>
            </a:br>
            <a:r>
              <a:rPr lang="en-GB" b="1" dirty="0"/>
              <a:t>The Internationalisation of Services</a:t>
            </a:r>
            <a:r>
              <a:rPr lang="en-GB" dirty="0"/>
              <a:t/>
            </a:r>
            <a:br>
              <a:rPr lang="en-GB" dirty="0"/>
            </a:br>
            <a:endParaRPr lang="en-GB" dirty="0"/>
          </a:p>
        </p:txBody>
      </p:sp>
      <p:sp>
        <p:nvSpPr>
          <p:cNvPr id="5" name="Subtitle 2"/>
          <p:cNvSpPr>
            <a:spLocks noGrp="1"/>
          </p:cNvSpPr>
          <p:nvPr>
            <p:ph type="subTitle" idx="1"/>
          </p:nvPr>
        </p:nvSpPr>
        <p:spPr>
          <a:xfrm>
            <a:off x="1371600" y="5157192"/>
            <a:ext cx="6400800" cy="1584176"/>
          </a:xfrm>
        </p:spPr>
        <p:txBody>
          <a:bodyPr>
            <a:normAutofit/>
          </a:bodyPr>
          <a:lstStyle/>
          <a:p>
            <a:pPr>
              <a:lnSpc>
                <a:spcPct val="90000"/>
              </a:lnSpc>
            </a:pPr>
            <a:r>
              <a:rPr lang="en-GB" sz="2600" dirty="0" smtClean="0">
                <a:solidFill>
                  <a:schemeClr val="tx1"/>
                </a:solidFill>
              </a:rPr>
              <a:t>John R. Bryson,</a:t>
            </a:r>
          </a:p>
          <a:p>
            <a:pPr>
              <a:lnSpc>
                <a:spcPct val="90000"/>
              </a:lnSpc>
            </a:pPr>
            <a:r>
              <a:rPr lang="en-GB" sz="2600" dirty="0" smtClean="0">
                <a:solidFill>
                  <a:schemeClr val="tx1"/>
                </a:solidFill>
              </a:rPr>
              <a:t>Professor of Enterprise and Competitiveness </a:t>
            </a:r>
          </a:p>
          <a:p>
            <a:pPr>
              <a:lnSpc>
                <a:spcPct val="90000"/>
              </a:lnSpc>
            </a:pPr>
            <a:r>
              <a:rPr lang="en-GB" sz="2600" dirty="0" smtClean="0">
                <a:solidFill>
                  <a:schemeClr val="tx1"/>
                </a:solidFill>
              </a:rPr>
              <a:t>E-mail: </a:t>
            </a:r>
            <a:r>
              <a:rPr lang="en-GB" sz="2600" dirty="0" smtClean="0">
                <a:solidFill>
                  <a:schemeClr val="tx1"/>
                </a:solidFill>
                <a:hlinkClick r:id="rId2"/>
              </a:rPr>
              <a:t>j.r.bryson@bham.ac.uk</a:t>
            </a:r>
            <a:endParaRPr lang="en-GB" sz="2600" dirty="0" smtClean="0"/>
          </a:p>
          <a:p>
            <a:endParaRPr lang="en-GB" dirty="0"/>
          </a:p>
        </p:txBody>
      </p:sp>
      <p:sp>
        <p:nvSpPr>
          <p:cNvPr id="6" name="Rectangle 5"/>
          <p:cNvSpPr/>
          <p:nvPr/>
        </p:nvSpPr>
        <p:spPr>
          <a:xfrm>
            <a:off x="0" y="116632"/>
            <a:ext cx="9144000" cy="1754326"/>
          </a:xfrm>
          <a:prstGeom prst="rect">
            <a:avLst/>
          </a:prstGeom>
        </p:spPr>
        <p:txBody>
          <a:bodyPr wrap="square">
            <a:spAutoFit/>
          </a:bodyPr>
          <a:lstStyle/>
          <a:p>
            <a:pPr algn="ctr"/>
            <a:r>
              <a:rPr lang="en-GB" sz="3600" dirty="0" smtClean="0">
                <a:latin typeface="Times New Roman" pitchFamily="18" charset="0"/>
                <a:cs typeface="Times New Roman" pitchFamily="18" charset="0"/>
              </a:rPr>
              <a:t>University of Birmingham,  </a:t>
            </a:r>
            <a:br>
              <a:rPr lang="en-GB" sz="3600" dirty="0" smtClean="0">
                <a:latin typeface="Times New Roman" pitchFamily="18" charset="0"/>
                <a:cs typeface="Times New Roman" pitchFamily="18" charset="0"/>
              </a:rPr>
            </a:br>
            <a:r>
              <a:rPr lang="en-GB" sz="3600" dirty="0" smtClean="0">
                <a:latin typeface="Times New Roman" pitchFamily="18" charset="0"/>
                <a:cs typeface="Times New Roman" pitchFamily="18" charset="0"/>
              </a:rPr>
              <a:t>MSc International Business</a:t>
            </a:r>
            <a:br>
              <a:rPr lang="en-GB" sz="3600" dirty="0" smtClean="0">
                <a:latin typeface="Times New Roman" pitchFamily="18" charset="0"/>
                <a:cs typeface="Times New Roman" pitchFamily="18" charset="0"/>
              </a:rPr>
            </a:br>
            <a:r>
              <a:rPr lang="en-GB" sz="3600" dirty="0" smtClean="0">
                <a:latin typeface="Times New Roman" pitchFamily="18" charset="0"/>
                <a:cs typeface="Times New Roman" pitchFamily="18" charset="0"/>
              </a:rPr>
              <a:t>2016-17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GB" sz="3600" b="1" dirty="0" smtClean="0"/>
              <a:t>Services and Internationalisation: Hobbs (1) </a:t>
            </a:r>
            <a:endParaRPr lang="en-GB" sz="3600" b="1" dirty="0"/>
          </a:p>
        </p:txBody>
      </p:sp>
      <p:sp>
        <p:nvSpPr>
          <p:cNvPr id="3" name="Content Placeholder 2"/>
          <p:cNvSpPr>
            <a:spLocks noGrp="1"/>
          </p:cNvSpPr>
          <p:nvPr>
            <p:ph idx="1"/>
          </p:nvPr>
        </p:nvSpPr>
        <p:spPr>
          <a:xfrm>
            <a:off x="0" y="1124744"/>
            <a:ext cx="6876256" cy="5544616"/>
          </a:xfrm>
        </p:spPr>
        <p:txBody>
          <a:bodyPr>
            <a:normAutofit/>
          </a:bodyPr>
          <a:lstStyle/>
          <a:p>
            <a:pPr marL="514350" indent="-514350">
              <a:buNone/>
            </a:pPr>
            <a:r>
              <a:rPr lang="en-GB" b="1" dirty="0" smtClean="0"/>
              <a:t>Hobbs (London)</a:t>
            </a:r>
          </a:p>
          <a:p>
            <a:pPr marL="514350" indent="-514350">
              <a:buNone/>
            </a:pPr>
            <a:endParaRPr lang="en-GB" b="1" dirty="0" smtClean="0"/>
          </a:p>
          <a:p>
            <a:pPr marL="514350" indent="-514350">
              <a:buFont typeface="+mj-lt"/>
              <a:buAutoNum type="arabicPeriod"/>
            </a:pPr>
            <a:r>
              <a:rPr lang="en-GB" dirty="0" smtClean="0"/>
              <a:t>British Clothing Fashion Retailer (founded 1981) </a:t>
            </a:r>
          </a:p>
          <a:p>
            <a:pPr marL="514350" indent="-514350">
              <a:buFont typeface="+mj-lt"/>
              <a:buAutoNum type="arabicPeriod"/>
            </a:pPr>
            <a:r>
              <a:rPr lang="en-GB" dirty="0" smtClean="0"/>
              <a:t>Owned by 3I.</a:t>
            </a:r>
          </a:p>
          <a:p>
            <a:pPr marL="514350" indent="-514350">
              <a:buFont typeface="+mj-lt"/>
              <a:buAutoNum type="arabicPeriod"/>
            </a:pPr>
            <a:r>
              <a:rPr lang="en-GB" dirty="0" smtClean="0"/>
              <a:t>November 2012 – sales increased by 9% to £87m, a 55% increase in online sales with a new website, October 2012 saw an 18% increase in sales. </a:t>
            </a:r>
            <a:endParaRPr lang="en-GB"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9478" y="831733"/>
            <a:ext cx="3245840" cy="2453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585404"/>
            <a:ext cx="2411760" cy="3300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p:spPr>
        <p:txBody>
          <a:bodyPr>
            <a:normAutofit/>
          </a:bodyPr>
          <a:lstStyle/>
          <a:p>
            <a:r>
              <a:rPr lang="en-GB" sz="3600" b="1" dirty="0" smtClean="0"/>
              <a:t>Services and Internationalisation: Hobbs (2) </a:t>
            </a:r>
            <a:endParaRPr lang="en-GB" sz="3600" dirty="0"/>
          </a:p>
        </p:txBody>
      </p:sp>
      <p:sp>
        <p:nvSpPr>
          <p:cNvPr id="3" name="Content Placeholder 2"/>
          <p:cNvSpPr>
            <a:spLocks noGrp="1"/>
          </p:cNvSpPr>
          <p:nvPr>
            <p:ph idx="1"/>
          </p:nvPr>
        </p:nvSpPr>
        <p:spPr>
          <a:xfrm>
            <a:off x="0" y="1124744"/>
            <a:ext cx="9144000" cy="5733256"/>
          </a:xfrm>
        </p:spPr>
        <p:txBody>
          <a:bodyPr>
            <a:normAutofit fontScale="77500" lnSpcReduction="20000"/>
          </a:bodyPr>
          <a:lstStyle/>
          <a:p>
            <a:pPr>
              <a:buNone/>
            </a:pPr>
            <a:r>
              <a:rPr lang="en-GB" dirty="0" smtClean="0"/>
              <a:t>Three phase strategy to revitalise this firm: </a:t>
            </a:r>
          </a:p>
          <a:p>
            <a:pPr>
              <a:buNone/>
            </a:pPr>
            <a:endParaRPr lang="en-GB" dirty="0" smtClean="0"/>
          </a:p>
          <a:p>
            <a:pPr marL="514350" indent="-514350">
              <a:buAutoNum type="arabicParenR"/>
            </a:pPr>
            <a:r>
              <a:rPr lang="en-GB" dirty="0" smtClean="0"/>
              <a:t>Improve the product range.</a:t>
            </a:r>
          </a:p>
          <a:p>
            <a:pPr marL="514350" indent="-514350">
              <a:buAutoNum type="arabicParenR"/>
            </a:pPr>
            <a:r>
              <a:rPr lang="en-GB" dirty="0" smtClean="0"/>
              <a:t>Brand development – new website, </a:t>
            </a:r>
          </a:p>
          <a:p>
            <a:pPr marL="0" indent="0">
              <a:buNone/>
            </a:pPr>
            <a:r>
              <a:rPr lang="en-GB" dirty="0"/>
              <a:t> </a:t>
            </a:r>
            <a:r>
              <a:rPr lang="en-GB" dirty="0" smtClean="0"/>
              <a:t>      pop-up stores in the run-up to Christmas.</a:t>
            </a:r>
          </a:p>
          <a:p>
            <a:pPr marL="514350" indent="-514350">
              <a:buAutoNum type="arabicParenR"/>
            </a:pPr>
            <a:r>
              <a:rPr lang="en-GB" dirty="0" smtClean="0"/>
              <a:t>International expansions including (a dynamic sequence):</a:t>
            </a:r>
          </a:p>
          <a:p>
            <a:pPr marL="1314450" lvl="2" indent="-514350">
              <a:buAutoNum type="alphaUcParenR"/>
            </a:pPr>
            <a:r>
              <a:rPr lang="en-GB" dirty="0" smtClean="0"/>
              <a:t>The introduction of local language websites in 2013.</a:t>
            </a:r>
          </a:p>
          <a:p>
            <a:pPr marL="1314450" lvl="2" indent="-514350">
              <a:buAutoNum type="alphaUcParenR"/>
            </a:pPr>
            <a:r>
              <a:rPr lang="en-GB" dirty="0" smtClean="0"/>
              <a:t>Then opening concessions in department stores overseas.  </a:t>
            </a:r>
          </a:p>
          <a:p>
            <a:pPr marL="1314450" lvl="2" indent="-514350">
              <a:buAutoNum type="alphaUcParenR"/>
            </a:pPr>
            <a:r>
              <a:rPr lang="en-GB" dirty="0" smtClean="0"/>
              <a:t>Open own stores</a:t>
            </a:r>
          </a:p>
          <a:p>
            <a:pPr marL="1314450" lvl="2" indent="-514350">
              <a:buNone/>
            </a:pPr>
            <a:r>
              <a:rPr lang="en-GB" dirty="0" smtClean="0"/>
              <a:t>Key targets – Australia, Germany, US, Far East</a:t>
            </a:r>
          </a:p>
          <a:p>
            <a:pPr marL="1314450" lvl="2" indent="-514350">
              <a:buNone/>
            </a:pPr>
            <a:endParaRPr lang="en-GB" dirty="0" smtClean="0"/>
          </a:p>
          <a:p>
            <a:pPr marL="1314450" lvl="2" indent="-514350">
              <a:buNone/>
            </a:pPr>
            <a:r>
              <a:rPr lang="en-GB" dirty="0" smtClean="0"/>
              <a:t>British brands seen as quirky and authentic.</a:t>
            </a:r>
          </a:p>
          <a:p>
            <a:pPr marL="1314450" lvl="2" indent="-514350">
              <a:buNone/>
            </a:pPr>
            <a:endParaRPr lang="en-GB" dirty="0" smtClean="0"/>
          </a:p>
          <a:p>
            <a:r>
              <a:rPr lang="en-GB" sz="2100" dirty="0" smtClean="0"/>
              <a:t>2014 - Hobbs expanding </a:t>
            </a:r>
            <a:r>
              <a:rPr lang="en-GB" sz="2100" dirty="0"/>
              <a:t>into the </a:t>
            </a:r>
            <a:r>
              <a:rPr lang="en-GB" sz="2100" dirty="0" smtClean="0"/>
              <a:t>US by </a:t>
            </a:r>
            <a:r>
              <a:rPr lang="en-GB" sz="2100" dirty="0"/>
              <a:t>opening </a:t>
            </a:r>
            <a:r>
              <a:rPr lang="en-GB" sz="2100" dirty="0" smtClean="0"/>
              <a:t>concessions </a:t>
            </a:r>
            <a:r>
              <a:rPr lang="en-GB" sz="2100" dirty="0"/>
              <a:t>in Bloomingdale’s</a:t>
            </a:r>
            <a:r>
              <a:rPr lang="en-GB" sz="2100" dirty="0" smtClean="0"/>
              <a:t>.</a:t>
            </a:r>
            <a:r>
              <a:rPr lang="en-GB" sz="2000" dirty="0"/>
              <a:t> </a:t>
            </a:r>
            <a:r>
              <a:rPr lang="en-GB" sz="2000" dirty="0" smtClean="0"/>
              <a:t>Expanding overseas </a:t>
            </a:r>
            <a:r>
              <a:rPr lang="en-GB" sz="2000" dirty="0"/>
              <a:t>using concessions in another store </a:t>
            </a:r>
            <a:r>
              <a:rPr lang="en-GB" sz="2000" dirty="0" smtClean="0"/>
              <a:t>is a  </a:t>
            </a:r>
            <a:r>
              <a:rPr lang="en-GB" sz="2000" dirty="0"/>
              <a:t>low-risk approach to expansion.</a:t>
            </a:r>
            <a:endParaRPr lang="en-GB" sz="2100" dirty="0" smtClean="0"/>
          </a:p>
          <a:p>
            <a:pPr marL="0" indent="0">
              <a:buNone/>
            </a:pPr>
            <a:endParaRPr lang="en-GB" sz="2100" dirty="0" smtClean="0"/>
          </a:p>
          <a:p>
            <a:pPr marL="1314450" lvl="2" indent="-514350">
              <a:buNone/>
            </a:pPr>
            <a:r>
              <a:rPr lang="en-GB" sz="1900" dirty="0" smtClean="0">
                <a:latin typeface="Times New Roman" pitchFamily="18" charset="0"/>
                <a:cs typeface="Times New Roman" pitchFamily="18" charset="0"/>
              </a:rPr>
              <a:t>Source: Daily Telegraph, (2012), ‘Far-Flung Fashion Buoyant Hobbs Packs for Overseas’, Daily     Telegraph, Monday November 12: B3. </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9258" y="692696"/>
            <a:ext cx="2383160" cy="2383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001419"/>
          </a:xfrm>
        </p:spPr>
        <p:txBody>
          <a:bodyPr/>
          <a:lstStyle/>
          <a:p>
            <a:endParaRPr lang="en-GB" dirty="0" smtClean="0"/>
          </a:p>
          <a:p>
            <a:endParaRPr lang="en-GB" dirty="0" smtClean="0"/>
          </a:p>
          <a:p>
            <a:endParaRPr lang="en-GB" sz="3600" b="1" dirty="0" smtClean="0"/>
          </a:p>
          <a:p>
            <a:pPr>
              <a:buNone/>
            </a:pPr>
            <a:r>
              <a:rPr lang="en-GB" sz="3600" b="1" dirty="0" smtClean="0"/>
              <a:t>		3. Services and Internationalisation </a:t>
            </a:r>
            <a:endParaRPr lang="en-GB" sz="36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SERVICE TRADE MODES (UN, 2002)</a:t>
            </a:r>
            <a:endParaRPr lang="en-GB" b="1" dirty="0"/>
          </a:p>
        </p:txBody>
      </p:sp>
      <p:sp>
        <p:nvSpPr>
          <p:cNvPr id="3" name="Content Placeholder 2"/>
          <p:cNvSpPr>
            <a:spLocks noGrp="1"/>
          </p:cNvSpPr>
          <p:nvPr>
            <p:ph idx="1"/>
          </p:nvPr>
        </p:nvSpPr>
        <p:spPr>
          <a:xfrm>
            <a:off x="0" y="1600200"/>
            <a:ext cx="9144000" cy="5257800"/>
          </a:xfrm>
        </p:spPr>
        <p:txBody>
          <a:bodyPr>
            <a:normAutofit fontScale="85000" lnSpcReduction="20000"/>
          </a:bodyPr>
          <a:lstStyle/>
          <a:p>
            <a:pPr>
              <a:lnSpc>
                <a:spcPct val="80000"/>
              </a:lnSpc>
            </a:pPr>
            <a:r>
              <a:rPr lang="en-GB" dirty="0" smtClean="0">
                <a:latin typeface="Times New Roman" pitchFamily="18" charset="0"/>
                <a:cs typeface="Times New Roman" pitchFamily="18" charset="0"/>
              </a:rPr>
              <a:t>Mode 1, </a:t>
            </a:r>
            <a:r>
              <a:rPr lang="en-GB" b="1" i="1" dirty="0" smtClean="0">
                <a:latin typeface="Times New Roman" pitchFamily="18" charset="0"/>
                <a:cs typeface="Times New Roman" pitchFamily="18" charset="0"/>
              </a:rPr>
              <a:t>cross-border supply</a:t>
            </a:r>
            <a:r>
              <a:rPr lang="en-GB" b="1" dirty="0" smtClean="0">
                <a:latin typeface="Times New Roman" pitchFamily="18" charset="0"/>
                <a:cs typeface="Times New Roman" pitchFamily="18" charset="0"/>
              </a:rPr>
              <a:t> </a:t>
            </a:r>
            <a:r>
              <a:rPr lang="en-GB" dirty="0" smtClean="0">
                <a:latin typeface="Times New Roman" pitchFamily="18" charset="0"/>
                <a:cs typeface="Times New Roman" pitchFamily="18" charset="0"/>
              </a:rPr>
              <a:t>occurs when suppliers of services in one country supply services to consumers in another country without either supplier or consumer moving into the territory of the other. </a:t>
            </a:r>
          </a:p>
          <a:p>
            <a:pPr>
              <a:lnSpc>
                <a:spcPct val="80000"/>
              </a:lnSpc>
              <a:buNone/>
            </a:pPr>
            <a:endParaRPr lang="en-GB" dirty="0" smtClean="0">
              <a:latin typeface="Times New Roman" pitchFamily="18" charset="0"/>
              <a:cs typeface="Times New Roman" pitchFamily="18" charset="0"/>
            </a:endParaRPr>
          </a:p>
          <a:p>
            <a:pPr>
              <a:lnSpc>
                <a:spcPct val="80000"/>
              </a:lnSpc>
            </a:pPr>
            <a:r>
              <a:rPr lang="en-GB" dirty="0" smtClean="0">
                <a:latin typeface="Times New Roman" pitchFamily="18" charset="0"/>
                <a:cs typeface="Times New Roman" pitchFamily="18" charset="0"/>
              </a:rPr>
              <a:t>Mode 2, </a:t>
            </a:r>
            <a:r>
              <a:rPr lang="en-GB" b="1" i="1" dirty="0" smtClean="0">
                <a:latin typeface="Times New Roman" pitchFamily="18" charset="0"/>
                <a:cs typeface="Times New Roman" pitchFamily="18" charset="0"/>
              </a:rPr>
              <a:t>consumption abroad </a:t>
            </a:r>
            <a:r>
              <a:rPr lang="en-GB" dirty="0" smtClean="0">
                <a:latin typeface="Times New Roman" pitchFamily="18" charset="0"/>
                <a:cs typeface="Times New Roman" pitchFamily="18" charset="0"/>
              </a:rPr>
              <a:t>refers to the process by which a consumer resident in one country moves to another country to obtain a service. </a:t>
            </a:r>
          </a:p>
          <a:p>
            <a:pPr>
              <a:lnSpc>
                <a:spcPct val="80000"/>
              </a:lnSpc>
              <a:buNone/>
            </a:pPr>
            <a:endParaRPr lang="en-GB" dirty="0" smtClean="0">
              <a:latin typeface="Times New Roman" pitchFamily="18" charset="0"/>
              <a:cs typeface="Times New Roman" pitchFamily="18" charset="0"/>
            </a:endParaRPr>
          </a:p>
          <a:p>
            <a:pPr>
              <a:lnSpc>
                <a:spcPct val="80000"/>
              </a:lnSpc>
            </a:pPr>
            <a:r>
              <a:rPr lang="en-GB" dirty="0" smtClean="0">
                <a:latin typeface="Times New Roman" pitchFamily="18" charset="0"/>
                <a:cs typeface="Times New Roman" pitchFamily="18" charset="0"/>
              </a:rPr>
              <a:t>Mode 3, </a:t>
            </a:r>
            <a:r>
              <a:rPr lang="en-GB" b="1" i="1" dirty="0" smtClean="0">
                <a:latin typeface="Times New Roman" pitchFamily="18" charset="0"/>
                <a:cs typeface="Times New Roman" pitchFamily="18" charset="0"/>
              </a:rPr>
              <a:t>commercial presence </a:t>
            </a:r>
            <a:r>
              <a:rPr lang="en-GB" dirty="0" smtClean="0">
                <a:latin typeface="Times New Roman" pitchFamily="18" charset="0"/>
                <a:cs typeface="Times New Roman" pitchFamily="18" charset="0"/>
              </a:rPr>
              <a:t>occurs when enterprises in an economy supply services internationally through the activities of foreign affiliates. </a:t>
            </a:r>
          </a:p>
          <a:p>
            <a:pPr>
              <a:lnSpc>
                <a:spcPct val="80000"/>
              </a:lnSpc>
              <a:buNone/>
            </a:pPr>
            <a:endParaRPr lang="en-GB" dirty="0" smtClean="0">
              <a:latin typeface="Times New Roman" pitchFamily="18" charset="0"/>
              <a:cs typeface="Times New Roman" pitchFamily="18" charset="0"/>
            </a:endParaRPr>
          </a:p>
          <a:p>
            <a:pPr>
              <a:lnSpc>
                <a:spcPct val="80000"/>
              </a:lnSpc>
            </a:pPr>
            <a:r>
              <a:rPr lang="en-GB" dirty="0" smtClean="0">
                <a:latin typeface="Times New Roman" pitchFamily="18" charset="0"/>
                <a:cs typeface="Times New Roman" pitchFamily="18" charset="0"/>
              </a:rPr>
              <a:t>Mode 4, </a:t>
            </a:r>
            <a:r>
              <a:rPr lang="en-GB" b="1" i="1" dirty="0" smtClean="0">
                <a:latin typeface="Times New Roman" pitchFamily="18" charset="0"/>
                <a:cs typeface="Times New Roman" pitchFamily="18" charset="0"/>
              </a:rPr>
              <a:t>presence of natural persons </a:t>
            </a:r>
            <a:r>
              <a:rPr lang="en-GB" dirty="0" smtClean="0">
                <a:latin typeface="Times New Roman" pitchFamily="18" charset="0"/>
                <a:cs typeface="Times New Roman" pitchFamily="18" charset="0"/>
              </a:rPr>
              <a:t>describes the process by which an individual moves to the consumer’s country to provide a service, whether on his or her own behalf or on behalf of his or her employer.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06090"/>
          </a:xfrm>
        </p:spPr>
        <p:txBody>
          <a:bodyPr>
            <a:normAutofit fontScale="90000"/>
          </a:bodyPr>
          <a:lstStyle/>
          <a:p>
            <a:r>
              <a:rPr lang="en-GB" sz="3100" b="1" dirty="0" smtClean="0">
                <a:latin typeface="Times New Roman" pitchFamily="18" charset="0"/>
                <a:cs typeface="Times New Roman" pitchFamily="18" charset="0"/>
              </a:rPr>
              <a:t>BUT WE NEED TO QUESTION THE UN APPROACH </a:t>
            </a:r>
            <a:r>
              <a:rPr lang="en-GB" dirty="0" smtClean="0"/>
              <a:t/>
            </a:r>
            <a:br>
              <a:rPr lang="en-GB" dirty="0" smtClean="0"/>
            </a:br>
            <a:endParaRPr lang="en-GB" dirty="0"/>
          </a:p>
        </p:txBody>
      </p:sp>
      <p:sp>
        <p:nvSpPr>
          <p:cNvPr id="3" name="Content Placeholder 2"/>
          <p:cNvSpPr>
            <a:spLocks noGrp="1"/>
          </p:cNvSpPr>
          <p:nvPr>
            <p:ph idx="1"/>
          </p:nvPr>
        </p:nvSpPr>
        <p:spPr>
          <a:xfrm>
            <a:off x="0" y="1124744"/>
            <a:ext cx="9144000" cy="5472608"/>
          </a:xfrm>
        </p:spPr>
        <p:txBody>
          <a:bodyPr>
            <a:normAutofit fontScale="70000" lnSpcReduction="20000"/>
          </a:bodyPr>
          <a:lstStyle/>
          <a:p>
            <a:pPr marL="742950" indent="-742950">
              <a:lnSpc>
                <a:spcPct val="120000"/>
              </a:lnSpc>
              <a:spcBef>
                <a:spcPts val="0"/>
              </a:spcBef>
              <a:buFont typeface="+mj-lt"/>
              <a:buAutoNum type="arabicPeriod"/>
            </a:pPr>
            <a:r>
              <a:rPr lang="en-GB" sz="3600" b="1" dirty="0" smtClean="0">
                <a:latin typeface="Times New Roman" pitchFamily="18" charset="0"/>
                <a:cs typeface="Times New Roman" pitchFamily="18" charset="0"/>
              </a:rPr>
              <a:t>All the four modes are interrelated</a:t>
            </a:r>
            <a:r>
              <a:rPr lang="en-GB" sz="3600" dirty="0" smtClean="0">
                <a:latin typeface="Times New Roman" pitchFamily="18" charset="0"/>
                <a:cs typeface="Times New Roman" pitchFamily="18" charset="0"/>
              </a:rPr>
              <a:t>. Consumption abroad might be facilitated by the presence of natural persons.</a:t>
            </a:r>
          </a:p>
          <a:p>
            <a:pPr marL="742950" indent="-742950">
              <a:lnSpc>
                <a:spcPct val="120000"/>
              </a:lnSpc>
              <a:spcBef>
                <a:spcPts val="0"/>
              </a:spcBef>
              <a:buFont typeface="+mj-lt"/>
              <a:buAutoNum type="arabicPeriod"/>
            </a:pPr>
            <a:endParaRPr lang="en-GB" sz="3600" dirty="0" smtClean="0">
              <a:latin typeface="Times New Roman" pitchFamily="18" charset="0"/>
              <a:cs typeface="Times New Roman" pitchFamily="18" charset="0"/>
            </a:endParaRPr>
          </a:p>
          <a:p>
            <a:pPr marL="742950" indent="-742950">
              <a:lnSpc>
                <a:spcPct val="120000"/>
              </a:lnSpc>
              <a:spcBef>
                <a:spcPts val="0"/>
              </a:spcBef>
              <a:buFont typeface="+mj-lt"/>
              <a:buAutoNum type="arabicPeriod"/>
            </a:pPr>
            <a:r>
              <a:rPr lang="en-GB" sz="3600" dirty="0" smtClean="0">
                <a:latin typeface="Times New Roman" pitchFamily="18" charset="0"/>
                <a:cs typeface="Times New Roman" pitchFamily="18" charset="0"/>
              </a:rPr>
              <a:t>Service internationalisation does not centre around the sale of the same product in various places, but consists of the provision of different (local) services via forms of production that </a:t>
            </a:r>
            <a:r>
              <a:rPr lang="en-GB" sz="3600" b="1" dirty="0" smtClean="0">
                <a:latin typeface="Times New Roman" pitchFamily="18" charset="0"/>
                <a:cs typeface="Times New Roman" pitchFamily="18" charset="0"/>
              </a:rPr>
              <a:t>blends global production combined with local organisation</a:t>
            </a:r>
            <a:r>
              <a:rPr lang="en-GB" sz="3600" dirty="0" smtClean="0">
                <a:latin typeface="Times New Roman" pitchFamily="18" charset="0"/>
                <a:cs typeface="Times New Roman" pitchFamily="18" charset="0"/>
              </a:rPr>
              <a:t>.</a:t>
            </a:r>
          </a:p>
          <a:p>
            <a:pPr marL="742950" indent="-742950">
              <a:lnSpc>
                <a:spcPct val="120000"/>
              </a:lnSpc>
              <a:spcBef>
                <a:spcPts val="0"/>
              </a:spcBef>
              <a:buFont typeface="+mj-lt"/>
              <a:buAutoNum type="arabicPeriod"/>
            </a:pPr>
            <a:endParaRPr lang="en-GB" sz="3600" dirty="0" smtClean="0">
              <a:latin typeface="Times New Roman" pitchFamily="18" charset="0"/>
              <a:cs typeface="Times New Roman" pitchFamily="18" charset="0"/>
            </a:endParaRPr>
          </a:p>
          <a:p>
            <a:pPr marL="742950" indent="-742950">
              <a:lnSpc>
                <a:spcPct val="120000"/>
              </a:lnSpc>
              <a:spcBef>
                <a:spcPts val="0"/>
              </a:spcBef>
              <a:buFont typeface="+mj-lt"/>
              <a:buAutoNum type="arabicPeriod"/>
            </a:pPr>
            <a:r>
              <a:rPr lang="en-GB" sz="3600" dirty="0" smtClean="0">
                <a:latin typeface="Times New Roman" pitchFamily="18" charset="0"/>
                <a:cs typeface="Times New Roman" pitchFamily="18" charset="0"/>
              </a:rPr>
              <a:t>Service internationalisation involves the export of more than just foreign direct investment. </a:t>
            </a:r>
            <a:r>
              <a:rPr lang="en-GB" sz="3600" b="1" dirty="0" smtClean="0">
                <a:latin typeface="Times New Roman" pitchFamily="18" charset="0"/>
                <a:cs typeface="Times New Roman" pitchFamily="18" charset="0"/>
              </a:rPr>
              <a:t>Instead, human resources, techniques, intangibles (reputations, brands – individuals and firms) and service ‘products’ are exported.   </a:t>
            </a:r>
            <a:endParaRPr lang="en-GB" sz="3600" b="1"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Different Types of Services </a:t>
            </a:r>
            <a:endParaRPr lang="en-GB" b="1" dirty="0"/>
          </a:p>
        </p:txBody>
      </p:sp>
      <p:sp>
        <p:nvSpPr>
          <p:cNvPr id="3" name="Content Placeholder 2"/>
          <p:cNvSpPr>
            <a:spLocks noGrp="1"/>
          </p:cNvSpPr>
          <p:nvPr>
            <p:ph idx="1"/>
          </p:nvPr>
        </p:nvSpPr>
        <p:spPr>
          <a:xfrm>
            <a:off x="0" y="1268760"/>
            <a:ext cx="9144000" cy="4857403"/>
          </a:xfrm>
        </p:spPr>
        <p:txBody>
          <a:bodyPr/>
          <a:lstStyle/>
          <a:p>
            <a:pPr>
              <a:buNone/>
            </a:pPr>
            <a:endParaRPr lang="en-GB" dirty="0" smtClean="0"/>
          </a:p>
          <a:p>
            <a:pPr>
              <a:buNone/>
            </a:pPr>
            <a:endParaRPr lang="en-GB" dirty="0" smtClean="0"/>
          </a:p>
          <a:p>
            <a:pPr marL="514350" indent="-514350">
              <a:buAutoNum type="arabicPeriod"/>
            </a:pPr>
            <a:r>
              <a:rPr lang="en-GB" b="1" dirty="0" smtClean="0"/>
              <a:t>Face-to-face </a:t>
            </a:r>
            <a:r>
              <a:rPr lang="en-GB" dirty="0" smtClean="0"/>
              <a:t>an essential aspect of the production process – needs FDI or the movement of service provider to the client or the client to the service provider. </a:t>
            </a:r>
          </a:p>
          <a:p>
            <a:pPr marL="514350" indent="-514350">
              <a:buAutoNum type="arabicPeriod"/>
            </a:pPr>
            <a:r>
              <a:rPr lang="en-GB" b="1" dirty="0" smtClean="0"/>
              <a:t>Industrialised services </a:t>
            </a:r>
            <a:r>
              <a:rPr lang="en-GB" dirty="0" smtClean="0"/>
              <a:t>– can be provided via forms of exports. </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9"/>
          <p:cNvGraphicFramePr>
            <a:graphicFrameLocks/>
          </p:cNvGraphicFramePr>
          <p:nvPr/>
        </p:nvGraphicFramePr>
        <p:xfrm>
          <a:off x="1908175" y="1628775"/>
          <a:ext cx="6985000" cy="4194048"/>
        </p:xfrm>
        <a:graphic>
          <a:graphicData uri="http://schemas.openxmlformats.org/drawingml/2006/table">
            <a:tbl>
              <a:tblPr/>
              <a:tblGrid>
                <a:gridCol w="3494088"/>
                <a:gridCol w="3490912"/>
              </a:tblGrid>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Times New Roman" pitchFamily="18" charset="0"/>
                        </a:rPr>
                        <a:t>Industrialised services, face-to-face or remote presence (Call Centres)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B31B"/>
                          </a:solidFill>
                          <a:effectLst/>
                          <a:latin typeface="Times New Roman" pitchFamily="18" charset="0"/>
                        </a:rPr>
                        <a:t>Pure ‘Facing’ Services (emotional labour)</a:t>
                      </a:r>
                      <a:r>
                        <a:rPr kumimoji="0" lang="en-GB" sz="2800" b="0"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8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rPr>
                        <a:t>Pure Industrialised Services – no direct embodied labour contact with consumers.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rPr>
                        <a:t>Knowledge-rich production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ext Box 15"/>
          <p:cNvSpPr txBox="1">
            <a:spLocks noChangeArrowheads="1"/>
          </p:cNvSpPr>
          <p:nvPr/>
        </p:nvSpPr>
        <p:spPr bwMode="auto">
          <a:xfrm>
            <a:off x="663575" y="2224088"/>
            <a:ext cx="1085850" cy="641350"/>
          </a:xfrm>
          <a:prstGeom prst="rect">
            <a:avLst/>
          </a:prstGeom>
          <a:noFill/>
          <a:ln w="9525">
            <a:noFill/>
            <a:miter lim="800000"/>
            <a:headEnd/>
            <a:tailEnd/>
          </a:ln>
          <a:effectLst/>
        </p:spPr>
        <p:txBody>
          <a:bodyPr wrap="none">
            <a:spAutoFit/>
          </a:bodyPr>
          <a:lstStyle/>
          <a:p>
            <a:r>
              <a:rPr lang="en-GB"/>
              <a:t>Facing </a:t>
            </a:r>
          </a:p>
          <a:p>
            <a:r>
              <a:rPr lang="en-GB"/>
              <a:t>services </a:t>
            </a:r>
          </a:p>
        </p:txBody>
      </p:sp>
      <p:sp>
        <p:nvSpPr>
          <p:cNvPr id="6" name="Text Box 16"/>
          <p:cNvSpPr txBox="1">
            <a:spLocks noChangeArrowheads="1"/>
          </p:cNvSpPr>
          <p:nvPr/>
        </p:nvSpPr>
        <p:spPr bwMode="auto">
          <a:xfrm>
            <a:off x="755650" y="4221163"/>
            <a:ext cx="1123950" cy="641350"/>
          </a:xfrm>
          <a:prstGeom prst="rect">
            <a:avLst/>
          </a:prstGeom>
          <a:noFill/>
          <a:ln w="9525">
            <a:noFill/>
            <a:miter lim="800000"/>
            <a:headEnd/>
            <a:tailEnd/>
          </a:ln>
          <a:effectLst/>
        </p:spPr>
        <p:txBody>
          <a:bodyPr wrap="none">
            <a:spAutoFit/>
          </a:bodyPr>
          <a:lstStyle/>
          <a:p>
            <a:r>
              <a:rPr lang="en-GB"/>
              <a:t>Remote</a:t>
            </a:r>
          </a:p>
          <a:p>
            <a:r>
              <a:rPr lang="en-GB"/>
              <a:t>Services </a:t>
            </a:r>
          </a:p>
        </p:txBody>
      </p:sp>
      <p:sp>
        <p:nvSpPr>
          <p:cNvPr id="7" name="Text Box 17"/>
          <p:cNvSpPr txBox="1">
            <a:spLocks noChangeArrowheads="1"/>
          </p:cNvSpPr>
          <p:nvPr/>
        </p:nvSpPr>
        <p:spPr bwMode="auto">
          <a:xfrm>
            <a:off x="2411413" y="6021388"/>
            <a:ext cx="2520950" cy="366712"/>
          </a:xfrm>
          <a:prstGeom prst="rect">
            <a:avLst/>
          </a:prstGeom>
          <a:noFill/>
          <a:ln w="9525">
            <a:noFill/>
            <a:miter lim="800000"/>
            <a:headEnd/>
            <a:tailEnd/>
          </a:ln>
          <a:effectLst/>
        </p:spPr>
        <p:txBody>
          <a:bodyPr wrap="none">
            <a:spAutoFit/>
          </a:bodyPr>
          <a:lstStyle/>
          <a:p>
            <a:r>
              <a:rPr lang="en-GB"/>
              <a:t>Industrialised  process </a:t>
            </a:r>
          </a:p>
        </p:txBody>
      </p:sp>
      <p:sp>
        <p:nvSpPr>
          <p:cNvPr id="8" name="Text Box 18"/>
          <p:cNvSpPr txBox="1">
            <a:spLocks noChangeArrowheads="1"/>
          </p:cNvSpPr>
          <p:nvPr/>
        </p:nvSpPr>
        <p:spPr bwMode="auto">
          <a:xfrm>
            <a:off x="6156325" y="5949950"/>
            <a:ext cx="2457450" cy="366713"/>
          </a:xfrm>
          <a:prstGeom prst="rect">
            <a:avLst/>
          </a:prstGeom>
          <a:noFill/>
          <a:ln w="9525">
            <a:noFill/>
            <a:miter lim="800000"/>
            <a:headEnd/>
            <a:tailEnd/>
          </a:ln>
          <a:effectLst/>
        </p:spPr>
        <p:txBody>
          <a:bodyPr wrap="none">
            <a:spAutoFit/>
          </a:bodyPr>
          <a:lstStyle/>
          <a:p>
            <a:r>
              <a:rPr lang="en-GB"/>
              <a:t>People-based process</a:t>
            </a:r>
          </a:p>
        </p:txBody>
      </p:sp>
      <p:sp>
        <p:nvSpPr>
          <p:cNvPr id="9" name="TextBox 8"/>
          <p:cNvSpPr txBox="1"/>
          <p:nvPr/>
        </p:nvSpPr>
        <p:spPr>
          <a:xfrm>
            <a:off x="1043608" y="548680"/>
            <a:ext cx="5733044" cy="707886"/>
          </a:xfrm>
          <a:prstGeom prst="rect">
            <a:avLst/>
          </a:prstGeom>
          <a:noFill/>
        </p:spPr>
        <p:txBody>
          <a:bodyPr wrap="none" rtlCol="0">
            <a:spAutoFit/>
          </a:bodyPr>
          <a:lstStyle/>
          <a:p>
            <a:r>
              <a:rPr lang="en-GB" sz="4000" b="1" dirty="0" smtClean="0">
                <a:latin typeface="Times New Roman" pitchFamily="18" charset="0"/>
                <a:cs typeface="Times New Roman" pitchFamily="18" charset="0"/>
              </a:rPr>
              <a:t>Types of Service Exports </a:t>
            </a:r>
            <a:endParaRPr lang="en-GB" sz="4000" b="1"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608" y="1196753"/>
            <a:ext cx="7704856" cy="646331"/>
          </a:xfrm>
          <a:prstGeom prst="rect">
            <a:avLst/>
          </a:prstGeom>
          <a:noFill/>
        </p:spPr>
        <p:txBody>
          <a:bodyPr wrap="square" rtlCol="0">
            <a:spAutoFit/>
          </a:bodyPr>
          <a:lstStyle/>
          <a:p>
            <a:pPr algn="ctr"/>
            <a:r>
              <a:rPr lang="en-GB" sz="3600" b="1" dirty="0" smtClean="0">
                <a:latin typeface="Times New Roman" pitchFamily="18" charset="0"/>
                <a:cs typeface="Times New Roman" pitchFamily="18" charset="0"/>
              </a:rPr>
              <a:t>4. Manufacturing and Services </a:t>
            </a:r>
            <a:endParaRPr lang="en-GB" sz="3600" b="1" dirty="0">
              <a:latin typeface="Times New Roman" pitchFamily="18" charset="0"/>
              <a:cs typeface="Times New Roman" pitchFamily="18" charset="0"/>
            </a:endParaRPr>
          </a:p>
        </p:txBody>
      </p:sp>
      <p:sp>
        <p:nvSpPr>
          <p:cNvPr id="6" name="TextBox 5"/>
          <p:cNvSpPr txBox="1"/>
          <p:nvPr/>
        </p:nvSpPr>
        <p:spPr>
          <a:xfrm>
            <a:off x="0" y="2924944"/>
            <a:ext cx="9144000" cy="6171500"/>
          </a:xfrm>
          <a:prstGeom prst="rect">
            <a:avLst/>
          </a:prstGeom>
          <a:noFill/>
        </p:spPr>
        <p:txBody>
          <a:bodyPr wrap="square" rtlCol="0">
            <a:spAutoFit/>
          </a:bodyPr>
          <a:lstStyle/>
          <a:p>
            <a:r>
              <a:rPr lang="en-GB" sz="1400" i="1" dirty="0" smtClean="0">
                <a:latin typeface="Times New Roman" pitchFamily="18" charset="0"/>
                <a:cs typeface="Times New Roman" pitchFamily="18" charset="0"/>
              </a:rPr>
              <a:t>References: </a:t>
            </a:r>
          </a:p>
          <a:p>
            <a:pPr lvl="0"/>
            <a:r>
              <a:rPr lang="en-GB" sz="1400" dirty="0" smtClean="0">
                <a:latin typeface="Times New Roman" pitchFamily="18" charset="0"/>
                <a:cs typeface="Times New Roman" pitchFamily="18" charset="0"/>
              </a:rPr>
              <a:t>Daniels, P.W. and Bryson, J.R. (2002) ‘Manufacturing Services and Servicing Manufacturing: changing forms of production in advanced capitalist economies’, </a:t>
            </a:r>
            <a:r>
              <a:rPr lang="en-GB" sz="1400" i="1" dirty="0" smtClean="0">
                <a:latin typeface="Times New Roman" pitchFamily="18" charset="0"/>
                <a:cs typeface="Times New Roman" pitchFamily="18" charset="0"/>
              </a:rPr>
              <a:t>Urban</a:t>
            </a:r>
            <a:r>
              <a:rPr lang="en-GB" sz="1400" dirty="0" smtClean="0">
                <a:latin typeface="Times New Roman" pitchFamily="18" charset="0"/>
                <a:cs typeface="Times New Roman" pitchFamily="18" charset="0"/>
              </a:rPr>
              <a:t> </a:t>
            </a:r>
            <a:r>
              <a:rPr lang="en-GB" sz="1400" i="1" dirty="0" smtClean="0">
                <a:latin typeface="Times New Roman" pitchFamily="18" charset="0"/>
                <a:cs typeface="Times New Roman" pitchFamily="18" charset="0"/>
              </a:rPr>
              <a:t>Studies</a:t>
            </a:r>
            <a:r>
              <a:rPr lang="en-GB" sz="1400" dirty="0" smtClean="0">
                <a:latin typeface="Times New Roman" pitchFamily="18" charset="0"/>
                <a:cs typeface="Times New Roman" pitchFamily="18" charset="0"/>
              </a:rPr>
              <a:t>, 39, 5-6: 977- 991.</a:t>
            </a:r>
            <a:r>
              <a:rPr lang="en-GB" sz="1400" dirty="0" smtClean="0">
                <a:latin typeface="Times New Roman" pitchFamily="18" charset="0"/>
                <a:ea typeface="Times New Roman" pitchFamily="18" charset="0"/>
                <a:cs typeface="Times New Roman" pitchFamily="18" charset="0"/>
              </a:rPr>
              <a:t> </a:t>
            </a:r>
          </a:p>
          <a:p>
            <a:endParaRPr lang="en-GB" sz="1400" dirty="0" smtClean="0">
              <a:latin typeface="Times New Roman" pitchFamily="18" charset="0"/>
              <a:ea typeface="Times New Roman" pitchFamily="18" charset="0"/>
              <a:cs typeface="Times New Roman" pitchFamily="18" charset="0"/>
            </a:endParaRPr>
          </a:p>
          <a:p>
            <a:r>
              <a:rPr lang="en-GB" sz="1400" dirty="0" smtClean="0">
                <a:latin typeface="Times New Roman" pitchFamily="18" charset="0"/>
                <a:ea typeface="Times New Roman" pitchFamily="18" charset="0"/>
                <a:cs typeface="Times New Roman" pitchFamily="18" charset="0"/>
              </a:rPr>
              <a:t>Bryson, J.R. (2009),</a:t>
            </a:r>
            <a:r>
              <a:rPr lang="en-GB" sz="1400" b="1" dirty="0" smtClean="0">
                <a:latin typeface="Times New Roman" pitchFamily="18" charset="0"/>
                <a:ea typeface="Times New Roman" pitchFamily="18" charset="0"/>
                <a:cs typeface="Times New Roman" pitchFamily="18" charset="0"/>
              </a:rPr>
              <a:t> </a:t>
            </a:r>
            <a:r>
              <a:rPr lang="en-GB" sz="1400" i="1" dirty="0" smtClean="0">
                <a:latin typeface="Times New Roman" pitchFamily="18" charset="0"/>
                <a:ea typeface="Times New Roman" pitchFamily="18" charset="0"/>
                <a:cs typeface="Times New Roman" pitchFamily="18" charset="0"/>
              </a:rPr>
              <a:t>Hybrid Manufacturing Systems and Hybrid Products: Services, Production and Industrialisation, </a:t>
            </a:r>
            <a:r>
              <a:rPr lang="en-GB" sz="1400" dirty="0" smtClean="0">
                <a:latin typeface="Times New Roman" pitchFamily="18" charset="0"/>
                <a:ea typeface="Times New Roman" pitchFamily="18" charset="0"/>
                <a:cs typeface="Times New Roman" pitchFamily="18" charset="0"/>
              </a:rPr>
              <a:t>University of Aachen: Aachen</a:t>
            </a:r>
            <a:r>
              <a:rPr lang="en-GB" sz="1400" dirty="0" smtClean="0">
                <a:latin typeface="Times New Roman" pitchFamily="18" charset="0"/>
                <a:cs typeface="Times New Roman" pitchFamily="18" charset="0"/>
              </a:rPr>
              <a:t> 	</a:t>
            </a:r>
          </a:p>
          <a:p>
            <a:endParaRPr lang="en-GB" sz="1400" dirty="0" smtClean="0">
              <a:latin typeface="Times New Roman" pitchFamily="18" charset="0"/>
              <a:cs typeface="Times New Roman" pitchFamily="18" charset="0"/>
            </a:endParaRPr>
          </a:p>
          <a:p>
            <a:r>
              <a:rPr lang="en-GB" sz="1400" dirty="0" smtClean="0">
                <a:latin typeface="Times New Roman" pitchFamily="18" charset="0"/>
                <a:cs typeface="Times New Roman" pitchFamily="18" charset="0"/>
              </a:rPr>
              <a:t>Bryson, J.R. and Daniels, P.W. (2009), ‘</a:t>
            </a:r>
            <a:r>
              <a:rPr lang="en-GB" sz="1400" dirty="0" err="1" smtClean="0">
                <a:latin typeface="Times New Roman" pitchFamily="18" charset="0"/>
                <a:cs typeface="Times New Roman" pitchFamily="18" charset="0"/>
              </a:rPr>
              <a:t>Dualidad</a:t>
            </a:r>
            <a:r>
              <a:rPr lang="en-GB" sz="1400" dirty="0" smtClean="0">
                <a:latin typeface="Times New Roman" pitchFamily="18" charset="0"/>
                <a:cs typeface="Times New Roman" pitchFamily="18" charset="0"/>
              </a:rPr>
              <a:t> de los </a:t>
            </a:r>
            <a:r>
              <a:rPr lang="en-GB" sz="1400" dirty="0" err="1" smtClean="0">
                <a:latin typeface="Times New Roman" pitchFamily="18" charset="0"/>
                <a:cs typeface="Times New Roman" pitchFamily="18" charset="0"/>
              </a:rPr>
              <a:t>servicios</a:t>
            </a:r>
            <a:r>
              <a:rPr lang="en-GB" sz="1400" dirty="0" smtClean="0">
                <a:latin typeface="Times New Roman" pitchFamily="18" charset="0"/>
                <a:cs typeface="Times New Roman" pitchFamily="18" charset="0"/>
              </a:rPr>
              <a:t> y </a:t>
            </a:r>
            <a:r>
              <a:rPr lang="en-GB" sz="1400" dirty="0" err="1" smtClean="0">
                <a:latin typeface="Times New Roman" pitchFamily="18" charset="0"/>
                <a:cs typeface="Times New Roman" pitchFamily="18" charset="0"/>
              </a:rPr>
              <a:t>economía</a:t>
            </a:r>
            <a:r>
              <a:rPr lang="en-GB" sz="1400" dirty="0" smtClean="0">
                <a:latin typeface="Times New Roman" pitchFamily="18" charset="0"/>
                <a:cs typeface="Times New Roman" pitchFamily="18" charset="0"/>
              </a:rPr>
              <a:t> </a:t>
            </a:r>
            <a:r>
              <a:rPr lang="en-GB" sz="1400" dirty="0" err="1" smtClean="0">
                <a:latin typeface="Times New Roman" pitchFamily="18" charset="0"/>
                <a:cs typeface="Times New Roman" pitchFamily="18" charset="0"/>
              </a:rPr>
              <a:t>servindustrial</a:t>
            </a:r>
            <a:r>
              <a:rPr lang="en-GB" sz="1400" dirty="0" smtClean="0">
                <a:latin typeface="Times New Roman" pitchFamily="18" charset="0"/>
                <a:cs typeface="Times New Roman" pitchFamily="18" charset="0"/>
              </a:rPr>
              <a:t>: la </a:t>
            </a:r>
            <a:r>
              <a:rPr lang="en-GB" sz="1400" dirty="0" err="1" smtClean="0">
                <a:latin typeface="Times New Roman" pitchFamily="18" charset="0"/>
                <a:cs typeface="Times New Roman" pitchFamily="18" charset="0"/>
              </a:rPr>
              <a:t>interacción</a:t>
            </a:r>
            <a:r>
              <a:rPr lang="en-GB" sz="1400" dirty="0" smtClean="0">
                <a:latin typeface="Times New Roman" pitchFamily="18" charset="0"/>
                <a:cs typeface="Times New Roman" pitchFamily="18" charset="0"/>
              </a:rPr>
              <a:t> entre </a:t>
            </a:r>
            <a:r>
              <a:rPr lang="en-GB" sz="1400" dirty="0" err="1" smtClean="0">
                <a:latin typeface="Times New Roman" pitchFamily="18" charset="0"/>
                <a:cs typeface="Times New Roman" pitchFamily="18" charset="0"/>
              </a:rPr>
              <a:t>servicios</a:t>
            </a:r>
            <a:r>
              <a:rPr lang="en-GB" sz="1400" dirty="0" smtClean="0">
                <a:latin typeface="Times New Roman" pitchFamily="18" charset="0"/>
                <a:cs typeface="Times New Roman" pitchFamily="18" charset="0"/>
              </a:rPr>
              <a:t> e </a:t>
            </a:r>
            <a:r>
              <a:rPr lang="en-GB" sz="1400" dirty="0" err="1" smtClean="0">
                <a:latin typeface="Times New Roman" pitchFamily="18" charset="0"/>
                <a:cs typeface="Times New Roman" pitchFamily="18" charset="0"/>
              </a:rPr>
              <a:t>industria</a:t>
            </a:r>
            <a:r>
              <a:rPr lang="en-GB" sz="1400" dirty="0" smtClean="0">
                <a:latin typeface="Times New Roman" pitchFamily="18" charset="0"/>
                <a:cs typeface="Times New Roman" pitchFamily="18" charset="0"/>
              </a:rPr>
              <a:t> </a:t>
            </a:r>
            <a:r>
              <a:rPr lang="en-GB" sz="1400" dirty="0" err="1" smtClean="0">
                <a:latin typeface="Times New Roman" pitchFamily="18" charset="0"/>
                <a:cs typeface="Times New Roman" pitchFamily="18" charset="0"/>
              </a:rPr>
              <a:t>desde</a:t>
            </a:r>
            <a:r>
              <a:rPr lang="en-GB" sz="1400" dirty="0" smtClean="0">
                <a:latin typeface="Times New Roman" pitchFamily="18" charset="0"/>
                <a:cs typeface="Times New Roman" pitchFamily="18" charset="0"/>
              </a:rPr>
              <a:t> un </a:t>
            </a:r>
            <a:r>
              <a:rPr lang="en-GB" sz="1400" dirty="0" err="1" smtClean="0">
                <a:latin typeface="Times New Roman" pitchFamily="18" charset="0"/>
                <a:cs typeface="Times New Roman" pitchFamily="18" charset="0"/>
              </a:rPr>
              <a:t>análisis</a:t>
            </a:r>
            <a:r>
              <a:rPr lang="en-GB" sz="1400" dirty="0" smtClean="0">
                <a:latin typeface="Times New Roman" pitchFamily="18" charset="0"/>
                <a:cs typeface="Times New Roman" pitchFamily="18" charset="0"/>
              </a:rPr>
              <a:t> de </a:t>
            </a:r>
            <a:r>
              <a:rPr lang="en-GB" sz="1400" dirty="0" err="1" smtClean="0">
                <a:latin typeface="Times New Roman" pitchFamily="18" charset="0"/>
                <a:cs typeface="Times New Roman" pitchFamily="18" charset="0"/>
              </a:rPr>
              <a:t>producción</a:t>
            </a:r>
            <a:r>
              <a:rPr lang="en-GB" sz="1400" dirty="0" smtClean="0">
                <a:latin typeface="Times New Roman" pitchFamily="18" charset="0"/>
                <a:cs typeface="Times New Roman" pitchFamily="18" charset="0"/>
              </a:rPr>
              <a:t>, </a:t>
            </a:r>
            <a:r>
              <a:rPr lang="en-GB" sz="1400" dirty="0" err="1" smtClean="0">
                <a:latin typeface="Times New Roman" pitchFamily="18" charset="0"/>
                <a:cs typeface="Times New Roman" pitchFamily="18" charset="0"/>
              </a:rPr>
              <a:t>proyectos</a:t>
            </a:r>
            <a:r>
              <a:rPr lang="en-GB" sz="1400" dirty="0" smtClean="0">
                <a:latin typeface="Times New Roman" pitchFamily="18" charset="0"/>
                <a:cs typeface="Times New Roman" pitchFamily="18" charset="0"/>
              </a:rPr>
              <a:t> y </a:t>
            </a:r>
            <a:r>
              <a:rPr lang="en-GB" sz="1400" dirty="0" err="1" smtClean="0">
                <a:latin typeface="Times New Roman" pitchFamily="18" charset="0"/>
                <a:cs typeface="Times New Roman" pitchFamily="18" charset="0"/>
              </a:rPr>
              <a:t>tareas</a:t>
            </a:r>
            <a:r>
              <a:rPr lang="en-GB" sz="1400" dirty="0" smtClean="0">
                <a:latin typeface="Times New Roman" pitchFamily="18" charset="0"/>
                <a:cs typeface="Times New Roman" pitchFamily="18" charset="0"/>
              </a:rPr>
              <a:t>‘, </a:t>
            </a:r>
            <a:r>
              <a:rPr lang="en-GB" sz="1400" i="1" dirty="0" err="1" smtClean="0">
                <a:latin typeface="Times New Roman" pitchFamily="18" charset="0"/>
                <a:cs typeface="Times New Roman" pitchFamily="18" charset="0"/>
              </a:rPr>
              <a:t>Papeles</a:t>
            </a:r>
            <a:r>
              <a:rPr lang="en-GB" sz="1400" i="1" dirty="0" smtClean="0">
                <a:latin typeface="Times New Roman" pitchFamily="18" charset="0"/>
                <a:cs typeface="Times New Roman" pitchFamily="18" charset="0"/>
              </a:rPr>
              <a:t> de </a:t>
            </a:r>
            <a:r>
              <a:rPr lang="en-GB" sz="1400" i="1" dirty="0" err="1" smtClean="0">
                <a:latin typeface="Times New Roman" pitchFamily="18" charset="0"/>
                <a:cs typeface="Times New Roman" pitchFamily="18" charset="0"/>
              </a:rPr>
              <a:t>Economía</a:t>
            </a:r>
            <a:r>
              <a:rPr lang="en-GB" sz="1400" i="1" dirty="0" smtClean="0">
                <a:latin typeface="Times New Roman" pitchFamily="18" charset="0"/>
                <a:cs typeface="Times New Roman" pitchFamily="18" charset="0"/>
              </a:rPr>
              <a:t> </a:t>
            </a:r>
            <a:r>
              <a:rPr lang="en-GB" sz="1400" i="1" dirty="0" err="1" smtClean="0">
                <a:latin typeface="Times New Roman" pitchFamily="18" charset="0"/>
                <a:cs typeface="Times New Roman" pitchFamily="18" charset="0"/>
              </a:rPr>
              <a:t>Espaňola</a:t>
            </a:r>
            <a:r>
              <a:rPr lang="en-GB" sz="1400" dirty="0" smtClean="0">
                <a:latin typeface="Times New Roman" pitchFamily="18" charset="0"/>
                <a:cs typeface="Times New Roman" pitchFamily="18" charset="0"/>
              </a:rPr>
              <a:t>, 120, May (ISSN 0210-9107)  186-199. </a:t>
            </a:r>
          </a:p>
          <a:p>
            <a:endParaRPr lang="en-US"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Bryson, J.R. and Daniels, P.W. (2009), ‘</a:t>
            </a:r>
            <a:r>
              <a:rPr lang="es-ES" sz="1400" dirty="0" smtClean="0">
                <a:latin typeface="Times New Roman" pitchFamily="18" charset="0"/>
                <a:cs typeface="Times New Roman" pitchFamily="18" charset="0"/>
              </a:rPr>
              <a:t>Una aproximación a la segmentación para entender los servicios profesionales y a empresas en regiones urbanas: ampliación del horizonte más allá de las ciudades globales’,</a:t>
            </a:r>
            <a:r>
              <a:rPr lang="en-US" sz="1400" dirty="0" smtClean="0">
                <a:latin typeface="Times New Roman" pitchFamily="18" charset="0"/>
                <a:cs typeface="Times New Roman" pitchFamily="18" charset="0"/>
              </a:rPr>
              <a:t> in </a:t>
            </a:r>
            <a:r>
              <a:rPr lang="en-US" sz="1400" dirty="0" err="1" smtClean="0">
                <a:latin typeface="Times New Roman" pitchFamily="18" charset="0"/>
                <a:cs typeface="Times New Roman" pitchFamily="18" charset="0"/>
              </a:rPr>
              <a:t>Rubalcaba</a:t>
            </a:r>
            <a:r>
              <a:rPr lang="en-US" sz="1400" dirty="0" smtClean="0">
                <a:latin typeface="Times New Roman" pitchFamily="18" charset="0"/>
                <a:cs typeface="Times New Roman" pitchFamily="18" charset="0"/>
              </a:rPr>
              <a:t> L., and </a:t>
            </a:r>
            <a:r>
              <a:rPr lang="en-US" sz="1400" dirty="0" err="1" smtClean="0">
                <a:latin typeface="Times New Roman" pitchFamily="18" charset="0"/>
                <a:cs typeface="Times New Roman" pitchFamily="18" charset="0"/>
              </a:rPr>
              <a:t>Kok</a:t>
            </a:r>
            <a:r>
              <a:rPr lang="en-US" sz="1400" dirty="0" smtClean="0">
                <a:latin typeface="Times New Roman" pitchFamily="18" charset="0"/>
                <a:cs typeface="Times New Roman" pitchFamily="18" charset="0"/>
              </a:rPr>
              <a:t> H. (eds.) </a:t>
            </a:r>
            <a:r>
              <a:rPr lang="pt-PT" sz="1400" i="1" dirty="0" smtClean="0">
                <a:latin typeface="Times New Roman" pitchFamily="18" charset="0"/>
                <a:cs typeface="Times New Roman" pitchFamily="18" charset="0"/>
              </a:rPr>
              <a:t>Los Servicios a Empresas En El Crecimiento Ecomomico Europeo,</a:t>
            </a:r>
            <a:r>
              <a:rPr lang="pt-PT" sz="1400" dirty="0" smtClean="0">
                <a:latin typeface="Times New Roman" pitchFamily="18" charset="0"/>
                <a:cs typeface="Times New Roman" pitchFamily="18" charset="0"/>
              </a:rPr>
              <a:t> Marcial Pons : Madrid : 331-345</a:t>
            </a:r>
          </a:p>
          <a:p>
            <a:endParaRPr lang="en-GB" sz="1400" dirty="0" smtClean="0">
              <a:latin typeface="Times New Roman" pitchFamily="18" charset="0"/>
              <a:cs typeface="Times New Roman" pitchFamily="18" charset="0"/>
            </a:endParaRPr>
          </a:p>
          <a:p>
            <a:r>
              <a:rPr lang="en-GB" sz="1400" dirty="0" smtClean="0">
                <a:latin typeface="Times New Roman" pitchFamily="18" charset="0"/>
                <a:cs typeface="Times New Roman" pitchFamily="18" charset="0"/>
              </a:rPr>
              <a:t>Bryson, J.R. (2010), ‘Service Innovation and Manufacturing Innovation: Bundling and Blending Services and Products in Hybrid Production Systems to Produce Hybrid Products’, in  </a:t>
            </a:r>
            <a:r>
              <a:rPr lang="en-GB" sz="1400" dirty="0" err="1" smtClean="0">
                <a:latin typeface="Times New Roman" pitchFamily="18" charset="0"/>
                <a:cs typeface="Times New Roman" pitchFamily="18" charset="0"/>
              </a:rPr>
              <a:t>Gallouj</a:t>
            </a:r>
            <a:r>
              <a:rPr lang="en-GB" sz="1400" dirty="0" smtClean="0">
                <a:latin typeface="Times New Roman" pitchFamily="18" charset="0"/>
                <a:cs typeface="Times New Roman" pitchFamily="18" charset="0"/>
              </a:rPr>
              <a:t> F. (Ed), </a:t>
            </a:r>
            <a:r>
              <a:rPr lang="en-GB" sz="1400" i="1" dirty="0" smtClean="0">
                <a:latin typeface="Times New Roman" pitchFamily="18" charset="0"/>
                <a:cs typeface="Times New Roman" pitchFamily="18" charset="0"/>
              </a:rPr>
              <a:t>Handbook on Innovation in Services</a:t>
            </a:r>
            <a:r>
              <a:rPr lang="en-GB" sz="1400" dirty="0" smtClean="0">
                <a:latin typeface="Times New Roman" pitchFamily="18" charset="0"/>
                <a:cs typeface="Times New Roman" pitchFamily="18" charset="0"/>
              </a:rPr>
              <a:t>, Edward Elgar: Cheltenham: 679-700</a:t>
            </a:r>
          </a:p>
          <a:p>
            <a:pPr lvl="0"/>
            <a:endParaRPr lang="en-GB" sz="1100" dirty="0" smtClean="0">
              <a:latin typeface="Arial" pitchFamily="34" charset="0"/>
              <a:cs typeface="Arial" pitchFamily="34" charset="0"/>
            </a:endParaRPr>
          </a:p>
          <a:p>
            <a:pPr lvl="0"/>
            <a:endParaRPr lang="en-GB" sz="2800" dirty="0" smtClean="0">
              <a:latin typeface="Arial" pitchFamily="34" charset="0"/>
              <a:cs typeface="Arial" pitchFamily="34" charset="0"/>
            </a:endParaRPr>
          </a:p>
          <a:p>
            <a:endParaRPr lang="en-GB" dirty="0" smtClean="0"/>
          </a:p>
          <a:p>
            <a:endParaRPr lang="en-GB" dirty="0" smtClean="0"/>
          </a:p>
          <a:p>
            <a:endParaRPr lang="en-GB" dirty="0" smtClean="0"/>
          </a:p>
          <a:p>
            <a:endParaRPr lang="en-GB" dirty="0" smtClean="0"/>
          </a:p>
          <a:p>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498178"/>
          </a:xfrm>
        </p:spPr>
        <p:txBody>
          <a:bodyPr>
            <a:normAutofit/>
          </a:bodyPr>
          <a:lstStyle/>
          <a:p>
            <a:pPr>
              <a:lnSpc>
                <a:spcPct val="80000"/>
              </a:lnSpc>
              <a:spcBef>
                <a:spcPct val="20000"/>
              </a:spcBef>
            </a:pPr>
            <a:r>
              <a:rPr lang="en-GB" sz="3100" b="1" dirty="0" smtClean="0">
                <a:latin typeface="Times New Roman" pitchFamily="18" charset="0"/>
              </a:rPr>
              <a:t>The division between manufacturing </a:t>
            </a:r>
            <a:br>
              <a:rPr lang="en-GB" sz="3100" b="1" dirty="0" smtClean="0">
                <a:latin typeface="Times New Roman" pitchFamily="18" charset="0"/>
              </a:rPr>
            </a:br>
            <a:r>
              <a:rPr lang="en-GB" sz="3100" b="1" dirty="0" smtClean="0">
                <a:latin typeface="Times New Roman" pitchFamily="18" charset="0"/>
              </a:rPr>
              <a:t>and services is becoming largely artificial.</a:t>
            </a:r>
            <a:r>
              <a:rPr lang="en-GB" dirty="0" smtClean="0">
                <a:solidFill>
                  <a:srgbClr val="FFB31B"/>
                </a:solidFill>
                <a:latin typeface="Times New Roman" pitchFamily="18" charset="0"/>
              </a:rPr>
              <a:t/>
            </a:r>
            <a:br>
              <a:rPr lang="en-GB" dirty="0" smtClean="0">
                <a:solidFill>
                  <a:srgbClr val="FFB31B"/>
                </a:solidFill>
                <a:latin typeface="Times New Roman" pitchFamily="18" charset="0"/>
              </a:rPr>
            </a:br>
            <a:endParaRPr lang="en-GB" dirty="0"/>
          </a:p>
        </p:txBody>
      </p:sp>
      <p:sp>
        <p:nvSpPr>
          <p:cNvPr id="3" name="Content Placeholder 2"/>
          <p:cNvSpPr>
            <a:spLocks noGrp="1"/>
          </p:cNvSpPr>
          <p:nvPr>
            <p:ph idx="1"/>
          </p:nvPr>
        </p:nvSpPr>
        <p:spPr>
          <a:xfrm>
            <a:off x="0" y="1600200"/>
            <a:ext cx="9144000" cy="5257800"/>
          </a:xfrm>
        </p:spPr>
        <p:txBody>
          <a:bodyPr>
            <a:normAutofit/>
          </a:bodyPr>
          <a:lstStyle/>
          <a:p>
            <a:pPr>
              <a:lnSpc>
                <a:spcPct val="80000"/>
              </a:lnSpc>
            </a:pPr>
            <a:r>
              <a:rPr lang="en-GB" b="1" dirty="0" smtClean="0">
                <a:latin typeface="Times New Roman" pitchFamily="18" charset="0"/>
                <a:cs typeface="Times New Roman" pitchFamily="18" charset="0"/>
              </a:rPr>
              <a:t>Services support manufacturing exports </a:t>
            </a:r>
            <a:r>
              <a:rPr lang="en-GB" dirty="0" smtClean="0">
                <a:latin typeface="Times New Roman" pitchFamily="18" charset="0"/>
                <a:cs typeface="Times New Roman" pitchFamily="18" charset="0"/>
              </a:rPr>
              <a:t>as many are embedded in manufactured products - embedded services, software, financial packages, servicing/service packages. </a:t>
            </a:r>
          </a:p>
          <a:p>
            <a:pPr>
              <a:lnSpc>
                <a:spcPct val="80000"/>
              </a:lnSpc>
              <a:buFontTx/>
              <a:buNone/>
            </a:pPr>
            <a:endParaRPr lang="en-GB" dirty="0" smtClean="0">
              <a:latin typeface="Times New Roman" pitchFamily="18" charset="0"/>
              <a:cs typeface="Times New Roman" pitchFamily="18" charset="0"/>
            </a:endParaRPr>
          </a:p>
          <a:p>
            <a:pPr>
              <a:lnSpc>
                <a:spcPct val="80000"/>
              </a:lnSpc>
            </a:pPr>
            <a:r>
              <a:rPr lang="en-GB" dirty="0" smtClean="0">
                <a:latin typeface="Times New Roman" pitchFamily="18" charset="0"/>
                <a:cs typeface="Times New Roman" pitchFamily="18" charset="0"/>
              </a:rPr>
              <a:t>Increasing trend towards </a:t>
            </a:r>
            <a:r>
              <a:rPr lang="en-GB" b="1" dirty="0" smtClean="0">
                <a:latin typeface="Times New Roman" pitchFamily="18" charset="0"/>
                <a:cs typeface="Times New Roman" pitchFamily="18" charset="0"/>
              </a:rPr>
              <a:t>blurring </a:t>
            </a:r>
            <a:r>
              <a:rPr lang="en-GB" dirty="0" smtClean="0">
                <a:latin typeface="Times New Roman" pitchFamily="18" charset="0"/>
                <a:cs typeface="Times New Roman" pitchFamily="18" charset="0"/>
              </a:rPr>
              <a:t>the divide between service and manufacturing functions. </a:t>
            </a:r>
          </a:p>
          <a:p>
            <a:pPr>
              <a:lnSpc>
                <a:spcPct val="80000"/>
              </a:lnSpc>
            </a:pPr>
            <a:endParaRPr lang="en-GB" dirty="0" smtClean="0">
              <a:latin typeface="Times New Roman" pitchFamily="18" charset="0"/>
              <a:cs typeface="Times New Roman" pitchFamily="18" charset="0"/>
            </a:endParaRPr>
          </a:p>
          <a:p>
            <a:pPr>
              <a:lnSpc>
                <a:spcPct val="80000"/>
              </a:lnSpc>
            </a:pPr>
            <a:r>
              <a:rPr lang="en-GB" dirty="0" smtClean="0">
                <a:latin typeface="Times New Roman" pitchFamily="18" charset="0"/>
                <a:cs typeface="Times New Roman" pitchFamily="18" charset="0"/>
              </a:rPr>
              <a:t>Shift towards </a:t>
            </a:r>
            <a:r>
              <a:rPr lang="en-GB" b="1" dirty="0" smtClean="0">
                <a:latin typeface="Times New Roman" pitchFamily="18" charset="0"/>
                <a:cs typeface="Times New Roman" pitchFamily="18" charset="0"/>
              </a:rPr>
              <a:t>service-driven innovations in manufacturing </a:t>
            </a:r>
            <a:r>
              <a:rPr lang="en-GB" dirty="0" smtClean="0">
                <a:latin typeface="Times New Roman" pitchFamily="18" charset="0"/>
                <a:cs typeface="Times New Roman" pitchFamily="18" charset="0"/>
              </a:rPr>
              <a:t>(enhanced importance of design).</a:t>
            </a:r>
            <a:endParaRPr lang="en-GB"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a:lnSpc>
                <a:spcPct val="80000"/>
              </a:lnSpc>
            </a:pPr>
            <a:r>
              <a:rPr lang="en-GB" dirty="0" smtClean="0"/>
              <a:t/>
            </a:r>
            <a:br>
              <a:rPr lang="en-GB" dirty="0" smtClean="0"/>
            </a:br>
            <a:r>
              <a:rPr lang="en-GB" b="1" dirty="0" smtClean="0"/>
              <a:t>A service-informed view of manufacturing</a:t>
            </a:r>
            <a:r>
              <a:rPr lang="en-GB" dirty="0" smtClean="0">
                <a:solidFill>
                  <a:srgbClr val="FFB31B"/>
                </a:solidFill>
              </a:rPr>
              <a:t/>
            </a:r>
            <a:br>
              <a:rPr lang="en-GB" dirty="0" smtClean="0">
                <a:solidFill>
                  <a:srgbClr val="FFB31B"/>
                </a:solidFill>
              </a:rPr>
            </a:br>
            <a:endParaRPr lang="en-GB" dirty="0"/>
          </a:p>
        </p:txBody>
      </p:sp>
      <p:sp>
        <p:nvSpPr>
          <p:cNvPr id="3" name="Content Placeholder 2"/>
          <p:cNvSpPr>
            <a:spLocks noGrp="1"/>
          </p:cNvSpPr>
          <p:nvPr>
            <p:ph idx="1"/>
          </p:nvPr>
        </p:nvSpPr>
        <p:spPr>
          <a:xfrm>
            <a:off x="0" y="1600200"/>
            <a:ext cx="9144000" cy="5257800"/>
          </a:xfrm>
        </p:spPr>
        <p:txBody>
          <a:bodyPr>
            <a:normAutofit fontScale="77500" lnSpcReduction="20000"/>
          </a:bodyPr>
          <a:lstStyle/>
          <a:p>
            <a:pPr>
              <a:lnSpc>
                <a:spcPct val="80000"/>
              </a:lnSpc>
              <a:buFontTx/>
              <a:buNone/>
            </a:pPr>
            <a:endParaRPr lang="en-GB" dirty="0" smtClean="0">
              <a:solidFill>
                <a:srgbClr val="FFB31B"/>
              </a:solidFill>
            </a:endParaRPr>
          </a:p>
          <a:p>
            <a:pPr>
              <a:lnSpc>
                <a:spcPct val="120000"/>
              </a:lnSpc>
              <a:spcBef>
                <a:spcPts val="0"/>
              </a:spcBef>
            </a:pPr>
            <a:r>
              <a:rPr lang="en-GB" dirty="0" smtClean="0">
                <a:latin typeface="Times New Roman" pitchFamily="18" charset="0"/>
                <a:cs typeface="Times New Roman" pitchFamily="18" charset="0"/>
              </a:rPr>
              <a:t>Shift in perspective from the manufacture of a product to the creation, manufacture, finance and after-care of products.</a:t>
            </a:r>
          </a:p>
          <a:p>
            <a:pPr>
              <a:lnSpc>
                <a:spcPct val="120000"/>
              </a:lnSpc>
              <a:spcBef>
                <a:spcPts val="0"/>
              </a:spcBef>
              <a:buFontTx/>
              <a:buNone/>
            </a:pPr>
            <a:endParaRPr lang="en-GB" dirty="0" smtClean="0">
              <a:latin typeface="Times New Roman" pitchFamily="18" charset="0"/>
              <a:cs typeface="Times New Roman" pitchFamily="18" charset="0"/>
            </a:endParaRPr>
          </a:p>
          <a:p>
            <a:pPr>
              <a:lnSpc>
                <a:spcPct val="120000"/>
              </a:lnSpc>
              <a:spcBef>
                <a:spcPts val="0"/>
              </a:spcBef>
            </a:pPr>
            <a:r>
              <a:rPr lang="en-GB" dirty="0" smtClean="0">
                <a:latin typeface="Times New Roman" pitchFamily="18" charset="0"/>
                <a:cs typeface="Times New Roman" pitchFamily="18" charset="0"/>
              </a:rPr>
              <a:t>Manufacturing is populated by engineers, designers, researchers and production managers – all service workers, and a group, shrinking in size, of manufacturing workers.</a:t>
            </a:r>
          </a:p>
          <a:p>
            <a:pPr>
              <a:lnSpc>
                <a:spcPct val="120000"/>
              </a:lnSpc>
              <a:spcBef>
                <a:spcPts val="0"/>
              </a:spcBef>
              <a:buFontTx/>
              <a:buNone/>
            </a:pPr>
            <a:endParaRPr lang="en-GB" dirty="0" smtClean="0">
              <a:latin typeface="Times New Roman" pitchFamily="18" charset="0"/>
              <a:cs typeface="Times New Roman" pitchFamily="18" charset="0"/>
            </a:endParaRPr>
          </a:p>
          <a:p>
            <a:pPr>
              <a:lnSpc>
                <a:spcPct val="120000"/>
              </a:lnSpc>
              <a:spcBef>
                <a:spcPts val="0"/>
              </a:spcBef>
            </a:pPr>
            <a:r>
              <a:rPr lang="en-GB" dirty="0" smtClean="0">
                <a:latin typeface="Times New Roman" pitchFamily="18" charset="0"/>
                <a:cs typeface="Times New Roman" pitchFamily="18" charset="0"/>
              </a:rPr>
              <a:t>Enhanced importance of royalties and licenses – importance of content (</a:t>
            </a:r>
            <a:r>
              <a:rPr lang="en-GB" dirty="0" err="1" smtClean="0">
                <a:latin typeface="Times New Roman" pitchFamily="18" charset="0"/>
                <a:cs typeface="Times New Roman" pitchFamily="18" charset="0"/>
              </a:rPr>
              <a:t>i</a:t>
            </a:r>
            <a:r>
              <a:rPr lang="en-GB" dirty="0" smtClean="0">
                <a:latin typeface="Times New Roman" pitchFamily="18" charset="0"/>
                <a:cs typeface="Times New Roman" pitchFamily="18" charset="0"/>
              </a:rPr>
              <a:t>-Pod and </a:t>
            </a:r>
            <a:r>
              <a:rPr lang="en-GB" dirty="0" err="1" smtClean="0">
                <a:latin typeface="Times New Roman" pitchFamily="18" charset="0"/>
                <a:cs typeface="Times New Roman" pitchFamily="18" charset="0"/>
              </a:rPr>
              <a:t>i</a:t>
            </a:r>
            <a:r>
              <a:rPr lang="en-GB" dirty="0" smtClean="0">
                <a:latin typeface="Times New Roman" pitchFamily="18" charset="0"/>
                <a:cs typeface="Times New Roman" pitchFamily="18" charset="0"/>
              </a:rPr>
              <a:t>-Tunes) that is incorporated into products.</a:t>
            </a:r>
          </a:p>
          <a:p>
            <a:pPr>
              <a:lnSpc>
                <a:spcPct val="120000"/>
              </a:lnSpc>
              <a:spcBef>
                <a:spcPts val="0"/>
              </a:spcBef>
            </a:pPr>
            <a:endParaRPr lang="en-GB" dirty="0" smtClean="0">
              <a:latin typeface="Times New Roman" pitchFamily="18" charset="0"/>
              <a:cs typeface="Times New Roman" pitchFamily="18" charset="0"/>
            </a:endParaRPr>
          </a:p>
          <a:p>
            <a:pPr>
              <a:lnSpc>
                <a:spcPct val="120000"/>
              </a:lnSpc>
              <a:spcBef>
                <a:spcPts val="0"/>
              </a:spcBef>
            </a:pPr>
            <a:r>
              <a:rPr lang="en-GB" dirty="0" smtClean="0">
                <a:latin typeface="Times New Roman" pitchFamily="18" charset="0"/>
                <a:cs typeface="Times New Roman" pitchFamily="18" charset="0"/>
              </a:rPr>
              <a:t>The rise of hybrid production (manufacturing combined with services).  </a:t>
            </a:r>
          </a:p>
          <a:p>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Structure</a:t>
            </a:r>
            <a:r>
              <a:rPr lang="en-GB" dirty="0" smtClean="0"/>
              <a:t> </a:t>
            </a:r>
            <a:r>
              <a:rPr lang="en-GB" b="1" dirty="0" smtClean="0"/>
              <a:t>of Lecture </a:t>
            </a:r>
            <a:endParaRPr lang="en-GB" b="1" dirty="0"/>
          </a:p>
        </p:txBody>
      </p:sp>
      <p:sp>
        <p:nvSpPr>
          <p:cNvPr id="3" name="Content Placeholder 2"/>
          <p:cNvSpPr>
            <a:spLocks noGrp="1"/>
          </p:cNvSpPr>
          <p:nvPr>
            <p:ph idx="1"/>
          </p:nvPr>
        </p:nvSpPr>
        <p:spPr>
          <a:xfrm>
            <a:off x="0" y="1268760"/>
            <a:ext cx="9144000" cy="5472608"/>
          </a:xfrm>
        </p:spPr>
        <p:txBody>
          <a:bodyPr>
            <a:normAutofit lnSpcReduction="10000"/>
          </a:bodyPr>
          <a:lstStyle/>
          <a:p>
            <a:pPr>
              <a:buNone/>
            </a:pPr>
            <a:endParaRPr lang="en-GB" dirty="0" smtClean="0"/>
          </a:p>
          <a:p>
            <a:pPr marL="514350" indent="-514350">
              <a:buAutoNum type="arabicPeriod"/>
            </a:pPr>
            <a:r>
              <a:rPr lang="en-GB" dirty="0" smtClean="0"/>
              <a:t>Defining Services.</a:t>
            </a:r>
          </a:p>
          <a:p>
            <a:pPr marL="514350" indent="-514350">
              <a:buAutoNum type="arabicPeriod"/>
            </a:pPr>
            <a:r>
              <a:rPr lang="en-GB" dirty="0" smtClean="0"/>
              <a:t>Services and Internationalisation – Case Study.</a:t>
            </a:r>
          </a:p>
          <a:p>
            <a:pPr marL="514350" indent="-514350">
              <a:buAutoNum type="arabicPeriod"/>
            </a:pPr>
            <a:r>
              <a:rPr lang="en-GB" dirty="0" smtClean="0"/>
              <a:t> Services and Internationalisation – Types.</a:t>
            </a:r>
          </a:p>
          <a:p>
            <a:pPr marL="514350" indent="-514350">
              <a:buAutoNum type="arabicPeriod" startAt="4"/>
            </a:pPr>
            <a:r>
              <a:rPr lang="en-GB" dirty="0" smtClean="0">
                <a:latin typeface="Times New Roman" pitchFamily="18" charset="0"/>
                <a:cs typeface="Times New Roman" pitchFamily="18" charset="0"/>
              </a:rPr>
              <a:t>Manufacturing and Services. </a:t>
            </a:r>
          </a:p>
          <a:p>
            <a:pPr marL="514350" indent="-514350">
              <a:buFont typeface="Arial" pitchFamily="34" charset="0"/>
              <a:buAutoNum type="arabicPeriod" startAt="4"/>
            </a:pPr>
            <a:r>
              <a:rPr lang="en-GB" dirty="0" smtClean="0"/>
              <a:t>Services and the Division of Labour. </a:t>
            </a:r>
          </a:p>
          <a:p>
            <a:pPr marL="514350" indent="-514350">
              <a:buFont typeface="Arial" pitchFamily="34" charset="0"/>
              <a:buAutoNum type="arabicPeriod" startAt="4"/>
            </a:pPr>
            <a:r>
              <a:rPr lang="en-GB" dirty="0" smtClean="0"/>
              <a:t>The Second Global Shift – Service </a:t>
            </a:r>
            <a:r>
              <a:rPr lang="en-GB" dirty="0" err="1" smtClean="0"/>
              <a:t>Offshoring</a:t>
            </a:r>
            <a:r>
              <a:rPr lang="en-GB" dirty="0" smtClean="0"/>
              <a:t> </a:t>
            </a:r>
          </a:p>
          <a:p>
            <a:pPr marL="514350" indent="-514350">
              <a:buFont typeface="Arial" pitchFamily="34" charset="0"/>
              <a:buAutoNum type="arabicPeriod" startAt="4"/>
            </a:pPr>
            <a:r>
              <a:rPr lang="en-GB" dirty="0" smtClean="0"/>
              <a:t>TNC and International Integration.</a:t>
            </a:r>
          </a:p>
          <a:p>
            <a:pPr marL="514350" indent="-514350">
              <a:buFont typeface="Arial" pitchFamily="34" charset="0"/>
              <a:buAutoNum type="arabicPeriod" startAt="4"/>
            </a:pPr>
            <a:r>
              <a:rPr lang="en-GB" dirty="0" smtClean="0"/>
              <a:t>Conclusions. </a:t>
            </a:r>
            <a:r>
              <a:rPr lang="en-GB" dirty="0" smtClean="0">
                <a:solidFill>
                  <a:schemeClr val="tx2"/>
                </a:solidFill>
              </a:rPr>
              <a:t/>
            </a:r>
            <a:br>
              <a:rPr lang="en-GB" dirty="0" smtClean="0">
                <a:solidFill>
                  <a:schemeClr val="tx2"/>
                </a:solidFill>
              </a:rPr>
            </a:br>
            <a:endParaRPr lang="en-GB" dirty="0" smtClean="0"/>
          </a:p>
          <a:p>
            <a:pPr marL="514350" indent="-514350">
              <a:buAutoNum type="arabicPeriod" startAt="4"/>
            </a:pPr>
            <a:endParaRPr lang="en-GB" dirty="0" smtClean="0">
              <a:latin typeface="Times New Roman" pitchFamily="18" charset="0"/>
              <a:cs typeface="Times New Roman" pitchFamily="18" charset="0"/>
            </a:endParaRPr>
          </a:p>
          <a:p>
            <a:pPr marL="514350" indent="-514350">
              <a:buAutoNum type="arabicPeriod"/>
            </a:pP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Production Process</a:t>
            </a:r>
            <a:endParaRPr lang="en-GB" b="1" dirty="0"/>
          </a:p>
        </p:txBody>
      </p:sp>
      <p:pic>
        <p:nvPicPr>
          <p:cNvPr id="4" name="Picture 7"/>
          <p:cNvPicPr>
            <a:picLocks noGrp="1" noChangeAspect="1" noChangeArrowheads="1"/>
          </p:cNvPicPr>
          <p:nvPr>
            <p:ph idx="1"/>
          </p:nvPr>
        </p:nvPicPr>
        <p:blipFill>
          <a:blip r:embed="rId2" cstate="print"/>
          <a:srcRect/>
          <a:stretch>
            <a:fillRect/>
          </a:stretch>
        </p:blipFill>
        <p:spPr bwMode="auto">
          <a:xfrm>
            <a:off x="524744" y="1527954"/>
            <a:ext cx="8223720" cy="4598209"/>
          </a:xfrm>
          <a:noFill/>
          <a:ln>
            <a:miter lim="800000"/>
            <a:headEnd/>
            <a:tailEnd/>
          </a:ln>
        </p:spPr>
      </p:pic>
      <p:sp>
        <p:nvSpPr>
          <p:cNvPr id="5" name="Rectangle 4"/>
          <p:cNvSpPr/>
          <p:nvPr/>
        </p:nvSpPr>
        <p:spPr>
          <a:xfrm>
            <a:off x="6334705" y="6488668"/>
            <a:ext cx="2809295" cy="369332"/>
          </a:xfrm>
          <a:prstGeom prst="rect">
            <a:avLst/>
          </a:prstGeom>
        </p:spPr>
        <p:txBody>
          <a:bodyPr wrap="none">
            <a:spAutoFit/>
          </a:bodyPr>
          <a:lstStyle/>
          <a:p>
            <a:r>
              <a:rPr lang="en-GB" dirty="0" smtClean="0"/>
              <a:t>From Bryson et al., 2004, 52</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smtClean="0"/>
          </a:p>
          <a:p>
            <a:pPr>
              <a:buNone/>
            </a:pPr>
            <a:endParaRPr lang="en-GB" dirty="0" smtClean="0"/>
          </a:p>
          <a:p>
            <a:pPr algn="ctr">
              <a:buNone/>
            </a:pPr>
            <a:r>
              <a:rPr lang="en-GB" sz="4000" b="1" dirty="0" smtClean="0"/>
              <a:t>5.  Services and the Division of Labour </a:t>
            </a:r>
            <a:endParaRPr lang="en-GB" sz="40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p:spPr>
        <p:txBody>
          <a:bodyPr>
            <a:normAutofit fontScale="90000"/>
          </a:bodyPr>
          <a:lstStyle/>
          <a:p>
            <a:r>
              <a:rPr lang="en-GB" sz="3600" b="1" dirty="0" smtClean="0">
                <a:latin typeface="Times New Roman" pitchFamily="18" charset="0"/>
              </a:rPr>
              <a:t>Beyond the Global Cities: New Divisions of Labour </a:t>
            </a:r>
            <a:r>
              <a:rPr lang="en-GB" dirty="0" smtClean="0">
                <a:solidFill>
                  <a:srgbClr val="FFCC00"/>
                </a:solidFill>
                <a:latin typeface="Times New Roman" pitchFamily="18" charset="0"/>
              </a:rPr>
              <a:t/>
            </a:r>
            <a:br>
              <a:rPr lang="en-GB" dirty="0" smtClean="0">
                <a:solidFill>
                  <a:srgbClr val="FFCC00"/>
                </a:solidFill>
                <a:latin typeface="Times New Roman" pitchFamily="18" charset="0"/>
              </a:rPr>
            </a:br>
            <a:endParaRPr lang="en-GB" dirty="0"/>
          </a:p>
        </p:txBody>
      </p:sp>
      <p:sp>
        <p:nvSpPr>
          <p:cNvPr id="3" name="Content Placeholder 2"/>
          <p:cNvSpPr>
            <a:spLocks noGrp="1"/>
          </p:cNvSpPr>
          <p:nvPr>
            <p:ph idx="1"/>
          </p:nvPr>
        </p:nvSpPr>
        <p:spPr>
          <a:xfrm>
            <a:off x="0" y="692696"/>
            <a:ext cx="9144000" cy="6165304"/>
          </a:xfrm>
        </p:spPr>
        <p:txBody>
          <a:bodyPr>
            <a:normAutofit fontScale="70000" lnSpcReduction="20000"/>
          </a:bodyPr>
          <a:lstStyle/>
          <a:p>
            <a:pPr>
              <a:lnSpc>
                <a:spcPct val="120000"/>
              </a:lnSpc>
              <a:spcBef>
                <a:spcPts val="0"/>
              </a:spcBef>
            </a:pPr>
            <a:r>
              <a:rPr lang="en-US" sz="4100" dirty="0" smtClean="0">
                <a:latin typeface="Times New Roman" pitchFamily="18" charset="0"/>
                <a:cs typeface="Times New Roman" pitchFamily="18" charset="0"/>
              </a:rPr>
              <a:t>. . . It is a function of the growing demand by firms in all sectors </a:t>
            </a:r>
            <a:r>
              <a:rPr lang="en-US" sz="4100" b="1" dirty="0" smtClean="0">
                <a:latin typeface="Times New Roman" pitchFamily="18" charset="0"/>
                <a:cs typeface="Times New Roman" pitchFamily="18" charset="0"/>
              </a:rPr>
              <a:t>. . . </a:t>
            </a:r>
            <a:r>
              <a:rPr lang="en-US" sz="4100" dirty="0" smtClean="0">
                <a:latin typeface="Times New Roman" pitchFamily="18" charset="0"/>
                <a:cs typeface="Times New Roman" pitchFamily="18" charset="0"/>
              </a:rPr>
              <a:t>When these services are for global firms and markets their complexity is such that global cities are the best production sites. </a:t>
            </a:r>
            <a:r>
              <a:rPr lang="en-US" sz="4100" b="1" dirty="0" smtClean="0">
                <a:latin typeface="Times New Roman" pitchFamily="18" charset="0"/>
                <a:cs typeface="Times New Roman" pitchFamily="18" charset="0"/>
              </a:rPr>
              <a:t>But when the demand is for fairly routine producer services, cities at various levels of the urban system can be adequate production sites</a:t>
            </a:r>
            <a:r>
              <a:rPr lang="en-US" sz="4100" dirty="0" smtClean="0">
                <a:latin typeface="Times New Roman" pitchFamily="18" charset="0"/>
                <a:cs typeface="Times New Roman" pitchFamily="18" charset="0"/>
              </a:rPr>
              <a:t> (</a:t>
            </a:r>
            <a:r>
              <a:rPr lang="en-US" sz="4100" dirty="0" err="1" smtClean="0">
                <a:latin typeface="Times New Roman" pitchFamily="18" charset="0"/>
                <a:cs typeface="Times New Roman" pitchFamily="18" charset="0"/>
              </a:rPr>
              <a:t>Sassen</a:t>
            </a:r>
            <a:r>
              <a:rPr lang="en-US" sz="4100" dirty="0" smtClean="0">
                <a:latin typeface="Times New Roman" pitchFamily="18" charset="0"/>
                <a:cs typeface="Times New Roman" pitchFamily="18" charset="0"/>
              </a:rPr>
              <a:t>, 2001: 359-360, my emphasis).</a:t>
            </a:r>
          </a:p>
          <a:p>
            <a:pPr>
              <a:lnSpc>
                <a:spcPct val="120000"/>
              </a:lnSpc>
              <a:spcBef>
                <a:spcPts val="0"/>
              </a:spcBef>
              <a:buFontTx/>
              <a:buNone/>
            </a:pPr>
            <a:endParaRPr lang="en-US" sz="4100" dirty="0" smtClean="0">
              <a:latin typeface="Times New Roman" pitchFamily="18" charset="0"/>
              <a:cs typeface="Times New Roman" pitchFamily="18" charset="0"/>
            </a:endParaRPr>
          </a:p>
          <a:p>
            <a:pPr>
              <a:lnSpc>
                <a:spcPct val="120000"/>
              </a:lnSpc>
              <a:spcBef>
                <a:spcPts val="0"/>
              </a:spcBef>
            </a:pPr>
            <a:r>
              <a:rPr lang="en-US" sz="4100" dirty="0" smtClean="0">
                <a:latin typeface="Times New Roman" pitchFamily="18" charset="0"/>
                <a:cs typeface="Times New Roman" pitchFamily="18" charset="0"/>
              </a:rPr>
              <a:t>Need to focus not on the spaces in which expertise is to be found but on the production processes.</a:t>
            </a:r>
          </a:p>
          <a:p>
            <a:pPr>
              <a:lnSpc>
                <a:spcPct val="120000"/>
              </a:lnSpc>
              <a:spcBef>
                <a:spcPts val="0"/>
              </a:spcBef>
              <a:buNone/>
            </a:pPr>
            <a:endParaRPr lang="en-US" sz="4100" dirty="0" smtClean="0">
              <a:latin typeface="Times New Roman" pitchFamily="18" charset="0"/>
              <a:cs typeface="Times New Roman" pitchFamily="18" charset="0"/>
            </a:endParaRPr>
          </a:p>
          <a:p>
            <a:pPr>
              <a:lnSpc>
                <a:spcPct val="120000"/>
              </a:lnSpc>
              <a:spcBef>
                <a:spcPts val="0"/>
              </a:spcBef>
              <a:buNone/>
            </a:pPr>
            <a:r>
              <a:rPr lang="en-US" i="1" dirty="0" smtClean="0">
                <a:latin typeface="Times New Roman" pitchFamily="18" charset="0"/>
                <a:cs typeface="Times New Roman" pitchFamily="18" charset="0"/>
              </a:rPr>
              <a:t>Reference:</a:t>
            </a:r>
          </a:p>
          <a:p>
            <a:pPr>
              <a:lnSpc>
                <a:spcPct val="120000"/>
              </a:lnSpc>
              <a:spcBef>
                <a:spcPts val="0"/>
              </a:spcBef>
              <a:buNone/>
            </a:pPr>
            <a:r>
              <a:rPr lang="en-US" dirty="0" err="1" smtClean="0">
                <a:latin typeface="Times New Roman" pitchFamily="18" charset="0"/>
                <a:cs typeface="Times New Roman" pitchFamily="18" charset="0"/>
              </a:rPr>
              <a:t>Sassen</a:t>
            </a:r>
            <a:r>
              <a:rPr lang="en-US" dirty="0" smtClean="0">
                <a:latin typeface="Times New Roman" pitchFamily="18" charset="0"/>
                <a:cs typeface="Times New Roman" pitchFamily="18" charset="0"/>
              </a:rPr>
              <a:t>, S. (2001) </a:t>
            </a:r>
            <a:r>
              <a:rPr lang="en-US" i="1" dirty="0" smtClean="0">
                <a:latin typeface="Times New Roman" pitchFamily="18" charset="0"/>
                <a:cs typeface="Times New Roman" pitchFamily="18" charset="0"/>
              </a:rPr>
              <a:t>The Global City: New York, London, Tokyo</a:t>
            </a:r>
            <a:r>
              <a:rPr lang="en-US" dirty="0" smtClean="0">
                <a:latin typeface="Times New Roman" pitchFamily="18" charset="0"/>
                <a:cs typeface="Times New Roman" pitchFamily="18" charset="0"/>
              </a:rPr>
              <a:t>, Princeton University Press</a:t>
            </a:r>
            <a:endParaRPr lang="en-GB" dirty="0" smtClean="0">
              <a:latin typeface="Times New Roman" pitchFamily="18" charset="0"/>
              <a:cs typeface="Times New Roman" pitchFamily="18" charset="0"/>
            </a:endParaRPr>
          </a:p>
          <a:p>
            <a:pPr>
              <a:lnSpc>
                <a:spcPct val="120000"/>
              </a:lnSpc>
              <a:spcBef>
                <a:spcPts val="0"/>
              </a:spcBef>
            </a:pPr>
            <a:endParaRPr lang="en-US" sz="4100" dirty="0" smtClean="0">
              <a:latin typeface="Times New Roman" pitchFamily="18" charset="0"/>
              <a:cs typeface="Times New Roman" pitchFamily="18" charset="0"/>
            </a:endParaRPr>
          </a:p>
          <a:p>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en-GB" b="1" dirty="0" smtClean="0">
                <a:latin typeface="Times New Roman" pitchFamily="18" charset="0"/>
                <a:cs typeface="Times New Roman" pitchFamily="18" charset="0"/>
              </a:rPr>
              <a:t>A ‘Spatial’ Division of Expertise</a:t>
            </a:r>
            <a:r>
              <a:rPr lang="en-GB" sz="4000" b="1" dirty="0" smtClean="0">
                <a:latin typeface="Times New Roman" pitchFamily="18" charset="0"/>
                <a:cs typeface="Times New Roman" pitchFamily="18" charset="0"/>
              </a:rPr>
              <a:t> </a:t>
            </a:r>
            <a:br>
              <a:rPr lang="en-GB" sz="4000" b="1" dirty="0" smtClean="0">
                <a:latin typeface="Times New Roman" pitchFamily="18" charset="0"/>
                <a:cs typeface="Times New Roman" pitchFamily="18" charset="0"/>
              </a:rPr>
            </a:br>
            <a:endParaRPr lang="en-GB" b="1" dirty="0">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9144000" cy="5069160"/>
          </a:xfrm>
        </p:spPr>
        <p:txBody>
          <a:bodyPr>
            <a:normAutofit fontScale="70000" lnSpcReduction="20000"/>
          </a:bodyPr>
          <a:lstStyle/>
          <a:p>
            <a:pPr algn="ctr">
              <a:lnSpc>
                <a:spcPct val="80000"/>
              </a:lnSpc>
              <a:buFontTx/>
              <a:buNone/>
            </a:pPr>
            <a:endParaRPr lang="en-GB" sz="2800" dirty="0" smtClean="0"/>
          </a:p>
          <a:p>
            <a:pPr>
              <a:lnSpc>
                <a:spcPct val="120000"/>
              </a:lnSpc>
              <a:spcBef>
                <a:spcPts val="0"/>
              </a:spcBef>
            </a:pPr>
            <a:r>
              <a:rPr lang="en-GB" dirty="0" smtClean="0">
                <a:latin typeface="Times New Roman" pitchFamily="18" charset="0"/>
                <a:cs typeface="Times New Roman" pitchFamily="18" charset="0"/>
              </a:rPr>
              <a:t>A term that recognises the shift from ‘labour’ to expertise in the knowledge economy. </a:t>
            </a:r>
          </a:p>
          <a:p>
            <a:pPr>
              <a:lnSpc>
                <a:spcPct val="120000"/>
              </a:lnSpc>
              <a:spcBef>
                <a:spcPts val="0"/>
              </a:spcBef>
            </a:pPr>
            <a:endParaRPr lang="en-GB" dirty="0" smtClean="0">
              <a:latin typeface="Times New Roman" pitchFamily="18" charset="0"/>
              <a:cs typeface="Times New Roman" pitchFamily="18" charset="0"/>
            </a:endParaRPr>
          </a:p>
          <a:p>
            <a:pPr>
              <a:lnSpc>
                <a:spcPct val="120000"/>
              </a:lnSpc>
              <a:spcBef>
                <a:spcPts val="0"/>
              </a:spcBef>
            </a:pPr>
            <a:r>
              <a:rPr lang="en-GB" dirty="0" smtClean="0">
                <a:latin typeface="Times New Roman" pitchFamily="18" charset="0"/>
                <a:cs typeface="Times New Roman" pitchFamily="18" charset="0"/>
              </a:rPr>
              <a:t>The concept of a </a:t>
            </a:r>
            <a:r>
              <a:rPr lang="en-GB" b="1" dirty="0" smtClean="0">
                <a:latin typeface="Times New Roman" pitchFamily="18" charset="0"/>
                <a:cs typeface="Times New Roman" pitchFamily="18" charset="0"/>
              </a:rPr>
              <a:t>spatial division of ‘production’ labour </a:t>
            </a:r>
            <a:r>
              <a:rPr lang="en-GB" dirty="0" smtClean="0">
                <a:latin typeface="Times New Roman" pitchFamily="18" charset="0"/>
                <a:cs typeface="Times New Roman" pitchFamily="18" charset="0"/>
              </a:rPr>
              <a:t>is still extremely important, but it is conceptually useful to distinguish between corporate strategies that involve production workers and those that involve expertise or forms of creative work. This is to distinguish between the </a:t>
            </a:r>
            <a:r>
              <a:rPr lang="en-GB" b="1" i="1" dirty="0" smtClean="0">
                <a:latin typeface="Times New Roman" pitchFamily="18" charset="0"/>
                <a:cs typeface="Times New Roman" pitchFamily="18" charset="0"/>
              </a:rPr>
              <a:t>spatial</a:t>
            </a:r>
            <a:r>
              <a:rPr lang="en-GB" b="1" dirty="0" smtClean="0">
                <a:latin typeface="Times New Roman" pitchFamily="18" charset="0"/>
                <a:cs typeface="Times New Roman" pitchFamily="18" charset="0"/>
              </a:rPr>
              <a:t> </a:t>
            </a:r>
            <a:r>
              <a:rPr lang="en-GB" b="1" i="1" dirty="0" smtClean="0">
                <a:latin typeface="Times New Roman" pitchFamily="18" charset="0"/>
                <a:cs typeface="Times New Roman" pitchFamily="18" charset="0"/>
              </a:rPr>
              <a:t>organization of expertise</a:t>
            </a:r>
            <a:r>
              <a:rPr lang="en-GB" i="1" dirty="0" smtClean="0">
                <a:latin typeface="Times New Roman" pitchFamily="18" charset="0"/>
                <a:cs typeface="Times New Roman" pitchFamily="18" charset="0"/>
              </a:rPr>
              <a:t> </a:t>
            </a:r>
            <a:r>
              <a:rPr lang="en-GB" dirty="0" smtClean="0">
                <a:latin typeface="Times New Roman" pitchFamily="18" charset="0"/>
                <a:cs typeface="Times New Roman" pitchFamily="18" charset="0"/>
              </a:rPr>
              <a:t>(non-production activities) (advanced BPS and management functions) and the </a:t>
            </a:r>
            <a:r>
              <a:rPr lang="en-GB" b="1" i="1" dirty="0" smtClean="0">
                <a:latin typeface="Times New Roman" pitchFamily="18" charset="0"/>
                <a:cs typeface="Times New Roman" pitchFamily="18" charset="0"/>
              </a:rPr>
              <a:t>spatial organization of production</a:t>
            </a:r>
            <a:r>
              <a:rPr lang="en-GB" dirty="0" smtClean="0">
                <a:latin typeface="Times New Roman" pitchFamily="18" charset="0"/>
                <a:cs typeface="Times New Roman" pitchFamily="18" charset="0"/>
              </a:rPr>
              <a:t>. </a:t>
            </a:r>
          </a:p>
          <a:p>
            <a:pPr>
              <a:lnSpc>
                <a:spcPct val="120000"/>
              </a:lnSpc>
              <a:spcBef>
                <a:spcPts val="0"/>
              </a:spcBef>
            </a:pPr>
            <a:endParaRPr lang="en-GB" dirty="0" smtClean="0">
              <a:latin typeface="Times New Roman" pitchFamily="18" charset="0"/>
              <a:cs typeface="Times New Roman" pitchFamily="18" charset="0"/>
            </a:endParaRPr>
          </a:p>
          <a:p>
            <a:pPr>
              <a:lnSpc>
                <a:spcPct val="120000"/>
              </a:lnSpc>
              <a:spcBef>
                <a:spcPts val="0"/>
              </a:spcBef>
            </a:pPr>
            <a:r>
              <a:rPr lang="en-GB" dirty="0" smtClean="0">
                <a:latin typeface="Times New Roman" pitchFamily="18" charset="0"/>
                <a:cs typeface="Times New Roman" pitchFamily="18" charset="0"/>
              </a:rPr>
              <a:t>An important distinction must be made between tasks that are governed by a set of easily identifiable rules and those that involve </a:t>
            </a:r>
            <a:r>
              <a:rPr lang="en-GB" b="1" dirty="0" smtClean="0">
                <a:latin typeface="Times New Roman" pitchFamily="18" charset="0"/>
                <a:cs typeface="Times New Roman" pitchFamily="18" charset="0"/>
              </a:rPr>
              <a:t>complex cognitive activities</a:t>
            </a:r>
            <a:r>
              <a:rPr lang="en-GB" dirty="0" smtClean="0">
                <a:latin typeface="Times New Roman" pitchFamily="18" charset="0"/>
                <a:cs typeface="Times New Roman" pitchFamily="18" charset="0"/>
              </a:rPr>
              <a:t> (for example,  pattern recognition). </a:t>
            </a:r>
          </a:p>
          <a:p>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210146"/>
          </a:xfrm>
        </p:spPr>
        <p:txBody>
          <a:bodyPr>
            <a:normAutofit fontScale="90000"/>
          </a:bodyPr>
          <a:lstStyle/>
          <a:p>
            <a:r>
              <a:rPr lang="en-GB" sz="3600" b="1" dirty="0" smtClean="0">
                <a:latin typeface="Times New Roman" pitchFamily="18" charset="0"/>
                <a:cs typeface="Times New Roman" pitchFamily="18" charset="0"/>
              </a:rPr>
              <a:t>Spatial Divisions of Expertise: Recognises the distinctiveness of extremely skilled service labour:</a:t>
            </a:r>
            <a:r>
              <a:rPr lang="en-GB" dirty="0" smtClean="0">
                <a:solidFill>
                  <a:srgbClr val="FFB31B"/>
                </a:solidFill>
              </a:rPr>
              <a:t/>
            </a:r>
            <a:br>
              <a:rPr lang="en-GB" dirty="0" smtClean="0">
                <a:solidFill>
                  <a:srgbClr val="FFB31B"/>
                </a:solidFill>
              </a:rPr>
            </a:br>
            <a:endParaRPr lang="en-GB" dirty="0"/>
          </a:p>
        </p:txBody>
      </p:sp>
      <p:sp>
        <p:nvSpPr>
          <p:cNvPr id="3" name="Content Placeholder 2"/>
          <p:cNvSpPr>
            <a:spLocks noGrp="1"/>
          </p:cNvSpPr>
          <p:nvPr>
            <p:ph idx="1"/>
          </p:nvPr>
        </p:nvSpPr>
        <p:spPr>
          <a:xfrm>
            <a:off x="0" y="1600200"/>
            <a:ext cx="9144000" cy="4709120"/>
          </a:xfrm>
        </p:spPr>
        <p:txBody>
          <a:bodyPr>
            <a:normAutofit/>
          </a:bodyPr>
          <a:lstStyle/>
          <a:p>
            <a:pPr marL="514350" indent="-514350">
              <a:lnSpc>
                <a:spcPct val="80000"/>
              </a:lnSpc>
              <a:buFont typeface="+mj-lt"/>
              <a:buAutoNum type="arabicPeriod"/>
            </a:pPr>
            <a:endParaRPr lang="en-GB" dirty="0" smtClean="0">
              <a:solidFill>
                <a:srgbClr val="FFB31B"/>
              </a:solidFill>
            </a:endParaRPr>
          </a:p>
          <a:p>
            <a:pPr marL="514350" indent="-514350">
              <a:lnSpc>
                <a:spcPct val="80000"/>
              </a:lnSpc>
              <a:buFont typeface="+mj-lt"/>
              <a:buAutoNum type="arabicPeriod"/>
            </a:pPr>
            <a:r>
              <a:rPr lang="en-GB" dirty="0" smtClean="0"/>
              <a:t>	Employment conditions.</a:t>
            </a:r>
          </a:p>
          <a:p>
            <a:pPr marL="514350" indent="-514350">
              <a:lnSpc>
                <a:spcPct val="80000"/>
              </a:lnSpc>
              <a:buFont typeface="+mj-lt"/>
              <a:buAutoNum type="arabicPeriod"/>
            </a:pPr>
            <a:r>
              <a:rPr lang="en-GB" dirty="0" smtClean="0"/>
              <a:t>     Limited trade unionism. </a:t>
            </a:r>
          </a:p>
          <a:p>
            <a:pPr marL="514350" indent="-514350">
              <a:lnSpc>
                <a:spcPct val="80000"/>
              </a:lnSpc>
              <a:buFont typeface="+mj-lt"/>
              <a:buAutoNum type="arabicPeriod"/>
            </a:pPr>
            <a:r>
              <a:rPr lang="en-GB" dirty="0" smtClean="0"/>
              <a:t>	Employer-employed power relationships.</a:t>
            </a:r>
          </a:p>
          <a:p>
            <a:pPr marL="514350" indent="-514350">
              <a:lnSpc>
                <a:spcPct val="80000"/>
              </a:lnSpc>
              <a:buFont typeface="+mj-lt"/>
              <a:buAutoNum type="arabicPeriod"/>
            </a:pPr>
            <a:r>
              <a:rPr lang="en-GB" dirty="0" smtClean="0"/>
              <a:t>	Legal governance structures (partnerships) are 	different to other sectors of the economy.</a:t>
            </a:r>
          </a:p>
          <a:p>
            <a:pPr marL="514350" indent="-514350">
              <a:lnSpc>
                <a:spcPct val="80000"/>
              </a:lnSpc>
              <a:buFont typeface="+mj-lt"/>
              <a:buAutoNum type="arabicPeriod"/>
            </a:pPr>
            <a:r>
              <a:rPr lang="en-GB" dirty="0" smtClean="0"/>
              <a:t>     New Geographies.</a:t>
            </a:r>
          </a:p>
          <a:p>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latin typeface="Times New Roman" pitchFamily="18" charset="0"/>
              </a:rPr>
              <a:t>Beyond the Global Cities </a:t>
            </a:r>
            <a:r>
              <a:rPr lang="en-GB" dirty="0" smtClean="0">
                <a:solidFill>
                  <a:srgbClr val="FFCC00"/>
                </a:solidFill>
                <a:latin typeface="Times New Roman" pitchFamily="18" charset="0"/>
              </a:rPr>
              <a:t/>
            </a:r>
            <a:br>
              <a:rPr lang="en-GB" dirty="0" smtClean="0">
                <a:solidFill>
                  <a:srgbClr val="FFCC00"/>
                </a:solidFill>
                <a:latin typeface="Times New Roman" pitchFamily="18" charset="0"/>
              </a:rPr>
            </a:br>
            <a:endParaRPr lang="en-GB" dirty="0"/>
          </a:p>
        </p:txBody>
      </p:sp>
      <p:sp>
        <p:nvSpPr>
          <p:cNvPr id="3" name="Content Placeholder 2"/>
          <p:cNvSpPr>
            <a:spLocks noGrp="1"/>
          </p:cNvSpPr>
          <p:nvPr>
            <p:ph idx="1"/>
          </p:nvPr>
        </p:nvSpPr>
        <p:spPr>
          <a:xfrm>
            <a:off x="0" y="1600200"/>
            <a:ext cx="9144000" cy="5069160"/>
          </a:xfrm>
        </p:spPr>
        <p:txBody>
          <a:bodyPr/>
          <a:lstStyle/>
          <a:p>
            <a:r>
              <a:rPr lang="en-GB" dirty="0" smtClean="0"/>
              <a:t>The construction of the concept of a spatial division of expertise shifts the focus of analysis away from the global cities to other places in which expertise is produced and consumed. </a:t>
            </a:r>
          </a:p>
          <a:p>
            <a:endParaRPr lang="en-GB" dirty="0" smtClean="0"/>
          </a:p>
          <a:p>
            <a:r>
              <a:rPr lang="en-GB" dirty="0" smtClean="0"/>
              <a:t>A spatial division of expertise exists within and between international business service firms and manufacturing firms. </a:t>
            </a:r>
          </a:p>
          <a:p>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4525963"/>
          </a:xfrm>
        </p:spPr>
        <p:txBody>
          <a:bodyPr>
            <a:normAutofit/>
          </a:bodyPr>
          <a:lstStyle/>
          <a:p>
            <a:pPr algn="ctr">
              <a:buNone/>
            </a:pPr>
            <a:endParaRPr lang="en-GB" b="1" dirty="0" smtClean="0"/>
          </a:p>
          <a:p>
            <a:pPr algn="ctr">
              <a:buNone/>
            </a:pPr>
            <a:endParaRPr lang="en-GB" b="1" dirty="0"/>
          </a:p>
          <a:p>
            <a:pPr algn="ctr">
              <a:buNone/>
            </a:pPr>
            <a:r>
              <a:rPr lang="en-GB" sz="4000" b="1" dirty="0" smtClean="0">
                <a:latin typeface="Times New Roman" pitchFamily="18" charset="0"/>
                <a:cs typeface="Times New Roman" pitchFamily="18" charset="0"/>
              </a:rPr>
              <a:t>6. The Second Global Shift </a:t>
            </a:r>
          </a:p>
          <a:p>
            <a:pPr algn="ctr">
              <a:buNone/>
            </a:pPr>
            <a:r>
              <a:rPr lang="en-GB" sz="4000" b="1" dirty="0" smtClean="0">
                <a:latin typeface="Times New Roman" pitchFamily="18" charset="0"/>
                <a:cs typeface="Times New Roman" pitchFamily="18" charset="0"/>
              </a:rPr>
              <a:t>or the rise of Blended Delivery Models</a:t>
            </a:r>
          </a:p>
          <a:p>
            <a:pPr algn="ctr">
              <a:buNone/>
            </a:pPr>
            <a:endParaRPr lang="en-GB" sz="4000" b="1" dirty="0">
              <a:latin typeface="Times New Roman" pitchFamily="18" charset="0"/>
              <a:cs typeface="Times New Roman" pitchFamily="18" charset="0"/>
            </a:endParaRPr>
          </a:p>
          <a:p>
            <a:pPr algn="ctr">
              <a:buNone/>
            </a:pPr>
            <a:endParaRPr lang="en-GB" sz="4000" b="1" dirty="0" smtClean="0">
              <a:latin typeface="Times New Roman" pitchFamily="18" charset="0"/>
              <a:cs typeface="Times New Roman" pitchFamily="18" charset="0"/>
            </a:endParaRPr>
          </a:p>
          <a:p>
            <a:pPr algn="r">
              <a:buNone/>
            </a:pPr>
            <a:r>
              <a:rPr lang="en-GB" sz="1800" b="1" dirty="0" smtClean="0">
                <a:latin typeface="Times New Roman" pitchFamily="18" charset="0"/>
                <a:cs typeface="Times New Roman" pitchFamily="18" charset="0"/>
              </a:rPr>
              <a:t>**</a:t>
            </a:r>
            <a:endParaRPr lang="en-GB" sz="1800" b="1" dirty="0">
              <a:latin typeface="Times New Roman" pitchFamily="18" charset="0"/>
              <a:cs typeface="Times New Roman" pitchFamily="18" charset="0"/>
            </a:endParaRPr>
          </a:p>
          <a:p>
            <a:pPr algn="ctr">
              <a:buNone/>
            </a:pPr>
            <a:endParaRPr lang="en-GB" sz="4000" b="1"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50106"/>
          </a:xfrm>
        </p:spPr>
        <p:txBody>
          <a:bodyPr>
            <a:noAutofit/>
          </a:bodyPr>
          <a:lstStyle/>
          <a:p>
            <a:r>
              <a:rPr lang="en-GB" sz="3200" b="1" dirty="0" smtClean="0">
                <a:latin typeface="Times New Roman" pitchFamily="18" charset="0"/>
                <a:cs typeface="Times New Roman" pitchFamily="18" charset="0"/>
              </a:rPr>
              <a:t>A Second Global Shift: The New </a:t>
            </a:r>
            <a:br>
              <a:rPr lang="en-GB" sz="3200" b="1" dirty="0" smtClean="0">
                <a:latin typeface="Times New Roman" pitchFamily="18" charset="0"/>
                <a:cs typeface="Times New Roman" pitchFamily="18" charset="0"/>
              </a:rPr>
            </a:br>
            <a:r>
              <a:rPr lang="en-GB" sz="3200" b="1" dirty="0" smtClean="0">
                <a:latin typeface="Times New Roman" pitchFamily="18" charset="0"/>
                <a:cs typeface="Times New Roman" pitchFamily="18" charset="0"/>
              </a:rPr>
              <a:t>International Division of Service Labour </a:t>
            </a:r>
            <a:r>
              <a:rPr lang="en-GB" sz="3200" b="1" i="1" dirty="0" smtClean="0">
                <a:latin typeface="Times New Roman" pitchFamily="18" charset="0"/>
                <a:cs typeface="Times New Roman" pitchFamily="18" charset="0"/>
              </a:rPr>
              <a:t/>
            </a:r>
            <a:br>
              <a:rPr lang="en-GB" sz="3200" b="1" i="1" dirty="0" smtClean="0">
                <a:latin typeface="Times New Roman" pitchFamily="18" charset="0"/>
                <a:cs typeface="Times New Roman" pitchFamily="18" charset="0"/>
              </a:rPr>
            </a:br>
            <a:endParaRPr lang="en-GB" sz="3200" dirty="0">
              <a:latin typeface="Times New Roman" pitchFamily="18" charset="0"/>
              <a:cs typeface="Times New Roman" pitchFamily="18" charset="0"/>
            </a:endParaRPr>
          </a:p>
        </p:txBody>
      </p:sp>
      <p:sp>
        <p:nvSpPr>
          <p:cNvPr id="3" name="Content Placeholder 2"/>
          <p:cNvSpPr>
            <a:spLocks noGrp="1"/>
          </p:cNvSpPr>
          <p:nvPr>
            <p:ph idx="1"/>
          </p:nvPr>
        </p:nvSpPr>
        <p:spPr>
          <a:xfrm>
            <a:off x="0" y="1052736"/>
            <a:ext cx="9144000" cy="5805264"/>
          </a:xfrm>
        </p:spPr>
        <p:txBody>
          <a:bodyPr>
            <a:normAutofit fontScale="62500" lnSpcReduction="20000"/>
          </a:bodyPr>
          <a:lstStyle/>
          <a:p>
            <a:pPr marL="514350" indent="-514350">
              <a:buFont typeface="+mj-lt"/>
              <a:buAutoNum type="arabicPeriod"/>
            </a:pPr>
            <a:endParaRPr lang="en-GB" dirty="0"/>
          </a:p>
          <a:p>
            <a:pPr marL="514350" indent="-514350">
              <a:buFont typeface="+mj-lt"/>
              <a:buAutoNum type="arabicPeriod"/>
            </a:pPr>
            <a:r>
              <a:rPr lang="en-GB" dirty="0"/>
              <a:t>The development of sophisticated scripting and new technology has made possible the transfer of </a:t>
            </a:r>
            <a:r>
              <a:rPr lang="en-GB" b="1" dirty="0" err="1"/>
              <a:t>routinized</a:t>
            </a:r>
            <a:r>
              <a:rPr lang="en-GB" b="1" dirty="0"/>
              <a:t> service jobs </a:t>
            </a:r>
            <a:r>
              <a:rPr lang="en-GB" dirty="0"/>
              <a:t>to low-cost locations.</a:t>
            </a:r>
          </a:p>
          <a:p>
            <a:pPr marL="514350" indent="-514350">
              <a:buFont typeface="+mj-lt"/>
              <a:buAutoNum type="arabicPeriod"/>
            </a:pPr>
            <a:endParaRPr lang="en-GB" dirty="0"/>
          </a:p>
          <a:p>
            <a:pPr marL="514350" indent="-514350">
              <a:buFont typeface="+mj-lt"/>
              <a:buAutoNum type="arabicPeriod"/>
            </a:pPr>
            <a:r>
              <a:rPr lang="en-GB" b="1" dirty="0"/>
              <a:t>ICT systems permits management by exception</a:t>
            </a:r>
            <a:r>
              <a:rPr lang="en-GB" dirty="0"/>
              <a:t>; to observe only those operatives who are not adhering to the call schedule. </a:t>
            </a:r>
          </a:p>
          <a:p>
            <a:pPr marL="514350" indent="-514350">
              <a:buFont typeface="+mj-lt"/>
              <a:buAutoNum type="arabicPeriod"/>
            </a:pPr>
            <a:endParaRPr lang="en-GB" dirty="0"/>
          </a:p>
          <a:p>
            <a:pPr marL="514350" indent="-514350">
              <a:buFont typeface="+mj-lt"/>
              <a:buAutoNum type="arabicPeriod"/>
            </a:pPr>
            <a:r>
              <a:rPr lang="en-GB" dirty="0"/>
              <a:t>During the ‘second’ global shift branch plants  process data as well as engage directly with consumers.  </a:t>
            </a:r>
          </a:p>
          <a:p>
            <a:pPr marL="514350" indent="-514350">
              <a:buFont typeface="+mj-lt"/>
              <a:buAutoNum type="arabicPeriod"/>
            </a:pPr>
            <a:endParaRPr lang="en-GB" dirty="0"/>
          </a:p>
          <a:p>
            <a:pPr marL="514350" indent="-514350">
              <a:buFont typeface="+mj-lt"/>
              <a:buAutoNum type="arabicPeriod"/>
            </a:pPr>
            <a:r>
              <a:rPr lang="en-GB" dirty="0"/>
              <a:t>In 2005, British Telecom (BT) announced that it intended to relocate 2,200 jobs to Bangalore by the end of 2004. Staff in the Indian call centre would be paid just £00,80 an hour compared with £6,00 in Britain; that equates to £3000 a year compared to £15,000 a year in the UK </a:t>
            </a:r>
          </a:p>
          <a:p>
            <a:pPr marL="514350" indent="-514350">
              <a:buFont typeface="+mj-lt"/>
              <a:buAutoNum type="arabicPeriod"/>
            </a:pPr>
            <a:endParaRPr lang="en-GB" dirty="0"/>
          </a:p>
          <a:p>
            <a:pPr marL="514350" indent="-514350">
              <a:buFont typeface="+mj-lt"/>
              <a:buAutoNum type="arabicPeriod"/>
            </a:pPr>
            <a:r>
              <a:rPr lang="en-GB" dirty="0"/>
              <a:t>Many of these companies have out-sourced their call centre activities to specialist providers of customer support expertise. </a:t>
            </a:r>
            <a:endParaRPr lang="en-GB" b="1" dirty="0"/>
          </a:p>
          <a:p>
            <a:pPr marL="514350" indent="-514350">
              <a:buFont typeface="+mj-lt"/>
              <a:buAutoNum type="arabicPeriod"/>
            </a:pPr>
            <a:endParaRPr lang="en-GB" b="1" dirty="0"/>
          </a:p>
          <a:p>
            <a:pPr marL="514350" indent="-514350">
              <a:buFont typeface="+mj-lt"/>
              <a:buAutoNum type="arabicPeriod"/>
            </a:pPr>
            <a:r>
              <a:rPr lang="en-GB" b="1" dirty="0"/>
              <a:t>A new international division of ‘service’ labour is evolving. </a:t>
            </a:r>
          </a:p>
          <a:p>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60648"/>
            <a:ext cx="9144000" cy="5865515"/>
          </a:xfrm>
        </p:spPr>
        <p:txBody>
          <a:bodyPr>
            <a:normAutofit fontScale="85000" lnSpcReduction="10000"/>
          </a:bodyPr>
          <a:lstStyle/>
          <a:p>
            <a:pPr>
              <a:lnSpc>
                <a:spcPct val="80000"/>
              </a:lnSpc>
              <a:buFontTx/>
              <a:buNone/>
            </a:pPr>
            <a:r>
              <a:rPr lang="en-GB" sz="3800" b="1" dirty="0" smtClean="0">
                <a:latin typeface="Times New Roman" pitchFamily="18" charset="0"/>
                <a:cs typeface="Times New Roman" pitchFamily="18" charset="0"/>
              </a:rPr>
              <a:t>Onshore versus Offshore Service Provision </a:t>
            </a:r>
          </a:p>
          <a:p>
            <a:pPr>
              <a:lnSpc>
                <a:spcPct val="80000"/>
              </a:lnSpc>
            </a:pPr>
            <a:endParaRPr lang="en-GB" dirty="0" smtClean="0">
              <a:solidFill>
                <a:schemeClr val="tx2"/>
              </a:solidFill>
            </a:endParaRPr>
          </a:p>
          <a:p>
            <a:pPr>
              <a:lnSpc>
                <a:spcPct val="80000"/>
              </a:lnSpc>
            </a:pPr>
            <a:r>
              <a:rPr lang="en-GB" b="1" dirty="0" smtClean="0">
                <a:solidFill>
                  <a:schemeClr val="tx2"/>
                </a:solidFill>
              </a:rPr>
              <a:t>Standardization</a:t>
            </a:r>
            <a:r>
              <a:rPr lang="en-GB" dirty="0" smtClean="0">
                <a:solidFill>
                  <a:schemeClr val="tx2"/>
                </a:solidFill>
              </a:rPr>
              <a:t> </a:t>
            </a:r>
            <a:r>
              <a:rPr lang="en-GB" dirty="0" smtClean="0"/>
              <a:t>- does not require face-to-face interaction with consumers. </a:t>
            </a:r>
          </a:p>
          <a:p>
            <a:pPr>
              <a:lnSpc>
                <a:spcPct val="80000"/>
              </a:lnSpc>
            </a:pPr>
            <a:endParaRPr lang="en-GB" dirty="0" smtClean="0"/>
          </a:p>
          <a:p>
            <a:pPr>
              <a:lnSpc>
                <a:spcPct val="80000"/>
              </a:lnSpc>
            </a:pPr>
            <a:r>
              <a:rPr lang="en-GB" b="1" dirty="0" smtClean="0">
                <a:solidFill>
                  <a:schemeClr val="tx2"/>
                </a:solidFill>
              </a:rPr>
              <a:t>Some service activities are not fixed in space</a:t>
            </a:r>
            <a:r>
              <a:rPr lang="en-GB" b="1" dirty="0" smtClean="0"/>
              <a:t> </a:t>
            </a:r>
            <a:r>
              <a:rPr lang="en-GB" dirty="0" smtClean="0"/>
              <a:t>and can be provided by foreign trade or by the temporary relocation of a service worker. </a:t>
            </a:r>
          </a:p>
          <a:p>
            <a:pPr>
              <a:lnSpc>
                <a:spcPct val="80000"/>
              </a:lnSpc>
            </a:pPr>
            <a:endParaRPr lang="en-GB" dirty="0" smtClean="0"/>
          </a:p>
          <a:p>
            <a:pPr>
              <a:lnSpc>
                <a:spcPct val="80000"/>
              </a:lnSpc>
            </a:pPr>
            <a:r>
              <a:rPr lang="en-GB" dirty="0" smtClean="0"/>
              <a:t>Specialist services can be provided from central locations </a:t>
            </a:r>
            <a:r>
              <a:rPr lang="en-GB" b="1" dirty="0" smtClean="0">
                <a:solidFill>
                  <a:schemeClr val="tx2"/>
                </a:solidFill>
              </a:rPr>
              <a:t>with consumers travelling to avail themselves of the service</a:t>
            </a:r>
            <a:r>
              <a:rPr lang="en-GB" b="1" dirty="0" smtClean="0"/>
              <a:t> </a:t>
            </a:r>
            <a:r>
              <a:rPr lang="en-GB" dirty="0" smtClean="0"/>
              <a:t>– the rise of service-based travel, for example, education (secondary and tertiary) and health.</a:t>
            </a:r>
          </a:p>
          <a:p>
            <a:pPr>
              <a:lnSpc>
                <a:spcPct val="80000"/>
              </a:lnSpc>
            </a:pPr>
            <a:endParaRPr lang="en-GB" dirty="0" smtClean="0"/>
          </a:p>
          <a:p>
            <a:pPr>
              <a:lnSpc>
                <a:spcPct val="80000"/>
              </a:lnSpc>
            </a:pPr>
            <a:r>
              <a:rPr lang="en-GB" b="1" dirty="0" smtClean="0">
                <a:solidFill>
                  <a:schemeClr val="tx2"/>
                </a:solidFill>
              </a:rPr>
              <a:t>OFFSHORE</a:t>
            </a:r>
            <a:r>
              <a:rPr lang="en-GB" b="1" dirty="0" smtClean="0"/>
              <a:t> </a:t>
            </a:r>
            <a:r>
              <a:rPr lang="en-GB" dirty="0" smtClean="0"/>
              <a:t>– </a:t>
            </a:r>
            <a:r>
              <a:rPr lang="en-GB" b="1" dirty="0" smtClean="0"/>
              <a:t>not just about cost,</a:t>
            </a:r>
            <a:r>
              <a:rPr lang="en-GB" dirty="0" smtClean="0"/>
              <a:t> but also skill shortages in the home country, marketing advantages (Boeing), access to regional aid and access to new markets.  </a:t>
            </a:r>
          </a:p>
          <a:p>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79512" y="1628800"/>
            <a:ext cx="4032448" cy="496885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342900" marR="0" lvl="0" indent="-342900" algn="l" defTabSz="914400" rtl="0" eaLnBrk="1" fontAlgn="auto" latinLnBrk="0" hangingPunct="1">
              <a:lnSpc>
                <a:spcPct val="80000"/>
              </a:lnSpc>
              <a:spcBef>
                <a:spcPct val="20000"/>
              </a:spcBef>
              <a:spcAft>
                <a:spcPts val="0"/>
              </a:spcAft>
              <a:buClrTx/>
              <a:buSzTx/>
              <a:buFontTx/>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Call centre</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Customer services</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Out of hours claims (call centre)</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Back office administration</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Back office processing</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E commerce</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Credit control</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Internet services</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Internet claims</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Business services</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Accounts</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Transcription</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Engineering </a:t>
            </a:r>
          </a:p>
        </p:txBody>
      </p:sp>
      <p:sp>
        <p:nvSpPr>
          <p:cNvPr id="5" name="Rectangle 5"/>
          <p:cNvSpPr>
            <a:spLocks noChangeArrowheads="1"/>
          </p:cNvSpPr>
          <p:nvPr/>
        </p:nvSpPr>
        <p:spPr bwMode="auto">
          <a:xfrm>
            <a:off x="4140200" y="2060848"/>
            <a:ext cx="5003800" cy="3970318"/>
          </a:xfrm>
          <a:prstGeom prst="rect">
            <a:avLst/>
          </a:prstGeom>
          <a:noFill/>
          <a:ln w="9525">
            <a:noFill/>
            <a:miter lim="800000"/>
            <a:headEnd/>
            <a:tailEnd/>
          </a:ln>
          <a:effectLst/>
        </p:spPr>
        <p:txBody>
          <a:bodyPr wrap="square">
            <a:spAutoFit/>
          </a:bodyPr>
          <a:lstStyle/>
          <a:p>
            <a:pPr>
              <a:buFontTx/>
              <a:buChar char="•"/>
            </a:pPr>
            <a:r>
              <a:rPr lang="en-GB" dirty="0"/>
              <a:t>   </a:t>
            </a:r>
            <a:r>
              <a:rPr lang="en-GB" dirty="0">
                <a:latin typeface="Times New Roman" pitchFamily="18" charset="0"/>
              </a:rPr>
              <a:t>Finance</a:t>
            </a:r>
          </a:p>
          <a:p>
            <a:pPr>
              <a:buFontTx/>
              <a:buChar char="•"/>
            </a:pPr>
            <a:r>
              <a:rPr lang="en-GB" dirty="0">
                <a:latin typeface="Times New Roman" pitchFamily="18" charset="0"/>
              </a:rPr>
              <a:t>   Human Relations</a:t>
            </a:r>
          </a:p>
          <a:p>
            <a:pPr>
              <a:buFontTx/>
              <a:buChar char="•"/>
            </a:pPr>
            <a:r>
              <a:rPr lang="en-GB" dirty="0">
                <a:latin typeface="Times New Roman" pitchFamily="18" charset="0"/>
              </a:rPr>
              <a:t>   IT</a:t>
            </a:r>
          </a:p>
          <a:p>
            <a:pPr>
              <a:buFontTx/>
              <a:buChar char="•"/>
            </a:pPr>
            <a:r>
              <a:rPr lang="en-GB" dirty="0">
                <a:latin typeface="Times New Roman" pitchFamily="18" charset="0"/>
              </a:rPr>
              <a:t>   Business systems</a:t>
            </a:r>
          </a:p>
          <a:p>
            <a:pPr>
              <a:buFontTx/>
              <a:buChar char="•"/>
            </a:pPr>
            <a:r>
              <a:rPr lang="en-GB" dirty="0">
                <a:latin typeface="Times New Roman" pitchFamily="18" charset="0"/>
              </a:rPr>
              <a:t>   Graphics services inc. architectural</a:t>
            </a:r>
          </a:p>
          <a:p>
            <a:pPr>
              <a:buFontTx/>
              <a:buChar char="•"/>
            </a:pPr>
            <a:r>
              <a:rPr lang="en-GB" dirty="0">
                <a:latin typeface="Times New Roman" pitchFamily="18" charset="0"/>
              </a:rPr>
              <a:t>   Document production</a:t>
            </a:r>
          </a:p>
          <a:p>
            <a:pPr>
              <a:buFontTx/>
              <a:buChar char="•"/>
            </a:pPr>
            <a:r>
              <a:rPr lang="en-GB" dirty="0">
                <a:latin typeface="Times New Roman" pitchFamily="18" charset="0"/>
              </a:rPr>
              <a:t>   Underwriting</a:t>
            </a:r>
          </a:p>
          <a:p>
            <a:pPr>
              <a:buFontTx/>
              <a:buChar char="•"/>
            </a:pPr>
            <a:r>
              <a:rPr lang="en-GB" dirty="0">
                <a:latin typeface="Times New Roman" pitchFamily="18" charset="0"/>
              </a:rPr>
              <a:t>   Technical lists</a:t>
            </a:r>
          </a:p>
          <a:p>
            <a:pPr>
              <a:buFontTx/>
              <a:buChar char="•"/>
            </a:pPr>
            <a:r>
              <a:rPr lang="en-GB" dirty="0">
                <a:latin typeface="Times New Roman" pitchFamily="18" charset="0"/>
              </a:rPr>
              <a:t>   Equity Research</a:t>
            </a:r>
          </a:p>
          <a:p>
            <a:pPr>
              <a:buFontTx/>
              <a:buChar char="•"/>
            </a:pPr>
            <a:r>
              <a:rPr lang="en-GB" dirty="0">
                <a:latin typeface="Times New Roman" pitchFamily="18" charset="0"/>
              </a:rPr>
              <a:t>   Business analysts</a:t>
            </a:r>
          </a:p>
          <a:p>
            <a:pPr>
              <a:buFontTx/>
              <a:buChar char="•"/>
            </a:pPr>
            <a:r>
              <a:rPr lang="en-GB" dirty="0">
                <a:latin typeface="Times New Roman" pitchFamily="18" charset="0"/>
              </a:rPr>
              <a:t>   Legal Secretaries &amp; Legal Research </a:t>
            </a:r>
          </a:p>
          <a:p>
            <a:pPr>
              <a:buFontTx/>
              <a:buChar char="•"/>
            </a:pPr>
            <a:r>
              <a:rPr lang="en-GB" dirty="0">
                <a:latin typeface="Times New Roman" pitchFamily="18" charset="0"/>
              </a:rPr>
              <a:t>   Software development</a:t>
            </a:r>
          </a:p>
          <a:p>
            <a:pPr>
              <a:buFontTx/>
              <a:buChar char="•"/>
            </a:pPr>
            <a:r>
              <a:rPr lang="en-GB" dirty="0">
                <a:latin typeface="Times New Roman" pitchFamily="18" charset="0"/>
              </a:rPr>
              <a:t>   City analysts</a:t>
            </a:r>
          </a:p>
          <a:p>
            <a:pPr>
              <a:buFontTx/>
              <a:buChar char="•"/>
            </a:pPr>
            <a:r>
              <a:rPr lang="en-GB" dirty="0">
                <a:latin typeface="Times New Roman" pitchFamily="18" charset="0"/>
              </a:rPr>
              <a:t>   Rail timetable enquiries</a:t>
            </a:r>
            <a:endParaRPr lang="en-US" dirty="0">
              <a:latin typeface="Times New Roman" pitchFamily="18" charset="0"/>
            </a:endParaRPr>
          </a:p>
        </p:txBody>
      </p:sp>
      <p:sp>
        <p:nvSpPr>
          <p:cNvPr id="6" name="Text Box 6"/>
          <p:cNvSpPr txBox="1">
            <a:spLocks noChangeArrowheads="1"/>
          </p:cNvSpPr>
          <p:nvPr/>
        </p:nvSpPr>
        <p:spPr bwMode="auto">
          <a:xfrm>
            <a:off x="0" y="692697"/>
            <a:ext cx="9143999" cy="714042"/>
          </a:xfrm>
          <a:prstGeom prst="rect">
            <a:avLst/>
          </a:prstGeom>
          <a:noFill/>
          <a:ln w="9525">
            <a:noFill/>
            <a:miter lim="800000"/>
            <a:headEnd/>
            <a:tailEnd/>
          </a:ln>
          <a:effectLst/>
        </p:spPr>
        <p:txBody>
          <a:bodyPr wrap="square">
            <a:spAutoFit/>
          </a:bodyPr>
          <a:lstStyle/>
          <a:p>
            <a:pPr>
              <a:lnSpc>
                <a:spcPct val="80000"/>
              </a:lnSpc>
              <a:spcBef>
                <a:spcPct val="20000"/>
              </a:spcBef>
            </a:pPr>
            <a:r>
              <a:rPr lang="en-GB" sz="2800" b="1" dirty="0">
                <a:latin typeface="Times New Roman" pitchFamily="18" charset="0"/>
              </a:rPr>
              <a:t>Table 1: Jobs that have been sent offshore from the UK</a:t>
            </a:r>
          </a:p>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GB" dirty="0" smtClean="0"/>
          </a:p>
          <a:p>
            <a:pPr>
              <a:buNone/>
            </a:pPr>
            <a:endParaRPr lang="en-GB" dirty="0" smtClean="0"/>
          </a:p>
          <a:p>
            <a:pPr algn="ctr">
              <a:buNone/>
            </a:pPr>
            <a:r>
              <a:rPr lang="en-GB" sz="4000" b="1" dirty="0" smtClean="0">
                <a:latin typeface="Times New Roman" pitchFamily="18" charset="0"/>
                <a:cs typeface="Times New Roman" pitchFamily="18" charset="0"/>
              </a:rPr>
              <a:t>1. Defining Services </a:t>
            </a:r>
            <a:endParaRPr lang="en-GB" sz="4000" b="1"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75656" y="965912"/>
          <a:ext cx="6840761" cy="5127381"/>
        </p:xfrm>
        <a:graphic>
          <a:graphicData uri="http://schemas.openxmlformats.org/drawingml/2006/table">
            <a:tbl>
              <a:tblPr/>
              <a:tblGrid>
                <a:gridCol w="677692"/>
                <a:gridCol w="1767892"/>
                <a:gridCol w="883946"/>
                <a:gridCol w="736622"/>
                <a:gridCol w="1620568"/>
                <a:gridCol w="1154041"/>
              </a:tblGrid>
              <a:tr h="394414">
                <a:tc gridSpan="3">
                  <a:txBody>
                    <a:bodyPr/>
                    <a:lstStyle/>
                    <a:p>
                      <a:pPr algn="ctr" fontAlgn="base" hangingPunct="0">
                        <a:lnSpc>
                          <a:spcPct val="200000"/>
                        </a:lnSpc>
                        <a:spcAft>
                          <a:spcPts val="0"/>
                        </a:spcAft>
                      </a:pPr>
                      <a:r>
                        <a:rPr lang="en-GB" sz="1000" b="0" dirty="0">
                          <a:latin typeface="Times New Roman"/>
                          <a:ea typeface="Times New Roman"/>
                        </a:rPr>
                        <a:t>Outsourcers</a:t>
                      </a:r>
                      <a:endParaRPr lang="en-GB" sz="1000" dirty="0">
                        <a:latin typeface="Times New Roman"/>
                        <a:ea typeface="Times New Roman"/>
                      </a:endParaRPr>
                    </a:p>
                  </a:txBody>
                  <a:tcPr marL="63944" marR="63944" marT="0" marB="0">
                    <a:lnL>
                      <a:noFill/>
                    </a:lnL>
                    <a:lnR>
                      <a:noFill/>
                    </a:lnR>
                    <a:lnT>
                      <a:noFill/>
                    </a:lnT>
                    <a:lnB>
                      <a:noFill/>
                    </a:lnB>
                  </a:tcPr>
                </a:tc>
                <a:tc hMerge="1">
                  <a:txBody>
                    <a:bodyPr/>
                    <a:lstStyle/>
                    <a:p>
                      <a:endParaRPr lang="en-GB"/>
                    </a:p>
                  </a:txBody>
                  <a:tcPr/>
                </a:tc>
                <a:tc hMerge="1">
                  <a:txBody>
                    <a:bodyPr/>
                    <a:lstStyle/>
                    <a:p>
                      <a:endParaRPr lang="en-GB"/>
                    </a:p>
                  </a:txBody>
                  <a:tcPr/>
                </a:tc>
                <a:tc gridSpan="3">
                  <a:txBody>
                    <a:bodyPr/>
                    <a:lstStyle/>
                    <a:p>
                      <a:pPr algn="ctr" fontAlgn="base" hangingPunct="0">
                        <a:lnSpc>
                          <a:spcPct val="200000"/>
                        </a:lnSpc>
                        <a:spcAft>
                          <a:spcPts val="0"/>
                        </a:spcAft>
                      </a:pPr>
                      <a:r>
                        <a:rPr lang="en-GB" sz="1000" b="0">
                          <a:latin typeface="Times New Roman"/>
                          <a:ea typeface="Times New Roman"/>
                        </a:rPr>
                        <a:t>Insourcers</a:t>
                      </a:r>
                      <a:endParaRPr lang="en-GB" sz="1000">
                        <a:latin typeface="Times New Roman"/>
                        <a:ea typeface="Times New Roman"/>
                      </a:endParaRPr>
                    </a:p>
                  </a:txBody>
                  <a:tcPr marL="63944" marR="63944" marT="0" marB="0">
                    <a:lnL>
                      <a:noFill/>
                    </a:lnL>
                    <a:lnR>
                      <a:noFill/>
                    </a:lnR>
                    <a:lnT>
                      <a:noFill/>
                    </a:lnT>
                    <a:lnB>
                      <a:noFill/>
                    </a:lnB>
                  </a:tcPr>
                </a:tc>
                <a:tc hMerge="1">
                  <a:txBody>
                    <a:bodyPr/>
                    <a:lstStyle/>
                    <a:p>
                      <a:endParaRPr lang="en-GB"/>
                    </a:p>
                  </a:txBody>
                  <a:tcPr/>
                </a:tc>
                <a:tc hMerge="1">
                  <a:txBody>
                    <a:bodyPr/>
                    <a:lstStyle/>
                    <a:p>
                      <a:endParaRPr lang="en-GB"/>
                    </a:p>
                  </a:txBody>
                  <a:tcPr/>
                </a:tc>
              </a:tr>
              <a:tr h="788827">
                <a:tc>
                  <a:txBody>
                    <a:bodyPr/>
                    <a:lstStyle/>
                    <a:p>
                      <a:pPr algn="just" fontAlgn="base" hangingPunct="0">
                        <a:lnSpc>
                          <a:spcPct val="200000"/>
                        </a:lnSpc>
                        <a:spcAft>
                          <a:spcPts val="0"/>
                        </a:spcAft>
                      </a:pPr>
                      <a:endParaRPr lang="en-GB" sz="1000">
                        <a:latin typeface="Times New Roman"/>
                        <a:ea typeface="Times New Roman"/>
                      </a:endParaRPr>
                    </a:p>
                    <a:p>
                      <a:pPr algn="just" fontAlgn="base" hangingPunct="0">
                        <a:lnSpc>
                          <a:spcPct val="200000"/>
                        </a:lnSpc>
                        <a:spcAft>
                          <a:spcPts val="0"/>
                        </a:spcAft>
                      </a:pPr>
                      <a:r>
                        <a:rPr lang="en-GB" sz="1000" b="0">
                          <a:latin typeface="Times New Roman"/>
                          <a:ea typeface="Times New Roman"/>
                        </a:rPr>
                        <a:t>Rank</a:t>
                      </a:r>
                      <a:endParaRPr lang="en-GB" sz="1000">
                        <a:latin typeface="Times New Roman"/>
                        <a:ea typeface="Times New Roman"/>
                      </a:endParaRPr>
                    </a:p>
                  </a:txBody>
                  <a:tcPr marL="63944" marR="6394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fontAlgn="base" hangingPunct="0">
                        <a:lnSpc>
                          <a:spcPct val="200000"/>
                        </a:lnSpc>
                        <a:spcAft>
                          <a:spcPts val="0"/>
                        </a:spcAft>
                      </a:pPr>
                      <a:endParaRPr lang="en-GB" sz="1000">
                        <a:latin typeface="Times New Roman"/>
                        <a:ea typeface="Times New Roman"/>
                      </a:endParaRPr>
                    </a:p>
                    <a:p>
                      <a:pPr algn="just" fontAlgn="base" hangingPunct="0">
                        <a:lnSpc>
                          <a:spcPct val="200000"/>
                        </a:lnSpc>
                        <a:spcAft>
                          <a:spcPts val="0"/>
                        </a:spcAft>
                      </a:pPr>
                      <a:r>
                        <a:rPr lang="en-GB" sz="1000" b="0">
                          <a:latin typeface="Times New Roman"/>
                          <a:ea typeface="Times New Roman"/>
                        </a:rPr>
                        <a:t>Country </a:t>
                      </a:r>
                      <a:endParaRPr lang="en-GB" sz="1000">
                        <a:latin typeface="Times New Roman"/>
                        <a:ea typeface="Times New Roman"/>
                      </a:endParaRPr>
                    </a:p>
                  </a:txBody>
                  <a:tcPr marL="63944" marR="6394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fontAlgn="base" hangingPunct="0">
                        <a:lnSpc>
                          <a:spcPct val="200000"/>
                        </a:lnSpc>
                        <a:spcAft>
                          <a:spcPts val="0"/>
                        </a:spcAft>
                      </a:pPr>
                      <a:r>
                        <a:rPr lang="en-GB" sz="1000" b="0">
                          <a:latin typeface="Times New Roman"/>
                          <a:ea typeface="Times New Roman"/>
                        </a:rPr>
                        <a:t>Million US$</a:t>
                      </a:r>
                      <a:endParaRPr lang="en-GB" sz="1000">
                        <a:latin typeface="Times New Roman"/>
                        <a:ea typeface="Times New Roman"/>
                      </a:endParaRPr>
                    </a:p>
                  </a:txBody>
                  <a:tcPr marL="63944" marR="6394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fontAlgn="base" hangingPunct="0">
                        <a:lnSpc>
                          <a:spcPct val="200000"/>
                        </a:lnSpc>
                        <a:spcAft>
                          <a:spcPts val="0"/>
                        </a:spcAft>
                      </a:pPr>
                      <a:endParaRPr lang="en-GB" sz="1000">
                        <a:latin typeface="Times New Roman"/>
                        <a:ea typeface="Times New Roman"/>
                      </a:endParaRPr>
                    </a:p>
                    <a:p>
                      <a:pPr algn="just" fontAlgn="base" hangingPunct="0">
                        <a:lnSpc>
                          <a:spcPct val="200000"/>
                        </a:lnSpc>
                        <a:spcAft>
                          <a:spcPts val="0"/>
                        </a:spcAft>
                      </a:pPr>
                      <a:r>
                        <a:rPr lang="en-GB" sz="1000" b="0">
                          <a:latin typeface="Times New Roman"/>
                          <a:ea typeface="Times New Roman"/>
                        </a:rPr>
                        <a:t>Rank</a:t>
                      </a:r>
                      <a:endParaRPr lang="en-GB" sz="1000">
                        <a:latin typeface="Times New Roman"/>
                        <a:ea typeface="Times New Roman"/>
                      </a:endParaRPr>
                    </a:p>
                  </a:txBody>
                  <a:tcPr marL="63944" marR="6394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fontAlgn="base" hangingPunct="0">
                        <a:lnSpc>
                          <a:spcPct val="200000"/>
                        </a:lnSpc>
                        <a:spcAft>
                          <a:spcPts val="0"/>
                        </a:spcAft>
                      </a:pPr>
                      <a:endParaRPr lang="en-GB" sz="1000">
                        <a:latin typeface="Times New Roman"/>
                        <a:ea typeface="Times New Roman"/>
                      </a:endParaRPr>
                    </a:p>
                    <a:p>
                      <a:pPr algn="just" fontAlgn="base" hangingPunct="0">
                        <a:lnSpc>
                          <a:spcPct val="200000"/>
                        </a:lnSpc>
                        <a:spcAft>
                          <a:spcPts val="0"/>
                        </a:spcAft>
                      </a:pPr>
                      <a:r>
                        <a:rPr lang="en-GB" sz="1000" b="0">
                          <a:latin typeface="Times New Roman"/>
                          <a:ea typeface="Times New Roman"/>
                        </a:rPr>
                        <a:t>Country</a:t>
                      </a:r>
                      <a:endParaRPr lang="en-GB" sz="1000">
                        <a:latin typeface="Times New Roman"/>
                        <a:ea typeface="Times New Roman"/>
                      </a:endParaRPr>
                    </a:p>
                  </a:txBody>
                  <a:tcPr marL="63944" marR="6394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fontAlgn="base" hangingPunct="0">
                        <a:lnSpc>
                          <a:spcPct val="200000"/>
                        </a:lnSpc>
                        <a:spcAft>
                          <a:spcPts val="0"/>
                        </a:spcAft>
                      </a:pPr>
                      <a:r>
                        <a:rPr lang="en-GB" sz="1000" b="0">
                          <a:latin typeface="Times New Roman"/>
                          <a:ea typeface="Times New Roman"/>
                        </a:rPr>
                        <a:t>Million US$</a:t>
                      </a:r>
                      <a:endParaRPr lang="en-GB" sz="1000">
                        <a:latin typeface="Times New Roman"/>
                        <a:ea typeface="Times New Roman"/>
                      </a:endParaRPr>
                    </a:p>
                  </a:txBody>
                  <a:tcPr marL="63944" marR="63944" marT="0" marB="0">
                    <a:lnL>
                      <a:noFill/>
                    </a:lnL>
                    <a:lnR>
                      <a:noFill/>
                    </a:lnR>
                    <a:lnT>
                      <a:noFill/>
                    </a:lnT>
                    <a:lnB w="12700" cap="flat" cmpd="sng" algn="ctr">
                      <a:solidFill>
                        <a:srgbClr val="000000"/>
                      </a:solidFill>
                      <a:prstDash val="solid"/>
                      <a:round/>
                      <a:headEnd type="none" w="med" len="med"/>
                      <a:tailEnd type="none" w="med" len="med"/>
                    </a:lnB>
                  </a:tcPr>
                </a:tc>
              </a:tr>
              <a:tr h="394414">
                <a:tc>
                  <a:txBody>
                    <a:bodyPr/>
                    <a:lstStyle/>
                    <a:p>
                      <a:pPr algn="just" fontAlgn="base" hangingPunct="0">
                        <a:lnSpc>
                          <a:spcPct val="200000"/>
                        </a:lnSpc>
                        <a:spcAft>
                          <a:spcPts val="0"/>
                        </a:spcAft>
                      </a:pPr>
                      <a:r>
                        <a:rPr lang="en-GB" sz="1000" b="0">
                          <a:latin typeface="Times New Roman"/>
                          <a:ea typeface="Times New Roman"/>
                        </a:rPr>
                        <a:t>1</a:t>
                      </a:r>
                      <a:endParaRPr lang="en-GB" sz="1000">
                        <a:latin typeface="Times New Roman"/>
                        <a:ea typeface="Times New Roman"/>
                      </a:endParaRPr>
                    </a:p>
                  </a:txBody>
                  <a:tcPr marL="63944" marR="6394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fontAlgn="base" hangingPunct="0">
                        <a:lnSpc>
                          <a:spcPct val="200000"/>
                        </a:lnSpc>
                        <a:spcAft>
                          <a:spcPts val="0"/>
                        </a:spcAft>
                      </a:pPr>
                      <a:r>
                        <a:rPr lang="en-GB" sz="1000" b="0">
                          <a:latin typeface="Times New Roman"/>
                          <a:ea typeface="Times New Roman"/>
                        </a:rPr>
                        <a:t>United States </a:t>
                      </a:r>
                      <a:endParaRPr lang="en-GB" sz="1000">
                        <a:latin typeface="Times New Roman"/>
                        <a:ea typeface="Times New Roman"/>
                      </a:endParaRPr>
                    </a:p>
                  </a:txBody>
                  <a:tcPr marL="63944" marR="6394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fontAlgn="base" hangingPunct="0">
                        <a:lnSpc>
                          <a:spcPct val="200000"/>
                        </a:lnSpc>
                        <a:spcAft>
                          <a:spcPts val="0"/>
                        </a:spcAft>
                      </a:pPr>
                      <a:r>
                        <a:rPr lang="en-GB" sz="1000" b="0">
                          <a:latin typeface="Times New Roman"/>
                          <a:ea typeface="Times New Roman"/>
                        </a:rPr>
                        <a:t>40,929</a:t>
                      </a:r>
                      <a:endParaRPr lang="en-GB" sz="1000">
                        <a:latin typeface="Times New Roman"/>
                        <a:ea typeface="Times New Roman"/>
                      </a:endParaRPr>
                    </a:p>
                  </a:txBody>
                  <a:tcPr marL="63944" marR="6394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fontAlgn="base" hangingPunct="0">
                        <a:lnSpc>
                          <a:spcPct val="200000"/>
                        </a:lnSpc>
                        <a:spcAft>
                          <a:spcPts val="0"/>
                        </a:spcAft>
                      </a:pPr>
                      <a:r>
                        <a:rPr lang="en-GB" sz="1000" b="0">
                          <a:latin typeface="Times New Roman"/>
                          <a:ea typeface="Times New Roman"/>
                        </a:rPr>
                        <a:t>1</a:t>
                      </a:r>
                      <a:endParaRPr lang="en-GB" sz="1000">
                        <a:latin typeface="Times New Roman"/>
                        <a:ea typeface="Times New Roman"/>
                      </a:endParaRPr>
                    </a:p>
                  </a:txBody>
                  <a:tcPr marL="63944" marR="6394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fontAlgn="base" hangingPunct="0">
                        <a:lnSpc>
                          <a:spcPct val="200000"/>
                        </a:lnSpc>
                        <a:spcAft>
                          <a:spcPts val="0"/>
                        </a:spcAft>
                      </a:pPr>
                      <a:r>
                        <a:rPr lang="en-GB" sz="1000" b="0">
                          <a:latin typeface="Times New Roman"/>
                          <a:ea typeface="Times New Roman"/>
                        </a:rPr>
                        <a:t>United States </a:t>
                      </a:r>
                      <a:endParaRPr lang="en-GB" sz="1000">
                        <a:latin typeface="Times New Roman"/>
                        <a:ea typeface="Times New Roman"/>
                      </a:endParaRPr>
                    </a:p>
                  </a:txBody>
                  <a:tcPr marL="63944" marR="6394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fontAlgn="base" hangingPunct="0">
                        <a:lnSpc>
                          <a:spcPct val="200000"/>
                        </a:lnSpc>
                        <a:spcAft>
                          <a:spcPts val="0"/>
                        </a:spcAft>
                      </a:pPr>
                      <a:r>
                        <a:rPr lang="en-GB" sz="1000" b="0">
                          <a:latin typeface="Times New Roman"/>
                          <a:ea typeface="Times New Roman"/>
                        </a:rPr>
                        <a:t>58,794</a:t>
                      </a:r>
                      <a:endParaRPr lang="en-GB" sz="1000">
                        <a:latin typeface="Times New Roman"/>
                        <a:ea typeface="Times New Roman"/>
                      </a:endParaRPr>
                    </a:p>
                  </a:txBody>
                  <a:tcPr marL="63944" marR="63944" marT="0" marB="0">
                    <a:lnL>
                      <a:noFill/>
                    </a:lnL>
                    <a:lnR>
                      <a:noFill/>
                    </a:lnR>
                    <a:lnT w="12700" cap="flat" cmpd="sng" algn="ctr">
                      <a:solidFill>
                        <a:srgbClr val="000000"/>
                      </a:solidFill>
                      <a:prstDash val="solid"/>
                      <a:round/>
                      <a:headEnd type="none" w="med" len="med"/>
                      <a:tailEnd type="none" w="med" len="med"/>
                    </a:lnT>
                    <a:lnB>
                      <a:noFill/>
                    </a:lnB>
                  </a:tcPr>
                </a:tc>
              </a:tr>
              <a:tr h="394414">
                <a:tc>
                  <a:txBody>
                    <a:bodyPr/>
                    <a:lstStyle/>
                    <a:p>
                      <a:pPr algn="just" fontAlgn="base" hangingPunct="0">
                        <a:lnSpc>
                          <a:spcPct val="200000"/>
                        </a:lnSpc>
                        <a:spcAft>
                          <a:spcPts val="0"/>
                        </a:spcAft>
                      </a:pPr>
                      <a:r>
                        <a:rPr lang="en-GB" sz="1000" b="0">
                          <a:latin typeface="Times New Roman"/>
                          <a:ea typeface="Times New Roman"/>
                        </a:rPr>
                        <a:t>2</a:t>
                      </a:r>
                      <a:endParaRPr lang="en-GB" sz="1000">
                        <a:latin typeface="Times New Roman"/>
                        <a:ea typeface="Times New Roman"/>
                      </a:endParaRPr>
                    </a:p>
                  </a:txBody>
                  <a:tcPr marL="63944" marR="63944" marT="0" marB="0">
                    <a:lnL>
                      <a:noFill/>
                    </a:lnL>
                    <a:lnR>
                      <a:noFill/>
                    </a:lnR>
                    <a:lnT>
                      <a:noFill/>
                    </a:lnT>
                    <a:lnB>
                      <a:noFill/>
                    </a:lnB>
                  </a:tcPr>
                </a:tc>
                <a:tc>
                  <a:txBody>
                    <a:bodyPr/>
                    <a:lstStyle/>
                    <a:p>
                      <a:pPr algn="just" fontAlgn="base" hangingPunct="0">
                        <a:lnSpc>
                          <a:spcPct val="200000"/>
                        </a:lnSpc>
                        <a:spcAft>
                          <a:spcPts val="0"/>
                        </a:spcAft>
                      </a:pPr>
                      <a:r>
                        <a:rPr lang="en-GB" sz="1000" b="0">
                          <a:latin typeface="Times New Roman"/>
                          <a:ea typeface="Times New Roman"/>
                        </a:rPr>
                        <a:t>Germany </a:t>
                      </a:r>
                      <a:endParaRPr lang="en-GB" sz="1000">
                        <a:latin typeface="Times New Roman"/>
                        <a:ea typeface="Times New Roman"/>
                      </a:endParaRPr>
                    </a:p>
                  </a:txBody>
                  <a:tcPr marL="63944" marR="63944" marT="0" marB="0">
                    <a:lnL>
                      <a:noFill/>
                    </a:lnL>
                    <a:lnR>
                      <a:noFill/>
                    </a:lnR>
                    <a:lnT>
                      <a:noFill/>
                    </a:lnT>
                    <a:lnB>
                      <a:noFill/>
                    </a:lnB>
                  </a:tcPr>
                </a:tc>
                <a:tc>
                  <a:txBody>
                    <a:bodyPr/>
                    <a:lstStyle/>
                    <a:p>
                      <a:pPr algn="just" fontAlgn="base" hangingPunct="0">
                        <a:lnSpc>
                          <a:spcPct val="200000"/>
                        </a:lnSpc>
                        <a:spcAft>
                          <a:spcPts val="0"/>
                        </a:spcAft>
                      </a:pPr>
                      <a:r>
                        <a:rPr lang="en-GB" sz="1000" b="0">
                          <a:latin typeface="Times New Roman"/>
                          <a:ea typeface="Times New Roman"/>
                        </a:rPr>
                        <a:t>39,113</a:t>
                      </a:r>
                      <a:endParaRPr lang="en-GB" sz="1000">
                        <a:latin typeface="Times New Roman"/>
                        <a:ea typeface="Times New Roman"/>
                      </a:endParaRPr>
                    </a:p>
                  </a:txBody>
                  <a:tcPr marL="63944" marR="63944" marT="0" marB="0">
                    <a:lnL>
                      <a:noFill/>
                    </a:lnL>
                    <a:lnR>
                      <a:noFill/>
                    </a:lnR>
                    <a:lnT>
                      <a:noFill/>
                    </a:lnT>
                    <a:lnB>
                      <a:noFill/>
                    </a:lnB>
                  </a:tcPr>
                </a:tc>
                <a:tc>
                  <a:txBody>
                    <a:bodyPr/>
                    <a:lstStyle/>
                    <a:p>
                      <a:pPr algn="just" fontAlgn="base" hangingPunct="0">
                        <a:lnSpc>
                          <a:spcPct val="200000"/>
                        </a:lnSpc>
                        <a:spcAft>
                          <a:spcPts val="0"/>
                        </a:spcAft>
                      </a:pPr>
                      <a:r>
                        <a:rPr lang="en-GB" sz="1000" b="0">
                          <a:latin typeface="Times New Roman"/>
                          <a:ea typeface="Times New Roman"/>
                        </a:rPr>
                        <a:t>2</a:t>
                      </a:r>
                      <a:endParaRPr lang="en-GB" sz="1000">
                        <a:latin typeface="Times New Roman"/>
                        <a:ea typeface="Times New Roman"/>
                      </a:endParaRPr>
                    </a:p>
                  </a:txBody>
                  <a:tcPr marL="63944" marR="63944" marT="0" marB="0">
                    <a:lnL>
                      <a:noFill/>
                    </a:lnL>
                    <a:lnR>
                      <a:noFill/>
                    </a:lnR>
                    <a:lnT>
                      <a:noFill/>
                    </a:lnT>
                    <a:lnB>
                      <a:noFill/>
                    </a:lnB>
                  </a:tcPr>
                </a:tc>
                <a:tc>
                  <a:txBody>
                    <a:bodyPr/>
                    <a:lstStyle/>
                    <a:p>
                      <a:pPr algn="just" fontAlgn="base" hangingPunct="0">
                        <a:lnSpc>
                          <a:spcPct val="200000"/>
                        </a:lnSpc>
                        <a:spcAft>
                          <a:spcPts val="0"/>
                        </a:spcAft>
                      </a:pPr>
                      <a:r>
                        <a:rPr lang="en-GB" sz="1000" b="0">
                          <a:latin typeface="Times New Roman"/>
                          <a:ea typeface="Times New Roman"/>
                        </a:rPr>
                        <a:t>United Kingdom</a:t>
                      </a:r>
                      <a:endParaRPr lang="en-GB" sz="1000">
                        <a:latin typeface="Times New Roman"/>
                        <a:ea typeface="Times New Roman"/>
                      </a:endParaRPr>
                    </a:p>
                  </a:txBody>
                  <a:tcPr marL="63944" marR="63944" marT="0" marB="0">
                    <a:lnL>
                      <a:noFill/>
                    </a:lnL>
                    <a:lnR>
                      <a:noFill/>
                    </a:lnR>
                    <a:lnT>
                      <a:noFill/>
                    </a:lnT>
                    <a:lnB>
                      <a:noFill/>
                    </a:lnB>
                  </a:tcPr>
                </a:tc>
                <a:tc>
                  <a:txBody>
                    <a:bodyPr/>
                    <a:lstStyle/>
                    <a:p>
                      <a:pPr algn="just" fontAlgn="base" hangingPunct="0">
                        <a:lnSpc>
                          <a:spcPct val="200000"/>
                        </a:lnSpc>
                        <a:spcAft>
                          <a:spcPts val="0"/>
                        </a:spcAft>
                      </a:pPr>
                      <a:r>
                        <a:rPr lang="en-GB" sz="1000" b="0">
                          <a:latin typeface="Times New Roman"/>
                          <a:ea typeface="Times New Roman"/>
                        </a:rPr>
                        <a:t>36,740</a:t>
                      </a:r>
                      <a:endParaRPr lang="en-GB" sz="1000">
                        <a:latin typeface="Times New Roman"/>
                        <a:ea typeface="Times New Roman"/>
                      </a:endParaRPr>
                    </a:p>
                  </a:txBody>
                  <a:tcPr marL="63944" marR="63944" marT="0" marB="0">
                    <a:lnL>
                      <a:noFill/>
                    </a:lnL>
                    <a:lnR>
                      <a:noFill/>
                    </a:lnR>
                    <a:lnT>
                      <a:noFill/>
                    </a:lnT>
                    <a:lnB>
                      <a:noFill/>
                    </a:lnB>
                  </a:tcPr>
                </a:tc>
              </a:tr>
              <a:tr h="394414">
                <a:tc>
                  <a:txBody>
                    <a:bodyPr/>
                    <a:lstStyle/>
                    <a:p>
                      <a:pPr algn="just" fontAlgn="base" hangingPunct="0">
                        <a:lnSpc>
                          <a:spcPct val="200000"/>
                        </a:lnSpc>
                        <a:spcAft>
                          <a:spcPts val="0"/>
                        </a:spcAft>
                      </a:pPr>
                      <a:r>
                        <a:rPr lang="en-GB" sz="1000" b="0">
                          <a:latin typeface="Times New Roman"/>
                          <a:ea typeface="Times New Roman"/>
                        </a:rPr>
                        <a:t>3</a:t>
                      </a:r>
                      <a:endParaRPr lang="en-GB" sz="1000">
                        <a:latin typeface="Times New Roman"/>
                        <a:ea typeface="Times New Roman"/>
                      </a:endParaRPr>
                    </a:p>
                  </a:txBody>
                  <a:tcPr marL="63944" marR="63944" marT="0" marB="0">
                    <a:lnL>
                      <a:noFill/>
                    </a:lnL>
                    <a:lnR>
                      <a:noFill/>
                    </a:lnR>
                    <a:lnT>
                      <a:noFill/>
                    </a:lnT>
                    <a:lnB>
                      <a:noFill/>
                    </a:lnB>
                  </a:tcPr>
                </a:tc>
                <a:tc>
                  <a:txBody>
                    <a:bodyPr/>
                    <a:lstStyle/>
                    <a:p>
                      <a:pPr algn="just" fontAlgn="base" hangingPunct="0">
                        <a:lnSpc>
                          <a:spcPct val="200000"/>
                        </a:lnSpc>
                        <a:spcAft>
                          <a:spcPts val="0"/>
                        </a:spcAft>
                      </a:pPr>
                      <a:r>
                        <a:rPr lang="en-GB" sz="1000" b="0">
                          <a:latin typeface="Times New Roman"/>
                          <a:ea typeface="Times New Roman"/>
                        </a:rPr>
                        <a:t>Japan</a:t>
                      </a:r>
                      <a:endParaRPr lang="en-GB" sz="1000">
                        <a:latin typeface="Times New Roman"/>
                        <a:ea typeface="Times New Roman"/>
                      </a:endParaRPr>
                    </a:p>
                  </a:txBody>
                  <a:tcPr marL="63944" marR="63944" marT="0" marB="0">
                    <a:lnL>
                      <a:noFill/>
                    </a:lnL>
                    <a:lnR>
                      <a:noFill/>
                    </a:lnR>
                    <a:lnT>
                      <a:noFill/>
                    </a:lnT>
                    <a:lnB>
                      <a:noFill/>
                    </a:lnB>
                  </a:tcPr>
                </a:tc>
                <a:tc>
                  <a:txBody>
                    <a:bodyPr/>
                    <a:lstStyle/>
                    <a:p>
                      <a:pPr algn="just" fontAlgn="base" hangingPunct="0">
                        <a:lnSpc>
                          <a:spcPct val="200000"/>
                        </a:lnSpc>
                        <a:spcAft>
                          <a:spcPts val="0"/>
                        </a:spcAft>
                      </a:pPr>
                      <a:r>
                        <a:rPr lang="en-GB" sz="1000" b="0">
                          <a:latin typeface="Times New Roman"/>
                          <a:ea typeface="Times New Roman"/>
                        </a:rPr>
                        <a:t>24,714</a:t>
                      </a:r>
                      <a:endParaRPr lang="en-GB" sz="1000">
                        <a:latin typeface="Times New Roman"/>
                        <a:ea typeface="Times New Roman"/>
                      </a:endParaRPr>
                    </a:p>
                  </a:txBody>
                  <a:tcPr marL="63944" marR="63944" marT="0" marB="0">
                    <a:lnL>
                      <a:noFill/>
                    </a:lnL>
                    <a:lnR>
                      <a:noFill/>
                    </a:lnR>
                    <a:lnT>
                      <a:noFill/>
                    </a:lnT>
                    <a:lnB>
                      <a:noFill/>
                    </a:lnB>
                  </a:tcPr>
                </a:tc>
                <a:tc>
                  <a:txBody>
                    <a:bodyPr/>
                    <a:lstStyle/>
                    <a:p>
                      <a:pPr algn="just" fontAlgn="base" hangingPunct="0">
                        <a:lnSpc>
                          <a:spcPct val="200000"/>
                        </a:lnSpc>
                        <a:spcAft>
                          <a:spcPts val="0"/>
                        </a:spcAft>
                      </a:pPr>
                      <a:r>
                        <a:rPr lang="en-GB" sz="1000" b="0">
                          <a:latin typeface="Times New Roman"/>
                          <a:ea typeface="Times New Roman"/>
                        </a:rPr>
                        <a:t>3</a:t>
                      </a:r>
                      <a:endParaRPr lang="en-GB" sz="1000">
                        <a:latin typeface="Times New Roman"/>
                        <a:ea typeface="Times New Roman"/>
                      </a:endParaRPr>
                    </a:p>
                  </a:txBody>
                  <a:tcPr marL="63944" marR="63944" marT="0" marB="0">
                    <a:lnL>
                      <a:noFill/>
                    </a:lnL>
                    <a:lnR>
                      <a:noFill/>
                    </a:lnR>
                    <a:lnT>
                      <a:noFill/>
                    </a:lnT>
                    <a:lnB>
                      <a:noFill/>
                    </a:lnB>
                  </a:tcPr>
                </a:tc>
                <a:tc>
                  <a:txBody>
                    <a:bodyPr/>
                    <a:lstStyle/>
                    <a:p>
                      <a:pPr algn="just" fontAlgn="base" hangingPunct="0">
                        <a:lnSpc>
                          <a:spcPct val="200000"/>
                        </a:lnSpc>
                        <a:spcAft>
                          <a:spcPts val="0"/>
                        </a:spcAft>
                      </a:pPr>
                      <a:r>
                        <a:rPr lang="en-GB" sz="1000" b="0">
                          <a:latin typeface="Times New Roman"/>
                          <a:ea typeface="Times New Roman"/>
                        </a:rPr>
                        <a:t>Germany</a:t>
                      </a:r>
                      <a:endParaRPr lang="en-GB" sz="1000">
                        <a:latin typeface="Times New Roman"/>
                        <a:ea typeface="Times New Roman"/>
                      </a:endParaRPr>
                    </a:p>
                  </a:txBody>
                  <a:tcPr marL="63944" marR="63944" marT="0" marB="0">
                    <a:lnL>
                      <a:noFill/>
                    </a:lnL>
                    <a:lnR>
                      <a:noFill/>
                    </a:lnR>
                    <a:lnT>
                      <a:noFill/>
                    </a:lnT>
                    <a:lnB>
                      <a:noFill/>
                    </a:lnB>
                  </a:tcPr>
                </a:tc>
                <a:tc>
                  <a:txBody>
                    <a:bodyPr/>
                    <a:lstStyle/>
                    <a:p>
                      <a:pPr algn="just" fontAlgn="base" hangingPunct="0">
                        <a:lnSpc>
                          <a:spcPct val="200000"/>
                        </a:lnSpc>
                        <a:spcAft>
                          <a:spcPts val="0"/>
                        </a:spcAft>
                      </a:pPr>
                      <a:r>
                        <a:rPr lang="en-GB" sz="1000" b="0">
                          <a:latin typeface="Times New Roman"/>
                          <a:ea typeface="Times New Roman"/>
                        </a:rPr>
                        <a:t>27,907</a:t>
                      </a:r>
                      <a:endParaRPr lang="en-GB" sz="1000">
                        <a:latin typeface="Times New Roman"/>
                        <a:ea typeface="Times New Roman"/>
                      </a:endParaRPr>
                    </a:p>
                  </a:txBody>
                  <a:tcPr marL="63944" marR="63944" marT="0" marB="0">
                    <a:lnL>
                      <a:noFill/>
                    </a:lnL>
                    <a:lnR>
                      <a:noFill/>
                    </a:lnR>
                    <a:lnT>
                      <a:noFill/>
                    </a:lnT>
                    <a:lnB>
                      <a:noFill/>
                    </a:lnB>
                  </a:tcPr>
                </a:tc>
              </a:tr>
              <a:tr h="394414">
                <a:tc>
                  <a:txBody>
                    <a:bodyPr/>
                    <a:lstStyle/>
                    <a:p>
                      <a:pPr algn="just" fontAlgn="base" hangingPunct="0">
                        <a:lnSpc>
                          <a:spcPct val="200000"/>
                        </a:lnSpc>
                        <a:spcAft>
                          <a:spcPts val="0"/>
                        </a:spcAft>
                      </a:pPr>
                      <a:r>
                        <a:rPr lang="en-GB" sz="1000" b="0">
                          <a:latin typeface="Times New Roman"/>
                          <a:ea typeface="Times New Roman"/>
                        </a:rPr>
                        <a:t>4</a:t>
                      </a:r>
                      <a:endParaRPr lang="en-GB" sz="1000">
                        <a:latin typeface="Times New Roman"/>
                        <a:ea typeface="Times New Roman"/>
                      </a:endParaRPr>
                    </a:p>
                  </a:txBody>
                  <a:tcPr marL="63944" marR="63944" marT="0" marB="0">
                    <a:lnL>
                      <a:noFill/>
                    </a:lnL>
                    <a:lnR>
                      <a:noFill/>
                    </a:lnR>
                    <a:lnT>
                      <a:noFill/>
                    </a:lnT>
                    <a:lnB>
                      <a:noFill/>
                    </a:lnB>
                  </a:tcPr>
                </a:tc>
                <a:tc>
                  <a:txBody>
                    <a:bodyPr/>
                    <a:lstStyle/>
                    <a:p>
                      <a:pPr algn="just" fontAlgn="base" hangingPunct="0">
                        <a:lnSpc>
                          <a:spcPct val="200000"/>
                        </a:lnSpc>
                        <a:spcAft>
                          <a:spcPts val="0"/>
                        </a:spcAft>
                      </a:pPr>
                      <a:r>
                        <a:rPr lang="en-GB" sz="1000" b="0">
                          <a:latin typeface="Times New Roman"/>
                          <a:ea typeface="Times New Roman"/>
                        </a:rPr>
                        <a:t>Netherlands</a:t>
                      </a:r>
                      <a:endParaRPr lang="en-GB" sz="1000">
                        <a:latin typeface="Times New Roman"/>
                        <a:ea typeface="Times New Roman"/>
                      </a:endParaRPr>
                    </a:p>
                  </a:txBody>
                  <a:tcPr marL="63944" marR="63944" marT="0" marB="0">
                    <a:lnL>
                      <a:noFill/>
                    </a:lnL>
                    <a:lnR>
                      <a:noFill/>
                    </a:lnR>
                    <a:lnT>
                      <a:noFill/>
                    </a:lnT>
                    <a:lnB>
                      <a:noFill/>
                    </a:lnB>
                  </a:tcPr>
                </a:tc>
                <a:tc>
                  <a:txBody>
                    <a:bodyPr/>
                    <a:lstStyle/>
                    <a:p>
                      <a:pPr algn="just" fontAlgn="base" hangingPunct="0">
                        <a:lnSpc>
                          <a:spcPct val="200000"/>
                        </a:lnSpc>
                        <a:spcAft>
                          <a:spcPts val="0"/>
                        </a:spcAft>
                      </a:pPr>
                      <a:r>
                        <a:rPr lang="en-GB" sz="1000" b="0">
                          <a:latin typeface="Times New Roman"/>
                          <a:ea typeface="Times New Roman"/>
                        </a:rPr>
                        <a:t>21,038</a:t>
                      </a:r>
                      <a:endParaRPr lang="en-GB" sz="1000">
                        <a:latin typeface="Times New Roman"/>
                        <a:ea typeface="Times New Roman"/>
                      </a:endParaRPr>
                    </a:p>
                  </a:txBody>
                  <a:tcPr marL="63944" marR="63944" marT="0" marB="0">
                    <a:lnL>
                      <a:noFill/>
                    </a:lnL>
                    <a:lnR>
                      <a:noFill/>
                    </a:lnR>
                    <a:lnT>
                      <a:noFill/>
                    </a:lnT>
                    <a:lnB>
                      <a:noFill/>
                    </a:lnB>
                  </a:tcPr>
                </a:tc>
                <a:tc>
                  <a:txBody>
                    <a:bodyPr/>
                    <a:lstStyle/>
                    <a:p>
                      <a:pPr algn="just" fontAlgn="base" hangingPunct="0">
                        <a:lnSpc>
                          <a:spcPct val="200000"/>
                        </a:lnSpc>
                        <a:spcAft>
                          <a:spcPts val="0"/>
                        </a:spcAft>
                      </a:pPr>
                      <a:r>
                        <a:rPr lang="en-GB" sz="1000" b="0">
                          <a:latin typeface="Times New Roman"/>
                          <a:ea typeface="Times New Roman"/>
                        </a:rPr>
                        <a:t>4</a:t>
                      </a:r>
                      <a:endParaRPr lang="en-GB" sz="1000">
                        <a:latin typeface="Times New Roman"/>
                        <a:ea typeface="Times New Roman"/>
                      </a:endParaRPr>
                    </a:p>
                  </a:txBody>
                  <a:tcPr marL="63944" marR="63944" marT="0" marB="0">
                    <a:lnL>
                      <a:noFill/>
                    </a:lnL>
                    <a:lnR>
                      <a:noFill/>
                    </a:lnR>
                    <a:lnT>
                      <a:noFill/>
                    </a:lnT>
                    <a:lnB>
                      <a:noFill/>
                    </a:lnB>
                  </a:tcPr>
                </a:tc>
                <a:tc>
                  <a:txBody>
                    <a:bodyPr/>
                    <a:lstStyle/>
                    <a:p>
                      <a:pPr algn="just" fontAlgn="base" hangingPunct="0">
                        <a:lnSpc>
                          <a:spcPct val="200000"/>
                        </a:lnSpc>
                        <a:spcAft>
                          <a:spcPts val="0"/>
                        </a:spcAft>
                      </a:pPr>
                      <a:r>
                        <a:rPr lang="en-GB" sz="1000" b="0">
                          <a:latin typeface="Times New Roman"/>
                          <a:ea typeface="Times New Roman"/>
                        </a:rPr>
                        <a:t>France</a:t>
                      </a:r>
                      <a:endParaRPr lang="en-GB" sz="1000">
                        <a:latin typeface="Times New Roman"/>
                        <a:ea typeface="Times New Roman"/>
                      </a:endParaRPr>
                    </a:p>
                  </a:txBody>
                  <a:tcPr marL="63944" marR="63944" marT="0" marB="0">
                    <a:lnL>
                      <a:noFill/>
                    </a:lnL>
                    <a:lnR>
                      <a:noFill/>
                    </a:lnR>
                    <a:lnT>
                      <a:noFill/>
                    </a:lnT>
                    <a:lnB>
                      <a:noFill/>
                    </a:lnB>
                  </a:tcPr>
                </a:tc>
                <a:tc>
                  <a:txBody>
                    <a:bodyPr/>
                    <a:lstStyle/>
                    <a:p>
                      <a:pPr algn="just" fontAlgn="base" hangingPunct="0">
                        <a:lnSpc>
                          <a:spcPct val="200000"/>
                        </a:lnSpc>
                        <a:spcAft>
                          <a:spcPts val="0"/>
                        </a:spcAft>
                      </a:pPr>
                      <a:r>
                        <a:rPr lang="en-GB" sz="1000" b="0">
                          <a:latin typeface="Times New Roman"/>
                          <a:ea typeface="Times New Roman"/>
                        </a:rPr>
                        <a:t>20,864</a:t>
                      </a:r>
                      <a:endParaRPr lang="en-GB" sz="1000">
                        <a:latin typeface="Times New Roman"/>
                        <a:ea typeface="Times New Roman"/>
                      </a:endParaRPr>
                    </a:p>
                  </a:txBody>
                  <a:tcPr marL="63944" marR="63944" marT="0" marB="0">
                    <a:lnL>
                      <a:noFill/>
                    </a:lnL>
                    <a:lnR>
                      <a:noFill/>
                    </a:lnR>
                    <a:lnT>
                      <a:noFill/>
                    </a:lnT>
                    <a:lnB>
                      <a:noFill/>
                    </a:lnB>
                  </a:tcPr>
                </a:tc>
              </a:tr>
              <a:tr h="394414">
                <a:tc>
                  <a:txBody>
                    <a:bodyPr/>
                    <a:lstStyle/>
                    <a:p>
                      <a:pPr algn="just" fontAlgn="base" hangingPunct="0">
                        <a:lnSpc>
                          <a:spcPct val="200000"/>
                        </a:lnSpc>
                        <a:spcAft>
                          <a:spcPts val="0"/>
                        </a:spcAft>
                      </a:pPr>
                      <a:r>
                        <a:rPr lang="en-GB" sz="1000" b="0">
                          <a:latin typeface="Times New Roman"/>
                          <a:ea typeface="Times New Roman"/>
                        </a:rPr>
                        <a:t>5</a:t>
                      </a:r>
                      <a:endParaRPr lang="en-GB" sz="1000">
                        <a:latin typeface="Times New Roman"/>
                        <a:ea typeface="Times New Roman"/>
                      </a:endParaRPr>
                    </a:p>
                  </a:txBody>
                  <a:tcPr marL="63944" marR="63944" marT="0" marB="0">
                    <a:lnL>
                      <a:noFill/>
                    </a:lnL>
                    <a:lnR>
                      <a:noFill/>
                    </a:lnR>
                    <a:lnT>
                      <a:noFill/>
                    </a:lnT>
                    <a:lnB>
                      <a:noFill/>
                    </a:lnB>
                  </a:tcPr>
                </a:tc>
                <a:tc>
                  <a:txBody>
                    <a:bodyPr/>
                    <a:lstStyle/>
                    <a:p>
                      <a:pPr algn="just" fontAlgn="base" hangingPunct="0">
                        <a:lnSpc>
                          <a:spcPct val="200000"/>
                        </a:lnSpc>
                        <a:spcAft>
                          <a:spcPts val="0"/>
                        </a:spcAft>
                      </a:pPr>
                      <a:r>
                        <a:rPr lang="en-GB" sz="1000" b="0">
                          <a:latin typeface="Times New Roman"/>
                          <a:ea typeface="Times New Roman"/>
                        </a:rPr>
                        <a:t>Italy</a:t>
                      </a:r>
                      <a:endParaRPr lang="en-GB" sz="1000">
                        <a:latin typeface="Times New Roman"/>
                        <a:ea typeface="Times New Roman"/>
                      </a:endParaRPr>
                    </a:p>
                  </a:txBody>
                  <a:tcPr marL="63944" marR="63944" marT="0" marB="0">
                    <a:lnL>
                      <a:noFill/>
                    </a:lnL>
                    <a:lnR>
                      <a:noFill/>
                    </a:lnR>
                    <a:lnT>
                      <a:noFill/>
                    </a:lnT>
                    <a:lnB>
                      <a:noFill/>
                    </a:lnB>
                  </a:tcPr>
                </a:tc>
                <a:tc>
                  <a:txBody>
                    <a:bodyPr/>
                    <a:lstStyle/>
                    <a:p>
                      <a:pPr algn="just" fontAlgn="base" hangingPunct="0">
                        <a:lnSpc>
                          <a:spcPct val="200000"/>
                        </a:lnSpc>
                        <a:spcAft>
                          <a:spcPts val="0"/>
                        </a:spcAft>
                      </a:pPr>
                      <a:r>
                        <a:rPr lang="en-GB" sz="1000" b="0">
                          <a:latin typeface="Times New Roman"/>
                          <a:ea typeface="Times New Roman"/>
                        </a:rPr>
                        <a:t>20,370</a:t>
                      </a:r>
                      <a:endParaRPr lang="en-GB" sz="1000">
                        <a:latin typeface="Times New Roman"/>
                        <a:ea typeface="Times New Roman"/>
                      </a:endParaRPr>
                    </a:p>
                  </a:txBody>
                  <a:tcPr marL="63944" marR="63944" marT="0" marB="0">
                    <a:lnL>
                      <a:noFill/>
                    </a:lnL>
                    <a:lnR>
                      <a:noFill/>
                    </a:lnR>
                    <a:lnT>
                      <a:noFill/>
                    </a:lnT>
                    <a:lnB>
                      <a:noFill/>
                    </a:lnB>
                  </a:tcPr>
                </a:tc>
                <a:tc>
                  <a:txBody>
                    <a:bodyPr/>
                    <a:lstStyle/>
                    <a:p>
                      <a:pPr algn="just" fontAlgn="base" hangingPunct="0">
                        <a:lnSpc>
                          <a:spcPct val="200000"/>
                        </a:lnSpc>
                        <a:spcAft>
                          <a:spcPts val="0"/>
                        </a:spcAft>
                      </a:pPr>
                      <a:r>
                        <a:rPr lang="en-GB" sz="1000" b="0">
                          <a:latin typeface="Times New Roman"/>
                          <a:ea typeface="Times New Roman"/>
                        </a:rPr>
                        <a:t>5</a:t>
                      </a:r>
                      <a:endParaRPr lang="en-GB" sz="1000">
                        <a:latin typeface="Times New Roman"/>
                        <a:ea typeface="Times New Roman"/>
                      </a:endParaRPr>
                    </a:p>
                  </a:txBody>
                  <a:tcPr marL="63944" marR="63944" marT="0" marB="0">
                    <a:lnL>
                      <a:noFill/>
                    </a:lnL>
                    <a:lnR>
                      <a:noFill/>
                    </a:lnR>
                    <a:lnT>
                      <a:noFill/>
                    </a:lnT>
                    <a:lnB>
                      <a:noFill/>
                    </a:lnB>
                  </a:tcPr>
                </a:tc>
                <a:tc>
                  <a:txBody>
                    <a:bodyPr/>
                    <a:lstStyle/>
                    <a:p>
                      <a:pPr algn="just" fontAlgn="base" hangingPunct="0">
                        <a:lnSpc>
                          <a:spcPct val="200000"/>
                        </a:lnSpc>
                        <a:spcAft>
                          <a:spcPts val="0"/>
                        </a:spcAft>
                      </a:pPr>
                      <a:r>
                        <a:rPr lang="en-GB" sz="1000" b="0" dirty="0">
                          <a:latin typeface="Times New Roman"/>
                          <a:ea typeface="Times New Roman"/>
                        </a:rPr>
                        <a:t>Netherlands</a:t>
                      </a:r>
                      <a:endParaRPr lang="en-GB" sz="1000" dirty="0">
                        <a:latin typeface="Times New Roman"/>
                        <a:ea typeface="Times New Roman"/>
                      </a:endParaRPr>
                    </a:p>
                  </a:txBody>
                  <a:tcPr marL="63944" marR="63944" marT="0" marB="0">
                    <a:lnL>
                      <a:noFill/>
                    </a:lnL>
                    <a:lnR>
                      <a:noFill/>
                    </a:lnR>
                    <a:lnT>
                      <a:noFill/>
                    </a:lnT>
                    <a:lnB>
                      <a:noFill/>
                    </a:lnB>
                  </a:tcPr>
                </a:tc>
                <a:tc>
                  <a:txBody>
                    <a:bodyPr/>
                    <a:lstStyle/>
                    <a:p>
                      <a:pPr algn="just" fontAlgn="base" hangingPunct="0">
                        <a:lnSpc>
                          <a:spcPct val="200000"/>
                        </a:lnSpc>
                        <a:spcAft>
                          <a:spcPts val="0"/>
                        </a:spcAft>
                      </a:pPr>
                      <a:r>
                        <a:rPr lang="en-GB" sz="1000" b="0">
                          <a:latin typeface="Times New Roman"/>
                          <a:ea typeface="Times New Roman"/>
                        </a:rPr>
                        <a:t>20,074</a:t>
                      </a:r>
                      <a:endParaRPr lang="en-GB" sz="1000">
                        <a:latin typeface="Times New Roman"/>
                        <a:ea typeface="Times New Roman"/>
                      </a:endParaRPr>
                    </a:p>
                  </a:txBody>
                  <a:tcPr marL="63944" marR="63944" marT="0" marB="0">
                    <a:lnL>
                      <a:noFill/>
                    </a:lnL>
                    <a:lnR>
                      <a:noFill/>
                    </a:lnR>
                    <a:lnT>
                      <a:noFill/>
                    </a:lnT>
                    <a:lnB>
                      <a:noFill/>
                    </a:lnB>
                  </a:tcPr>
                </a:tc>
              </a:tr>
              <a:tr h="394414">
                <a:tc>
                  <a:txBody>
                    <a:bodyPr/>
                    <a:lstStyle/>
                    <a:p>
                      <a:pPr algn="just" fontAlgn="base" hangingPunct="0">
                        <a:lnSpc>
                          <a:spcPct val="200000"/>
                        </a:lnSpc>
                        <a:spcAft>
                          <a:spcPts val="0"/>
                        </a:spcAft>
                      </a:pPr>
                      <a:r>
                        <a:rPr lang="en-GB" sz="1000" b="0">
                          <a:latin typeface="Times New Roman"/>
                          <a:ea typeface="Times New Roman"/>
                        </a:rPr>
                        <a:t>6</a:t>
                      </a:r>
                      <a:endParaRPr lang="en-GB" sz="1000">
                        <a:latin typeface="Times New Roman"/>
                        <a:ea typeface="Times New Roman"/>
                      </a:endParaRPr>
                    </a:p>
                  </a:txBody>
                  <a:tcPr marL="63944" marR="63944" marT="0" marB="0">
                    <a:lnL>
                      <a:noFill/>
                    </a:lnL>
                    <a:lnR>
                      <a:noFill/>
                    </a:lnR>
                    <a:lnT>
                      <a:noFill/>
                    </a:lnT>
                    <a:lnB>
                      <a:noFill/>
                    </a:lnB>
                  </a:tcPr>
                </a:tc>
                <a:tc>
                  <a:txBody>
                    <a:bodyPr/>
                    <a:lstStyle/>
                    <a:p>
                      <a:pPr algn="just" fontAlgn="base" hangingPunct="0">
                        <a:lnSpc>
                          <a:spcPct val="200000"/>
                        </a:lnSpc>
                        <a:spcAft>
                          <a:spcPts val="0"/>
                        </a:spcAft>
                      </a:pPr>
                      <a:r>
                        <a:rPr lang="en-GB" sz="1000" b="0">
                          <a:latin typeface="Times New Roman"/>
                          <a:ea typeface="Times New Roman"/>
                        </a:rPr>
                        <a:t>France </a:t>
                      </a:r>
                      <a:endParaRPr lang="en-GB" sz="1000">
                        <a:latin typeface="Times New Roman"/>
                        <a:ea typeface="Times New Roman"/>
                      </a:endParaRPr>
                    </a:p>
                  </a:txBody>
                  <a:tcPr marL="63944" marR="63944" marT="0" marB="0">
                    <a:lnL>
                      <a:noFill/>
                    </a:lnL>
                    <a:lnR>
                      <a:noFill/>
                    </a:lnR>
                    <a:lnT>
                      <a:noFill/>
                    </a:lnT>
                    <a:lnB>
                      <a:noFill/>
                    </a:lnB>
                  </a:tcPr>
                </a:tc>
                <a:tc>
                  <a:txBody>
                    <a:bodyPr/>
                    <a:lstStyle/>
                    <a:p>
                      <a:pPr algn="just" fontAlgn="base" hangingPunct="0">
                        <a:lnSpc>
                          <a:spcPct val="200000"/>
                        </a:lnSpc>
                        <a:spcAft>
                          <a:spcPts val="0"/>
                        </a:spcAft>
                      </a:pPr>
                      <a:r>
                        <a:rPr lang="en-GB" sz="1000" b="0">
                          <a:latin typeface="Times New Roman"/>
                          <a:ea typeface="Times New Roman"/>
                        </a:rPr>
                        <a:t>19,111</a:t>
                      </a:r>
                      <a:endParaRPr lang="en-GB" sz="1000">
                        <a:latin typeface="Times New Roman"/>
                        <a:ea typeface="Times New Roman"/>
                      </a:endParaRPr>
                    </a:p>
                  </a:txBody>
                  <a:tcPr marL="63944" marR="63944" marT="0" marB="0">
                    <a:lnL>
                      <a:noFill/>
                    </a:lnL>
                    <a:lnR>
                      <a:noFill/>
                    </a:lnR>
                    <a:lnT>
                      <a:noFill/>
                    </a:lnT>
                    <a:lnB>
                      <a:noFill/>
                    </a:lnB>
                  </a:tcPr>
                </a:tc>
                <a:tc>
                  <a:txBody>
                    <a:bodyPr/>
                    <a:lstStyle/>
                    <a:p>
                      <a:pPr algn="just" fontAlgn="base" hangingPunct="0">
                        <a:lnSpc>
                          <a:spcPct val="200000"/>
                        </a:lnSpc>
                        <a:spcAft>
                          <a:spcPts val="0"/>
                        </a:spcAft>
                      </a:pPr>
                      <a:r>
                        <a:rPr lang="en-GB" sz="1000" b="0">
                          <a:latin typeface="Times New Roman"/>
                          <a:ea typeface="Times New Roman"/>
                        </a:rPr>
                        <a:t>6</a:t>
                      </a:r>
                      <a:endParaRPr lang="en-GB" sz="1000">
                        <a:latin typeface="Times New Roman"/>
                        <a:ea typeface="Times New Roman"/>
                      </a:endParaRPr>
                    </a:p>
                  </a:txBody>
                  <a:tcPr marL="63944" marR="63944" marT="0" marB="0">
                    <a:lnL>
                      <a:noFill/>
                    </a:lnL>
                    <a:lnR>
                      <a:noFill/>
                    </a:lnR>
                    <a:lnT>
                      <a:noFill/>
                    </a:lnT>
                    <a:lnB>
                      <a:noFill/>
                    </a:lnB>
                  </a:tcPr>
                </a:tc>
                <a:tc>
                  <a:txBody>
                    <a:bodyPr/>
                    <a:lstStyle/>
                    <a:p>
                      <a:pPr algn="just" fontAlgn="base" hangingPunct="0">
                        <a:lnSpc>
                          <a:spcPct val="200000"/>
                        </a:lnSpc>
                        <a:spcAft>
                          <a:spcPts val="0"/>
                        </a:spcAft>
                      </a:pPr>
                      <a:r>
                        <a:rPr lang="en-GB" sz="1000" b="0">
                          <a:latin typeface="Times New Roman"/>
                          <a:ea typeface="Times New Roman"/>
                        </a:rPr>
                        <a:t>India</a:t>
                      </a:r>
                      <a:endParaRPr lang="en-GB" sz="1000">
                        <a:latin typeface="Times New Roman"/>
                        <a:ea typeface="Times New Roman"/>
                      </a:endParaRPr>
                    </a:p>
                  </a:txBody>
                  <a:tcPr marL="63944" marR="63944" marT="0" marB="0">
                    <a:lnL>
                      <a:noFill/>
                    </a:lnL>
                    <a:lnR>
                      <a:noFill/>
                    </a:lnR>
                    <a:lnT>
                      <a:noFill/>
                    </a:lnT>
                    <a:lnB>
                      <a:noFill/>
                    </a:lnB>
                  </a:tcPr>
                </a:tc>
                <a:tc>
                  <a:txBody>
                    <a:bodyPr/>
                    <a:lstStyle/>
                    <a:p>
                      <a:pPr algn="just" fontAlgn="base" hangingPunct="0">
                        <a:lnSpc>
                          <a:spcPct val="200000"/>
                        </a:lnSpc>
                        <a:spcAft>
                          <a:spcPts val="0"/>
                        </a:spcAft>
                      </a:pPr>
                      <a:r>
                        <a:rPr lang="en-GB" sz="1000" b="0">
                          <a:latin typeface="Times New Roman"/>
                          <a:ea typeface="Times New Roman"/>
                        </a:rPr>
                        <a:t>18,630</a:t>
                      </a:r>
                      <a:endParaRPr lang="en-GB" sz="1000">
                        <a:latin typeface="Times New Roman"/>
                        <a:ea typeface="Times New Roman"/>
                      </a:endParaRPr>
                    </a:p>
                  </a:txBody>
                  <a:tcPr marL="63944" marR="63944" marT="0" marB="0">
                    <a:lnL>
                      <a:noFill/>
                    </a:lnL>
                    <a:lnR>
                      <a:noFill/>
                    </a:lnR>
                    <a:lnT>
                      <a:noFill/>
                    </a:lnT>
                    <a:lnB>
                      <a:noFill/>
                    </a:lnB>
                  </a:tcPr>
                </a:tc>
              </a:tr>
              <a:tr h="394414">
                <a:tc>
                  <a:txBody>
                    <a:bodyPr/>
                    <a:lstStyle/>
                    <a:p>
                      <a:pPr algn="just" fontAlgn="base" hangingPunct="0">
                        <a:lnSpc>
                          <a:spcPct val="200000"/>
                        </a:lnSpc>
                        <a:spcAft>
                          <a:spcPts val="0"/>
                        </a:spcAft>
                      </a:pPr>
                      <a:r>
                        <a:rPr lang="en-GB" sz="1000" b="0">
                          <a:latin typeface="Times New Roman"/>
                          <a:ea typeface="Times New Roman"/>
                        </a:rPr>
                        <a:t>9</a:t>
                      </a:r>
                      <a:endParaRPr lang="en-GB" sz="1000">
                        <a:latin typeface="Times New Roman"/>
                        <a:ea typeface="Times New Roman"/>
                      </a:endParaRPr>
                    </a:p>
                  </a:txBody>
                  <a:tcPr marL="63944" marR="63944" marT="0" marB="0">
                    <a:lnL>
                      <a:noFill/>
                    </a:lnL>
                    <a:lnR>
                      <a:noFill/>
                    </a:lnR>
                    <a:lnT>
                      <a:noFill/>
                    </a:lnT>
                    <a:lnB>
                      <a:noFill/>
                    </a:lnB>
                  </a:tcPr>
                </a:tc>
                <a:tc>
                  <a:txBody>
                    <a:bodyPr/>
                    <a:lstStyle/>
                    <a:p>
                      <a:pPr algn="just" fontAlgn="base" hangingPunct="0">
                        <a:lnSpc>
                          <a:spcPct val="200000"/>
                        </a:lnSpc>
                        <a:spcAft>
                          <a:spcPts val="0"/>
                        </a:spcAft>
                      </a:pPr>
                      <a:r>
                        <a:rPr lang="en-GB" sz="1000" b="0">
                          <a:latin typeface="Times New Roman"/>
                          <a:ea typeface="Times New Roman"/>
                        </a:rPr>
                        <a:t>United Kingdom </a:t>
                      </a:r>
                      <a:endParaRPr lang="en-GB" sz="1000">
                        <a:latin typeface="Times New Roman"/>
                        <a:ea typeface="Times New Roman"/>
                      </a:endParaRPr>
                    </a:p>
                  </a:txBody>
                  <a:tcPr marL="63944" marR="63944" marT="0" marB="0">
                    <a:lnL>
                      <a:noFill/>
                    </a:lnL>
                    <a:lnR>
                      <a:noFill/>
                    </a:lnR>
                    <a:lnT>
                      <a:noFill/>
                    </a:lnT>
                    <a:lnB>
                      <a:noFill/>
                    </a:lnB>
                  </a:tcPr>
                </a:tc>
                <a:tc>
                  <a:txBody>
                    <a:bodyPr/>
                    <a:lstStyle/>
                    <a:p>
                      <a:pPr algn="just" fontAlgn="base" hangingPunct="0">
                        <a:lnSpc>
                          <a:spcPct val="200000"/>
                        </a:lnSpc>
                        <a:spcAft>
                          <a:spcPts val="0"/>
                        </a:spcAft>
                      </a:pPr>
                      <a:r>
                        <a:rPr lang="en-GB" sz="1000" b="0">
                          <a:latin typeface="Times New Roman"/>
                          <a:ea typeface="Times New Roman"/>
                        </a:rPr>
                        <a:t>16,184</a:t>
                      </a:r>
                      <a:endParaRPr lang="en-GB" sz="1000">
                        <a:latin typeface="Times New Roman"/>
                        <a:ea typeface="Times New Roman"/>
                      </a:endParaRPr>
                    </a:p>
                  </a:txBody>
                  <a:tcPr marL="63944" marR="63944" marT="0" marB="0">
                    <a:lnL>
                      <a:noFill/>
                    </a:lnL>
                    <a:lnR>
                      <a:noFill/>
                    </a:lnR>
                    <a:lnT>
                      <a:noFill/>
                    </a:lnT>
                    <a:lnB>
                      <a:noFill/>
                    </a:lnB>
                  </a:tcPr>
                </a:tc>
                <a:tc>
                  <a:txBody>
                    <a:bodyPr/>
                    <a:lstStyle/>
                    <a:p>
                      <a:pPr algn="just" fontAlgn="base" hangingPunct="0">
                        <a:lnSpc>
                          <a:spcPct val="200000"/>
                        </a:lnSpc>
                        <a:spcAft>
                          <a:spcPts val="0"/>
                        </a:spcAft>
                      </a:pPr>
                      <a:r>
                        <a:rPr lang="en-GB" sz="1000" b="0">
                          <a:latin typeface="Times New Roman"/>
                          <a:ea typeface="Times New Roman"/>
                        </a:rPr>
                        <a:t>8</a:t>
                      </a:r>
                      <a:endParaRPr lang="en-GB" sz="1000">
                        <a:latin typeface="Times New Roman"/>
                        <a:ea typeface="Times New Roman"/>
                      </a:endParaRPr>
                    </a:p>
                  </a:txBody>
                  <a:tcPr marL="63944" marR="63944" marT="0" marB="0">
                    <a:lnL>
                      <a:noFill/>
                    </a:lnL>
                    <a:lnR>
                      <a:noFill/>
                    </a:lnR>
                    <a:lnT>
                      <a:noFill/>
                    </a:lnT>
                    <a:lnB>
                      <a:noFill/>
                    </a:lnB>
                  </a:tcPr>
                </a:tc>
                <a:tc>
                  <a:txBody>
                    <a:bodyPr/>
                    <a:lstStyle/>
                    <a:p>
                      <a:pPr algn="just" fontAlgn="base" hangingPunct="0">
                        <a:lnSpc>
                          <a:spcPct val="200000"/>
                        </a:lnSpc>
                        <a:spcAft>
                          <a:spcPts val="0"/>
                        </a:spcAft>
                      </a:pPr>
                      <a:r>
                        <a:rPr lang="en-GB" sz="1000" b="0">
                          <a:latin typeface="Times New Roman"/>
                          <a:ea typeface="Times New Roman"/>
                        </a:rPr>
                        <a:t>Japan</a:t>
                      </a:r>
                      <a:endParaRPr lang="en-GB" sz="1000">
                        <a:latin typeface="Times New Roman"/>
                        <a:ea typeface="Times New Roman"/>
                      </a:endParaRPr>
                    </a:p>
                  </a:txBody>
                  <a:tcPr marL="63944" marR="63944" marT="0" marB="0">
                    <a:lnL>
                      <a:noFill/>
                    </a:lnL>
                    <a:lnR>
                      <a:noFill/>
                    </a:lnR>
                    <a:lnT>
                      <a:noFill/>
                    </a:lnT>
                    <a:lnB>
                      <a:noFill/>
                    </a:lnB>
                  </a:tcPr>
                </a:tc>
                <a:tc>
                  <a:txBody>
                    <a:bodyPr/>
                    <a:lstStyle/>
                    <a:p>
                      <a:pPr algn="just" fontAlgn="base" hangingPunct="0">
                        <a:lnSpc>
                          <a:spcPct val="200000"/>
                        </a:lnSpc>
                        <a:spcAft>
                          <a:spcPts val="0"/>
                        </a:spcAft>
                      </a:pPr>
                      <a:r>
                        <a:rPr lang="en-GB" sz="1000" b="0">
                          <a:latin typeface="Times New Roman"/>
                          <a:ea typeface="Times New Roman"/>
                        </a:rPr>
                        <a:t>17,401</a:t>
                      </a:r>
                      <a:endParaRPr lang="en-GB" sz="1000">
                        <a:latin typeface="Times New Roman"/>
                        <a:ea typeface="Times New Roman"/>
                      </a:endParaRPr>
                    </a:p>
                  </a:txBody>
                  <a:tcPr marL="63944" marR="63944" marT="0" marB="0">
                    <a:lnL>
                      <a:noFill/>
                    </a:lnL>
                    <a:lnR>
                      <a:noFill/>
                    </a:lnR>
                    <a:lnT>
                      <a:noFill/>
                    </a:lnT>
                    <a:lnB>
                      <a:noFill/>
                    </a:lnB>
                  </a:tcPr>
                </a:tc>
              </a:tr>
              <a:tr h="394414">
                <a:tc>
                  <a:txBody>
                    <a:bodyPr/>
                    <a:lstStyle/>
                    <a:p>
                      <a:pPr algn="just" fontAlgn="base" hangingPunct="0">
                        <a:lnSpc>
                          <a:spcPct val="200000"/>
                        </a:lnSpc>
                        <a:spcAft>
                          <a:spcPts val="0"/>
                        </a:spcAft>
                      </a:pPr>
                      <a:r>
                        <a:rPr lang="en-GB" sz="1000" b="0">
                          <a:latin typeface="Times New Roman"/>
                          <a:ea typeface="Times New Roman"/>
                        </a:rPr>
                        <a:t>11</a:t>
                      </a:r>
                      <a:endParaRPr lang="en-GB" sz="1000">
                        <a:latin typeface="Times New Roman"/>
                        <a:ea typeface="Times New Roman"/>
                      </a:endParaRPr>
                    </a:p>
                  </a:txBody>
                  <a:tcPr marL="63944" marR="63944" marT="0" marB="0">
                    <a:lnL>
                      <a:noFill/>
                    </a:lnL>
                    <a:lnR>
                      <a:noFill/>
                    </a:lnR>
                    <a:lnT>
                      <a:noFill/>
                    </a:lnT>
                    <a:lnB>
                      <a:noFill/>
                    </a:lnB>
                  </a:tcPr>
                </a:tc>
                <a:tc>
                  <a:txBody>
                    <a:bodyPr/>
                    <a:lstStyle/>
                    <a:p>
                      <a:pPr algn="just" fontAlgn="base" hangingPunct="0">
                        <a:lnSpc>
                          <a:spcPct val="200000"/>
                        </a:lnSpc>
                        <a:spcAft>
                          <a:spcPts val="0"/>
                        </a:spcAft>
                      </a:pPr>
                      <a:r>
                        <a:rPr lang="en-GB" sz="1000" b="0">
                          <a:latin typeface="Times New Roman"/>
                          <a:ea typeface="Times New Roman"/>
                        </a:rPr>
                        <a:t>India </a:t>
                      </a:r>
                      <a:endParaRPr lang="en-GB" sz="1000">
                        <a:latin typeface="Times New Roman"/>
                        <a:ea typeface="Times New Roman"/>
                      </a:endParaRPr>
                    </a:p>
                  </a:txBody>
                  <a:tcPr marL="63944" marR="63944" marT="0" marB="0">
                    <a:lnL>
                      <a:noFill/>
                    </a:lnL>
                    <a:lnR>
                      <a:noFill/>
                    </a:lnR>
                    <a:lnT>
                      <a:noFill/>
                    </a:lnT>
                    <a:lnB>
                      <a:noFill/>
                    </a:lnB>
                  </a:tcPr>
                </a:tc>
                <a:tc>
                  <a:txBody>
                    <a:bodyPr/>
                    <a:lstStyle/>
                    <a:p>
                      <a:pPr algn="just" fontAlgn="base" hangingPunct="0">
                        <a:lnSpc>
                          <a:spcPct val="200000"/>
                        </a:lnSpc>
                        <a:spcAft>
                          <a:spcPts val="0"/>
                        </a:spcAft>
                      </a:pPr>
                      <a:r>
                        <a:rPr lang="en-GB" sz="1000" b="0">
                          <a:latin typeface="Times New Roman"/>
                          <a:ea typeface="Times New Roman"/>
                        </a:rPr>
                        <a:t>11,817</a:t>
                      </a:r>
                      <a:endParaRPr lang="en-GB" sz="1000">
                        <a:latin typeface="Times New Roman"/>
                        <a:ea typeface="Times New Roman"/>
                      </a:endParaRPr>
                    </a:p>
                  </a:txBody>
                  <a:tcPr marL="63944" marR="63944" marT="0" marB="0">
                    <a:lnL>
                      <a:noFill/>
                    </a:lnL>
                    <a:lnR>
                      <a:noFill/>
                    </a:lnR>
                    <a:lnT>
                      <a:noFill/>
                    </a:lnT>
                    <a:lnB>
                      <a:noFill/>
                    </a:lnB>
                  </a:tcPr>
                </a:tc>
                <a:tc>
                  <a:txBody>
                    <a:bodyPr/>
                    <a:lstStyle/>
                    <a:p>
                      <a:pPr algn="just" fontAlgn="base" hangingPunct="0">
                        <a:lnSpc>
                          <a:spcPct val="200000"/>
                        </a:lnSpc>
                        <a:spcAft>
                          <a:spcPts val="0"/>
                        </a:spcAft>
                      </a:pPr>
                      <a:r>
                        <a:rPr lang="en-GB" sz="1000" b="0">
                          <a:latin typeface="Times New Roman"/>
                          <a:ea typeface="Times New Roman"/>
                        </a:rPr>
                        <a:t>14</a:t>
                      </a:r>
                      <a:endParaRPr lang="en-GB" sz="1000">
                        <a:latin typeface="Times New Roman"/>
                        <a:ea typeface="Times New Roman"/>
                      </a:endParaRPr>
                    </a:p>
                  </a:txBody>
                  <a:tcPr marL="63944" marR="63944" marT="0" marB="0">
                    <a:lnL>
                      <a:noFill/>
                    </a:lnL>
                    <a:lnR>
                      <a:noFill/>
                    </a:lnR>
                    <a:lnT>
                      <a:noFill/>
                    </a:lnT>
                    <a:lnB>
                      <a:noFill/>
                    </a:lnB>
                  </a:tcPr>
                </a:tc>
                <a:tc>
                  <a:txBody>
                    <a:bodyPr/>
                    <a:lstStyle/>
                    <a:p>
                      <a:pPr algn="just" fontAlgn="base" hangingPunct="0">
                        <a:lnSpc>
                          <a:spcPct val="200000"/>
                        </a:lnSpc>
                        <a:spcAft>
                          <a:spcPts val="0"/>
                        </a:spcAft>
                      </a:pPr>
                      <a:r>
                        <a:rPr lang="en-GB" sz="1000" b="0">
                          <a:latin typeface="Times New Roman"/>
                          <a:ea typeface="Times New Roman"/>
                        </a:rPr>
                        <a:t>China </a:t>
                      </a:r>
                      <a:endParaRPr lang="en-GB" sz="1000">
                        <a:latin typeface="Times New Roman"/>
                        <a:ea typeface="Times New Roman"/>
                      </a:endParaRPr>
                    </a:p>
                  </a:txBody>
                  <a:tcPr marL="63944" marR="63944" marT="0" marB="0">
                    <a:lnL>
                      <a:noFill/>
                    </a:lnL>
                    <a:lnR>
                      <a:noFill/>
                    </a:lnR>
                    <a:lnT>
                      <a:noFill/>
                    </a:lnT>
                    <a:lnB>
                      <a:noFill/>
                    </a:lnB>
                  </a:tcPr>
                </a:tc>
                <a:tc>
                  <a:txBody>
                    <a:bodyPr/>
                    <a:lstStyle/>
                    <a:p>
                      <a:pPr algn="just" fontAlgn="base" hangingPunct="0">
                        <a:lnSpc>
                          <a:spcPct val="200000"/>
                        </a:lnSpc>
                        <a:spcAft>
                          <a:spcPts val="0"/>
                        </a:spcAft>
                      </a:pPr>
                      <a:r>
                        <a:rPr lang="en-GB" sz="1000" b="0">
                          <a:latin typeface="Times New Roman"/>
                          <a:ea typeface="Times New Roman"/>
                        </a:rPr>
                        <a:t>10,419</a:t>
                      </a:r>
                      <a:endParaRPr lang="en-GB" sz="1000">
                        <a:latin typeface="Times New Roman"/>
                        <a:ea typeface="Times New Roman"/>
                      </a:endParaRPr>
                    </a:p>
                  </a:txBody>
                  <a:tcPr marL="63944" marR="63944" marT="0" marB="0">
                    <a:lnL>
                      <a:noFill/>
                    </a:lnL>
                    <a:lnR>
                      <a:noFill/>
                    </a:lnR>
                    <a:lnT>
                      <a:noFill/>
                    </a:lnT>
                    <a:lnB>
                      <a:noFill/>
                    </a:lnB>
                  </a:tcPr>
                </a:tc>
              </a:tr>
              <a:tr h="394414">
                <a:tc>
                  <a:txBody>
                    <a:bodyPr/>
                    <a:lstStyle/>
                    <a:p>
                      <a:pPr algn="just" fontAlgn="base" hangingPunct="0">
                        <a:lnSpc>
                          <a:spcPct val="200000"/>
                        </a:lnSpc>
                        <a:spcAft>
                          <a:spcPts val="0"/>
                        </a:spcAft>
                      </a:pPr>
                      <a:r>
                        <a:rPr lang="en-GB" sz="1000" b="0">
                          <a:latin typeface="Times New Roman"/>
                          <a:ea typeface="Times New Roman"/>
                        </a:rPr>
                        <a:t>18</a:t>
                      </a:r>
                      <a:endParaRPr lang="en-GB" sz="1000">
                        <a:latin typeface="Times New Roman"/>
                        <a:ea typeface="Times New Roman"/>
                      </a:endParaRPr>
                    </a:p>
                  </a:txBody>
                  <a:tcPr marL="63944" marR="63944" marT="0" marB="0">
                    <a:lnL>
                      <a:noFill/>
                    </a:lnL>
                    <a:lnR>
                      <a:noFill/>
                    </a:lnR>
                    <a:lnT>
                      <a:noFill/>
                    </a:lnT>
                    <a:lnB>
                      <a:noFill/>
                    </a:lnB>
                  </a:tcPr>
                </a:tc>
                <a:tc>
                  <a:txBody>
                    <a:bodyPr/>
                    <a:lstStyle/>
                    <a:p>
                      <a:pPr algn="just" fontAlgn="base" hangingPunct="0">
                        <a:lnSpc>
                          <a:spcPct val="200000"/>
                        </a:lnSpc>
                        <a:spcAft>
                          <a:spcPts val="0"/>
                        </a:spcAft>
                      </a:pPr>
                      <a:r>
                        <a:rPr lang="en-GB" sz="1000" b="0">
                          <a:latin typeface="Times New Roman"/>
                          <a:ea typeface="Times New Roman"/>
                        </a:rPr>
                        <a:t>China</a:t>
                      </a:r>
                      <a:endParaRPr lang="en-GB" sz="1000">
                        <a:latin typeface="Times New Roman"/>
                        <a:ea typeface="Times New Roman"/>
                      </a:endParaRPr>
                    </a:p>
                  </a:txBody>
                  <a:tcPr marL="63944" marR="63944" marT="0" marB="0">
                    <a:lnL>
                      <a:noFill/>
                    </a:lnL>
                    <a:lnR>
                      <a:noFill/>
                    </a:lnR>
                    <a:lnT>
                      <a:noFill/>
                    </a:lnT>
                    <a:lnB>
                      <a:noFill/>
                    </a:lnB>
                  </a:tcPr>
                </a:tc>
                <a:tc>
                  <a:txBody>
                    <a:bodyPr/>
                    <a:lstStyle/>
                    <a:p>
                      <a:pPr algn="just" fontAlgn="base" hangingPunct="0">
                        <a:lnSpc>
                          <a:spcPct val="200000"/>
                        </a:lnSpc>
                        <a:spcAft>
                          <a:spcPts val="0"/>
                        </a:spcAft>
                      </a:pPr>
                      <a:r>
                        <a:rPr lang="en-GB" sz="1000" b="0">
                          <a:latin typeface="Times New Roman"/>
                          <a:ea typeface="Times New Roman"/>
                        </a:rPr>
                        <a:t>7,957</a:t>
                      </a:r>
                      <a:endParaRPr lang="en-GB" sz="1000">
                        <a:latin typeface="Times New Roman"/>
                        <a:ea typeface="Times New Roman"/>
                      </a:endParaRPr>
                    </a:p>
                  </a:txBody>
                  <a:tcPr marL="63944" marR="63944" marT="0" marB="0">
                    <a:lnL>
                      <a:noFill/>
                    </a:lnL>
                    <a:lnR>
                      <a:noFill/>
                    </a:lnR>
                    <a:lnT>
                      <a:noFill/>
                    </a:lnT>
                    <a:lnB>
                      <a:noFill/>
                    </a:lnB>
                  </a:tcPr>
                </a:tc>
                <a:tc>
                  <a:txBody>
                    <a:bodyPr/>
                    <a:lstStyle/>
                    <a:p>
                      <a:pPr algn="just" fontAlgn="base" hangingPunct="0">
                        <a:lnSpc>
                          <a:spcPct val="200000"/>
                        </a:lnSpc>
                        <a:spcAft>
                          <a:spcPts val="0"/>
                        </a:spcAft>
                      </a:pPr>
                      <a:r>
                        <a:rPr lang="en-GB" sz="1000" b="0">
                          <a:latin typeface="Times New Roman"/>
                          <a:ea typeface="Times New Roman"/>
                        </a:rPr>
                        <a:t>29</a:t>
                      </a:r>
                      <a:endParaRPr lang="en-GB" sz="1000">
                        <a:latin typeface="Times New Roman"/>
                        <a:ea typeface="Times New Roman"/>
                      </a:endParaRPr>
                    </a:p>
                  </a:txBody>
                  <a:tcPr marL="63944" marR="63944" marT="0" marB="0">
                    <a:lnL>
                      <a:noFill/>
                    </a:lnL>
                    <a:lnR>
                      <a:noFill/>
                    </a:lnR>
                    <a:lnT>
                      <a:noFill/>
                    </a:lnT>
                    <a:lnB>
                      <a:noFill/>
                    </a:lnB>
                  </a:tcPr>
                </a:tc>
                <a:tc>
                  <a:txBody>
                    <a:bodyPr/>
                    <a:lstStyle/>
                    <a:p>
                      <a:pPr algn="just" fontAlgn="base" hangingPunct="0">
                        <a:lnSpc>
                          <a:spcPct val="200000"/>
                        </a:lnSpc>
                        <a:spcAft>
                          <a:spcPts val="0"/>
                        </a:spcAft>
                      </a:pPr>
                      <a:r>
                        <a:rPr lang="en-GB" sz="1000" b="0">
                          <a:latin typeface="Times New Roman"/>
                          <a:ea typeface="Times New Roman"/>
                        </a:rPr>
                        <a:t>Russia </a:t>
                      </a:r>
                      <a:endParaRPr lang="en-GB" sz="1000">
                        <a:latin typeface="Times New Roman"/>
                        <a:ea typeface="Times New Roman"/>
                      </a:endParaRPr>
                    </a:p>
                  </a:txBody>
                  <a:tcPr marL="63944" marR="63944" marT="0" marB="0">
                    <a:lnL>
                      <a:noFill/>
                    </a:lnL>
                    <a:lnR>
                      <a:noFill/>
                    </a:lnR>
                    <a:lnT>
                      <a:noFill/>
                    </a:lnT>
                    <a:lnB>
                      <a:noFill/>
                    </a:lnB>
                  </a:tcPr>
                </a:tc>
                <a:tc>
                  <a:txBody>
                    <a:bodyPr/>
                    <a:lstStyle/>
                    <a:p>
                      <a:pPr algn="just" fontAlgn="base" hangingPunct="0">
                        <a:lnSpc>
                          <a:spcPct val="200000"/>
                        </a:lnSpc>
                        <a:spcAft>
                          <a:spcPts val="0"/>
                        </a:spcAft>
                      </a:pPr>
                      <a:r>
                        <a:rPr lang="en-GB" sz="1000" b="0">
                          <a:latin typeface="Times New Roman"/>
                          <a:ea typeface="Times New Roman"/>
                        </a:rPr>
                        <a:t>2,012</a:t>
                      </a:r>
                      <a:endParaRPr lang="en-GB" sz="1000">
                        <a:latin typeface="Times New Roman"/>
                        <a:ea typeface="Times New Roman"/>
                      </a:endParaRPr>
                    </a:p>
                  </a:txBody>
                  <a:tcPr marL="63944" marR="63944" marT="0" marB="0">
                    <a:lnL>
                      <a:noFill/>
                    </a:lnL>
                    <a:lnR>
                      <a:noFill/>
                    </a:lnR>
                    <a:lnT>
                      <a:noFill/>
                    </a:lnT>
                    <a:lnB>
                      <a:noFill/>
                    </a:lnB>
                  </a:tcPr>
                </a:tc>
              </a:tr>
              <a:tr h="394414">
                <a:tc>
                  <a:txBody>
                    <a:bodyPr/>
                    <a:lstStyle/>
                    <a:p>
                      <a:pPr algn="just" fontAlgn="base" hangingPunct="0">
                        <a:lnSpc>
                          <a:spcPct val="200000"/>
                        </a:lnSpc>
                        <a:spcAft>
                          <a:spcPts val="0"/>
                        </a:spcAft>
                      </a:pPr>
                      <a:r>
                        <a:rPr lang="en-GB" sz="1000" b="0">
                          <a:latin typeface="Times New Roman"/>
                          <a:ea typeface="Times New Roman"/>
                        </a:rPr>
                        <a:t>20 </a:t>
                      </a:r>
                      <a:endParaRPr lang="en-GB" sz="1000">
                        <a:latin typeface="Times New Roman"/>
                        <a:ea typeface="Times New Roman"/>
                      </a:endParaRPr>
                    </a:p>
                  </a:txBody>
                  <a:tcPr marL="63944" marR="6394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fontAlgn="base" hangingPunct="0">
                        <a:lnSpc>
                          <a:spcPct val="200000"/>
                        </a:lnSpc>
                        <a:spcAft>
                          <a:spcPts val="0"/>
                        </a:spcAft>
                      </a:pPr>
                      <a:r>
                        <a:rPr lang="en-GB" sz="1000" b="0">
                          <a:latin typeface="Times New Roman"/>
                          <a:ea typeface="Times New Roman"/>
                        </a:rPr>
                        <a:t>Russia </a:t>
                      </a:r>
                      <a:endParaRPr lang="en-GB" sz="1000">
                        <a:latin typeface="Times New Roman"/>
                        <a:ea typeface="Times New Roman"/>
                      </a:endParaRPr>
                    </a:p>
                  </a:txBody>
                  <a:tcPr marL="63944" marR="6394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fontAlgn="base" hangingPunct="0">
                        <a:lnSpc>
                          <a:spcPct val="200000"/>
                        </a:lnSpc>
                        <a:spcAft>
                          <a:spcPts val="0"/>
                        </a:spcAft>
                      </a:pPr>
                      <a:r>
                        <a:rPr lang="en-GB" sz="1000" b="0">
                          <a:latin typeface="Times New Roman"/>
                          <a:ea typeface="Times New Roman"/>
                        </a:rPr>
                        <a:t>4,583</a:t>
                      </a:r>
                      <a:endParaRPr lang="en-GB" sz="1000">
                        <a:latin typeface="Times New Roman"/>
                        <a:ea typeface="Times New Roman"/>
                      </a:endParaRPr>
                    </a:p>
                  </a:txBody>
                  <a:tcPr marL="63944" marR="6394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fontAlgn="base" hangingPunct="0">
                        <a:lnSpc>
                          <a:spcPct val="200000"/>
                        </a:lnSpc>
                        <a:spcAft>
                          <a:spcPts val="0"/>
                        </a:spcAft>
                      </a:pPr>
                      <a:endParaRPr lang="en-GB" sz="1000" dirty="0">
                        <a:latin typeface="Times New Roman"/>
                        <a:ea typeface="Times New Roman"/>
                      </a:endParaRPr>
                    </a:p>
                  </a:txBody>
                  <a:tcPr marL="63944" marR="6394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fontAlgn="base" hangingPunct="0">
                        <a:lnSpc>
                          <a:spcPct val="200000"/>
                        </a:lnSpc>
                        <a:spcAft>
                          <a:spcPts val="0"/>
                        </a:spcAft>
                      </a:pPr>
                      <a:endParaRPr lang="en-GB" sz="1000">
                        <a:latin typeface="Times New Roman"/>
                        <a:ea typeface="Times New Roman"/>
                      </a:endParaRPr>
                    </a:p>
                  </a:txBody>
                  <a:tcPr marL="63944" marR="6394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fontAlgn="base" hangingPunct="0">
                        <a:lnSpc>
                          <a:spcPct val="200000"/>
                        </a:lnSpc>
                        <a:spcAft>
                          <a:spcPts val="0"/>
                        </a:spcAft>
                      </a:pPr>
                      <a:endParaRPr lang="en-GB" sz="1000" dirty="0">
                        <a:latin typeface="Times New Roman"/>
                        <a:ea typeface="Times New Roman"/>
                      </a:endParaRPr>
                    </a:p>
                  </a:txBody>
                  <a:tcPr marL="63944" marR="63944"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17409" name="Rectangle 1"/>
          <p:cNvSpPr>
            <a:spLocks noChangeArrowheads="1"/>
          </p:cNvSpPr>
          <p:nvPr/>
        </p:nvSpPr>
        <p:spPr bwMode="auto">
          <a:xfrm>
            <a:off x="0" y="208428"/>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Table 6.3 The Largest Absolute Outsourcers and </a:t>
            </a:r>
            <a:r>
              <a:rPr kumimoji="0" lang="en-GB"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Insourcers</a:t>
            </a:r>
            <a:r>
              <a:rPr kumimoji="0" lang="en-GB"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of Business Services,</a:t>
            </a:r>
          </a:p>
          <a:p>
            <a:pPr marL="0" marR="0" lvl="0" indent="0" algn="just" defTabSz="914400" rtl="0" eaLnBrk="1" fontAlgn="base" latinLnBrk="0" hangingPunct="1">
              <a:lnSpc>
                <a:spcPct val="100000"/>
              </a:lnSpc>
              <a:spcBef>
                <a:spcPct val="0"/>
              </a:spcBef>
              <a:spcAft>
                <a:spcPct val="0"/>
              </a:spcAft>
              <a:buClrTx/>
              <a:buSzTx/>
              <a:buFontTx/>
              <a:buNone/>
              <a:tabLst/>
            </a:pPr>
            <a:r>
              <a:rPr lang="en-GB" sz="2000" b="1" dirty="0">
                <a:latin typeface="Times New Roman" pitchFamily="18" charset="0"/>
                <a:ea typeface="Times New Roman" pitchFamily="18" charset="0"/>
                <a:cs typeface="Times New Roman" pitchFamily="18" charset="0"/>
              </a:rPr>
              <a:t>	</a:t>
            </a:r>
            <a:r>
              <a:rPr lang="en-GB" sz="2000" b="1" dirty="0" smtClean="0">
                <a:latin typeface="Times New Roman" pitchFamily="18" charset="0"/>
                <a:ea typeface="Times New Roman" pitchFamily="18" charset="0"/>
                <a:cs typeface="Times New Roman" pitchFamily="18" charset="0"/>
              </a:rPr>
              <a:t>  </a:t>
            </a:r>
            <a:r>
              <a:rPr kumimoji="0" lang="en-GB"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2002</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7410" name="Rectangle 2"/>
          <p:cNvSpPr>
            <a:spLocks noChangeArrowheads="1"/>
          </p:cNvSpPr>
          <p:nvPr/>
        </p:nvSpPr>
        <p:spPr bwMode="auto">
          <a:xfrm>
            <a:off x="0" y="6237312"/>
            <a:ext cx="8784975"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Source:</a:t>
            </a:r>
            <a:r>
              <a:rPr kumimoji="0" lang="en-GB" sz="11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GB"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Amiti</a:t>
            </a:r>
            <a:r>
              <a:rPr kumimoji="0" lang="en-GB"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 and Wei, S.J. (2004), </a:t>
            </a:r>
            <a:r>
              <a:rPr kumimoji="0" lang="en-GB" sz="11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Fear of Service Outsourcing: Is it justified?,</a:t>
            </a:r>
            <a:r>
              <a:rPr kumimoji="0" lang="en-GB"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International Monetary Fund Working Paper, WP/04/186,:</a:t>
            </a:r>
            <a:r>
              <a:rPr kumimoji="0" lang="en-GB" sz="11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GB"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22 and 24</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066130"/>
          </a:xfrm>
        </p:spPr>
        <p:txBody>
          <a:bodyPr>
            <a:normAutofit fontScale="90000"/>
          </a:bodyPr>
          <a:lstStyle/>
          <a:p>
            <a:r>
              <a:rPr lang="en-GB" sz="3100" b="1" dirty="0" smtClean="0">
                <a:solidFill>
                  <a:schemeClr val="tx2"/>
                </a:solidFill>
                <a:latin typeface="Times New Roman" pitchFamily="18" charset="0"/>
                <a:cs typeface="Times New Roman" pitchFamily="18" charset="0"/>
              </a:rPr>
              <a:t>GEOGRAPHIES OF THE SECOND GLOBAL SHIFT</a:t>
            </a:r>
            <a:r>
              <a:rPr lang="en-GB" sz="3100" b="1" dirty="0" smtClean="0">
                <a:latin typeface="Times New Roman" pitchFamily="18" charset="0"/>
                <a:cs typeface="Times New Roman" pitchFamily="18" charset="0"/>
              </a:rPr>
              <a:t> </a:t>
            </a:r>
            <a:r>
              <a:rPr lang="en-GB" b="1" dirty="0" smtClean="0"/>
              <a:t/>
            </a:r>
            <a:br>
              <a:rPr lang="en-GB" b="1" dirty="0" smtClean="0"/>
            </a:br>
            <a:endParaRPr lang="en-GB" dirty="0"/>
          </a:p>
        </p:txBody>
      </p:sp>
      <p:sp>
        <p:nvSpPr>
          <p:cNvPr id="3" name="Content Placeholder 2"/>
          <p:cNvSpPr>
            <a:spLocks noGrp="1"/>
          </p:cNvSpPr>
          <p:nvPr>
            <p:ph idx="1"/>
          </p:nvPr>
        </p:nvSpPr>
        <p:spPr>
          <a:xfrm>
            <a:off x="0" y="1600200"/>
            <a:ext cx="9144000" cy="5257800"/>
          </a:xfrm>
        </p:spPr>
        <p:txBody>
          <a:bodyPr>
            <a:normAutofit lnSpcReduction="10000"/>
          </a:bodyPr>
          <a:lstStyle/>
          <a:p>
            <a:pPr>
              <a:lnSpc>
                <a:spcPct val="90000"/>
              </a:lnSpc>
            </a:pPr>
            <a:r>
              <a:rPr lang="en-GB" dirty="0" smtClean="0"/>
              <a:t>The geography of the Second Global Shift is determined by the </a:t>
            </a:r>
            <a:r>
              <a:rPr lang="en-GB" b="1" dirty="0" smtClean="0"/>
              <a:t>educational and language abilities of service workers </a:t>
            </a:r>
            <a:r>
              <a:rPr lang="en-GB" dirty="0" smtClean="0"/>
              <a:t>located in a range of different locations.  </a:t>
            </a:r>
          </a:p>
          <a:p>
            <a:pPr>
              <a:lnSpc>
                <a:spcPct val="90000"/>
              </a:lnSpc>
            </a:pPr>
            <a:endParaRPr lang="en-GB" dirty="0" smtClean="0"/>
          </a:p>
          <a:p>
            <a:pPr>
              <a:lnSpc>
                <a:spcPct val="90000"/>
              </a:lnSpc>
            </a:pPr>
            <a:r>
              <a:rPr lang="en-GB" dirty="0" smtClean="0"/>
              <a:t>The geography of the second global shift is </a:t>
            </a:r>
            <a:r>
              <a:rPr lang="en-GB" b="1" dirty="0" smtClean="0"/>
              <a:t>constrained by language as well as cultural nearness – link to Scandinavian School.</a:t>
            </a:r>
          </a:p>
          <a:p>
            <a:pPr>
              <a:lnSpc>
                <a:spcPct val="90000"/>
              </a:lnSpc>
            </a:pPr>
            <a:endParaRPr lang="en-GB" dirty="0" smtClean="0"/>
          </a:p>
          <a:p>
            <a:pPr>
              <a:lnSpc>
                <a:spcPct val="90000"/>
              </a:lnSpc>
            </a:pPr>
            <a:r>
              <a:rPr lang="en-GB" b="1" dirty="0" smtClean="0"/>
              <a:t>Advanced call routing and networking technologies </a:t>
            </a:r>
            <a:r>
              <a:rPr lang="en-GB" dirty="0" smtClean="0"/>
              <a:t>enables companies to implement a ‘follow-the-sun’ geographical policy.</a:t>
            </a:r>
          </a:p>
          <a:p>
            <a:endParaRPr lang="en-GB"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38138"/>
          </a:xfrm>
        </p:spPr>
        <p:txBody>
          <a:bodyPr>
            <a:normAutofit/>
          </a:bodyPr>
          <a:lstStyle/>
          <a:p>
            <a:r>
              <a:rPr lang="en-GB" sz="3200" b="1" dirty="0" smtClean="0">
                <a:latin typeface="Times New Roman" pitchFamily="18" charset="0"/>
                <a:cs typeface="Times New Roman" pitchFamily="18" charset="0"/>
              </a:rPr>
              <a:t>English or American by Night and Indian by Day: Emotional Labour and the Second Global Shift</a:t>
            </a:r>
            <a:endParaRPr lang="en-GB" sz="3200" dirty="0">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9144000" cy="5257800"/>
          </a:xfrm>
        </p:spPr>
        <p:txBody>
          <a:bodyPr>
            <a:normAutofit fontScale="70000" lnSpcReduction="20000"/>
          </a:bodyPr>
          <a:lstStyle/>
          <a:p>
            <a:pPr>
              <a:buNone/>
            </a:pPr>
            <a:endParaRPr lang="en-GB" dirty="0"/>
          </a:p>
          <a:p>
            <a:pPr marL="514350" indent="-514350">
              <a:buFont typeface="+mj-lt"/>
              <a:buAutoNum type="arabicPeriod"/>
            </a:pPr>
            <a:r>
              <a:rPr lang="en-GB" dirty="0"/>
              <a:t>Six years ago the call centre industry did not exist in India, but by 2004, 1,560 Indian call centre providers employed 92,000 young people in the ‘remote services’ industry; the industry is growing by 70 per cent a year. Currently, there are over 250 outsourced call centres and 51,000 agents devoted to providing offshore outsourcing.</a:t>
            </a:r>
          </a:p>
          <a:p>
            <a:pPr marL="514350" indent="-514350">
              <a:buFont typeface="+mj-lt"/>
              <a:buAutoNum type="arabicPeriod"/>
            </a:pPr>
            <a:endParaRPr lang="en-GB" dirty="0"/>
          </a:p>
          <a:p>
            <a:pPr marL="514350" indent="-514350">
              <a:buFont typeface="+mj-lt"/>
              <a:buAutoNum type="arabicPeriod"/>
            </a:pPr>
            <a:r>
              <a:rPr lang="en-GB" dirty="0"/>
              <a:t>India’s primary cost advantage is labour. </a:t>
            </a:r>
          </a:p>
          <a:p>
            <a:pPr marL="514350" indent="-514350">
              <a:buFont typeface="+mj-lt"/>
              <a:buAutoNum type="arabicPeriod"/>
            </a:pPr>
            <a:endParaRPr lang="en-GB" dirty="0"/>
          </a:p>
          <a:p>
            <a:pPr marL="514350" indent="-514350">
              <a:buFont typeface="+mj-lt"/>
              <a:buAutoNum type="arabicPeriod"/>
            </a:pPr>
            <a:r>
              <a:rPr lang="en-GB" dirty="0"/>
              <a:t>Training courses developed in the UK but the second global shift also requires the development of courses that provide offshore agents with the same skills as those required for on-shore operators.</a:t>
            </a:r>
          </a:p>
          <a:p>
            <a:pPr marL="514350" indent="-514350">
              <a:buFont typeface="+mj-lt"/>
              <a:buAutoNum type="arabicPeriod"/>
            </a:pPr>
            <a:endParaRPr lang="en-GB" dirty="0"/>
          </a:p>
          <a:p>
            <a:pPr marL="514350" indent="-514350">
              <a:buFont typeface="+mj-lt"/>
              <a:buAutoNum type="arabicPeriod"/>
            </a:pPr>
            <a:r>
              <a:rPr lang="en-GB" dirty="0"/>
              <a:t>Additional training is required to try to overcome some of the difficulties associated with the delivery of services by offshore employees situated within a different cultural and social context to their clients</a:t>
            </a:r>
            <a:r>
              <a:rPr lang="en-GB" dirty="0" smtClean="0"/>
              <a:t>.</a:t>
            </a:r>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38138"/>
          </a:xfrm>
        </p:spPr>
        <p:txBody>
          <a:bodyPr>
            <a:noAutofit/>
          </a:bodyPr>
          <a:lstStyle/>
          <a:p>
            <a:r>
              <a:rPr lang="en-GB" sz="3600" b="1" dirty="0" smtClean="0">
                <a:latin typeface="Times New Roman" pitchFamily="18" charset="0"/>
                <a:cs typeface="Times New Roman" pitchFamily="18" charset="0"/>
              </a:rPr>
              <a:t>Vision’ not ‘</a:t>
            </a:r>
            <a:r>
              <a:rPr lang="en-GB" sz="3600" b="1" dirty="0" err="1" smtClean="0">
                <a:latin typeface="Times New Roman" pitchFamily="18" charset="0"/>
                <a:cs typeface="Times New Roman" pitchFamily="18" charset="0"/>
              </a:rPr>
              <a:t>wision</a:t>
            </a:r>
            <a:r>
              <a:rPr lang="en-GB" sz="3600" b="1" dirty="0" smtClean="0">
                <a:latin typeface="Times New Roman" pitchFamily="18" charset="0"/>
                <a:cs typeface="Times New Roman" pitchFamily="18" charset="0"/>
              </a:rPr>
              <a:t>’, ‘</a:t>
            </a:r>
            <a:r>
              <a:rPr lang="en-GB" sz="3600" b="1" dirty="0" err="1" smtClean="0">
                <a:latin typeface="Times New Roman" pitchFamily="18" charset="0"/>
                <a:cs typeface="Times New Roman" pitchFamily="18" charset="0"/>
              </a:rPr>
              <a:t>peetzah</a:t>
            </a:r>
            <a:r>
              <a:rPr lang="en-GB" sz="3600" b="1" dirty="0" smtClean="0">
                <a:latin typeface="Times New Roman" pitchFamily="18" charset="0"/>
                <a:cs typeface="Times New Roman" pitchFamily="18" charset="0"/>
              </a:rPr>
              <a:t>’ </a:t>
            </a:r>
            <a:br>
              <a:rPr lang="en-GB" sz="3600" b="1" dirty="0" smtClean="0">
                <a:latin typeface="Times New Roman" pitchFamily="18" charset="0"/>
                <a:cs typeface="Times New Roman" pitchFamily="18" charset="0"/>
              </a:rPr>
            </a:br>
            <a:r>
              <a:rPr lang="en-GB" sz="3600" b="1" dirty="0" smtClean="0">
                <a:latin typeface="Times New Roman" pitchFamily="18" charset="0"/>
                <a:cs typeface="Times New Roman" pitchFamily="18" charset="0"/>
              </a:rPr>
              <a:t>not ‘</a:t>
            </a:r>
            <a:r>
              <a:rPr lang="en-GB" sz="3600" b="1" dirty="0" err="1" smtClean="0">
                <a:latin typeface="Times New Roman" pitchFamily="18" charset="0"/>
                <a:cs typeface="Times New Roman" pitchFamily="18" charset="0"/>
              </a:rPr>
              <a:t>piza</a:t>
            </a:r>
            <a:r>
              <a:rPr lang="en-GB" sz="3600" b="1" dirty="0" smtClean="0">
                <a:latin typeface="Times New Roman" pitchFamily="18" charset="0"/>
                <a:cs typeface="Times New Roman" pitchFamily="18" charset="0"/>
              </a:rPr>
              <a:t>’, ‘</a:t>
            </a:r>
            <a:r>
              <a:rPr lang="en-GB" sz="3600" b="1" dirty="0" err="1" smtClean="0">
                <a:latin typeface="Times New Roman" pitchFamily="18" charset="0"/>
                <a:cs typeface="Times New Roman" pitchFamily="18" charset="0"/>
              </a:rPr>
              <a:t>beeautiful</a:t>
            </a:r>
            <a:r>
              <a:rPr lang="en-GB" sz="3600" b="1" dirty="0" smtClean="0">
                <a:latin typeface="Times New Roman" pitchFamily="18" charset="0"/>
                <a:cs typeface="Times New Roman" pitchFamily="18" charset="0"/>
              </a:rPr>
              <a:t>’, not ‘</a:t>
            </a:r>
            <a:r>
              <a:rPr lang="en-GB" sz="3600" b="1" dirty="0" err="1" smtClean="0">
                <a:latin typeface="Times New Roman" pitchFamily="18" charset="0"/>
                <a:cs typeface="Times New Roman" pitchFamily="18" charset="0"/>
              </a:rPr>
              <a:t>bootiful</a:t>
            </a:r>
            <a:r>
              <a:rPr lang="en-GB" sz="3600" b="1" dirty="0" smtClean="0">
                <a:latin typeface="Times New Roman" pitchFamily="18" charset="0"/>
                <a:cs typeface="Times New Roman" pitchFamily="18" charset="0"/>
              </a:rPr>
              <a:t>’ </a:t>
            </a:r>
            <a:endParaRPr lang="en-GB"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0" y="1556792"/>
            <a:ext cx="9144000" cy="5112568"/>
          </a:xfrm>
        </p:spPr>
        <p:txBody>
          <a:bodyPr>
            <a:normAutofit fontScale="55000" lnSpcReduction="20000"/>
          </a:bodyPr>
          <a:lstStyle/>
          <a:p>
            <a:pPr marL="514350" indent="-514350">
              <a:buNone/>
            </a:pPr>
            <a:endParaRPr lang="en-GB" dirty="0"/>
          </a:p>
          <a:p>
            <a:pPr marL="514350" indent="-514350">
              <a:buFont typeface="+mj-lt"/>
              <a:buAutoNum type="arabicPeriod"/>
            </a:pPr>
            <a:r>
              <a:rPr lang="en-GB" dirty="0"/>
              <a:t>In India, </a:t>
            </a:r>
            <a:r>
              <a:rPr lang="en-GB" i="1" dirty="0"/>
              <a:t>specialist cultural training </a:t>
            </a:r>
            <a:r>
              <a:rPr lang="en-GB" dirty="0"/>
              <a:t>is either provided in-house or by a growing number of specialist private sector providers. </a:t>
            </a:r>
            <a:endParaRPr lang="en-GB" dirty="0" smtClean="0"/>
          </a:p>
          <a:p>
            <a:pPr marL="514350" indent="-514350">
              <a:buFont typeface="+mj-lt"/>
              <a:buAutoNum type="arabicPeriod"/>
            </a:pPr>
            <a:endParaRPr lang="en-GB" dirty="0"/>
          </a:p>
          <a:p>
            <a:pPr marL="514350" indent="-514350">
              <a:buFont typeface="+mj-lt"/>
              <a:buAutoNum type="arabicPeriod"/>
            </a:pPr>
            <a:r>
              <a:rPr lang="en-GB" i="1" dirty="0"/>
              <a:t>Training similar to that supplied to on-shore call centre operators </a:t>
            </a:r>
            <a:r>
              <a:rPr lang="en-GB" dirty="0"/>
              <a:t>– computer skills and customer relationship management, but some go way beyond by providing training in ‘management and personality development’. </a:t>
            </a:r>
            <a:endParaRPr lang="en-GB" dirty="0" smtClean="0"/>
          </a:p>
          <a:p>
            <a:pPr marL="514350" indent="-514350">
              <a:buFont typeface="+mj-lt"/>
              <a:buAutoNum type="arabicPeriod"/>
            </a:pPr>
            <a:endParaRPr lang="en-GB" dirty="0"/>
          </a:p>
          <a:p>
            <a:pPr marL="514350" indent="-514350">
              <a:buFont typeface="+mj-lt"/>
              <a:buAutoNum type="arabicPeriod"/>
            </a:pPr>
            <a:r>
              <a:rPr lang="en-GB" i="1" dirty="0"/>
              <a:t>Hero’s certified ‘Customer Connect Pro Course’ </a:t>
            </a:r>
            <a:r>
              <a:rPr lang="en-GB" dirty="0"/>
              <a:t>includes training in accent neutralization, strengthening diction and understanding of global English as well increasing the effectiveness of transactions with international customers by providing training in the social-cultural aspects of dealing with customers located in the UK or America</a:t>
            </a:r>
            <a:r>
              <a:rPr lang="en-GB" dirty="0" smtClean="0"/>
              <a:t>.</a:t>
            </a:r>
          </a:p>
          <a:p>
            <a:pPr marL="514350" indent="-514350">
              <a:buFont typeface="+mj-lt"/>
              <a:buAutoNum type="arabicPeriod"/>
            </a:pPr>
            <a:endParaRPr lang="en-GB" dirty="0"/>
          </a:p>
          <a:p>
            <a:pPr marL="514350" indent="-514350">
              <a:buFont typeface="+mj-lt"/>
              <a:buAutoNum type="arabicPeriod"/>
            </a:pPr>
            <a:r>
              <a:rPr lang="en-GB" dirty="0"/>
              <a:t>Trainees provided with two months intensive training. They attend pronunciation classes (accent neutralisation) designed to erase their local ‘English’ accent or ‘mother tongue influence’. They listen to CDs and other audiovisual material to acquire a British or American accent. </a:t>
            </a:r>
            <a:r>
              <a:rPr lang="en-GB" i="1" dirty="0"/>
              <a:t>The emphasis is on removing the ‘mother tongue influence’ (MTI).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p:spPr>
        <p:txBody>
          <a:bodyPr>
            <a:normAutofit/>
          </a:bodyPr>
          <a:lstStyle/>
          <a:p>
            <a:r>
              <a:rPr lang="en-GB" sz="3600" b="1" dirty="0" err="1" smtClean="0">
                <a:latin typeface="Times New Roman" pitchFamily="18" charset="0"/>
                <a:cs typeface="Times New Roman" pitchFamily="18" charset="0"/>
              </a:rPr>
              <a:t>Anjali</a:t>
            </a:r>
            <a:r>
              <a:rPr lang="en-GB" sz="3600" b="1" dirty="0" smtClean="0">
                <a:latin typeface="Times New Roman" pitchFamily="18" charset="0"/>
                <a:cs typeface="Times New Roman" pitchFamily="18" charset="0"/>
              </a:rPr>
              <a:t> </a:t>
            </a:r>
            <a:r>
              <a:rPr lang="en-GB" sz="3600" b="1" dirty="0" err="1" smtClean="0">
                <a:latin typeface="Times New Roman" pitchFamily="18" charset="0"/>
                <a:cs typeface="Times New Roman" pitchFamily="18" charset="0"/>
              </a:rPr>
              <a:t>Maindiratta</a:t>
            </a:r>
            <a:r>
              <a:rPr lang="en-GB" sz="3600" b="1" dirty="0" smtClean="0">
                <a:latin typeface="Times New Roman" pitchFamily="18" charset="0"/>
                <a:cs typeface="Times New Roman" pitchFamily="18" charset="0"/>
              </a:rPr>
              <a:t> – A Call Centre Operator  </a:t>
            </a:r>
            <a:endParaRPr lang="en-GB" sz="3600" dirty="0">
              <a:latin typeface="Times New Roman" pitchFamily="18" charset="0"/>
              <a:cs typeface="Times New Roman" pitchFamily="18" charset="0"/>
            </a:endParaRPr>
          </a:p>
        </p:txBody>
      </p:sp>
      <p:sp>
        <p:nvSpPr>
          <p:cNvPr id="3" name="Content Placeholder 2"/>
          <p:cNvSpPr>
            <a:spLocks noGrp="1"/>
          </p:cNvSpPr>
          <p:nvPr>
            <p:ph idx="1"/>
          </p:nvPr>
        </p:nvSpPr>
        <p:spPr>
          <a:xfrm>
            <a:off x="0" y="980728"/>
            <a:ext cx="9144000" cy="5877272"/>
          </a:xfrm>
        </p:spPr>
        <p:txBody>
          <a:bodyPr>
            <a:normAutofit fontScale="47500" lnSpcReduction="20000"/>
          </a:bodyPr>
          <a:lstStyle/>
          <a:p>
            <a:pPr>
              <a:buNone/>
            </a:pPr>
            <a:r>
              <a:rPr lang="en-GB" dirty="0"/>
              <a:t> </a:t>
            </a:r>
          </a:p>
          <a:p>
            <a:pPr marL="742950" lvl="0" indent="-742950">
              <a:buFont typeface="+mj-lt"/>
              <a:buAutoNum type="arabicPeriod"/>
            </a:pPr>
            <a:r>
              <a:rPr lang="en-GB" sz="3800" dirty="0">
                <a:latin typeface="Times New Roman" pitchFamily="18" charset="0"/>
                <a:cs typeface="Times New Roman" pitchFamily="18" charset="0"/>
              </a:rPr>
              <a:t>Aged </a:t>
            </a:r>
            <a:r>
              <a:rPr lang="en-GB" sz="3800" dirty="0" smtClean="0">
                <a:latin typeface="Times New Roman" pitchFamily="18" charset="0"/>
                <a:cs typeface="Times New Roman" pitchFamily="18" charset="0"/>
              </a:rPr>
              <a:t>25</a:t>
            </a:r>
          </a:p>
          <a:p>
            <a:pPr marL="742950" lvl="0" indent="-742950">
              <a:buFont typeface="+mj-lt"/>
              <a:buAutoNum type="arabicPeriod"/>
            </a:pPr>
            <a:endParaRPr lang="en-GB" sz="3800" dirty="0">
              <a:latin typeface="Times New Roman" pitchFamily="18" charset="0"/>
              <a:cs typeface="Times New Roman" pitchFamily="18" charset="0"/>
            </a:endParaRPr>
          </a:p>
          <a:p>
            <a:pPr marL="742950" lvl="0" indent="-742950">
              <a:buFont typeface="+mj-lt"/>
              <a:buAutoNum type="arabicPeriod"/>
            </a:pPr>
            <a:r>
              <a:rPr lang="en-GB" sz="3800" dirty="0">
                <a:latin typeface="Times New Roman" pitchFamily="18" charset="0"/>
                <a:cs typeface="Times New Roman" pitchFamily="18" charset="0"/>
              </a:rPr>
              <a:t>Works in an insurance call centre locate in Bangalore</a:t>
            </a:r>
            <a:r>
              <a:rPr lang="en-GB" sz="3800" dirty="0" smtClean="0">
                <a:latin typeface="Times New Roman" pitchFamily="18" charset="0"/>
                <a:cs typeface="Times New Roman" pitchFamily="18" charset="0"/>
              </a:rPr>
              <a:t>.</a:t>
            </a:r>
          </a:p>
          <a:p>
            <a:pPr marL="742950" lvl="0" indent="-742950">
              <a:buFont typeface="+mj-lt"/>
              <a:buAutoNum type="arabicPeriod"/>
            </a:pPr>
            <a:endParaRPr lang="en-GB" sz="3800" dirty="0">
              <a:latin typeface="Times New Roman" pitchFamily="18" charset="0"/>
              <a:cs typeface="Times New Roman" pitchFamily="18" charset="0"/>
            </a:endParaRPr>
          </a:p>
          <a:p>
            <a:pPr marL="742950" lvl="0" indent="-742950">
              <a:buFont typeface="+mj-lt"/>
              <a:buAutoNum type="arabicPeriod"/>
            </a:pPr>
            <a:r>
              <a:rPr lang="en-GB" sz="3800" dirty="0">
                <a:latin typeface="Times New Roman" pitchFamily="18" charset="0"/>
                <a:cs typeface="Times New Roman" pitchFamily="18" charset="0"/>
              </a:rPr>
              <a:t>She has never been to England and does not even possess a passport and calls herself ‘Angela’ when dealing with English customers and has an accent that contains only faint traces of India that is closer to </a:t>
            </a:r>
            <a:r>
              <a:rPr lang="en-GB" sz="3800" dirty="0" err="1">
                <a:latin typeface="Times New Roman" pitchFamily="18" charset="0"/>
                <a:cs typeface="Times New Roman" pitchFamily="18" charset="0"/>
              </a:rPr>
              <a:t>Scouse</a:t>
            </a:r>
            <a:r>
              <a:rPr lang="en-GB" sz="3800" dirty="0">
                <a:latin typeface="Times New Roman" pitchFamily="18" charset="0"/>
                <a:cs typeface="Times New Roman" pitchFamily="18" charset="0"/>
              </a:rPr>
              <a:t> than southern India. </a:t>
            </a:r>
            <a:endParaRPr lang="en-GB" sz="3800" dirty="0" smtClean="0">
              <a:latin typeface="Times New Roman" pitchFamily="18" charset="0"/>
              <a:cs typeface="Times New Roman" pitchFamily="18" charset="0"/>
            </a:endParaRPr>
          </a:p>
          <a:p>
            <a:pPr marL="742950" lvl="0" indent="-742950">
              <a:buFont typeface="+mj-lt"/>
              <a:buAutoNum type="arabicPeriod"/>
            </a:pPr>
            <a:endParaRPr lang="en-GB" sz="3800" dirty="0">
              <a:latin typeface="Times New Roman" pitchFamily="18" charset="0"/>
              <a:cs typeface="Times New Roman" pitchFamily="18" charset="0"/>
            </a:endParaRPr>
          </a:p>
          <a:p>
            <a:pPr marL="742950" lvl="0" indent="-742950">
              <a:buFont typeface="+mj-lt"/>
              <a:buAutoNum type="arabicPeriod"/>
            </a:pPr>
            <a:r>
              <a:rPr lang="en-GB" sz="3800" dirty="0">
                <a:latin typeface="Times New Roman" pitchFamily="18" charset="0"/>
                <a:cs typeface="Times New Roman" pitchFamily="18" charset="0"/>
              </a:rPr>
              <a:t>Most car owners has no idea that he is talking with someone in India. Over her nine-hour shift, </a:t>
            </a:r>
            <a:r>
              <a:rPr lang="en-GB" sz="3800" dirty="0" err="1">
                <a:latin typeface="Times New Roman" pitchFamily="18" charset="0"/>
                <a:cs typeface="Times New Roman" pitchFamily="18" charset="0"/>
              </a:rPr>
              <a:t>Anjali</a:t>
            </a:r>
            <a:r>
              <a:rPr lang="en-GB" sz="3800" dirty="0">
                <a:latin typeface="Times New Roman" pitchFamily="18" charset="0"/>
                <a:cs typeface="Times New Roman" pitchFamily="18" charset="0"/>
              </a:rPr>
              <a:t> will receive 150 calls from the customers of one of the UKs leading insurance companies, and only one caller a fortnight will realise that she is not in Britain (about 1 in 1800). </a:t>
            </a:r>
            <a:endParaRPr lang="en-GB" sz="3800" dirty="0" smtClean="0">
              <a:latin typeface="Times New Roman" pitchFamily="18" charset="0"/>
              <a:cs typeface="Times New Roman" pitchFamily="18" charset="0"/>
            </a:endParaRPr>
          </a:p>
          <a:p>
            <a:pPr marL="742950" lvl="0" indent="-742950">
              <a:buFont typeface="+mj-lt"/>
              <a:buAutoNum type="arabicPeriod"/>
            </a:pPr>
            <a:endParaRPr lang="en-GB" sz="3800" dirty="0">
              <a:latin typeface="Times New Roman" pitchFamily="18" charset="0"/>
              <a:cs typeface="Times New Roman" pitchFamily="18" charset="0"/>
            </a:endParaRPr>
          </a:p>
          <a:p>
            <a:pPr marL="742950" lvl="0" indent="-742950">
              <a:buFont typeface="+mj-lt"/>
              <a:buAutoNum type="arabicPeriod"/>
            </a:pPr>
            <a:r>
              <a:rPr lang="en-GB" sz="3800" dirty="0">
                <a:latin typeface="Times New Roman" pitchFamily="18" charset="0"/>
                <a:cs typeface="Times New Roman" pitchFamily="18" charset="0"/>
              </a:rPr>
              <a:t>Workers like Angela operate in a peculiar form of cyber-reality. They have sophisticated knowledge of car insurance, but may never own a car. They talk to people about weather so cold that they can only image it, and they help people book holidays that cost more than their annual salaries. </a:t>
            </a:r>
            <a:endParaRPr lang="en-GB" sz="3800" dirty="0" smtClean="0">
              <a:latin typeface="Times New Roman" pitchFamily="18" charset="0"/>
              <a:cs typeface="Times New Roman" pitchFamily="18" charset="0"/>
            </a:endParaRPr>
          </a:p>
          <a:p>
            <a:pPr marL="742950" lvl="0" indent="-742950">
              <a:buFont typeface="+mj-lt"/>
              <a:buAutoNum type="arabicPeriod"/>
            </a:pPr>
            <a:endParaRPr lang="en-GB" sz="3800" dirty="0">
              <a:latin typeface="Times New Roman" pitchFamily="18" charset="0"/>
              <a:cs typeface="Times New Roman" pitchFamily="18" charset="0"/>
            </a:endParaRPr>
          </a:p>
          <a:p>
            <a:pPr marL="742950" lvl="0" indent="-742950">
              <a:buFont typeface="+mj-lt"/>
              <a:buAutoNum type="arabicPeriod"/>
            </a:pPr>
            <a:r>
              <a:rPr lang="en-GB" sz="3800" dirty="0">
                <a:latin typeface="Times New Roman" pitchFamily="18" charset="0"/>
                <a:cs typeface="Times New Roman" pitchFamily="18" charset="0"/>
              </a:rPr>
              <a:t>In India call centre training goes beyond that experienced by UK workers as it shapes the workers’ accents, minds and identities. </a:t>
            </a:r>
          </a:p>
          <a:p>
            <a:pPr marL="514350" indent="-514350">
              <a:buNone/>
            </a:pPr>
            <a:endParaRPr lang="en-GB"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b="1" dirty="0" smtClean="0">
                <a:latin typeface="Times New Roman" pitchFamily="18" charset="0"/>
                <a:cs typeface="Times New Roman" pitchFamily="18" charset="0"/>
              </a:rPr>
              <a:t>A DIVERSITY OF ‘SHORES’</a:t>
            </a:r>
            <a:r>
              <a:rPr lang="en-GB" dirty="0" smtClean="0">
                <a:solidFill>
                  <a:srgbClr val="FFB31B"/>
                </a:solidFill>
              </a:rPr>
              <a:t/>
            </a:r>
            <a:br>
              <a:rPr lang="en-GB" dirty="0" smtClean="0">
                <a:solidFill>
                  <a:srgbClr val="FFB31B"/>
                </a:solidFill>
              </a:rPr>
            </a:br>
            <a:endParaRPr lang="en-GB" dirty="0"/>
          </a:p>
        </p:txBody>
      </p:sp>
      <p:sp>
        <p:nvSpPr>
          <p:cNvPr id="3" name="Content Placeholder 2"/>
          <p:cNvSpPr>
            <a:spLocks noGrp="1"/>
          </p:cNvSpPr>
          <p:nvPr>
            <p:ph idx="1"/>
          </p:nvPr>
        </p:nvSpPr>
        <p:spPr>
          <a:xfrm>
            <a:off x="0" y="764704"/>
            <a:ext cx="9144000" cy="6093296"/>
          </a:xfrm>
        </p:spPr>
        <p:txBody>
          <a:bodyPr>
            <a:normAutofit fontScale="92500" lnSpcReduction="10000"/>
          </a:bodyPr>
          <a:lstStyle/>
          <a:p>
            <a:pPr>
              <a:lnSpc>
                <a:spcPct val="80000"/>
              </a:lnSpc>
              <a:buFontTx/>
              <a:buNone/>
            </a:pPr>
            <a:endParaRPr lang="en-GB" b="1" dirty="0" smtClean="0"/>
          </a:p>
          <a:p>
            <a:pPr>
              <a:lnSpc>
                <a:spcPct val="80000"/>
              </a:lnSpc>
            </a:pPr>
            <a:r>
              <a:rPr lang="en-GB" b="1" dirty="0" smtClean="0"/>
              <a:t>Backyard/On-Shore/Home nation </a:t>
            </a:r>
            <a:r>
              <a:rPr lang="en-GB" dirty="0" smtClean="0"/>
              <a:t>- provides advantages of cultural understanding and nearness to the market.</a:t>
            </a:r>
          </a:p>
          <a:p>
            <a:pPr>
              <a:lnSpc>
                <a:spcPct val="80000"/>
              </a:lnSpc>
              <a:buFontTx/>
              <a:buNone/>
            </a:pPr>
            <a:endParaRPr lang="en-GB" b="1" dirty="0" smtClean="0"/>
          </a:p>
          <a:p>
            <a:pPr>
              <a:lnSpc>
                <a:spcPct val="80000"/>
              </a:lnSpc>
            </a:pPr>
            <a:r>
              <a:rPr lang="en-GB" b="1" dirty="0" smtClean="0"/>
              <a:t>Offshore/Far Nation </a:t>
            </a:r>
            <a:r>
              <a:rPr lang="en-GB" dirty="0" smtClean="0"/>
              <a:t>– cost advantages, but cultural problems that can undermine client customer relationship. </a:t>
            </a:r>
          </a:p>
          <a:p>
            <a:pPr>
              <a:lnSpc>
                <a:spcPct val="80000"/>
              </a:lnSpc>
              <a:buFontTx/>
              <a:buNone/>
            </a:pPr>
            <a:endParaRPr lang="en-GB" dirty="0" smtClean="0"/>
          </a:p>
          <a:p>
            <a:pPr>
              <a:lnSpc>
                <a:spcPct val="80000"/>
              </a:lnSpc>
            </a:pPr>
            <a:r>
              <a:rPr lang="en-GB" b="1" dirty="0" smtClean="0"/>
              <a:t>Near-shore/Near Nation </a:t>
            </a:r>
            <a:r>
              <a:rPr lang="en-GB" dirty="0" smtClean="0"/>
              <a:t>– Capture cost advantages but retain close geographic relationship and greater cultural awareness of the target customer market. </a:t>
            </a:r>
          </a:p>
          <a:p>
            <a:pPr>
              <a:lnSpc>
                <a:spcPct val="80000"/>
              </a:lnSpc>
              <a:buFontTx/>
              <a:buNone/>
            </a:pPr>
            <a:endParaRPr lang="en-GB" dirty="0" smtClean="0"/>
          </a:p>
          <a:p>
            <a:pPr>
              <a:lnSpc>
                <a:spcPct val="80000"/>
              </a:lnSpc>
            </a:pPr>
            <a:r>
              <a:rPr lang="en-GB" b="1" dirty="0" smtClean="0"/>
              <a:t>Off-shore</a:t>
            </a:r>
            <a:r>
              <a:rPr lang="en-GB" dirty="0" smtClean="0"/>
              <a:t> </a:t>
            </a:r>
            <a:r>
              <a:rPr lang="en-GB" b="1" dirty="0" smtClean="0"/>
              <a:t>– Onshore</a:t>
            </a:r>
            <a:r>
              <a:rPr lang="en-GB" dirty="0" smtClean="0"/>
              <a:t> should not be considered as a simple bipolar geographic strategy</a:t>
            </a:r>
          </a:p>
          <a:p>
            <a:pPr>
              <a:lnSpc>
                <a:spcPct val="80000"/>
              </a:lnSpc>
            </a:pPr>
            <a:endParaRPr lang="en-GB" dirty="0" smtClean="0"/>
          </a:p>
          <a:p>
            <a:endParaRPr lang="en-GB"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en-GB" b="1" dirty="0" smtClean="0"/>
              <a:t>BLENDED SHORE</a:t>
            </a:r>
            <a:r>
              <a:rPr lang="en-GB" dirty="0" smtClean="0">
                <a:solidFill>
                  <a:srgbClr val="FFB31B"/>
                </a:solidFill>
              </a:rPr>
              <a:t/>
            </a:r>
            <a:br>
              <a:rPr lang="en-GB" dirty="0" smtClean="0">
                <a:solidFill>
                  <a:srgbClr val="FFB31B"/>
                </a:solidFill>
              </a:rPr>
            </a:br>
            <a:endParaRPr lang="en-GB" dirty="0"/>
          </a:p>
        </p:txBody>
      </p:sp>
      <p:sp>
        <p:nvSpPr>
          <p:cNvPr id="3" name="Content Placeholder 2"/>
          <p:cNvSpPr>
            <a:spLocks noGrp="1"/>
          </p:cNvSpPr>
          <p:nvPr>
            <p:ph idx="1"/>
          </p:nvPr>
        </p:nvSpPr>
        <p:spPr>
          <a:xfrm>
            <a:off x="0" y="1124744"/>
            <a:ext cx="9144000" cy="5733256"/>
          </a:xfrm>
        </p:spPr>
        <p:txBody>
          <a:bodyPr>
            <a:normAutofit/>
          </a:bodyPr>
          <a:lstStyle/>
          <a:p>
            <a:pPr>
              <a:lnSpc>
                <a:spcPct val="90000"/>
              </a:lnSpc>
              <a:buFontTx/>
              <a:buNone/>
            </a:pPr>
            <a:r>
              <a:rPr lang="en-GB" sz="2800" dirty="0" smtClean="0"/>
              <a:t>A business strategy that exploits:</a:t>
            </a:r>
          </a:p>
          <a:p>
            <a:pPr>
              <a:lnSpc>
                <a:spcPct val="90000"/>
              </a:lnSpc>
              <a:buFontTx/>
              <a:buNone/>
            </a:pPr>
            <a:endParaRPr lang="en-GB" sz="2800" dirty="0" smtClean="0"/>
          </a:p>
          <a:p>
            <a:pPr lvl="1">
              <a:lnSpc>
                <a:spcPct val="90000"/>
              </a:lnSpc>
            </a:pPr>
            <a:r>
              <a:rPr lang="en-GB" sz="2400" dirty="0" smtClean="0"/>
              <a:t>Comparative advantage – leverage the advantages of multiple locations</a:t>
            </a:r>
          </a:p>
          <a:p>
            <a:pPr lvl="1">
              <a:lnSpc>
                <a:spcPct val="90000"/>
              </a:lnSpc>
              <a:buNone/>
            </a:pPr>
            <a:endParaRPr lang="en-GB" sz="2400" dirty="0" smtClean="0"/>
          </a:p>
          <a:p>
            <a:pPr lvl="1">
              <a:lnSpc>
                <a:spcPct val="90000"/>
              </a:lnSpc>
            </a:pPr>
            <a:r>
              <a:rPr lang="en-GB" sz="2400" dirty="0" smtClean="0"/>
              <a:t>Geographic Time and especially  24/7 service provision</a:t>
            </a:r>
          </a:p>
          <a:p>
            <a:pPr lvl="1">
              <a:lnSpc>
                <a:spcPct val="90000"/>
              </a:lnSpc>
            </a:pPr>
            <a:endParaRPr lang="en-GB" sz="2400" dirty="0" smtClean="0"/>
          </a:p>
          <a:p>
            <a:pPr lvl="1">
              <a:lnSpc>
                <a:spcPct val="90000"/>
              </a:lnSpc>
            </a:pPr>
            <a:r>
              <a:rPr lang="en-GB" sz="2400" dirty="0" smtClean="0"/>
              <a:t>Reduces exposure to country risk</a:t>
            </a:r>
          </a:p>
          <a:p>
            <a:pPr lvl="1">
              <a:lnSpc>
                <a:spcPct val="90000"/>
              </a:lnSpc>
              <a:buNone/>
            </a:pPr>
            <a:endParaRPr lang="en-GB" sz="2400" dirty="0" smtClean="0"/>
          </a:p>
          <a:p>
            <a:pPr lvl="1">
              <a:lnSpc>
                <a:spcPct val="90000"/>
              </a:lnSpc>
            </a:pPr>
            <a:r>
              <a:rPr lang="en-GB" sz="2400" dirty="0" smtClean="0"/>
              <a:t>Development of new markets/enhanced market exposure</a:t>
            </a:r>
          </a:p>
          <a:p>
            <a:pPr lvl="1">
              <a:lnSpc>
                <a:spcPct val="90000"/>
              </a:lnSpc>
              <a:buNone/>
            </a:pPr>
            <a:endParaRPr lang="en-GB" sz="2400" dirty="0" smtClean="0"/>
          </a:p>
          <a:p>
            <a:pPr lvl="1">
              <a:lnSpc>
                <a:spcPct val="90000"/>
              </a:lnSpc>
            </a:pPr>
            <a:r>
              <a:rPr lang="en-US" sz="2400" dirty="0" smtClean="0"/>
              <a:t>Able to dynamically route calls to the next available agent/centre</a:t>
            </a:r>
          </a:p>
          <a:p>
            <a:pPr lvl="1">
              <a:lnSpc>
                <a:spcPct val="90000"/>
              </a:lnSpc>
              <a:buNone/>
            </a:pPr>
            <a:endParaRPr lang="en-US" sz="2400" dirty="0" smtClean="0"/>
          </a:p>
          <a:p>
            <a:pPr lvl="1">
              <a:lnSpc>
                <a:spcPct val="90000"/>
              </a:lnSpc>
            </a:pPr>
            <a:r>
              <a:rPr lang="en-US" sz="2400" dirty="0" smtClean="0"/>
              <a:t>Able to balance needs over time</a:t>
            </a:r>
          </a:p>
          <a:p>
            <a:endParaRPr lang="en-GB"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GB" sz="3600" b="1" dirty="0" smtClean="0">
                <a:latin typeface="Times New Roman" pitchFamily="18" charset="0"/>
                <a:cs typeface="Times New Roman" pitchFamily="18" charset="0"/>
              </a:rPr>
              <a:t>Sutherland Global Services (</a:t>
            </a:r>
            <a:r>
              <a:rPr lang="en-GB" sz="3600" dirty="0" smtClean="0">
                <a:latin typeface="Times New Roman" pitchFamily="18" charset="0"/>
                <a:cs typeface="Times New Roman" pitchFamily="18" charset="0"/>
              </a:rPr>
              <a:t>Rochester New York)</a:t>
            </a:r>
            <a:r>
              <a:rPr lang="en-GB" b="1" dirty="0" smtClean="0">
                <a:solidFill>
                  <a:srgbClr val="FFB31B"/>
                </a:solidFill>
              </a:rPr>
              <a:t/>
            </a:r>
            <a:br>
              <a:rPr lang="en-GB" b="1" dirty="0" smtClean="0">
                <a:solidFill>
                  <a:srgbClr val="FFB31B"/>
                </a:solidFill>
              </a:rPr>
            </a:br>
            <a:endParaRPr lang="en-GB" dirty="0"/>
          </a:p>
        </p:txBody>
      </p:sp>
      <p:sp>
        <p:nvSpPr>
          <p:cNvPr id="3" name="Content Placeholder 2"/>
          <p:cNvSpPr>
            <a:spLocks noGrp="1"/>
          </p:cNvSpPr>
          <p:nvPr>
            <p:ph idx="1"/>
          </p:nvPr>
        </p:nvSpPr>
        <p:spPr>
          <a:xfrm>
            <a:off x="0" y="1124744"/>
            <a:ext cx="9144000" cy="5733256"/>
          </a:xfrm>
        </p:spPr>
        <p:txBody>
          <a:bodyPr>
            <a:normAutofit fontScale="70000" lnSpcReduction="20000"/>
          </a:bodyPr>
          <a:lstStyle/>
          <a:p>
            <a:pPr>
              <a:lnSpc>
                <a:spcPct val="80000"/>
              </a:lnSpc>
              <a:buFontTx/>
              <a:buNone/>
            </a:pPr>
            <a:endParaRPr lang="en-GB" sz="3600" b="1" dirty="0" smtClean="0">
              <a:solidFill>
                <a:srgbClr val="FFB31B"/>
              </a:solidFill>
              <a:latin typeface="Times New Roman" pitchFamily="18" charset="0"/>
              <a:cs typeface="Times New Roman" pitchFamily="18" charset="0"/>
            </a:endParaRPr>
          </a:p>
          <a:p>
            <a:pPr>
              <a:lnSpc>
                <a:spcPct val="120000"/>
              </a:lnSpc>
              <a:spcBef>
                <a:spcPts val="0"/>
              </a:spcBef>
            </a:pPr>
            <a:r>
              <a:rPr lang="en-GB" dirty="0" smtClean="0">
                <a:latin typeface="Times New Roman" pitchFamily="18" charset="0"/>
                <a:cs typeface="Times New Roman" pitchFamily="18" charset="0"/>
              </a:rPr>
              <a:t>1986 Established Rochester New York, as a Business Process Outsourcing (BPO) provider. Founder – former Xerox Corp. executive </a:t>
            </a:r>
          </a:p>
          <a:p>
            <a:pPr>
              <a:lnSpc>
                <a:spcPct val="120000"/>
              </a:lnSpc>
              <a:spcBef>
                <a:spcPts val="0"/>
              </a:spcBef>
            </a:pPr>
            <a:r>
              <a:rPr lang="en-GB" dirty="0" smtClean="0">
                <a:latin typeface="Times New Roman" pitchFamily="18" charset="0"/>
                <a:cs typeface="Times New Roman" pitchFamily="18" charset="0"/>
              </a:rPr>
              <a:t>2000 Offshore operations commerce – Sault </a:t>
            </a:r>
            <a:r>
              <a:rPr lang="en-GB" dirty="0" err="1" smtClean="0">
                <a:latin typeface="Times New Roman" pitchFamily="18" charset="0"/>
                <a:cs typeface="Times New Roman" pitchFamily="18" charset="0"/>
              </a:rPr>
              <a:t>Ste.Marie</a:t>
            </a:r>
            <a:r>
              <a:rPr lang="en-GB" dirty="0" smtClean="0">
                <a:latin typeface="Times New Roman" pitchFamily="18" charset="0"/>
                <a:cs typeface="Times New Roman" pitchFamily="18" charset="0"/>
              </a:rPr>
              <a:t>, Canada (1,100 agents) </a:t>
            </a:r>
          </a:p>
          <a:p>
            <a:pPr>
              <a:lnSpc>
                <a:spcPct val="120000"/>
              </a:lnSpc>
              <a:spcBef>
                <a:spcPts val="0"/>
              </a:spcBef>
            </a:pPr>
            <a:r>
              <a:rPr lang="en-GB" dirty="0" smtClean="0">
                <a:latin typeface="Times New Roman" pitchFamily="18" charset="0"/>
                <a:cs typeface="Times New Roman" pitchFamily="18" charset="0"/>
              </a:rPr>
              <a:t>2002 Chennai and Bombay (India) (no. of employees doubled to more than 3000 in six months)</a:t>
            </a:r>
          </a:p>
          <a:p>
            <a:pPr>
              <a:lnSpc>
                <a:spcPct val="120000"/>
              </a:lnSpc>
              <a:spcBef>
                <a:spcPts val="0"/>
              </a:spcBef>
            </a:pPr>
            <a:r>
              <a:rPr lang="en-GB" dirty="0" smtClean="0">
                <a:latin typeface="Times New Roman" pitchFamily="18" charset="0"/>
                <a:cs typeface="Times New Roman" pitchFamily="18" charset="0"/>
              </a:rPr>
              <a:t>2005 Two new operation centres established in India</a:t>
            </a:r>
          </a:p>
          <a:p>
            <a:pPr>
              <a:lnSpc>
                <a:spcPct val="120000"/>
              </a:lnSpc>
              <a:spcBef>
                <a:spcPts val="0"/>
              </a:spcBef>
            </a:pPr>
            <a:r>
              <a:rPr lang="en-GB" dirty="0" smtClean="0">
                <a:latin typeface="Times New Roman" pitchFamily="18" charset="0"/>
                <a:cs typeface="Times New Roman" pitchFamily="18" charset="0"/>
              </a:rPr>
              <a:t>2005	New Canadian centre </a:t>
            </a:r>
          </a:p>
          <a:p>
            <a:pPr>
              <a:lnSpc>
                <a:spcPct val="120000"/>
              </a:lnSpc>
              <a:spcBef>
                <a:spcPts val="0"/>
              </a:spcBef>
            </a:pPr>
            <a:r>
              <a:rPr lang="en-GB" dirty="0" smtClean="0">
                <a:latin typeface="Times New Roman" pitchFamily="18" charset="0"/>
                <a:cs typeface="Times New Roman" pitchFamily="18" charset="0"/>
              </a:rPr>
              <a:t>2005 Philippines facility open (Manila)</a:t>
            </a:r>
          </a:p>
          <a:p>
            <a:pPr>
              <a:lnSpc>
                <a:spcPct val="120000"/>
              </a:lnSpc>
              <a:spcBef>
                <a:spcPts val="0"/>
              </a:spcBef>
            </a:pPr>
            <a:r>
              <a:rPr lang="en-GB" dirty="0" smtClean="0">
                <a:latin typeface="Times New Roman" pitchFamily="18" charset="0"/>
                <a:cs typeface="Times New Roman" pitchFamily="18" charset="0"/>
              </a:rPr>
              <a:t>2005 London subsidiary established </a:t>
            </a:r>
          </a:p>
          <a:p>
            <a:pPr>
              <a:lnSpc>
                <a:spcPct val="120000"/>
              </a:lnSpc>
              <a:spcBef>
                <a:spcPts val="0"/>
              </a:spcBef>
            </a:pPr>
            <a:r>
              <a:rPr lang="en-GB" dirty="0" smtClean="0">
                <a:latin typeface="Times New Roman" pitchFamily="18" charset="0"/>
                <a:cs typeface="Times New Roman" pitchFamily="18" charset="0"/>
              </a:rPr>
              <a:t>2006 Kerala, India (experts to hire 3000)</a:t>
            </a:r>
          </a:p>
          <a:p>
            <a:pPr>
              <a:lnSpc>
                <a:spcPct val="120000"/>
              </a:lnSpc>
              <a:spcBef>
                <a:spcPts val="0"/>
              </a:spcBef>
            </a:pPr>
            <a:r>
              <a:rPr lang="en-GB" dirty="0" smtClean="0">
                <a:latin typeface="Times New Roman" pitchFamily="18" charset="0"/>
                <a:cs typeface="Times New Roman" pitchFamily="18" charset="0"/>
              </a:rPr>
              <a:t>2006 Searching for sites in Mexico/Central America/Caribbean for clients with Spanish-speaking customers </a:t>
            </a:r>
          </a:p>
          <a:p>
            <a:pPr>
              <a:lnSpc>
                <a:spcPct val="120000"/>
              </a:lnSpc>
              <a:spcBef>
                <a:spcPts val="0"/>
              </a:spcBef>
            </a:pPr>
            <a:endParaRPr lang="en-GB" dirty="0" smtClean="0">
              <a:latin typeface="Times New Roman" pitchFamily="18" charset="0"/>
              <a:cs typeface="Times New Roman" pitchFamily="18" charset="0"/>
            </a:endParaRPr>
          </a:p>
          <a:p>
            <a:pPr>
              <a:lnSpc>
                <a:spcPct val="120000"/>
              </a:lnSpc>
              <a:spcBef>
                <a:spcPts val="0"/>
              </a:spcBef>
              <a:buNone/>
            </a:pPr>
            <a:r>
              <a:rPr lang="en-US" b="1" dirty="0" smtClean="0">
                <a:latin typeface="Times New Roman" pitchFamily="18" charset="0"/>
                <a:cs typeface="Times New Roman" pitchFamily="18" charset="0"/>
              </a:rPr>
              <a:t>Sunderland is becoming a </a:t>
            </a:r>
            <a:r>
              <a:rPr lang="en-US" b="1" i="1" dirty="0" smtClean="0">
                <a:latin typeface="Times New Roman" pitchFamily="18" charset="0"/>
                <a:cs typeface="Times New Roman" pitchFamily="18" charset="0"/>
              </a:rPr>
              <a:t>multinational process management organization</a:t>
            </a:r>
            <a:r>
              <a:rPr lang="en-US" dirty="0" smtClean="0">
                <a:latin typeface="Times New Roman" pitchFamily="18" charset="0"/>
                <a:cs typeface="Times New Roman" pitchFamily="18" charset="0"/>
              </a:rPr>
              <a:t> </a:t>
            </a:r>
          </a:p>
          <a:p>
            <a:endParaRPr lang="en-GB"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Global Sourcing </a:t>
            </a:r>
            <a:endParaRPr lang="en-GB" b="1" dirty="0"/>
          </a:p>
        </p:txBody>
      </p:sp>
      <p:sp>
        <p:nvSpPr>
          <p:cNvPr id="3" name="Content Placeholder 2"/>
          <p:cNvSpPr>
            <a:spLocks noGrp="1"/>
          </p:cNvSpPr>
          <p:nvPr>
            <p:ph idx="1"/>
          </p:nvPr>
        </p:nvSpPr>
        <p:spPr/>
        <p:txBody>
          <a:bodyPr/>
          <a:lstStyle/>
          <a:p>
            <a:pPr>
              <a:lnSpc>
                <a:spcPct val="80000"/>
              </a:lnSpc>
            </a:pPr>
            <a:r>
              <a:rPr lang="en-GB" dirty="0" smtClean="0"/>
              <a:t>Global sourcing can be applied to low- as well as high-value services.</a:t>
            </a:r>
          </a:p>
          <a:p>
            <a:pPr>
              <a:lnSpc>
                <a:spcPct val="80000"/>
              </a:lnSpc>
              <a:buNone/>
            </a:pPr>
            <a:endParaRPr lang="en-GB" dirty="0" smtClean="0"/>
          </a:p>
          <a:p>
            <a:pPr>
              <a:lnSpc>
                <a:spcPct val="80000"/>
              </a:lnSpc>
            </a:pPr>
            <a:r>
              <a:rPr lang="en-GB" dirty="0" smtClean="0"/>
              <a:t>Drivers behind </a:t>
            </a:r>
            <a:r>
              <a:rPr lang="en-GB" dirty="0" err="1" smtClean="0"/>
              <a:t>offshoring</a:t>
            </a:r>
            <a:r>
              <a:rPr lang="en-GB" dirty="0" smtClean="0"/>
              <a:t> are skill shortages, competitive advantage and cost differentials. </a:t>
            </a:r>
          </a:p>
          <a:p>
            <a:pPr>
              <a:lnSpc>
                <a:spcPct val="80000"/>
              </a:lnSpc>
            </a:pPr>
            <a:endParaRPr lang="en-GB" dirty="0" smtClean="0"/>
          </a:p>
          <a:p>
            <a:pPr>
              <a:lnSpc>
                <a:spcPct val="80000"/>
              </a:lnSpc>
            </a:pPr>
            <a:r>
              <a:rPr lang="en-GB" dirty="0" smtClean="0"/>
              <a:t>A mistake to assume that Europe will retain competitive advantage in high-order services and goods. </a:t>
            </a:r>
          </a:p>
          <a:p>
            <a:endParaRPr lang="en-GB"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tx2"/>
                </a:solidFill>
              </a:rPr>
              <a:t/>
            </a:r>
            <a:br>
              <a:rPr lang="en-GB" dirty="0" smtClean="0">
                <a:solidFill>
                  <a:schemeClr val="tx2"/>
                </a:solidFill>
              </a:rPr>
            </a:br>
            <a:r>
              <a:rPr lang="en-GB" dirty="0" smtClean="0">
                <a:solidFill>
                  <a:schemeClr val="tx2"/>
                </a:solidFill>
              </a:rPr>
              <a:t/>
            </a:r>
            <a:br>
              <a:rPr lang="en-GB" dirty="0" smtClean="0">
                <a:solidFill>
                  <a:schemeClr val="tx2"/>
                </a:solidFill>
              </a:rPr>
            </a:br>
            <a:r>
              <a:rPr lang="en-GB" dirty="0" smtClean="0">
                <a:solidFill>
                  <a:schemeClr val="tx2"/>
                </a:solidFill>
              </a:rPr>
              <a:t/>
            </a:r>
            <a:br>
              <a:rPr lang="en-GB" dirty="0" smtClean="0">
                <a:solidFill>
                  <a:schemeClr val="tx2"/>
                </a:solidFill>
              </a:rPr>
            </a:br>
            <a:r>
              <a:rPr lang="en-GB" dirty="0" smtClean="0">
                <a:solidFill>
                  <a:schemeClr val="tx2"/>
                </a:solidFill>
              </a:rPr>
              <a:t/>
            </a:r>
            <a:br>
              <a:rPr lang="en-GB" dirty="0" smtClean="0">
                <a:solidFill>
                  <a:schemeClr val="tx2"/>
                </a:solidFill>
              </a:rPr>
            </a:br>
            <a:r>
              <a:rPr lang="en-GB" dirty="0" smtClean="0">
                <a:solidFill>
                  <a:schemeClr val="tx2"/>
                </a:solidFill>
              </a:rPr>
              <a:t/>
            </a:r>
            <a:br>
              <a:rPr lang="en-GB" dirty="0" smtClean="0">
                <a:solidFill>
                  <a:schemeClr val="tx2"/>
                </a:solidFill>
              </a:rPr>
            </a:br>
            <a:r>
              <a:rPr lang="en-GB" dirty="0" smtClean="0">
                <a:solidFill>
                  <a:schemeClr val="tx2"/>
                </a:solidFill>
              </a:rPr>
              <a:t/>
            </a:r>
            <a:br>
              <a:rPr lang="en-GB" dirty="0" smtClean="0">
                <a:solidFill>
                  <a:schemeClr val="tx2"/>
                </a:solidFill>
              </a:rPr>
            </a:br>
            <a:r>
              <a:rPr lang="en-GB" dirty="0" smtClean="0">
                <a:solidFill>
                  <a:schemeClr val="tx2"/>
                </a:solidFill>
              </a:rPr>
              <a:t/>
            </a:r>
            <a:br>
              <a:rPr lang="en-GB" dirty="0" smtClean="0">
                <a:solidFill>
                  <a:schemeClr val="tx2"/>
                </a:solidFill>
              </a:rPr>
            </a:br>
            <a:r>
              <a:rPr lang="en-GB" b="1" dirty="0" smtClean="0">
                <a:solidFill>
                  <a:schemeClr val="tx2"/>
                </a:solidFill>
              </a:rPr>
              <a:t>7. </a:t>
            </a:r>
            <a:r>
              <a:rPr lang="en-GB" b="1" dirty="0" smtClean="0"/>
              <a:t>TNC and International Integration</a:t>
            </a:r>
            <a:r>
              <a:rPr lang="en-GB" dirty="0" smtClean="0">
                <a:solidFill>
                  <a:schemeClr val="tx2"/>
                </a:solidFill>
              </a:rPr>
              <a:t/>
            </a:r>
            <a:br>
              <a:rPr lang="en-GB" dirty="0" smtClean="0">
                <a:solidFill>
                  <a:schemeClr val="tx2"/>
                </a:solidFill>
              </a:rPr>
            </a:br>
            <a:endParaRPr lang="en-GB" dirty="0"/>
          </a:p>
        </p:txBody>
      </p:sp>
      <p:sp>
        <p:nvSpPr>
          <p:cNvPr id="3" name="Content Placeholder 2"/>
          <p:cNvSpPr>
            <a:spLocks noGrp="1"/>
          </p:cNvSpPr>
          <p:nvPr>
            <p:ph idx="1"/>
          </p:nvPr>
        </p:nvSpPr>
        <p:spPr>
          <a:xfrm>
            <a:off x="0" y="3645024"/>
            <a:ext cx="9144000" cy="3212976"/>
          </a:xfrm>
        </p:spPr>
        <p:txBody>
          <a:bodyPr>
            <a:normAutofit fontScale="47500" lnSpcReduction="20000"/>
          </a:bodyPr>
          <a:lstStyle/>
          <a:p>
            <a:pPr algn="ctr">
              <a:buNone/>
              <a:defRPr/>
            </a:pPr>
            <a:endParaRPr lang="en-GB" dirty="0">
              <a:solidFill>
                <a:schemeClr val="tx2"/>
              </a:solidFill>
            </a:endParaRPr>
          </a:p>
          <a:p>
            <a:pPr algn="ctr">
              <a:buNone/>
              <a:defRPr/>
            </a:pPr>
            <a:endParaRPr lang="en-GB" dirty="0">
              <a:solidFill>
                <a:schemeClr val="tx2"/>
              </a:solidFill>
            </a:endParaRPr>
          </a:p>
          <a:p>
            <a:pPr algn="ctr">
              <a:buNone/>
              <a:defRPr/>
            </a:pPr>
            <a:endParaRPr lang="en-GB" dirty="0" smtClean="0">
              <a:solidFill>
                <a:schemeClr val="tx2"/>
              </a:solidFill>
            </a:endParaRPr>
          </a:p>
          <a:p>
            <a:pPr>
              <a:buNone/>
              <a:defRPr/>
            </a:pPr>
            <a:r>
              <a:rPr lang="en-GB" dirty="0" smtClean="0">
                <a:solidFill>
                  <a:schemeClr val="tx2"/>
                </a:solidFill>
              </a:rPr>
              <a:t>References: </a:t>
            </a:r>
            <a:endParaRPr lang="en-GB" dirty="0" smtClean="0">
              <a:solidFill>
                <a:schemeClr val="tx2"/>
              </a:solidFill>
              <a:latin typeface="Times New Roman" pitchFamily="18" charset="0"/>
            </a:endParaRPr>
          </a:p>
          <a:p>
            <a:pPr>
              <a:buNone/>
              <a:defRPr/>
            </a:pPr>
            <a:r>
              <a:rPr lang="en-US" dirty="0" smtClean="0">
                <a:latin typeface="Times New Roman" pitchFamily="18" charset="0"/>
              </a:rPr>
              <a:t>	Bryson, J.R and </a:t>
            </a:r>
            <a:r>
              <a:rPr lang="en-US" dirty="0" err="1" smtClean="0">
                <a:latin typeface="Times New Roman" pitchFamily="18" charset="0"/>
              </a:rPr>
              <a:t>Rusten</a:t>
            </a:r>
            <a:r>
              <a:rPr lang="en-US" dirty="0" smtClean="0">
                <a:latin typeface="Times New Roman" pitchFamily="18" charset="0"/>
              </a:rPr>
              <a:t> G. (2006) ‘Spatial Divisions of Expertise and</a:t>
            </a:r>
            <a:r>
              <a:rPr lang="en-GB" dirty="0" smtClean="0">
                <a:latin typeface="Times New Roman" pitchFamily="18" charset="0"/>
              </a:rPr>
              <a:t> </a:t>
            </a:r>
            <a:r>
              <a:rPr lang="en-US" dirty="0" smtClean="0">
                <a:latin typeface="Times New Roman" pitchFamily="18" charset="0"/>
              </a:rPr>
              <a:t>Transnational ‘Service’ Firms: Aerospace and Management Consultancy’ in Harrington’, J.W. and Daniels, P.W. (</a:t>
            </a:r>
            <a:r>
              <a:rPr lang="en-US" dirty="0" err="1" smtClean="0">
                <a:latin typeface="Times New Roman" pitchFamily="18" charset="0"/>
              </a:rPr>
              <a:t>Eds</a:t>
            </a:r>
            <a:r>
              <a:rPr lang="en-US" dirty="0" smtClean="0">
                <a:latin typeface="Times New Roman" pitchFamily="18" charset="0"/>
              </a:rPr>
              <a:t>)</a:t>
            </a:r>
            <a:r>
              <a:rPr lang="en-US" i="1" dirty="0" smtClean="0">
                <a:latin typeface="Times New Roman" pitchFamily="18" charset="0"/>
              </a:rPr>
              <a:t> Knowledge-based Services, Internationalization and Regional Development, </a:t>
            </a:r>
            <a:r>
              <a:rPr lang="en-US" dirty="0" err="1" smtClean="0">
                <a:latin typeface="Times New Roman" pitchFamily="18" charset="0"/>
              </a:rPr>
              <a:t>Aldershot</a:t>
            </a:r>
            <a:r>
              <a:rPr lang="en-US" dirty="0" smtClean="0">
                <a:latin typeface="Times New Roman" pitchFamily="18" charset="0"/>
              </a:rPr>
              <a:t>: </a:t>
            </a:r>
            <a:r>
              <a:rPr lang="en-US" dirty="0" err="1" smtClean="0">
                <a:latin typeface="Times New Roman" pitchFamily="18" charset="0"/>
              </a:rPr>
              <a:t>Ashgate</a:t>
            </a:r>
            <a:r>
              <a:rPr lang="en-US" dirty="0" smtClean="0">
                <a:latin typeface="Times New Roman" pitchFamily="18" charset="0"/>
              </a:rPr>
              <a:t>, 79-100</a:t>
            </a:r>
            <a:r>
              <a:rPr lang="en-GB" dirty="0" smtClean="0">
                <a:latin typeface="Times New Roman" pitchFamily="18" charset="0"/>
              </a:rPr>
              <a:t> </a:t>
            </a:r>
          </a:p>
          <a:p>
            <a:pPr>
              <a:buNone/>
            </a:pPr>
            <a:endParaRPr lang="en-GB" dirty="0" smtClean="0">
              <a:latin typeface="Times New Roman" pitchFamily="18" charset="0"/>
            </a:endParaRPr>
          </a:p>
          <a:p>
            <a:pPr>
              <a:buNone/>
            </a:pPr>
            <a:r>
              <a:rPr lang="en-GB" dirty="0" smtClean="0">
                <a:latin typeface="Times New Roman" pitchFamily="18" charset="0"/>
              </a:rPr>
              <a:t>	Bryson, J.R. and </a:t>
            </a:r>
            <a:r>
              <a:rPr lang="en-GB" dirty="0" err="1" smtClean="0">
                <a:latin typeface="Times New Roman" pitchFamily="18" charset="0"/>
              </a:rPr>
              <a:t>Rusten</a:t>
            </a:r>
            <a:r>
              <a:rPr lang="en-GB" dirty="0" smtClean="0">
                <a:latin typeface="Times New Roman" pitchFamily="18" charset="0"/>
              </a:rPr>
              <a:t>, G. (2008)‘ Transnational Corporations and Spatial Divisions of  ‘Service’ Expertise as a Competitive Strategy: The Example of 3M and Boeing.’,</a:t>
            </a:r>
            <a:r>
              <a:rPr lang="en-GB" i="1" dirty="0" smtClean="0">
                <a:latin typeface="Times New Roman" pitchFamily="18" charset="0"/>
              </a:rPr>
              <a:t> The Service Industries Journal, 28:3: 307-323</a:t>
            </a:r>
            <a:r>
              <a:rPr lang="en-GB" dirty="0" smtClean="0">
                <a:latin typeface="Times New Roman" pitchFamily="18" charset="0"/>
              </a:rPr>
              <a:t> </a:t>
            </a:r>
          </a:p>
          <a:p>
            <a:pPr algn="ctr">
              <a:buNone/>
              <a:defRPr/>
            </a:pPr>
            <a:r>
              <a:rPr lang="en-GB" dirty="0" smtClean="0">
                <a:solidFill>
                  <a:schemeClr val="tx2"/>
                </a:solidFill>
              </a:rPr>
              <a:t> </a:t>
            </a:r>
            <a:endParaRPr lang="en-GB" dirty="0">
              <a:solidFill>
                <a:schemeClr val="tx2"/>
              </a:solidFill>
            </a:endParaRPr>
          </a:p>
          <a:p>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Defining Services </a:t>
            </a:r>
            <a:endParaRPr lang="en-GB" b="1" dirty="0"/>
          </a:p>
        </p:txBody>
      </p:sp>
      <p:sp>
        <p:nvSpPr>
          <p:cNvPr id="3" name="Content Placeholder 2"/>
          <p:cNvSpPr>
            <a:spLocks noGrp="1"/>
          </p:cNvSpPr>
          <p:nvPr>
            <p:ph idx="1"/>
          </p:nvPr>
        </p:nvSpPr>
        <p:spPr>
          <a:xfrm>
            <a:off x="0" y="1600200"/>
            <a:ext cx="9144000" cy="5257800"/>
          </a:xfrm>
        </p:spPr>
        <p:txBody>
          <a:bodyPr>
            <a:normAutofit lnSpcReduction="10000"/>
          </a:bodyPr>
          <a:lstStyle/>
          <a:p>
            <a:pPr marL="533400" indent="-533400">
              <a:lnSpc>
                <a:spcPct val="80000"/>
              </a:lnSpc>
              <a:buNone/>
            </a:pPr>
            <a:endParaRPr lang="en-GB" sz="2800" dirty="0" smtClean="0"/>
          </a:p>
          <a:p>
            <a:pPr marL="533400" indent="-533400">
              <a:lnSpc>
                <a:spcPct val="80000"/>
              </a:lnSpc>
              <a:buFontTx/>
              <a:buNone/>
            </a:pPr>
            <a:r>
              <a:rPr lang="en-GB" dirty="0" smtClean="0"/>
              <a:t>Services defined by</a:t>
            </a:r>
          </a:p>
          <a:p>
            <a:pPr marL="533400" indent="-533400">
              <a:lnSpc>
                <a:spcPct val="80000"/>
              </a:lnSpc>
              <a:buFontTx/>
              <a:buNone/>
            </a:pPr>
            <a:endParaRPr lang="en-GB" dirty="0" smtClean="0">
              <a:solidFill>
                <a:srgbClr val="FFB31B"/>
              </a:solidFill>
            </a:endParaRPr>
          </a:p>
          <a:p>
            <a:pPr marL="533400" indent="-533400">
              <a:lnSpc>
                <a:spcPct val="80000"/>
              </a:lnSpc>
            </a:pPr>
            <a:r>
              <a:rPr lang="en-GB" dirty="0" smtClean="0"/>
              <a:t>Intangible products</a:t>
            </a:r>
          </a:p>
          <a:p>
            <a:pPr marL="533400" indent="-533400">
              <a:lnSpc>
                <a:spcPct val="80000"/>
              </a:lnSpc>
              <a:buFontTx/>
              <a:buNone/>
            </a:pPr>
            <a:endParaRPr lang="en-GB" dirty="0" smtClean="0"/>
          </a:p>
          <a:p>
            <a:pPr marL="533400" indent="-533400">
              <a:lnSpc>
                <a:spcPct val="80000"/>
              </a:lnSpc>
            </a:pPr>
            <a:r>
              <a:rPr lang="en-GB" dirty="0" smtClean="0"/>
              <a:t>Embodied expertise </a:t>
            </a:r>
          </a:p>
          <a:p>
            <a:pPr marL="533400" indent="-533400">
              <a:lnSpc>
                <a:spcPct val="80000"/>
              </a:lnSpc>
            </a:pPr>
            <a:endParaRPr lang="en-GB" dirty="0" smtClean="0"/>
          </a:p>
          <a:p>
            <a:pPr marL="533400" indent="-533400">
              <a:lnSpc>
                <a:spcPct val="80000"/>
              </a:lnSpc>
            </a:pPr>
            <a:r>
              <a:rPr lang="en-GB" dirty="0" smtClean="0"/>
              <a:t>Importance of Reputation</a:t>
            </a:r>
          </a:p>
          <a:p>
            <a:pPr marL="533400" indent="-533400">
              <a:lnSpc>
                <a:spcPct val="80000"/>
              </a:lnSpc>
            </a:pPr>
            <a:endParaRPr lang="en-GB" dirty="0" smtClean="0"/>
          </a:p>
          <a:p>
            <a:pPr marL="533400" indent="-533400">
              <a:lnSpc>
                <a:spcPct val="80000"/>
              </a:lnSpc>
            </a:pPr>
            <a:r>
              <a:rPr lang="en-GB" dirty="0" smtClean="0"/>
              <a:t>Shift in employment towards activities that involve enhanced importance of expert thinking and complex communication skills</a:t>
            </a:r>
          </a:p>
          <a:p>
            <a:endParaRPr lang="en-GB"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50887"/>
          </a:xfrm>
          <a:prstGeom prst="rect">
            <a:avLst/>
          </a:prstGeom>
        </p:spPr>
        <p:txBody>
          <a:bodyPr wrap="square">
            <a:spAutoFit/>
          </a:bodyPr>
          <a:lstStyle/>
          <a:p>
            <a:pPr>
              <a:lnSpc>
                <a:spcPct val="80000"/>
              </a:lnSpc>
              <a:defRPr/>
            </a:pPr>
            <a:r>
              <a:rPr lang="en-GB" sz="3600" b="1" dirty="0">
                <a:latin typeface="Times New Roman" pitchFamily="18" charset="0"/>
                <a:cs typeface="Times New Roman" pitchFamily="18" charset="0"/>
              </a:rPr>
              <a:t>Mechanisms deployed to maintain integration between branch offices/plants in a transnational firm</a:t>
            </a:r>
            <a:r>
              <a:rPr lang="en-GB" sz="3600" b="1" dirty="0" smtClean="0">
                <a:latin typeface="Times New Roman" pitchFamily="18" charset="0"/>
                <a:cs typeface="Times New Roman" pitchFamily="18" charset="0"/>
              </a:rPr>
              <a:t>:</a:t>
            </a:r>
          </a:p>
          <a:p>
            <a:pPr>
              <a:lnSpc>
                <a:spcPct val="80000"/>
              </a:lnSpc>
              <a:defRPr/>
            </a:pPr>
            <a:endParaRPr lang="en-GB" sz="3600" b="1" dirty="0">
              <a:latin typeface="Times New Roman" pitchFamily="18" charset="0"/>
              <a:cs typeface="Times New Roman" pitchFamily="18" charset="0"/>
            </a:endParaRPr>
          </a:p>
          <a:p>
            <a:pPr>
              <a:lnSpc>
                <a:spcPct val="80000"/>
              </a:lnSpc>
              <a:defRPr/>
            </a:pPr>
            <a:endParaRPr lang="en-GB" sz="3200" dirty="0">
              <a:solidFill>
                <a:srgbClr val="FFCC00"/>
              </a:solidFill>
              <a:latin typeface="+mj-lt"/>
            </a:endParaRPr>
          </a:p>
          <a:p>
            <a:pPr marL="514350" indent="-514350">
              <a:lnSpc>
                <a:spcPct val="80000"/>
              </a:lnSpc>
              <a:buFont typeface="+mj-lt"/>
              <a:buAutoNum type="arabicPeriod"/>
              <a:defRPr/>
            </a:pPr>
            <a:r>
              <a:rPr lang="en-GB" sz="2800" dirty="0">
                <a:latin typeface="+mj-lt"/>
              </a:rPr>
              <a:t>Common training – establish an internal/in-house university.</a:t>
            </a:r>
          </a:p>
          <a:p>
            <a:pPr marL="514350" indent="-514350">
              <a:lnSpc>
                <a:spcPct val="80000"/>
              </a:lnSpc>
              <a:buFont typeface="+mj-lt"/>
              <a:buAutoNum type="arabicPeriod"/>
              <a:defRPr/>
            </a:pPr>
            <a:endParaRPr lang="en-GB" sz="2800" dirty="0">
              <a:latin typeface="+mj-lt"/>
            </a:endParaRPr>
          </a:p>
          <a:p>
            <a:pPr marL="514350" indent="-514350">
              <a:lnSpc>
                <a:spcPct val="80000"/>
              </a:lnSpc>
              <a:buFont typeface="+mj-lt"/>
              <a:buAutoNum type="arabicPeriod"/>
              <a:defRPr/>
            </a:pPr>
            <a:r>
              <a:rPr lang="en-GB" sz="2800" dirty="0">
                <a:latin typeface="+mj-lt"/>
              </a:rPr>
              <a:t>Establish common processes.</a:t>
            </a:r>
          </a:p>
          <a:p>
            <a:pPr marL="514350" indent="-514350">
              <a:lnSpc>
                <a:spcPct val="80000"/>
              </a:lnSpc>
              <a:buFont typeface="+mj-lt"/>
              <a:buAutoNum type="arabicPeriod"/>
              <a:defRPr/>
            </a:pPr>
            <a:endParaRPr lang="en-GB" sz="2800" dirty="0">
              <a:latin typeface="+mj-lt"/>
            </a:endParaRPr>
          </a:p>
          <a:p>
            <a:pPr marL="514350" indent="-514350">
              <a:lnSpc>
                <a:spcPct val="80000"/>
              </a:lnSpc>
              <a:buFont typeface="+mj-lt"/>
              <a:buAutoNum type="arabicPeriod"/>
              <a:defRPr/>
            </a:pPr>
            <a:r>
              <a:rPr lang="en-GB" sz="2800" dirty="0">
                <a:latin typeface="+mj-lt"/>
              </a:rPr>
              <a:t>Intranet – ‘global’ knowledge management system.</a:t>
            </a:r>
          </a:p>
          <a:p>
            <a:pPr marL="514350" indent="-514350">
              <a:lnSpc>
                <a:spcPct val="80000"/>
              </a:lnSpc>
              <a:buFont typeface="+mj-lt"/>
              <a:buAutoNum type="arabicPeriod"/>
              <a:defRPr/>
            </a:pPr>
            <a:endParaRPr lang="en-GB" sz="2800" dirty="0">
              <a:latin typeface="+mj-lt"/>
            </a:endParaRPr>
          </a:p>
          <a:p>
            <a:pPr marL="514350" indent="-514350">
              <a:lnSpc>
                <a:spcPct val="80000"/>
              </a:lnSpc>
              <a:buFont typeface="+mj-lt"/>
              <a:buAutoNum type="arabicPeriod"/>
              <a:defRPr/>
            </a:pPr>
            <a:r>
              <a:rPr lang="en-GB" sz="2800" dirty="0">
                <a:latin typeface="+mj-lt"/>
              </a:rPr>
              <a:t>Develop and distribute common traditions and a history around the TNC.</a:t>
            </a:r>
          </a:p>
          <a:p>
            <a:pPr marL="514350" indent="-514350">
              <a:lnSpc>
                <a:spcPct val="80000"/>
              </a:lnSpc>
              <a:buFont typeface="+mj-lt"/>
              <a:buAutoNum type="arabicPeriod"/>
              <a:defRPr/>
            </a:pPr>
            <a:endParaRPr lang="en-GB" sz="2800" dirty="0">
              <a:latin typeface="+mj-lt"/>
            </a:endParaRPr>
          </a:p>
          <a:p>
            <a:pPr marL="514350" indent="-514350">
              <a:lnSpc>
                <a:spcPct val="80000"/>
              </a:lnSpc>
              <a:buFont typeface="+mj-lt"/>
              <a:buAutoNum type="arabicPeriod"/>
              <a:defRPr/>
            </a:pPr>
            <a:r>
              <a:rPr lang="en-GB" sz="2800" dirty="0">
                <a:latin typeface="+mj-lt"/>
              </a:rPr>
              <a:t>Move people between branch plants/offices.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56792"/>
            <a:ext cx="9144000" cy="4228850"/>
          </a:xfrm>
          <a:prstGeom prst="rect">
            <a:avLst/>
          </a:prstGeom>
        </p:spPr>
        <p:txBody>
          <a:bodyPr wrap="square">
            <a:spAutoFit/>
          </a:bodyPr>
          <a:lstStyle/>
          <a:p>
            <a:pPr>
              <a:lnSpc>
                <a:spcPct val="80000"/>
              </a:lnSpc>
              <a:defRPr/>
            </a:pPr>
            <a:r>
              <a:rPr lang="en-GB" sz="2800" dirty="0">
                <a:latin typeface="+mj-lt"/>
              </a:rPr>
              <a:t>How does a transnational firm function as a single integrated or unified  company?</a:t>
            </a:r>
          </a:p>
          <a:p>
            <a:pPr>
              <a:lnSpc>
                <a:spcPct val="80000"/>
              </a:lnSpc>
              <a:defRPr/>
            </a:pPr>
            <a:endParaRPr lang="en-GB" sz="2800" dirty="0">
              <a:latin typeface="+mj-lt"/>
            </a:endParaRPr>
          </a:p>
          <a:p>
            <a:pPr>
              <a:lnSpc>
                <a:spcPct val="80000"/>
              </a:lnSpc>
              <a:defRPr/>
            </a:pPr>
            <a:r>
              <a:rPr lang="en-GB" sz="2800" dirty="0">
                <a:latin typeface="+mj-lt"/>
              </a:rPr>
              <a:t>	</a:t>
            </a:r>
          </a:p>
          <a:p>
            <a:pPr>
              <a:lnSpc>
                <a:spcPct val="80000"/>
              </a:lnSpc>
              <a:defRPr/>
            </a:pPr>
            <a:r>
              <a:rPr lang="en-GB" sz="2800" dirty="0">
                <a:latin typeface="+mj-lt"/>
              </a:rPr>
              <a:t>How is a common corporate culture maintained within a transnational firm? </a:t>
            </a:r>
          </a:p>
          <a:p>
            <a:pPr>
              <a:lnSpc>
                <a:spcPct val="80000"/>
              </a:lnSpc>
              <a:defRPr/>
            </a:pPr>
            <a:endParaRPr lang="en-GB" sz="2800" dirty="0">
              <a:latin typeface="+mj-lt"/>
            </a:endParaRPr>
          </a:p>
          <a:p>
            <a:pPr algn="ctr">
              <a:lnSpc>
                <a:spcPct val="80000"/>
              </a:lnSpc>
              <a:defRPr/>
            </a:pPr>
            <a:endParaRPr lang="en-GB" sz="2800" dirty="0">
              <a:solidFill>
                <a:schemeClr val="tx2"/>
              </a:solidFill>
              <a:latin typeface="+mj-lt"/>
            </a:endParaRPr>
          </a:p>
          <a:p>
            <a:pPr algn="ctr">
              <a:lnSpc>
                <a:spcPct val="80000"/>
              </a:lnSpc>
              <a:defRPr/>
            </a:pPr>
            <a:endParaRPr lang="en-GB" sz="2800" dirty="0">
              <a:solidFill>
                <a:schemeClr val="tx2"/>
              </a:solidFill>
              <a:latin typeface="+mj-lt"/>
            </a:endParaRPr>
          </a:p>
          <a:p>
            <a:pPr algn="ctr">
              <a:lnSpc>
                <a:spcPct val="80000"/>
              </a:lnSpc>
              <a:defRPr/>
            </a:pPr>
            <a:r>
              <a:rPr lang="en-GB" sz="2800" b="1" dirty="0">
                <a:latin typeface="+mj-lt"/>
              </a:rPr>
              <a:t>Think globally, but act locally. This produces </a:t>
            </a:r>
          </a:p>
          <a:p>
            <a:pPr algn="ctr">
              <a:lnSpc>
                <a:spcPct val="80000"/>
              </a:lnSpc>
              <a:defRPr/>
            </a:pPr>
            <a:r>
              <a:rPr lang="en-GB" sz="2800" b="1" dirty="0">
                <a:latin typeface="+mj-lt"/>
              </a:rPr>
              <a:t>a series of tensions that could pull a transnational firm apart.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06177"/>
          </a:xfrm>
          <a:prstGeom prst="rect">
            <a:avLst/>
          </a:prstGeom>
        </p:spPr>
        <p:txBody>
          <a:bodyPr wrap="square">
            <a:spAutoFit/>
          </a:bodyPr>
          <a:lstStyle/>
          <a:p>
            <a:pPr marL="381000" indent="-381000">
              <a:lnSpc>
                <a:spcPct val="80000"/>
              </a:lnSpc>
              <a:defRPr/>
            </a:pPr>
            <a:r>
              <a:rPr lang="en-GB" sz="2400" b="1" dirty="0">
                <a:latin typeface="Times New Roman" pitchFamily="18" charset="0"/>
                <a:cs typeface="Times New Roman" pitchFamily="18" charset="0"/>
              </a:rPr>
              <a:t>Three main drivers behind cross-border international transfers:</a:t>
            </a:r>
          </a:p>
          <a:p>
            <a:pPr marL="381000" indent="-381000">
              <a:lnSpc>
                <a:spcPct val="80000"/>
              </a:lnSpc>
              <a:defRPr/>
            </a:pPr>
            <a:endParaRPr lang="en-GB" sz="2400" dirty="0">
              <a:solidFill>
                <a:srgbClr val="FFCC00"/>
              </a:solidFill>
              <a:latin typeface="+mn-lt"/>
            </a:endParaRPr>
          </a:p>
          <a:p>
            <a:pPr marL="381000" indent="-381000">
              <a:lnSpc>
                <a:spcPct val="80000"/>
              </a:lnSpc>
              <a:defRPr/>
            </a:pPr>
            <a:endParaRPr lang="en-GB" sz="2400" dirty="0">
              <a:solidFill>
                <a:srgbClr val="FFCC00"/>
              </a:solidFill>
              <a:latin typeface="+mn-lt"/>
            </a:endParaRPr>
          </a:p>
          <a:p>
            <a:pPr marL="457200" indent="-457200">
              <a:lnSpc>
                <a:spcPct val="80000"/>
              </a:lnSpc>
              <a:buFontTx/>
              <a:buAutoNum type="arabicParenR"/>
              <a:defRPr/>
            </a:pPr>
            <a:r>
              <a:rPr lang="en-GB" sz="2400" dirty="0">
                <a:latin typeface="+mn-lt"/>
              </a:rPr>
              <a:t>TNCs relocate people around their branch network to overcome  </a:t>
            </a:r>
          </a:p>
          <a:p>
            <a:pPr marL="457200" indent="-457200">
              <a:lnSpc>
                <a:spcPct val="80000"/>
              </a:lnSpc>
              <a:defRPr/>
            </a:pPr>
            <a:r>
              <a:rPr lang="en-GB" sz="2400" dirty="0">
                <a:latin typeface="+mn-lt"/>
              </a:rPr>
              <a:t>       some of the difficulties associated with locally hard-to-fill vacancies. </a:t>
            </a:r>
          </a:p>
          <a:p>
            <a:pPr marL="381000" indent="-381000">
              <a:lnSpc>
                <a:spcPct val="80000"/>
              </a:lnSpc>
              <a:defRPr/>
            </a:pPr>
            <a:endParaRPr lang="en-GB" sz="2400" dirty="0">
              <a:latin typeface="+mn-lt"/>
            </a:endParaRPr>
          </a:p>
          <a:p>
            <a:pPr marL="457200" indent="-457200">
              <a:lnSpc>
                <a:spcPct val="80000"/>
              </a:lnSpc>
              <a:buFontTx/>
              <a:buAutoNum type="arabicParenR" startAt="2"/>
              <a:defRPr/>
            </a:pPr>
            <a:r>
              <a:rPr lang="en-GB" sz="2400" dirty="0">
                <a:latin typeface="+mn-lt"/>
              </a:rPr>
              <a:t>As part of a training programme that is designed to expose junior </a:t>
            </a:r>
            <a:r>
              <a:rPr lang="en-GB" sz="2400" dirty="0" smtClean="0">
                <a:latin typeface="+mn-lt"/>
              </a:rPr>
              <a:t>and middle </a:t>
            </a:r>
            <a:r>
              <a:rPr lang="en-GB" sz="2400" dirty="0">
                <a:latin typeface="+mn-lt"/>
              </a:rPr>
              <a:t>ranking employees to international business systems. </a:t>
            </a:r>
          </a:p>
          <a:p>
            <a:pPr marL="381000" indent="-381000">
              <a:lnSpc>
                <a:spcPct val="80000"/>
              </a:lnSpc>
              <a:defRPr/>
            </a:pPr>
            <a:endParaRPr lang="en-GB" sz="2400" dirty="0">
              <a:latin typeface="+mn-lt"/>
            </a:endParaRPr>
          </a:p>
          <a:p>
            <a:pPr marL="381000" indent="-381000">
              <a:lnSpc>
                <a:spcPct val="80000"/>
              </a:lnSpc>
              <a:buFontTx/>
              <a:buAutoNum type="arabicParenR" startAt="3"/>
              <a:defRPr/>
            </a:pPr>
            <a:r>
              <a:rPr lang="en-GB" sz="2400" dirty="0">
                <a:latin typeface="+mn-lt"/>
              </a:rPr>
              <a:t>Employees are relocated between branch plants and offices to disseminate corporate policy, culture, decision-making and best practice. </a:t>
            </a:r>
          </a:p>
          <a:p>
            <a:pPr marL="381000" indent="-381000" algn="r">
              <a:lnSpc>
                <a:spcPct val="80000"/>
              </a:lnSpc>
              <a:defRPr/>
            </a:pPr>
            <a:r>
              <a:rPr lang="en-GB" sz="2400" dirty="0" smtClean="0">
                <a:latin typeface="+mn-lt"/>
              </a:rPr>
              <a:t>(</a:t>
            </a:r>
            <a:r>
              <a:rPr lang="en-GB" sz="2400" dirty="0">
                <a:latin typeface="+mn-lt"/>
              </a:rPr>
              <a:t>Edstrom and Galbraith, 1977 a &amp; b</a:t>
            </a:r>
            <a:r>
              <a:rPr lang="en-GB" sz="2400" dirty="0" smtClean="0">
                <a:latin typeface="+mn-lt"/>
              </a:rPr>
              <a:t>)</a:t>
            </a:r>
          </a:p>
          <a:p>
            <a:pPr marL="381000" indent="-381000" algn="r">
              <a:lnSpc>
                <a:spcPct val="80000"/>
              </a:lnSpc>
              <a:defRPr/>
            </a:pPr>
            <a:endParaRPr lang="en-GB" sz="2400" dirty="0" smtClean="0"/>
          </a:p>
          <a:p>
            <a:pPr marL="381000" indent="-381000" algn="r">
              <a:lnSpc>
                <a:spcPct val="80000"/>
              </a:lnSpc>
              <a:defRPr/>
            </a:pPr>
            <a:endParaRPr lang="en-GB" sz="2400" dirty="0" smtClean="0">
              <a:latin typeface="+mn-lt"/>
            </a:endParaRPr>
          </a:p>
          <a:p>
            <a:pPr marL="381000" indent="-381000" algn="r">
              <a:lnSpc>
                <a:spcPct val="80000"/>
              </a:lnSpc>
              <a:defRPr/>
            </a:pPr>
            <a:endParaRPr lang="en-GB" sz="2400" dirty="0" smtClean="0"/>
          </a:p>
          <a:p>
            <a:pPr marL="381000" indent="-381000" algn="r">
              <a:lnSpc>
                <a:spcPct val="80000"/>
              </a:lnSpc>
              <a:defRPr/>
            </a:pPr>
            <a:endParaRPr lang="en-GB" sz="2400" dirty="0" smtClean="0">
              <a:latin typeface="+mn-lt"/>
            </a:endParaRPr>
          </a:p>
          <a:p>
            <a:pPr marL="381000" indent="-381000" algn="r">
              <a:lnSpc>
                <a:spcPct val="80000"/>
              </a:lnSpc>
              <a:defRPr/>
            </a:pPr>
            <a:endParaRPr lang="en-GB" sz="2400" dirty="0" smtClean="0"/>
          </a:p>
          <a:p>
            <a:pPr marL="381000" indent="-381000" algn="r">
              <a:lnSpc>
                <a:spcPct val="80000"/>
              </a:lnSpc>
              <a:defRPr/>
            </a:pPr>
            <a:r>
              <a:rPr lang="en-GB" sz="2400" dirty="0" smtClean="0">
                <a:latin typeface="+mn-lt"/>
              </a:rPr>
              <a:t> </a:t>
            </a:r>
            <a:endParaRPr lang="en-GB" sz="2400" dirty="0">
              <a:latin typeface="+mn-lt"/>
            </a:endParaRPr>
          </a:p>
        </p:txBody>
      </p:sp>
      <p:sp>
        <p:nvSpPr>
          <p:cNvPr id="3" name="Rectangle 2"/>
          <p:cNvSpPr/>
          <p:nvPr/>
        </p:nvSpPr>
        <p:spPr>
          <a:xfrm>
            <a:off x="0" y="4437112"/>
            <a:ext cx="9144000" cy="2246769"/>
          </a:xfrm>
          <a:prstGeom prst="rect">
            <a:avLst/>
          </a:prstGeom>
        </p:spPr>
        <p:txBody>
          <a:bodyPr wrap="square">
            <a:spAutoFit/>
          </a:bodyPr>
          <a:lstStyle/>
          <a:p>
            <a:r>
              <a:rPr lang="en-GB" sz="1400" i="1" dirty="0" smtClean="0">
                <a:latin typeface="Times New Roman" pitchFamily="18" charset="0"/>
                <a:cs typeface="Times New Roman" pitchFamily="18" charset="0"/>
              </a:rPr>
              <a:t>References: </a:t>
            </a:r>
          </a:p>
          <a:p>
            <a:r>
              <a:rPr lang="en-GB" sz="1400" dirty="0" smtClean="0">
                <a:latin typeface="Times New Roman" pitchFamily="18" charset="0"/>
                <a:cs typeface="Times New Roman" pitchFamily="18" charset="0"/>
              </a:rPr>
              <a:t>Edstrom, A., &amp; Galbraith, J. (1977a). Transfer of managers as a coordination and control strategy in multinational corporations.  Administrative Science Quarterly, 22, 248–263.</a:t>
            </a:r>
          </a:p>
          <a:p>
            <a:endParaRPr lang="en-GB" sz="1400" dirty="0" smtClean="0">
              <a:latin typeface="Times New Roman" pitchFamily="18" charset="0"/>
              <a:cs typeface="Times New Roman" pitchFamily="18" charset="0"/>
            </a:endParaRPr>
          </a:p>
          <a:p>
            <a:r>
              <a:rPr lang="en-GB" sz="1400" dirty="0" smtClean="0">
                <a:latin typeface="Times New Roman" pitchFamily="18" charset="0"/>
                <a:cs typeface="Times New Roman" pitchFamily="18" charset="0"/>
              </a:rPr>
              <a:t>Edstrom, A., &amp; Galbraith, J. (1977b). Alternative policies for international transfers of managers. Management International Review, 17, 11–22.</a:t>
            </a:r>
          </a:p>
          <a:p>
            <a:endParaRPr lang="en-GB" sz="1400" dirty="0" smtClean="0">
              <a:latin typeface="Times New Roman" pitchFamily="18" charset="0"/>
              <a:cs typeface="Times New Roman" pitchFamily="18" charset="0"/>
            </a:endParaRPr>
          </a:p>
          <a:p>
            <a:r>
              <a:rPr lang="en-GB" sz="1400" dirty="0" smtClean="0">
                <a:latin typeface="Times New Roman" pitchFamily="18" charset="0"/>
                <a:cs typeface="Times New Roman" pitchFamily="18" charset="0"/>
              </a:rPr>
              <a:t>Fenton, E.M., &amp; Pettigrew, A.M. (2000). The role of social mechanisms in an emerging network: the case of the pharmaceutical network. In Coopers &amp; Lybrand Europe. In A.M. Pettigrew &amp; E.M. Fenton (Eds.), The innovating organization. London: Sage, 82–116.</a:t>
            </a:r>
            <a:endParaRPr lang="en-GB"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p>
            <a:r>
              <a:rPr lang="en-GB" sz="3600" b="1" dirty="0" smtClean="0"/>
              <a:t>The Big Accountancy Firms – Global Players </a:t>
            </a:r>
            <a:endParaRPr lang="en-GB" sz="3600" b="1" dirty="0"/>
          </a:p>
        </p:txBody>
      </p:sp>
      <p:sp>
        <p:nvSpPr>
          <p:cNvPr id="3" name="Content Placeholder 2"/>
          <p:cNvSpPr>
            <a:spLocks noGrp="1"/>
          </p:cNvSpPr>
          <p:nvPr>
            <p:ph idx="1"/>
          </p:nvPr>
        </p:nvSpPr>
        <p:spPr>
          <a:xfrm>
            <a:off x="0" y="1340768"/>
            <a:ext cx="9144000" cy="5517232"/>
          </a:xfrm>
        </p:spPr>
        <p:txBody>
          <a:bodyPr>
            <a:normAutofit fontScale="70000" lnSpcReduction="20000"/>
          </a:bodyPr>
          <a:lstStyle/>
          <a:p>
            <a:r>
              <a:rPr lang="en-GB" dirty="0" smtClean="0">
                <a:latin typeface="Times New Roman" pitchFamily="18" charset="0"/>
                <a:cs typeface="Times New Roman" pitchFamily="18" charset="0"/>
              </a:rPr>
              <a:t>The big accountancy firms are ‘global’. These firms ‘have extensive operations around the world, provide a common range of largely standardised services, usually market themselves under a world-wide name and deliver value-adding activities in most markets’ (Greenwood </a:t>
            </a:r>
            <a:r>
              <a:rPr lang="en-GB" i="1" dirty="0" smtClean="0">
                <a:latin typeface="Times New Roman" pitchFamily="18" charset="0"/>
                <a:cs typeface="Times New Roman" pitchFamily="18" charset="0"/>
              </a:rPr>
              <a:t>et al.</a:t>
            </a:r>
            <a:r>
              <a:rPr lang="en-GB" dirty="0" smtClean="0">
                <a:latin typeface="Times New Roman" pitchFamily="18" charset="0"/>
                <a:cs typeface="Times New Roman" pitchFamily="18" charset="0"/>
              </a:rPr>
              <a:t>, 1999: 267). </a:t>
            </a:r>
          </a:p>
          <a:p>
            <a:endParaRPr lang="en-GB"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Many begin international firms by following their clients overseas in the 1960s and 1970s. </a:t>
            </a:r>
          </a:p>
          <a:p>
            <a:endParaRPr lang="en-GB"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Many of the large accountancy and consultancy firms encourage their clients to develop activities in foreign markets – they play a key role in the development of TNCs. </a:t>
            </a:r>
          </a:p>
          <a:p>
            <a:pPr>
              <a:buNone/>
            </a:pPr>
            <a:endParaRPr lang="en-GB" dirty="0" smtClean="0">
              <a:latin typeface="Times New Roman" pitchFamily="18" charset="0"/>
              <a:cs typeface="Times New Roman" pitchFamily="18" charset="0"/>
            </a:endParaRPr>
          </a:p>
          <a:p>
            <a:pPr>
              <a:buNone/>
            </a:pPr>
            <a:endParaRPr lang="en-GB" sz="2500" dirty="0" smtClean="0"/>
          </a:p>
          <a:p>
            <a:pPr>
              <a:buNone/>
            </a:pPr>
            <a:r>
              <a:rPr lang="en-GB" sz="2500" dirty="0" smtClean="0"/>
              <a:t>	</a:t>
            </a:r>
            <a:r>
              <a:rPr lang="en-GB" sz="2500" i="1" dirty="0" smtClean="0"/>
              <a:t>Reference: </a:t>
            </a:r>
          </a:p>
          <a:p>
            <a:pPr>
              <a:buNone/>
            </a:pPr>
            <a:r>
              <a:rPr lang="en-GB" sz="2500" dirty="0" smtClean="0"/>
              <a:t>	Greenwood, R., Rose, T, Brown, J.L., Cooper, D.J. and </a:t>
            </a:r>
            <a:r>
              <a:rPr lang="en-GB" sz="2500" dirty="0" err="1" smtClean="0"/>
              <a:t>Hinings</a:t>
            </a:r>
            <a:r>
              <a:rPr lang="en-GB" sz="2500" dirty="0" smtClean="0"/>
              <a:t>, B. (1999) ‘The Global Management of Professional Services: the example of accounting’, in Clegg, S. Ibarra-</a:t>
            </a:r>
            <a:r>
              <a:rPr lang="en-GB" sz="2500" dirty="0" err="1" smtClean="0"/>
              <a:t>Colado</a:t>
            </a:r>
            <a:r>
              <a:rPr lang="en-GB" sz="2500" dirty="0" smtClean="0"/>
              <a:t>, E. and </a:t>
            </a:r>
            <a:r>
              <a:rPr lang="en-GB" sz="2500" dirty="0" err="1" smtClean="0"/>
              <a:t>Bueno</a:t>
            </a:r>
            <a:r>
              <a:rPr lang="en-GB" sz="2500" dirty="0" smtClean="0"/>
              <a:t>-Rodriquez, L. (</a:t>
            </a:r>
            <a:r>
              <a:rPr lang="en-GB" sz="2500" dirty="0" err="1" smtClean="0"/>
              <a:t>eds</a:t>
            </a:r>
            <a:r>
              <a:rPr lang="en-GB" sz="2500" dirty="0" smtClean="0"/>
              <a:t>) </a:t>
            </a:r>
            <a:r>
              <a:rPr lang="en-GB" sz="2500" i="1" dirty="0" smtClean="0"/>
              <a:t>Global Management: </a:t>
            </a:r>
            <a:r>
              <a:rPr lang="en-GB" sz="2500" i="1" dirty="0" err="1" smtClean="0"/>
              <a:t>Universial</a:t>
            </a:r>
            <a:r>
              <a:rPr lang="en-GB" sz="2500" i="1" dirty="0" smtClean="0"/>
              <a:t> Theories and Local Realities</a:t>
            </a:r>
            <a:r>
              <a:rPr lang="en-GB" sz="2500" dirty="0" smtClean="0"/>
              <a:t>, Sage: London: 265-297</a:t>
            </a:r>
          </a:p>
          <a:p>
            <a:endParaRPr lang="en-GB"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0728"/>
          </a:xfrm>
        </p:spPr>
        <p:txBody>
          <a:bodyPr>
            <a:normAutofit/>
          </a:bodyPr>
          <a:lstStyle/>
          <a:p>
            <a:r>
              <a:rPr lang="en-GB" sz="3600" b="1" dirty="0" smtClean="0">
                <a:latin typeface="Times New Roman" pitchFamily="18" charset="0"/>
                <a:cs typeface="Times New Roman" pitchFamily="18" charset="0"/>
              </a:rPr>
              <a:t>Accountancy Firms as TNCs</a:t>
            </a:r>
            <a:endParaRPr lang="en-GB"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0" y="1052736"/>
            <a:ext cx="9144000" cy="5805264"/>
          </a:xfrm>
        </p:spPr>
        <p:txBody>
          <a:bodyPr>
            <a:normAutofit fontScale="55000" lnSpcReduction="20000"/>
          </a:bodyPr>
          <a:lstStyle/>
          <a:p>
            <a:pPr>
              <a:buNone/>
            </a:pPr>
            <a:r>
              <a:rPr lang="en-GB" dirty="0" smtClean="0"/>
              <a:t>	There are very </a:t>
            </a:r>
            <a:r>
              <a:rPr lang="en-GB" b="1" dirty="0" smtClean="0"/>
              <a:t>few empirical studies of international service firms</a:t>
            </a:r>
            <a:r>
              <a:rPr lang="en-GB" dirty="0" smtClean="0"/>
              <a:t>. One of the best available is Greenwood’s </a:t>
            </a:r>
            <a:r>
              <a:rPr lang="en-GB" i="1" dirty="0" smtClean="0"/>
              <a:t>et al.</a:t>
            </a:r>
            <a:r>
              <a:rPr lang="en-GB" dirty="0" smtClean="0"/>
              <a:t> (1999) in-depth study of two of the Big Six (as they were than) accountancy firms. The firms are not identified in this work, but are known simply as Eastern and Western Accounting. </a:t>
            </a:r>
          </a:p>
          <a:p>
            <a:pPr>
              <a:buNone/>
            </a:pPr>
            <a:endParaRPr lang="en-GB" dirty="0" smtClean="0"/>
          </a:p>
          <a:p>
            <a:pPr>
              <a:buNone/>
            </a:pPr>
            <a:r>
              <a:rPr lang="en-GB" dirty="0" smtClean="0"/>
              <a:t>	Eastern Accounting is organised as a confederation of national practices while Western Accounting considers itself a unified entity that operates in many countries. </a:t>
            </a:r>
          </a:p>
          <a:p>
            <a:pPr>
              <a:buNone/>
            </a:pPr>
            <a:endParaRPr lang="en-GB" dirty="0" smtClean="0"/>
          </a:p>
          <a:p>
            <a:pPr>
              <a:buNone/>
            </a:pPr>
            <a:r>
              <a:rPr lang="en-GB" dirty="0" smtClean="0"/>
              <a:t>	Partners join Western Accounting’s international partnership while in Eastern Accounting admission is to a national partnership. </a:t>
            </a:r>
          </a:p>
          <a:p>
            <a:pPr>
              <a:buNone/>
            </a:pPr>
            <a:endParaRPr lang="en-GB" dirty="0" smtClean="0"/>
          </a:p>
          <a:p>
            <a:pPr>
              <a:buNone/>
            </a:pPr>
            <a:r>
              <a:rPr lang="en-GB" dirty="0" smtClean="0"/>
              <a:t>	Both firms have established world-class training facilities, in effect, </a:t>
            </a:r>
            <a:r>
              <a:rPr lang="en-GB" b="1" dirty="0" smtClean="0"/>
              <a:t>internal universities</a:t>
            </a:r>
            <a:r>
              <a:rPr lang="en-GB" dirty="0" smtClean="0"/>
              <a:t>. Western Accounting uses training to develop technical competence and the standardisation of service product amongst its employees. </a:t>
            </a:r>
          </a:p>
          <a:p>
            <a:pPr>
              <a:buNone/>
            </a:pPr>
            <a:endParaRPr lang="en-GB" dirty="0" smtClean="0"/>
          </a:p>
          <a:p>
            <a:pPr>
              <a:buNone/>
            </a:pPr>
            <a:r>
              <a:rPr lang="en-GB" dirty="0" smtClean="0"/>
              <a:t>	Training is also considered one way of socializing ‘personnel into the values and norms of the firm, thus developing a deep-rooted commitment to the firm’s organization and way of doing things’ (Greenwood, 1999: 275). Its </a:t>
            </a:r>
            <a:r>
              <a:rPr lang="en-GB" b="1" dirty="0" smtClean="0"/>
              <a:t>training centre incorporates a History C</a:t>
            </a:r>
            <a:r>
              <a:rPr lang="en-GB" dirty="0" smtClean="0"/>
              <a:t>entre, which contains artefacts from the early days of the firm, and Partners teaching at the centre are briefed ‘</a:t>
            </a:r>
            <a:r>
              <a:rPr lang="en-GB" b="1" dirty="0" smtClean="0"/>
              <a:t>on their role as transporters of the firm’s values</a:t>
            </a:r>
            <a:r>
              <a:rPr lang="en-GB" dirty="0" smtClean="0"/>
              <a:t>’ (Greenwood, 1999: 275). In global service firms training plays a key role in securing consistency of methods, behaviour and standards. It is also a means of acculturation and ensuring improved or deeper international participation between the national partnerships. </a:t>
            </a:r>
          </a:p>
          <a:p>
            <a:endParaRPr lang="en-GB"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8760"/>
            <a:ext cx="9144000" cy="5435334"/>
          </a:xfrm>
          <a:prstGeom prst="rect">
            <a:avLst/>
          </a:prstGeom>
        </p:spPr>
        <p:txBody>
          <a:bodyPr wrap="square">
            <a:spAutoFit/>
          </a:bodyPr>
          <a:lstStyle/>
          <a:p>
            <a:pPr>
              <a:lnSpc>
                <a:spcPct val="80000"/>
              </a:lnSpc>
              <a:defRPr/>
            </a:pPr>
            <a:endParaRPr lang="en-GB" sz="2400" b="1" dirty="0">
              <a:latin typeface="+mj-lt"/>
            </a:endParaRPr>
          </a:p>
          <a:p>
            <a:pPr>
              <a:lnSpc>
                <a:spcPct val="80000"/>
              </a:lnSpc>
              <a:defRPr/>
            </a:pPr>
            <a:endParaRPr lang="en-GB" sz="2000" dirty="0">
              <a:solidFill>
                <a:srgbClr val="FFCC00"/>
              </a:solidFill>
              <a:cs typeface="Arial" pitchFamily="34" charset="0"/>
            </a:endParaRPr>
          </a:p>
          <a:p>
            <a:pPr marL="457200" indent="-457200">
              <a:lnSpc>
                <a:spcPct val="80000"/>
              </a:lnSpc>
              <a:buFont typeface="+mj-lt"/>
              <a:buAutoNum type="arabicPeriod"/>
              <a:defRPr/>
            </a:pPr>
            <a:r>
              <a:rPr lang="en-GB" sz="2000" dirty="0">
                <a:cs typeface="Arial" pitchFamily="34" charset="0"/>
              </a:rPr>
              <a:t>Scotch tape and Post-it Notes.</a:t>
            </a:r>
          </a:p>
          <a:p>
            <a:pPr marL="457200" indent="-457200">
              <a:lnSpc>
                <a:spcPct val="80000"/>
              </a:lnSpc>
              <a:buFont typeface="+mj-lt"/>
              <a:buAutoNum type="arabicPeriod"/>
              <a:defRPr/>
            </a:pPr>
            <a:endParaRPr lang="en-GB" sz="2000" dirty="0">
              <a:cs typeface="Arial" pitchFamily="34" charset="0"/>
            </a:endParaRPr>
          </a:p>
          <a:p>
            <a:pPr marL="457200" indent="-457200">
              <a:lnSpc>
                <a:spcPct val="80000"/>
              </a:lnSpc>
              <a:buFont typeface="+mj-lt"/>
              <a:buAutoNum type="arabicPeriod"/>
              <a:defRPr/>
            </a:pPr>
            <a:r>
              <a:rPr lang="en-GB" sz="2000" dirty="0">
                <a:cs typeface="Arial" pitchFamily="34" charset="0"/>
              </a:rPr>
              <a:t>2009, 3M employed 74,835.</a:t>
            </a:r>
          </a:p>
          <a:p>
            <a:pPr marL="457200" indent="-457200">
              <a:lnSpc>
                <a:spcPct val="80000"/>
              </a:lnSpc>
              <a:buFont typeface="+mj-lt"/>
              <a:buAutoNum type="arabicPeriod"/>
              <a:defRPr/>
            </a:pPr>
            <a:endParaRPr lang="en-GB" sz="2000" dirty="0">
              <a:cs typeface="Arial" pitchFamily="34" charset="0"/>
            </a:endParaRPr>
          </a:p>
          <a:p>
            <a:pPr marL="457200" indent="-457200">
              <a:lnSpc>
                <a:spcPct val="80000"/>
              </a:lnSpc>
              <a:buFont typeface="+mj-lt"/>
              <a:buAutoNum type="arabicPeriod"/>
              <a:defRPr/>
            </a:pPr>
            <a:r>
              <a:rPr lang="en-GB" sz="2000" dirty="0">
                <a:cs typeface="Arial" pitchFamily="34" charset="0"/>
              </a:rPr>
              <a:t>Operations in more than 60 countries, 139 plant locations and a global network of 188 sales offices. </a:t>
            </a:r>
          </a:p>
          <a:p>
            <a:pPr marL="457200" indent="-457200">
              <a:lnSpc>
                <a:spcPct val="80000"/>
              </a:lnSpc>
              <a:buFont typeface="+mj-lt"/>
              <a:buAutoNum type="arabicPeriod"/>
              <a:defRPr/>
            </a:pPr>
            <a:endParaRPr lang="en-GB" sz="2000" dirty="0">
              <a:cs typeface="Arial" pitchFamily="34" charset="0"/>
            </a:endParaRPr>
          </a:p>
          <a:p>
            <a:pPr marL="457200" indent="-457200">
              <a:lnSpc>
                <a:spcPct val="80000"/>
              </a:lnSpc>
              <a:buFont typeface="+mj-lt"/>
              <a:buAutoNum type="arabicPeriod"/>
              <a:defRPr/>
            </a:pPr>
            <a:r>
              <a:rPr lang="en-GB" sz="2000" dirty="0">
                <a:cs typeface="Arial" pitchFamily="34" charset="0"/>
              </a:rPr>
              <a:t>One of the 30 companies in the Dow Jones Industrial Average. </a:t>
            </a:r>
          </a:p>
          <a:p>
            <a:pPr marL="457200" indent="-457200">
              <a:lnSpc>
                <a:spcPct val="80000"/>
              </a:lnSpc>
              <a:buFont typeface="+mj-lt"/>
              <a:buAutoNum type="arabicPeriod"/>
              <a:defRPr/>
            </a:pPr>
            <a:endParaRPr lang="en-GB" sz="2000" dirty="0">
              <a:cs typeface="Arial" pitchFamily="34" charset="0"/>
            </a:endParaRPr>
          </a:p>
          <a:p>
            <a:pPr marL="457200" indent="-457200">
              <a:lnSpc>
                <a:spcPct val="80000"/>
              </a:lnSpc>
              <a:buFont typeface="+mj-lt"/>
              <a:buAutoNum type="arabicPeriod"/>
              <a:defRPr/>
            </a:pPr>
            <a:r>
              <a:rPr lang="en-GB" sz="2000" dirty="0">
                <a:cs typeface="Arial" pitchFamily="34" charset="0"/>
              </a:rPr>
              <a:t>3M is an American transnational corporation with 46% of its employees (34,553) based in the US and 60% of its researchers (3900) (2006).</a:t>
            </a:r>
          </a:p>
          <a:p>
            <a:pPr marL="457200" indent="-457200">
              <a:lnSpc>
                <a:spcPct val="80000"/>
              </a:lnSpc>
              <a:buFont typeface="+mj-lt"/>
              <a:buAutoNum type="arabicPeriod"/>
              <a:defRPr/>
            </a:pPr>
            <a:endParaRPr lang="en-GB" sz="2000" dirty="0">
              <a:cs typeface="Arial" pitchFamily="34" charset="0"/>
            </a:endParaRPr>
          </a:p>
          <a:p>
            <a:pPr marL="457200" indent="-457200">
              <a:lnSpc>
                <a:spcPct val="80000"/>
              </a:lnSpc>
              <a:buFont typeface="+mj-lt"/>
              <a:buAutoNum type="arabicPeriod"/>
              <a:defRPr/>
            </a:pPr>
            <a:r>
              <a:rPr lang="en-GB" sz="2000" dirty="0">
                <a:cs typeface="Arial" pitchFamily="34" charset="0"/>
              </a:rPr>
              <a:t>3M operates globally by developing products in a network of 36 laboratories located in key places around the world</a:t>
            </a:r>
            <a:r>
              <a:rPr lang="en-GB" sz="2000" dirty="0" smtClean="0">
                <a:cs typeface="Arial" pitchFamily="34" charset="0"/>
              </a:rPr>
              <a:t>.</a:t>
            </a:r>
          </a:p>
          <a:p>
            <a:pPr marL="457200" indent="-457200">
              <a:lnSpc>
                <a:spcPct val="80000"/>
              </a:lnSpc>
              <a:buFont typeface="+mj-lt"/>
              <a:buAutoNum type="arabicPeriod"/>
              <a:defRPr/>
            </a:pPr>
            <a:endParaRPr lang="en-GB" sz="2000" dirty="0" smtClean="0">
              <a:cs typeface="Arial" pitchFamily="34" charset="0"/>
            </a:endParaRPr>
          </a:p>
          <a:p>
            <a:pPr marL="457200" indent="-457200">
              <a:lnSpc>
                <a:spcPct val="80000"/>
              </a:lnSpc>
              <a:defRPr/>
            </a:pPr>
            <a:endParaRPr lang="en-GB" b="1" dirty="0" smtClean="0">
              <a:latin typeface="Arial Narrow" pitchFamily="34" charset="0"/>
            </a:endParaRPr>
          </a:p>
          <a:p>
            <a:pPr marL="457200" indent="-457200">
              <a:lnSpc>
                <a:spcPct val="80000"/>
              </a:lnSpc>
              <a:defRPr/>
            </a:pPr>
            <a:r>
              <a:rPr lang="en-GB" b="1" dirty="0" smtClean="0">
                <a:latin typeface="Times New Roman" pitchFamily="18" charset="0"/>
                <a:cs typeface="Times New Roman" pitchFamily="18" charset="0"/>
              </a:rPr>
              <a:t>Reference: </a:t>
            </a:r>
          </a:p>
          <a:p>
            <a:pPr marL="457200" indent="-457200">
              <a:lnSpc>
                <a:spcPct val="80000"/>
              </a:lnSpc>
              <a:defRPr/>
            </a:pPr>
            <a:r>
              <a:rPr lang="en-GB" dirty="0" smtClean="0">
                <a:latin typeface="Times New Roman" pitchFamily="18" charset="0"/>
                <a:cs typeface="Times New Roman" pitchFamily="18" charset="0"/>
              </a:rPr>
              <a:t>Bryson, J.R. and </a:t>
            </a:r>
            <a:r>
              <a:rPr lang="en-GB" dirty="0" err="1" smtClean="0">
                <a:latin typeface="Times New Roman" pitchFamily="18" charset="0"/>
                <a:cs typeface="Times New Roman" pitchFamily="18" charset="0"/>
              </a:rPr>
              <a:t>Rusten</a:t>
            </a:r>
            <a:r>
              <a:rPr lang="en-GB" dirty="0" smtClean="0">
                <a:latin typeface="Times New Roman" pitchFamily="18" charset="0"/>
                <a:cs typeface="Times New Roman" pitchFamily="18" charset="0"/>
              </a:rPr>
              <a:t>, G. (2008)‘ Transnational Corporations and Spatial Divisions of  ‘Service’ Expertise as a Competitive Strategy: The Example of 3M and Boeing.’, </a:t>
            </a:r>
            <a:r>
              <a:rPr lang="en-GB" i="1" dirty="0" smtClean="0">
                <a:latin typeface="Times New Roman" pitchFamily="18" charset="0"/>
                <a:cs typeface="Times New Roman" pitchFamily="18" charset="0"/>
              </a:rPr>
              <a:t>The Service Industries Journal</a:t>
            </a:r>
            <a:r>
              <a:rPr lang="en-GB" dirty="0" smtClean="0">
                <a:latin typeface="Times New Roman" pitchFamily="18" charset="0"/>
                <a:cs typeface="Times New Roman" pitchFamily="18" charset="0"/>
              </a:rPr>
              <a:t>, 28:3: 307-323</a:t>
            </a:r>
            <a:endParaRPr lang="en-GB" dirty="0">
              <a:latin typeface="Times New Roman" pitchFamily="18" charset="0"/>
              <a:cs typeface="Times New Roman" pitchFamily="18" charset="0"/>
            </a:endParaRPr>
          </a:p>
        </p:txBody>
      </p:sp>
      <p:pic>
        <p:nvPicPr>
          <p:cNvPr id="30723" name="Picture 2" descr="http://t0.gstatic.com/images?q=tbn:ANd9GcRviPB3A2onBLsSyapyS55ocxW28jmBD_BMZj9JUropz4KiGHk&amp;t=1&amp;usg=__VyxlMGToMnsLMvXQM8tqeRj0ALk="/>
          <p:cNvPicPr>
            <a:picLocks noChangeAspect="1" noChangeArrowheads="1"/>
          </p:cNvPicPr>
          <p:nvPr/>
        </p:nvPicPr>
        <p:blipFill>
          <a:blip r:embed="rId2" cstate="print"/>
          <a:srcRect/>
          <a:stretch>
            <a:fillRect/>
          </a:stretch>
        </p:blipFill>
        <p:spPr bwMode="auto">
          <a:xfrm>
            <a:off x="6467475" y="0"/>
            <a:ext cx="2676525" cy="1704975"/>
          </a:xfrm>
          <a:prstGeom prst="rect">
            <a:avLst/>
          </a:prstGeom>
          <a:noFill/>
          <a:ln w="9525">
            <a:noFill/>
            <a:miter lim="800000"/>
            <a:headEnd/>
            <a:tailEnd/>
          </a:ln>
        </p:spPr>
      </p:pic>
      <p:sp>
        <p:nvSpPr>
          <p:cNvPr id="5" name="TextBox 4"/>
          <p:cNvSpPr txBox="1"/>
          <p:nvPr/>
        </p:nvSpPr>
        <p:spPr>
          <a:xfrm>
            <a:off x="0" y="476672"/>
            <a:ext cx="6372200" cy="1077218"/>
          </a:xfrm>
          <a:prstGeom prst="rect">
            <a:avLst/>
          </a:prstGeom>
          <a:noFill/>
        </p:spPr>
        <p:txBody>
          <a:bodyPr wrap="square" rtlCol="0">
            <a:spAutoFit/>
          </a:bodyPr>
          <a:lstStyle/>
          <a:p>
            <a:r>
              <a:rPr lang="en-GB" sz="3200" b="1" dirty="0" smtClean="0">
                <a:latin typeface="Times New Roman" pitchFamily="18" charset="0"/>
                <a:cs typeface="Times New Roman" pitchFamily="18" charset="0"/>
              </a:rPr>
              <a:t>The Case of 3M (Minnesota Mining and Manufacturing Co.)</a:t>
            </a:r>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5484578"/>
          </a:xfrm>
          <a:prstGeom prst="rect">
            <a:avLst/>
          </a:prstGeom>
        </p:spPr>
        <p:txBody>
          <a:bodyPr wrap="square">
            <a:spAutoFit/>
          </a:bodyPr>
          <a:lstStyle/>
          <a:p>
            <a:pPr>
              <a:lnSpc>
                <a:spcPct val="80000"/>
              </a:lnSpc>
              <a:defRPr/>
            </a:pPr>
            <a:endParaRPr lang="en-GB" b="1" dirty="0">
              <a:solidFill>
                <a:srgbClr val="FFCC00"/>
              </a:solidFill>
              <a:latin typeface="Times New Roman" pitchFamily="18" charset="0"/>
              <a:cs typeface="Times New Roman" pitchFamily="18" charset="0"/>
            </a:endParaRPr>
          </a:p>
          <a:p>
            <a:pPr>
              <a:lnSpc>
                <a:spcPct val="80000"/>
              </a:lnSpc>
              <a:defRPr/>
            </a:pPr>
            <a:r>
              <a:rPr lang="en-GB" b="1" dirty="0">
                <a:solidFill>
                  <a:srgbClr val="FFCC00"/>
                </a:solidFill>
                <a:latin typeface="Times New Roman" pitchFamily="18" charset="0"/>
                <a:cs typeface="Times New Roman" pitchFamily="18" charset="0"/>
              </a:rPr>
              <a:t>             	</a:t>
            </a:r>
            <a:r>
              <a:rPr lang="en-GB" sz="2800" b="1" dirty="0">
                <a:latin typeface="Times New Roman" pitchFamily="18" charset="0"/>
                <a:cs typeface="Times New Roman" pitchFamily="18" charset="0"/>
              </a:rPr>
              <a:t>3M and the </a:t>
            </a:r>
            <a:r>
              <a:rPr lang="en-GB" sz="2800" b="1" dirty="0" smtClean="0">
                <a:latin typeface="Times New Roman" pitchFamily="18" charset="0"/>
                <a:cs typeface="Times New Roman" pitchFamily="18" charset="0"/>
              </a:rPr>
              <a:t>Transnational </a:t>
            </a:r>
            <a:r>
              <a:rPr lang="en-GB" sz="2800" b="1" dirty="0">
                <a:latin typeface="Times New Roman" pitchFamily="18" charset="0"/>
                <a:cs typeface="Times New Roman" pitchFamily="18" charset="0"/>
              </a:rPr>
              <a:t>Relocation of Employees </a:t>
            </a:r>
          </a:p>
          <a:p>
            <a:pPr>
              <a:lnSpc>
                <a:spcPct val="80000"/>
              </a:lnSpc>
              <a:defRPr/>
            </a:pPr>
            <a:endParaRPr lang="en-GB" sz="2800" dirty="0">
              <a:solidFill>
                <a:srgbClr val="FFCC00"/>
              </a:solidFill>
              <a:latin typeface="+mj-lt"/>
            </a:endParaRPr>
          </a:p>
          <a:p>
            <a:pPr>
              <a:lnSpc>
                <a:spcPct val="80000"/>
              </a:lnSpc>
              <a:defRPr/>
            </a:pPr>
            <a:endParaRPr lang="en-GB" sz="2800" dirty="0" smtClean="0">
              <a:latin typeface="+mj-lt"/>
            </a:endParaRPr>
          </a:p>
          <a:p>
            <a:pPr>
              <a:lnSpc>
                <a:spcPct val="80000"/>
              </a:lnSpc>
              <a:defRPr/>
            </a:pPr>
            <a:r>
              <a:rPr lang="en-GB" sz="2800" dirty="0" smtClean="0">
                <a:latin typeface="+mj-lt"/>
              </a:rPr>
              <a:t>Experience </a:t>
            </a:r>
            <a:r>
              <a:rPr lang="en-GB" sz="2800" dirty="0">
                <a:latin typeface="+mj-lt"/>
              </a:rPr>
              <a:t>of working abroad is an important part of the training required for the development of individuals with the potential to occupy senior management positions within the company. </a:t>
            </a:r>
          </a:p>
          <a:p>
            <a:pPr>
              <a:lnSpc>
                <a:spcPct val="80000"/>
              </a:lnSpc>
              <a:defRPr/>
            </a:pPr>
            <a:endParaRPr lang="en-GB" sz="2800" dirty="0">
              <a:latin typeface="+mj-lt"/>
            </a:endParaRPr>
          </a:p>
          <a:p>
            <a:pPr>
              <a:lnSpc>
                <a:spcPct val="80000"/>
              </a:lnSpc>
              <a:defRPr/>
            </a:pPr>
            <a:r>
              <a:rPr lang="en-GB" sz="2800" dirty="0">
                <a:latin typeface="+mj-lt"/>
              </a:rPr>
              <a:t>An American or someone from outside the host country will be sent on a transnational assignment if the company cannot find the skills, knowledge or expertise locally. </a:t>
            </a:r>
          </a:p>
          <a:p>
            <a:pPr>
              <a:lnSpc>
                <a:spcPct val="80000"/>
              </a:lnSpc>
              <a:defRPr/>
            </a:pPr>
            <a:endParaRPr lang="en-GB" sz="2800" dirty="0">
              <a:latin typeface="+mj-lt"/>
            </a:endParaRPr>
          </a:p>
          <a:p>
            <a:pPr>
              <a:lnSpc>
                <a:spcPct val="80000"/>
              </a:lnSpc>
              <a:defRPr/>
            </a:pPr>
            <a:r>
              <a:rPr lang="en-GB" sz="2800" dirty="0">
                <a:latin typeface="+mj-lt"/>
              </a:rPr>
              <a:t>3M’s preferred option is to fill positions outside the United States with local employees. </a:t>
            </a:r>
            <a:r>
              <a:rPr lang="en-GB" sz="2800" b="1" dirty="0">
                <a:latin typeface="+mj-lt"/>
              </a:rPr>
              <a:t>Transnational assignments are uncommon for 3M.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6198620"/>
          </a:xfrm>
          <a:prstGeom prst="rect">
            <a:avLst/>
          </a:prstGeom>
        </p:spPr>
        <p:txBody>
          <a:bodyPr wrap="square">
            <a:spAutoFit/>
          </a:bodyPr>
          <a:lstStyle/>
          <a:p>
            <a:pPr algn="ctr">
              <a:lnSpc>
                <a:spcPct val="80000"/>
              </a:lnSpc>
              <a:defRPr/>
            </a:pPr>
            <a:r>
              <a:rPr lang="en-GB" sz="2400" b="1" dirty="0">
                <a:latin typeface="+mn-lt"/>
              </a:rPr>
              <a:t>        </a:t>
            </a:r>
            <a:r>
              <a:rPr lang="en-GB" sz="2400" b="1" dirty="0" smtClean="0">
                <a:latin typeface="Times New Roman" pitchFamily="18" charset="0"/>
                <a:cs typeface="Times New Roman" pitchFamily="18" charset="0"/>
              </a:rPr>
              <a:t>3M </a:t>
            </a:r>
            <a:r>
              <a:rPr lang="en-GB" sz="2400" b="1" dirty="0">
                <a:latin typeface="Times New Roman" pitchFamily="18" charset="0"/>
                <a:cs typeface="Times New Roman" pitchFamily="18" charset="0"/>
              </a:rPr>
              <a:t>classifies transnational assignments into </a:t>
            </a:r>
            <a:endParaRPr lang="en-GB" sz="2400" b="1" dirty="0" smtClean="0">
              <a:latin typeface="Times New Roman" pitchFamily="18" charset="0"/>
              <a:cs typeface="Times New Roman" pitchFamily="18" charset="0"/>
            </a:endParaRPr>
          </a:p>
          <a:p>
            <a:pPr algn="ctr">
              <a:lnSpc>
                <a:spcPct val="80000"/>
              </a:lnSpc>
              <a:defRPr/>
            </a:pPr>
            <a:r>
              <a:rPr lang="en-GB" sz="2400" b="1" dirty="0" smtClean="0">
                <a:latin typeface="Times New Roman" pitchFamily="18" charset="0"/>
                <a:cs typeface="Times New Roman" pitchFamily="18" charset="0"/>
              </a:rPr>
              <a:t>five </a:t>
            </a:r>
            <a:r>
              <a:rPr lang="en-GB" sz="2400" b="1" dirty="0">
                <a:latin typeface="Times New Roman" pitchFamily="18" charset="0"/>
                <a:cs typeface="Times New Roman" pitchFamily="18" charset="0"/>
              </a:rPr>
              <a:t>types </a:t>
            </a:r>
            <a:r>
              <a:rPr lang="en-GB" sz="2400" b="1" dirty="0" smtClean="0">
                <a:latin typeface="Times New Roman" pitchFamily="18" charset="0"/>
                <a:cs typeface="Times New Roman" pitchFamily="18" charset="0"/>
              </a:rPr>
              <a:t>on the </a:t>
            </a:r>
            <a:r>
              <a:rPr lang="en-GB" sz="2400" b="1" dirty="0">
                <a:latin typeface="Times New Roman" pitchFamily="18" charset="0"/>
                <a:cs typeface="Times New Roman" pitchFamily="18" charset="0"/>
              </a:rPr>
              <a:t>basis of length and location of assignment: </a:t>
            </a:r>
          </a:p>
          <a:p>
            <a:pPr>
              <a:lnSpc>
                <a:spcPct val="80000"/>
              </a:lnSpc>
              <a:defRPr/>
            </a:pPr>
            <a:endParaRPr lang="en-GB" sz="2800" dirty="0">
              <a:solidFill>
                <a:srgbClr val="FFCC00"/>
              </a:solidFill>
              <a:latin typeface="Times New Roman" pitchFamily="18" charset="0"/>
              <a:cs typeface="Times New Roman" pitchFamily="18" charset="0"/>
            </a:endParaRPr>
          </a:p>
          <a:p>
            <a:pPr>
              <a:lnSpc>
                <a:spcPct val="80000"/>
              </a:lnSpc>
              <a:defRPr/>
            </a:pPr>
            <a:r>
              <a:rPr lang="en-GB" sz="2800" b="1" i="1" dirty="0">
                <a:latin typeface="Times New Roman" pitchFamily="18" charset="0"/>
                <a:cs typeface="Times New Roman" pitchFamily="18" charset="0"/>
              </a:rPr>
              <a:t>Transnational Assignment</a:t>
            </a:r>
            <a:r>
              <a:rPr lang="en-GB" sz="2800" b="1" dirty="0">
                <a:latin typeface="Times New Roman" pitchFamily="18" charset="0"/>
                <a:cs typeface="Times New Roman" pitchFamily="18" charset="0"/>
              </a:rPr>
              <a:t> </a:t>
            </a:r>
            <a:r>
              <a:rPr lang="en-GB" sz="2800" dirty="0">
                <a:latin typeface="Times New Roman" pitchFamily="18" charset="0"/>
                <a:cs typeface="Times New Roman" pitchFamily="18" charset="0"/>
              </a:rPr>
              <a:t>(TFSE) in which employees move abroad for 36 to 60 months.</a:t>
            </a:r>
          </a:p>
          <a:p>
            <a:pPr>
              <a:lnSpc>
                <a:spcPct val="80000"/>
              </a:lnSpc>
              <a:defRPr/>
            </a:pPr>
            <a:endParaRPr lang="en-GB" sz="2800" dirty="0">
              <a:latin typeface="Times New Roman" pitchFamily="18" charset="0"/>
              <a:cs typeface="Times New Roman" pitchFamily="18" charset="0"/>
            </a:endParaRPr>
          </a:p>
          <a:p>
            <a:pPr>
              <a:lnSpc>
                <a:spcPct val="80000"/>
              </a:lnSpc>
              <a:defRPr/>
            </a:pPr>
            <a:r>
              <a:rPr lang="en-GB" sz="2800" b="1" i="1" dirty="0">
                <a:latin typeface="Times New Roman" pitchFamily="18" charset="0"/>
                <a:cs typeface="Times New Roman" pitchFamily="18" charset="0"/>
              </a:rPr>
              <a:t>Limited Term Assignment</a:t>
            </a:r>
            <a:r>
              <a:rPr lang="en-GB" sz="2800" b="1" dirty="0">
                <a:latin typeface="Times New Roman" pitchFamily="18" charset="0"/>
                <a:cs typeface="Times New Roman" pitchFamily="18" charset="0"/>
              </a:rPr>
              <a:t> </a:t>
            </a:r>
            <a:r>
              <a:rPr lang="en-GB" sz="2800" dirty="0">
                <a:latin typeface="Times New Roman" pitchFamily="18" charset="0"/>
                <a:cs typeface="Times New Roman" pitchFamily="18" charset="0"/>
              </a:rPr>
              <a:t>(LTMA) describes employees moving abroad for 6 to 24 months, but with no opportunity for an extension. </a:t>
            </a:r>
          </a:p>
          <a:p>
            <a:pPr>
              <a:lnSpc>
                <a:spcPct val="80000"/>
              </a:lnSpc>
              <a:defRPr/>
            </a:pPr>
            <a:endParaRPr lang="en-GB" sz="2800" b="1" dirty="0">
              <a:latin typeface="Times New Roman" pitchFamily="18" charset="0"/>
              <a:cs typeface="Times New Roman" pitchFamily="18" charset="0"/>
            </a:endParaRPr>
          </a:p>
          <a:p>
            <a:pPr>
              <a:lnSpc>
                <a:spcPct val="80000"/>
              </a:lnSpc>
              <a:defRPr/>
            </a:pPr>
            <a:r>
              <a:rPr lang="en-GB" sz="2800" b="1" i="1" dirty="0">
                <a:latin typeface="Times New Roman" pitchFamily="18" charset="0"/>
                <a:cs typeface="Times New Roman" pitchFamily="18" charset="0"/>
              </a:rPr>
              <a:t>Extended Business Trip</a:t>
            </a:r>
            <a:r>
              <a:rPr lang="en-GB" sz="2800" b="1" dirty="0">
                <a:latin typeface="Times New Roman" pitchFamily="18" charset="0"/>
                <a:cs typeface="Times New Roman" pitchFamily="18" charset="0"/>
              </a:rPr>
              <a:t> </a:t>
            </a:r>
            <a:r>
              <a:rPr lang="en-GB" sz="2800" dirty="0">
                <a:latin typeface="Times New Roman" pitchFamily="18" charset="0"/>
                <a:cs typeface="Times New Roman" pitchFamily="18" charset="0"/>
              </a:rPr>
              <a:t>(EXBT) denotes an employee who is relocated abroad for 3 to 6 months. </a:t>
            </a:r>
          </a:p>
          <a:p>
            <a:pPr>
              <a:lnSpc>
                <a:spcPct val="80000"/>
              </a:lnSpc>
              <a:defRPr/>
            </a:pPr>
            <a:endParaRPr lang="en-GB" sz="2800" b="1" dirty="0">
              <a:latin typeface="Times New Roman" pitchFamily="18" charset="0"/>
              <a:cs typeface="Times New Roman" pitchFamily="18" charset="0"/>
            </a:endParaRPr>
          </a:p>
          <a:p>
            <a:pPr>
              <a:lnSpc>
                <a:spcPct val="80000"/>
              </a:lnSpc>
              <a:defRPr/>
            </a:pPr>
            <a:r>
              <a:rPr lang="en-GB" sz="2800" b="1" i="1" dirty="0">
                <a:latin typeface="Times New Roman" pitchFamily="18" charset="0"/>
                <a:cs typeface="Times New Roman" pitchFamily="18" charset="0"/>
              </a:rPr>
              <a:t>European Assignment</a:t>
            </a:r>
            <a:r>
              <a:rPr lang="en-GB" sz="2800" b="1" dirty="0">
                <a:latin typeface="Times New Roman" pitchFamily="18" charset="0"/>
                <a:cs typeface="Times New Roman" pitchFamily="18" charset="0"/>
              </a:rPr>
              <a:t> </a:t>
            </a:r>
            <a:r>
              <a:rPr lang="en-GB" sz="2800" dirty="0">
                <a:latin typeface="Times New Roman" pitchFamily="18" charset="0"/>
                <a:cs typeface="Times New Roman" pitchFamily="18" charset="0"/>
              </a:rPr>
              <a:t>(EURA) describes Europeans who are relocated within  Europe.</a:t>
            </a:r>
          </a:p>
          <a:p>
            <a:pPr>
              <a:lnSpc>
                <a:spcPct val="80000"/>
              </a:lnSpc>
              <a:defRPr/>
            </a:pPr>
            <a:endParaRPr lang="en-GB" sz="2800" i="1" dirty="0">
              <a:latin typeface="Times New Roman" pitchFamily="18" charset="0"/>
              <a:cs typeface="Times New Roman" pitchFamily="18" charset="0"/>
            </a:endParaRPr>
          </a:p>
          <a:p>
            <a:pPr>
              <a:lnSpc>
                <a:spcPct val="80000"/>
              </a:lnSpc>
              <a:defRPr/>
            </a:pPr>
            <a:r>
              <a:rPr lang="en-GB" sz="2800" b="1" i="1" dirty="0">
                <a:latin typeface="Times New Roman" pitchFamily="18" charset="0"/>
                <a:cs typeface="Times New Roman" pitchFamily="18" charset="0"/>
              </a:rPr>
              <a:t>Asia/Pacific Assignment</a:t>
            </a:r>
            <a:r>
              <a:rPr lang="en-GB" sz="2800" b="1" dirty="0">
                <a:latin typeface="Times New Roman" pitchFamily="18" charset="0"/>
                <a:cs typeface="Times New Roman" pitchFamily="18" charset="0"/>
              </a:rPr>
              <a:t> </a:t>
            </a:r>
            <a:r>
              <a:rPr lang="en-GB" sz="2800" dirty="0">
                <a:latin typeface="Times New Roman" pitchFamily="18" charset="0"/>
                <a:cs typeface="Times New Roman" pitchFamily="18" charset="0"/>
              </a:rPr>
              <a:t>(APAC) describes Asians who are relocated within Asia.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6672"/>
            <a:ext cx="9144000" cy="6001643"/>
          </a:xfrm>
          <a:prstGeom prst="rect">
            <a:avLst/>
          </a:prstGeom>
        </p:spPr>
        <p:txBody>
          <a:bodyPr wrap="square">
            <a:spAutoFit/>
          </a:bodyPr>
          <a:lstStyle/>
          <a:p>
            <a:pPr marL="514350" indent="-514350">
              <a:lnSpc>
                <a:spcPct val="80000"/>
              </a:lnSpc>
              <a:buFont typeface="+mj-lt"/>
              <a:buAutoNum type="arabicPeriod"/>
              <a:defRPr/>
            </a:pPr>
            <a:r>
              <a:rPr lang="en-GB" sz="3200" dirty="0">
                <a:latin typeface="Times New Roman" pitchFamily="18" charset="0"/>
                <a:cs typeface="Times New Roman" pitchFamily="18" charset="0"/>
              </a:rPr>
              <a:t>Less than 300 employee movements in anyone year. </a:t>
            </a:r>
          </a:p>
          <a:p>
            <a:pPr marL="514350" indent="-514350">
              <a:lnSpc>
                <a:spcPct val="80000"/>
              </a:lnSpc>
              <a:buFont typeface="+mj-lt"/>
              <a:buAutoNum type="arabicPeriod"/>
              <a:defRPr/>
            </a:pPr>
            <a:endParaRPr lang="en-GB" sz="3200" dirty="0">
              <a:latin typeface="Times New Roman" pitchFamily="18" charset="0"/>
              <a:cs typeface="Times New Roman" pitchFamily="18" charset="0"/>
            </a:endParaRPr>
          </a:p>
          <a:p>
            <a:pPr marL="514350" indent="-514350">
              <a:lnSpc>
                <a:spcPct val="80000"/>
              </a:lnSpc>
              <a:buFont typeface="+mj-lt"/>
              <a:buAutoNum type="arabicPeriod"/>
              <a:defRPr/>
            </a:pPr>
            <a:r>
              <a:rPr lang="en-GB" sz="3200" dirty="0">
                <a:latin typeface="Times New Roman" pitchFamily="18" charset="0"/>
                <a:cs typeface="Times New Roman" pitchFamily="18" charset="0"/>
              </a:rPr>
              <a:t>In 2004, the majority of the assignments were TFSE (transnational between 36-60 months) (108 assignment, 47%).</a:t>
            </a:r>
          </a:p>
          <a:p>
            <a:pPr marL="514350" indent="-514350">
              <a:lnSpc>
                <a:spcPct val="80000"/>
              </a:lnSpc>
              <a:buFont typeface="+mj-lt"/>
              <a:buAutoNum type="arabicPeriod"/>
              <a:defRPr/>
            </a:pPr>
            <a:endParaRPr lang="en-GB" sz="3200" dirty="0">
              <a:latin typeface="Times New Roman" pitchFamily="18" charset="0"/>
              <a:cs typeface="Times New Roman" pitchFamily="18" charset="0"/>
            </a:endParaRPr>
          </a:p>
          <a:p>
            <a:pPr marL="514350" indent="-514350">
              <a:lnSpc>
                <a:spcPct val="80000"/>
              </a:lnSpc>
              <a:buFont typeface="+mj-lt"/>
              <a:buAutoNum type="arabicPeriod"/>
              <a:defRPr/>
            </a:pPr>
            <a:r>
              <a:rPr lang="en-GB" sz="3200" dirty="0">
                <a:latin typeface="Times New Roman" pitchFamily="18" charset="0"/>
                <a:cs typeface="Times New Roman" pitchFamily="18" charset="0"/>
              </a:rPr>
              <a:t>Extended business trips occurred most frequently between 3M Canada and St Paul, Minnesota (9 assignments, 56%), the company’s corporate headquarters. </a:t>
            </a:r>
          </a:p>
          <a:p>
            <a:pPr marL="514350" indent="-514350">
              <a:lnSpc>
                <a:spcPct val="80000"/>
              </a:lnSpc>
              <a:buFont typeface="+mj-lt"/>
              <a:buAutoNum type="arabicPeriod"/>
              <a:defRPr/>
            </a:pPr>
            <a:endParaRPr lang="en-GB" sz="3200" dirty="0">
              <a:latin typeface="Times New Roman" pitchFamily="18" charset="0"/>
              <a:cs typeface="Times New Roman" pitchFamily="18" charset="0"/>
            </a:endParaRPr>
          </a:p>
          <a:p>
            <a:pPr marL="514350" indent="-514350">
              <a:lnSpc>
                <a:spcPct val="80000"/>
              </a:lnSpc>
              <a:buFont typeface="+mj-lt"/>
              <a:buAutoNum type="arabicPeriod"/>
              <a:defRPr/>
            </a:pPr>
            <a:r>
              <a:rPr lang="en-GB" sz="3200" dirty="0">
                <a:latin typeface="Times New Roman" pitchFamily="18" charset="0"/>
                <a:cs typeface="Times New Roman" pitchFamily="18" charset="0"/>
              </a:rPr>
              <a:t>The majority of relocations are for a period between 36 and 60 months (155 assignments, 67%).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2" cstate="print"/>
          <a:srcRect/>
          <a:stretch>
            <a:fillRect/>
          </a:stretch>
        </p:blipFill>
        <p:spPr bwMode="auto">
          <a:xfrm>
            <a:off x="0" y="1851025"/>
            <a:ext cx="9144000" cy="4022725"/>
          </a:xfrm>
          <a:prstGeom prst="rect">
            <a:avLst/>
          </a:prstGeom>
          <a:noFill/>
          <a:ln w="9525">
            <a:noFill/>
            <a:miter lim="800000"/>
            <a:headEnd/>
            <a:tailEnd/>
          </a:ln>
        </p:spPr>
      </p:pic>
      <p:sp>
        <p:nvSpPr>
          <p:cNvPr id="34819" name="TextBox 2"/>
          <p:cNvSpPr txBox="1">
            <a:spLocks noChangeArrowheads="1"/>
          </p:cNvSpPr>
          <p:nvPr/>
        </p:nvSpPr>
        <p:spPr bwMode="auto">
          <a:xfrm>
            <a:off x="1619672" y="6237288"/>
            <a:ext cx="7272808" cy="523220"/>
          </a:xfrm>
          <a:prstGeom prst="rect">
            <a:avLst/>
          </a:prstGeom>
          <a:noFill/>
          <a:ln w="9525">
            <a:noFill/>
            <a:miter lim="800000"/>
            <a:headEnd/>
            <a:tailEnd/>
          </a:ln>
        </p:spPr>
        <p:txBody>
          <a:bodyPr wrap="square">
            <a:spAutoFit/>
          </a:bodyPr>
          <a:lstStyle/>
          <a:p>
            <a:r>
              <a:rPr lang="en-GB" sz="2800" b="1" dirty="0">
                <a:latin typeface="Times New Roman" pitchFamily="18" charset="0"/>
                <a:cs typeface="Times New Roman" pitchFamily="18" charset="0"/>
              </a:rPr>
              <a:t>3M Transnational Assignments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354162"/>
          </a:xfrm>
        </p:spPr>
        <p:txBody>
          <a:bodyPr/>
          <a:lstStyle/>
          <a:p>
            <a:r>
              <a:rPr lang="en-GB" b="1" dirty="0" smtClean="0"/>
              <a:t>Goods versus Services </a:t>
            </a:r>
            <a:endParaRPr lang="en-GB" b="1" dirty="0"/>
          </a:p>
        </p:txBody>
      </p:sp>
      <p:sp>
        <p:nvSpPr>
          <p:cNvPr id="3" name="Content Placeholder 2"/>
          <p:cNvSpPr>
            <a:spLocks noGrp="1"/>
          </p:cNvSpPr>
          <p:nvPr>
            <p:ph idx="1"/>
          </p:nvPr>
        </p:nvSpPr>
        <p:spPr>
          <a:xfrm>
            <a:off x="0" y="1600200"/>
            <a:ext cx="9144000" cy="5257800"/>
          </a:xfrm>
        </p:spPr>
        <p:txBody>
          <a:bodyPr>
            <a:normAutofit/>
          </a:bodyPr>
          <a:lstStyle/>
          <a:p>
            <a:pPr>
              <a:lnSpc>
                <a:spcPct val="90000"/>
              </a:lnSpc>
              <a:buFontTx/>
              <a:buNone/>
            </a:pPr>
            <a:r>
              <a:rPr lang="en-GB" dirty="0" smtClean="0"/>
              <a:t>	</a:t>
            </a:r>
          </a:p>
          <a:p>
            <a:pPr>
              <a:lnSpc>
                <a:spcPct val="90000"/>
              </a:lnSpc>
              <a:buFontTx/>
              <a:buNone/>
            </a:pPr>
            <a:endParaRPr lang="en-GB" dirty="0" smtClean="0"/>
          </a:p>
          <a:p>
            <a:pPr>
              <a:lnSpc>
                <a:spcPct val="90000"/>
              </a:lnSpc>
              <a:buFontTx/>
              <a:buNone/>
            </a:pPr>
            <a:r>
              <a:rPr lang="en-GB" dirty="0" smtClean="0"/>
              <a:t>	‘At the moment of acquisition by the consumer. A good is a </a:t>
            </a:r>
            <a:r>
              <a:rPr lang="en-GB" i="1" dirty="0" smtClean="0"/>
              <a:t>thing </a:t>
            </a:r>
            <a:r>
              <a:rPr lang="en-GB" dirty="0" smtClean="0"/>
              <a:t>whereas a service is a </a:t>
            </a:r>
            <a:r>
              <a:rPr lang="en-GB" i="1" dirty="0" smtClean="0"/>
              <a:t>state</a:t>
            </a:r>
            <a:r>
              <a:rPr lang="en-GB" dirty="0" smtClean="0"/>
              <a:t> or </a:t>
            </a:r>
            <a:r>
              <a:rPr lang="en-GB" i="1" dirty="0" smtClean="0"/>
              <a:t>activity</a:t>
            </a:r>
            <a:r>
              <a:rPr lang="en-GB" dirty="0" smtClean="0"/>
              <a:t> or </a:t>
            </a:r>
            <a:r>
              <a:rPr lang="en-GB" i="1" dirty="0" smtClean="0"/>
              <a:t>sensation</a:t>
            </a:r>
            <a:r>
              <a:rPr lang="en-GB" dirty="0" smtClean="0"/>
              <a:t>’ (</a:t>
            </a:r>
            <a:r>
              <a:rPr lang="en-GB" dirty="0" err="1" smtClean="0"/>
              <a:t>Gershuny</a:t>
            </a:r>
            <a:r>
              <a:rPr lang="en-GB" dirty="0" smtClean="0"/>
              <a:t>, 1978: 56).</a:t>
            </a:r>
          </a:p>
          <a:p>
            <a:pPr>
              <a:lnSpc>
                <a:spcPct val="90000"/>
              </a:lnSpc>
              <a:buFontTx/>
              <a:buNone/>
            </a:pPr>
            <a:endParaRPr lang="en-GB" dirty="0" smtClean="0"/>
          </a:p>
          <a:p>
            <a:pPr>
              <a:lnSpc>
                <a:spcPct val="90000"/>
              </a:lnSpc>
              <a:buFontTx/>
              <a:buNone/>
            </a:pPr>
            <a:r>
              <a:rPr lang="en-GB" dirty="0" smtClean="0"/>
              <a:t>	</a:t>
            </a:r>
          </a:p>
          <a:p>
            <a:pPr>
              <a:lnSpc>
                <a:spcPct val="90000"/>
              </a:lnSpc>
              <a:buFontTx/>
              <a:buNone/>
            </a:pPr>
            <a:endParaRPr lang="en-GB" sz="1800" dirty="0" smtClean="0"/>
          </a:p>
          <a:p>
            <a:pPr>
              <a:lnSpc>
                <a:spcPct val="90000"/>
              </a:lnSpc>
              <a:buFontTx/>
              <a:buNone/>
            </a:pPr>
            <a:r>
              <a:rPr lang="en-GB" sz="1800" dirty="0" smtClean="0"/>
              <a:t>	</a:t>
            </a:r>
            <a:r>
              <a:rPr lang="en-GB" sz="1800" i="1" dirty="0" smtClean="0"/>
              <a:t>References: </a:t>
            </a:r>
          </a:p>
          <a:p>
            <a:pPr>
              <a:lnSpc>
                <a:spcPct val="90000"/>
              </a:lnSpc>
              <a:buFontTx/>
              <a:buNone/>
            </a:pPr>
            <a:r>
              <a:rPr lang="en-GB" sz="1800" dirty="0" smtClean="0"/>
              <a:t>	</a:t>
            </a:r>
            <a:r>
              <a:rPr lang="en-GB" sz="1800" dirty="0" err="1" smtClean="0"/>
              <a:t>Gershuny</a:t>
            </a:r>
            <a:r>
              <a:rPr lang="en-GB" sz="1800" dirty="0" smtClean="0"/>
              <a:t>, J. (1978),  </a:t>
            </a:r>
            <a:r>
              <a:rPr lang="en-GB" sz="1800" i="1" dirty="0" smtClean="0"/>
              <a:t>After Industrial Society? The Emerging Self-Service Economy</a:t>
            </a:r>
            <a:r>
              <a:rPr lang="en-GB" sz="1800" dirty="0" smtClean="0"/>
              <a:t>, Macmillan: London</a:t>
            </a:r>
          </a:p>
          <a:p>
            <a:endParaRPr lang="en-GB"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noChangeArrowheads="1"/>
          </p:cNvPicPr>
          <p:nvPr/>
        </p:nvPicPr>
        <p:blipFill>
          <a:blip r:embed="rId2" cstate="print"/>
          <a:srcRect/>
          <a:stretch>
            <a:fillRect/>
          </a:stretch>
        </p:blipFill>
        <p:spPr bwMode="auto">
          <a:xfrm>
            <a:off x="1691680" y="836712"/>
            <a:ext cx="7452320" cy="5505912"/>
          </a:xfrm>
          <a:prstGeom prst="rect">
            <a:avLst/>
          </a:prstGeom>
          <a:noFill/>
          <a:ln w="9525">
            <a:noFill/>
            <a:miter lim="800000"/>
            <a:headEnd/>
            <a:tailEnd/>
          </a:ln>
        </p:spPr>
      </p:pic>
      <p:sp>
        <p:nvSpPr>
          <p:cNvPr id="35843" name="TextBox 3"/>
          <p:cNvSpPr txBox="1">
            <a:spLocks noChangeArrowheads="1"/>
          </p:cNvSpPr>
          <p:nvPr/>
        </p:nvSpPr>
        <p:spPr bwMode="auto">
          <a:xfrm>
            <a:off x="0" y="2708274"/>
            <a:ext cx="1763688" cy="1200329"/>
          </a:xfrm>
          <a:prstGeom prst="rect">
            <a:avLst/>
          </a:prstGeom>
          <a:noFill/>
          <a:ln w="9525">
            <a:noFill/>
            <a:miter lim="800000"/>
            <a:headEnd/>
            <a:tailEnd/>
          </a:ln>
        </p:spPr>
        <p:txBody>
          <a:bodyPr wrap="square">
            <a:spAutoFit/>
          </a:bodyPr>
          <a:lstStyle/>
          <a:p>
            <a:r>
              <a:rPr lang="en-GB" sz="2400" dirty="0">
                <a:latin typeface="Times New Roman" pitchFamily="18" charset="0"/>
                <a:cs typeface="Times New Roman" pitchFamily="18" charset="0"/>
              </a:rPr>
              <a:t>3M European </a:t>
            </a:r>
          </a:p>
          <a:p>
            <a:r>
              <a:rPr lang="en-GB" sz="2400" dirty="0">
                <a:latin typeface="Times New Roman" pitchFamily="18" charset="0"/>
                <a:cs typeface="Times New Roman" pitchFamily="18" charset="0"/>
              </a:rPr>
              <a:t>Assignments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8. Conclusions</a:t>
            </a:r>
            <a:r>
              <a:rPr lang="en-GB" dirty="0" smtClean="0"/>
              <a:t> </a:t>
            </a:r>
            <a:endParaRPr lang="en-GB" dirty="0"/>
          </a:p>
        </p:txBody>
      </p:sp>
      <p:sp>
        <p:nvSpPr>
          <p:cNvPr id="3" name="Content Placeholder 2"/>
          <p:cNvSpPr>
            <a:spLocks noGrp="1"/>
          </p:cNvSpPr>
          <p:nvPr>
            <p:ph idx="1"/>
          </p:nvPr>
        </p:nvSpPr>
        <p:spPr>
          <a:xfrm>
            <a:off x="0" y="1484784"/>
            <a:ext cx="9144000" cy="4641379"/>
          </a:xfrm>
        </p:spPr>
        <p:txBody>
          <a:bodyPr>
            <a:normAutofit fontScale="92500" lnSpcReduction="10000"/>
          </a:bodyPr>
          <a:lstStyle/>
          <a:p>
            <a:pPr>
              <a:spcBef>
                <a:spcPts val="0"/>
              </a:spcBef>
            </a:pPr>
            <a:r>
              <a:rPr lang="en-GB" dirty="0" smtClean="0">
                <a:latin typeface="Times New Roman" pitchFamily="18" charset="0"/>
                <a:cs typeface="Times New Roman" pitchFamily="18" charset="0"/>
              </a:rPr>
              <a:t>The development of the second global shift is accompanied by a new and evolving spatial division of expertise. In part this expertise is founded upon post colonial legacies (language, legal and political systems) and in part by a other drivers related to location (24/7 delivery systems) and access to new markets. </a:t>
            </a:r>
          </a:p>
          <a:p>
            <a:pPr>
              <a:spcBef>
                <a:spcPts val="0"/>
              </a:spcBef>
            </a:pPr>
            <a:endParaRPr lang="en-GB" dirty="0" smtClean="0">
              <a:latin typeface="Times New Roman" pitchFamily="18" charset="0"/>
              <a:cs typeface="Times New Roman" pitchFamily="18" charset="0"/>
            </a:endParaRPr>
          </a:p>
          <a:p>
            <a:pPr>
              <a:spcBef>
                <a:spcPts val="0"/>
              </a:spcBef>
            </a:pPr>
            <a:r>
              <a:rPr lang="en-GB" dirty="0" smtClean="0">
                <a:latin typeface="Times New Roman" pitchFamily="18" charset="0"/>
                <a:cs typeface="Times New Roman" pitchFamily="18" charset="0"/>
              </a:rPr>
              <a:t>National competitiveness in expertise-dominated economies is related to the quality of a country’s educational system</a:t>
            </a:r>
            <a:endParaRPr lang="en-GB" dirty="0">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31022"/>
            <a:ext cx="9144000"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GB" b="1" dirty="0" smtClean="0">
                <a:latin typeface="Times New Roman" pitchFamily="18" charset="0"/>
                <a:cs typeface="Times New Roman" pitchFamily="18" charset="0"/>
              </a:rPr>
              <a:t>References: The Internationalisation of Services </a:t>
            </a:r>
          </a:p>
          <a:p>
            <a:pPr lvl="0" fontAlgn="base">
              <a:spcBef>
                <a:spcPct val="0"/>
              </a:spcBef>
              <a:spcAft>
                <a:spcPct val="0"/>
              </a:spcAft>
            </a:pPr>
            <a:endParaRPr kumimoji="0" lang="en-GB"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lvl="0" fontAlgn="base">
              <a:spcBef>
                <a:spcPct val="0"/>
              </a:spcBef>
              <a:spcAft>
                <a:spcPct val="0"/>
              </a:spcAft>
            </a:pPr>
            <a:r>
              <a:rPr kumimoji="0" lang="en-GB"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Beaverstock</a:t>
            </a:r>
            <a:r>
              <a:rPr kumimoji="0" lang="en-GB"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J.V. (2007) ‘Transnational work: global professional labour markets in professional service accounting firms’, in Bryson, J.R. and Daniels, P.W. (</a:t>
            </a:r>
            <a:r>
              <a:rPr kumimoji="0" lang="en-GB"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ed</a:t>
            </a:r>
            <a:r>
              <a:rPr kumimoji="0" lang="en-GB"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GB"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Handbook of Service Industries</a:t>
            </a:r>
            <a:r>
              <a:rPr kumimoji="0" lang="en-GB"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Cheltenham: Edward Elgar: 409-432</a:t>
            </a:r>
          </a:p>
          <a:p>
            <a:pPr lvl="0" fontAlgn="base">
              <a:spcBef>
                <a:spcPct val="0"/>
              </a:spcBef>
              <a:spcAft>
                <a:spcPct val="0"/>
              </a:spcAft>
            </a:pPr>
            <a:endParaRPr kumimoji="0" lang="en-GB"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*Bryson</a:t>
            </a:r>
            <a:r>
              <a:rPr kumimoji="0" lang="en-GB"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John R., Daniels P.W. and Warf, B. (2004), </a:t>
            </a:r>
            <a:r>
              <a:rPr kumimoji="0" lang="en-GB"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Service Worlds</a:t>
            </a:r>
            <a:r>
              <a:rPr kumimoji="0" lang="en-GB" b="0" i="1"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People, organisations and technologies</a:t>
            </a:r>
            <a:r>
              <a:rPr kumimoji="0" lang="en-GB"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London, Routledge Chapter 5, </a:t>
            </a:r>
            <a:r>
              <a:rPr kumimoji="0" lang="en-GB"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esp</a:t>
            </a:r>
            <a:r>
              <a:rPr kumimoji="0" lang="en-GB"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86-90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Bryson, J.R. (2007) ‘A ‘Second’ Global Shift? The </a:t>
            </a:r>
            <a:r>
              <a:rPr kumimoji="0" lang="en-GB"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Offshoring</a:t>
            </a:r>
            <a:r>
              <a:rPr kumimoji="0" lang="en-GB"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or Global Sourcing of Corporate Services and the Rise of </a:t>
            </a:r>
            <a:r>
              <a:rPr kumimoji="0" lang="en-GB"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Distanciated</a:t>
            </a:r>
            <a:r>
              <a:rPr kumimoji="0" lang="en-GB"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Emotional Labour’, </a:t>
            </a:r>
            <a:r>
              <a:rPr kumimoji="0" lang="en-GB"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Geografiska</a:t>
            </a:r>
            <a:r>
              <a:rPr kumimoji="0" lang="en-GB"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GB"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Annaler</a:t>
            </a:r>
            <a:r>
              <a:rPr kumimoji="0" lang="en-GB"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89B (S1): 31-43</a:t>
            </a:r>
          </a:p>
          <a:p>
            <a:pPr marL="0" marR="0" lvl="0" indent="0" algn="l" defTabSz="914400" rtl="0" eaLnBrk="0" fontAlgn="base" latinLnBrk="0" hangingPunct="0">
              <a:lnSpc>
                <a:spcPct val="100000"/>
              </a:lnSpc>
              <a:spcBef>
                <a:spcPct val="0"/>
              </a:spcBef>
              <a:spcAft>
                <a:spcPct val="0"/>
              </a:spcAft>
              <a:buClrTx/>
              <a:buSzTx/>
              <a:buFontTx/>
              <a:buNone/>
              <a:tabLst/>
            </a:pPr>
            <a:endParaRPr lang="en-GB" i="1" dirty="0">
              <a:latin typeface="Times New Roman" pitchFamily="18" charset="0"/>
              <a:ea typeface="Times New Roman" pitchFamily="18" charset="0"/>
              <a:cs typeface="Times New Roman" pitchFamily="18" charset="0"/>
            </a:endParaRPr>
          </a:p>
          <a:p>
            <a:pPr eaLnBrk="0" fontAlgn="base" hangingPunct="0">
              <a:spcBef>
                <a:spcPct val="0"/>
              </a:spcBef>
              <a:spcAft>
                <a:spcPct val="0"/>
              </a:spcAft>
            </a:pPr>
            <a:r>
              <a:rPr lang="en-GB" dirty="0" smtClean="0">
                <a:latin typeface="Times New Roman" pitchFamily="18" charset="0"/>
                <a:cs typeface="Times New Roman" pitchFamily="18" charset="0"/>
              </a:rPr>
              <a:t>Bryson, J.R. (2012), ‘Service Economies, Spatial Divisions of Expertise and the Second Global Shift  Services’, in Daniels, P.W. </a:t>
            </a:r>
            <a:r>
              <a:rPr lang="en-GB" i="1" dirty="0" smtClean="0">
                <a:latin typeface="Times New Roman" pitchFamily="18" charset="0"/>
                <a:cs typeface="Times New Roman" pitchFamily="18" charset="0"/>
              </a:rPr>
              <a:t>et al.</a:t>
            </a:r>
            <a:r>
              <a:rPr lang="en-GB" dirty="0" smtClean="0">
                <a:latin typeface="Times New Roman" pitchFamily="18" charset="0"/>
                <a:cs typeface="Times New Roman" pitchFamily="18" charset="0"/>
              </a:rPr>
              <a:t> </a:t>
            </a:r>
            <a:r>
              <a:rPr lang="en-GB" i="1" dirty="0" smtClean="0">
                <a:latin typeface="Times New Roman" pitchFamily="18" charset="0"/>
                <a:cs typeface="Times New Roman" pitchFamily="18" charset="0"/>
              </a:rPr>
              <a:t>Human Geography: Issues for the 21st Century</a:t>
            </a:r>
            <a:r>
              <a:rPr lang="en-GB" dirty="0" smtClean="0">
                <a:latin typeface="Times New Roman" pitchFamily="18" charset="0"/>
                <a:cs typeface="Times New Roman" pitchFamily="18" charset="0"/>
              </a:rPr>
              <a:t>, Prentice Hall London: third edition </a:t>
            </a:r>
            <a:endParaRPr kumimoji="0" lang="en-GB"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GB"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Clairmonte</a:t>
            </a:r>
            <a:r>
              <a:rPr kumimoji="0" lang="en-GB"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 and </a:t>
            </a:r>
            <a:r>
              <a:rPr kumimoji="0" lang="en-GB"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Cavanagh</a:t>
            </a:r>
            <a:r>
              <a:rPr kumimoji="0" lang="en-GB"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J. (1984), ‘Transnational Corporations and Services: The Final Frontier’, </a:t>
            </a:r>
            <a:r>
              <a:rPr kumimoji="0" lang="en-GB"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Trade and Development</a:t>
            </a:r>
            <a:r>
              <a:rPr kumimoji="0" lang="en-GB"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5: 215-73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Daniels, P.W. (1993), </a:t>
            </a:r>
            <a:r>
              <a:rPr kumimoji="0" lang="en-GB"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Service Industries in the World Economy</a:t>
            </a:r>
            <a:r>
              <a:rPr kumimoji="0" lang="en-GB"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Blackwell: Oxford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United Nations Conference on Trade and Development (UNCTAD) (2004) </a:t>
            </a:r>
            <a:r>
              <a:rPr kumimoji="0" lang="en-GB"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World Investment Report, 2004 – The Shift Towards Services</a:t>
            </a:r>
            <a:r>
              <a:rPr kumimoji="0" lang="en-GB"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New York and Geneva, United Nations </a:t>
            </a:r>
            <a:endParaRPr kumimoji="0" lang="en-GB"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498178"/>
          </a:xfrm>
        </p:spPr>
        <p:txBody>
          <a:bodyPr>
            <a:normAutofit/>
          </a:bodyPr>
          <a:lstStyle/>
          <a:p>
            <a:r>
              <a:rPr lang="en-GB" sz="3200" b="1" dirty="0" smtClean="0">
                <a:latin typeface="Times New Roman" pitchFamily="18" charset="0"/>
                <a:cs typeface="Times New Roman" pitchFamily="18" charset="0"/>
              </a:rPr>
              <a:t>Services as a Percent of Total Employment, 2000</a:t>
            </a:r>
            <a:endParaRPr lang="en-GB"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9144000" cy="4853136"/>
          </a:xfrm>
        </p:spPr>
        <p:txBody>
          <a:bodyPr>
            <a:normAutofit/>
          </a:bodyPr>
          <a:lstStyle/>
          <a:p>
            <a:pPr>
              <a:buFontTx/>
              <a:buNone/>
            </a:pPr>
            <a:endParaRPr lang="en-GB" sz="2800" dirty="0" smtClean="0"/>
          </a:p>
          <a:p>
            <a:pPr>
              <a:buFontTx/>
              <a:buNone/>
            </a:pPr>
            <a:r>
              <a:rPr lang="en-GB" sz="2800" dirty="0" smtClean="0"/>
              <a:t>	</a:t>
            </a:r>
            <a:r>
              <a:rPr lang="en-GB" sz="1400" dirty="0" smtClean="0">
                <a:latin typeface="Arial" pitchFamily="34" charset="0"/>
                <a:cs typeface="Arial" pitchFamily="34" charset="0"/>
              </a:rPr>
              <a:t>			</a:t>
            </a:r>
            <a:r>
              <a:rPr lang="en-GB" sz="1600" b="1" dirty="0" smtClean="0">
                <a:latin typeface="Arial" pitchFamily="34" charset="0"/>
                <a:cs typeface="Arial" pitchFamily="34" charset="0"/>
              </a:rPr>
              <a:t>U.S.	Japan	Germany France  Italy	U.K.  </a:t>
            </a:r>
            <a:endParaRPr lang="en-US" sz="1600" dirty="0" smtClean="0">
              <a:latin typeface="Arial" pitchFamily="34" charset="0"/>
              <a:cs typeface="Arial" pitchFamily="34" charset="0"/>
            </a:endParaRPr>
          </a:p>
          <a:p>
            <a:pPr>
              <a:buFontTx/>
              <a:buNone/>
            </a:pPr>
            <a:r>
              <a:rPr lang="en-US" sz="1600" dirty="0" smtClean="0">
                <a:latin typeface="Arial" pitchFamily="34" charset="0"/>
                <a:cs typeface="Arial" pitchFamily="34" charset="0"/>
              </a:rPr>
              <a:t>Distributive Services 	20.6	24.3	 17.7</a:t>
            </a:r>
            <a:r>
              <a:rPr lang="en-US" sz="1600" dirty="0">
                <a:latin typeface="Arial" pitchFamily="34" charset="0"/>
                <a:cs typeface="Arial" pitchFamily="34" charset="0"/>
              </a:rPr>
              <a:t>	</a:t>
            </a:r>
            <a:r>
              <a:rPr lang="en-US" sz="1600" dirty="0" smtClean="0">
                <a:latin typeface="Arial" pitchFamily="34" charset="0"/>
                <a:cs typeface="Arial" pitchFamily="34" charset="0"/>
              </a:rPr>
              <a:t>20.5	25.8	20.3</a:t>
            </a:r>
            <a:endParaRPr lang="en-GB" sz="1600" dirty="0" smtClean="0">
              <a:latin typeface="Arial" pitchFamily="34" charset="0"/>
              <a:cs typeface="Arial" pitchFamily="34" charset="0"/>
            </a:endParaRPr>
          </a:p>
          <a:p>
            <a:pPr>
              <a:buFontTx/>
              <a:buNone/>
            </a:pPr>
            <a:r>
              <a:rPr lang="en-GB" sz="1600" dirty="0" smtClean="0">
                <a:latin typeface="Arial" pitchFamily="34" charset="0"/>
                <a:cs typeface="Arial" pitchFamily="34" charset="0"/>
              </a:rPr>
              <a:t>Producer Services		14.0	  9.6	   7.3	10.0	  </a:t>
            </a:r>
            <a:r>
              <a:rPr lang="en-GB" sz="1600" dirty="0" err="1" smtClean="0">
                <a:latin typeface="Arial" pitchFamily="34" charset="0"/>
                <a:cs typeface="Arial" pitchFamily="34" charset="0"/>
              </a:rPr>
              <a:t>n.a</a:t>
            </a:r>
            <a:r>
              <a:rPr lang="en-GB" sz="1600" dirty="0" smtClean="0">
                <a:latin typeface="Arial" pitchFamily="34" charset="0"/>
                <a:cs typeface="Arial" pitchFamily="34" charset="0"/>
              </a:rPr>
              <a:t>.	  7.9</a:t>
            </a:r>
          </a:p>
          <a:p>
            <a:pPr>
              <a:buFontTx/>
              <a:buNone/>
            </a:pPr>
            <a:r>
              <a:rPr lang="en-GB" sz="1600" dirty="0" smtClean="0">
                <a:latin typeface="Arial" pitchFamily="34" charset="0"/>
                <a:cs typeface="Arial" pitchFamily="34" charset="0"/>
              </a:rPr>
              <a:t>Social Services		25.5	14.3	 24.3	19.5	15.5	22.8</a:t>
            </a:r>
          </a:p>
          <a:p>
            <a:pPr>
              <a:buFontTx/>
              <a:buNone/>
            </a:pPr>
            <a:r>
              <a:rPr lang="en-GB" sz="1600" dirty="0" smtClean="0">
                <a:latin typeface="Arial" pitchFamily="34" charset="0"/>
                <a:cs typeface="Arial" pitchFamily="34" charset="0"/>
              </a:rPr>
              <a:t>Personal Services		11.7	10.2	  6.3	14.1	15.6	  8.9</a:t>
            </a:r>
          </a:p>
          <a:p>
            <a:pPr>
              <a:buFontTx/>
              <a:buNone/>
            </a:pPr>
            <a:endParaRPr lang="en-GB" sz="1400" dirty="0" smtClean="0">
              <a:latin typeface="Arial" pitchFamily="34" charset="0"/>
              <a:cs typeface="Arial" pitchFamily="34" charset="0"/>
            </a:endParaRPr>
          </a:p>
          <a:p>
            <a:pPr>
              <a:buFontTx/>
              <a:buNone/>
            </a:pPr>
            <a:r>
              <a:rPr lang="en-GB" sz="1400" dirty="0" smtClean="0">
                <a:latin typeface="Arial" pitchFamily="34" charset="0"/>
                <a:cs typeface="Arial" pitchFamily="34" charset="0"/>
              </a:rPr>
              <a:t>Source: OECD</a:t>
            </a:r>
            <a:endParaRPr lang="en-GB" sz="1400"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Services and Geography </a:t>
            </a:r>
            <a:endParaRPr lang="en-GB" b="1" dirty="0"/>
          </a:p>
        </p:txBody>
      </p:sp>
      <p:sp>
        <p:nvSpPr>
          <p:cNvPr id="3" name="Content Placeholder 2"/>
          <p:cNvSpPr>
            <a:spLocks noGrp="1"/>
          </p:cNvSpPr>
          <p:nvPr>
            <p:ph idx="1"/>
          </p:nvPr>
        </p:nvSpPr>
        <p:spPr>
          <a:xfrm>
            <a:off x="0" y="1412776"/>
            <a:ext cx="9144000" cy="4713387"/>
          </a:xfrm>
        </p:spPr>
        <p:txBody>
          <a:bodyPr>
            <a:normAutofit fontScale="92500" lnSpcReduction="10000"/>
          </a:bodyPr>
          <a:lstStyle/>
          <a:p>
            <a:pPr>
              <a:lnSpc>
                <a:spcPct val="90000"/>
              </a:lnSpc>
              <a:buFontTx/>
              <a:buNone/>
            </a:pPr>
            <a:endParaRPr lang="en-GB" dirty="0" smtClean="0"/>
          </a:p>
          <a:p>
            <a:pPr>
              <a:lnSpc>
                <a:spcPct val="90000"/>
              </a:lnSpc>
              <a:buFontTx/>
              <a:buNone/>
            </a:pPr>
            <a:r>
              <a:rPr lang="en-GB" dirty="0" smtClean="0"/>
              <a:t> 	‘It is a fundamental characteristic of service activities that the relationships between producers and users are both different from, and much more vulnerable to, the influence of accessibility and distance decay than the relationships between goods producers and consumers. </a:t>
            </a:r>
            <a:r>
              <a:rPr lang="en-GB" b="1" dirty="0" smtClean="0"/>
              <a:t>Hence, geographical space plays an important role in the study of services from the local through to the global scale </a:t>
            </a:r>
            <a:r>
              <a:rPr lang="en-GB" dirty="0" smtClean="0"/>
              <a:t>(Editor’s preface, my italics).</a:t>
            </a:r>
          </a:p>
          <a:p>
            <a:pPr>
              <a:lnSpc>
                <a:spcPct val="90000"/>
              </a:lnSpc>
              <a:buFontTx/>
              <a:buNone/>
            </a:pPr>
            <a:endParaRPr lang="en-GB" dirty="0" smtClean="0"/>
          </a:p>
          <a:p>
            <a:pPr algn="ctr">
              <a:lnSpc>
                <a:spcPct val="90000"/>
              </a:lnSpc>
              <a:buFontTx/>
              <a:buNone/>
            </a:pPr>
            <a:r>
              <a:rPr lang="en-GB" b="1" dirty="0" smtClean="0"/>
              <a:t>Is this still the case? </a:t>
            </a:r>
            <a:endParaRPr lang="en-GB" b="1" dirty="0"/>
          </a:p>
        </p:txBody>
      </p:sp>
      <p:sp>
        <p:nvSpPr>
          <p:cNvPr id="4" name="Rectangle 3"/>
          <p:cNvSpPr/>
          <p:nvPr/>
        </p:nvSpPr>
        <p:spPr>
          <a:xfrm>
            <a:off x="0" y="5949280"/>
            <a:ext cx="9144000" cy="590931"/>
          </a:xfrm>
          <a:prstGeom prst="rect">
            <a:avLst/>
          </a:prstGeom>
        </p:spPr>
        <p:txBody>
          <a:bodyPr wrap="square">
            <a:spAutoFit/>
          </a:bodyPr>
          <a:lstStyle/>
          <a:p>
            <a:pPr>
              <a:lnSpc>
                <a:spcPct val="90000"/>
              </a:lnSpc>
              <a:buFontTx/>
              <a:buNone/>
            </a:pPr>
            <a:r>
              <a:rPr lang="en-GB" i="1" dirty="0" smtClean="0"/>
              <a:t>References:</a:t>
            </a:r>
          </a:p>
          <a:p>
            <a:pPr>
              <a:lnSpc>
                <a:spcPct val="90000"/>
              </a:lnSpc>
              <a:buFontTx/>
              <a:buNone/>
            </a:pPr>
            <a:r>
              <a:rPr lang="en-GB" dirty="0" smtClean="0"/>
              <a:t>Daniels, P., </a:t>
            </a:r>
            <a:r>
              <a:rPr lang="en-GB" dirty="0" err="1" smtClean="0"/>
              <a:t>Illeris</a:t>
            </a:r>
            <a:r>
              <a:rPr lang="en-GB" dirty="0" smtClean="0"/>
              <a:t>, S., </a:t>
            </a:r>
            <a:r>
              <a:rPr lang="en-GB" dirty="0" err="1" smtClean="0"/>
              <a:t>Bonamy</a:t>
            </a:r>
            <a:r>
              <a:rPr lang="en-GB" dirty="0" smtClean="0"/>
              <a:t>, J. and Philippe, J. (1993), </a:t>
            </a:r>
            <a:r>
              <a:rPr lang="en-GB" i="1" dirty="0" smtClean="0"/>
              <a:t>The Geography of Services</a:t>
            </a:r>
            <a:r>
              <a:rPr lang="en-GB" dirty="0" smtClean="0"/>
              <a:t>, Cass: London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GB" sz="3600" b="1" dirty="0" smtClean="0">
                <a:latin typeface="Times New Roman" pitchFamily="18" charset="0"/>
              </a:rPr>
              <a:t>Globalisation of Services – Old Processes at Work </a:t>
            </a:r>
            <a:r>
              <a:rPr lang="en-GB" dirty="0" smtClean="0">
                <a:solidFill>
                  <a:srgbClr val="FFB31B"/>
                </a:solidFill>
                <a:latin typeface="Times New Roman" pitchFamily="18" charset="0"/>
              </a:rPr>
              <a:t/>
            </a:r>
            <a:br>
              <a:rPr lang="en-GB" dirty="0" smtClean="0">
                <a:solidFill>
                  <a:srgbClr val="FFB31B"/>
                </a:solidFill>
                <a:latin typeface="Times New Roman" pitchFamily="18" charset="0"/>
              </a:rPr>
            </a:br>
            <a:endParaRPr lang="en-GB" dirty="0"/>
          </a:p>
        </p:txBody>
      </p:sp>
      <p:sp>
        <p:nvSpPr>
          <p:cNvPr id="3" name="Content Placeholder 2"/>
          <p:cNvSpPr>
            <a:spLocks noGrp="1"/>
          </p:cNvSpPr>
          <p:nvPr>
            <p:ph idx="1"/>
          </p:nvPr>
        </p:nvSpPr>
        <p:spPr>
          <a:xfrm>
            <a:off x="0" y="1340768"/>
            <a:ext cx="5076056" cy="5517232"/>
          </a:xfrm>
        </p:spPr>
        <p:txBody>
          <a:bodyPr>
            <a:normAutofit fontScale="92500" lnSpcReduction="10000"/>
          </a:bodyPr>
          <a:lstStyle/>
          <a:p>
            <a:pPr>
              <a:lnSpc>
                <a:spcPct val="90000"/>
              </a:lnSpc>
            </a:pPr>
            <a:r>
              <a:rPr lang="en-GB" dirty="0" smtClean="0"/>
              <a:t>When the US and the UK became manufacturing economies they also became service economies.</a:t>
            </a:r>
          </a:p>
          <a:p>
            <a:pPr>
              <a:lnSpc>
                <a:spcPct val="90000"/>
              </a:lnSpc>
            </a:pPr>
            <a:endParaRPr lang="en-GB" dirty="0" smtClean="0"/>
          </a:p>
          <a:p>
            <a:pPr>
              <a:lnSpc>
                <a:spcPct val="90000"/>
              </a:lnSpc>
            </a:pPr>
            <a:r>
              <a:rPr lang="en-GB" dirty="0" smtClean="0"/>
              <a:t>The trading and colonial empires were built upon the development of an international network of service relationships – from the rise of international banking to new forms of communication (semaphore, telegraph and wireless).  </a:t>
            </a:r>
          </a:p>
          <a:p>
            <a:endParaRPr lang="en-GB" dirty="0"/>
          </a:p>
        </p:txBody>
      </p:sp>
      <p:pic>
        <p:nvPicPr>
          <p:cNvPr id="4" name="Picture 6" descr="cs04p17bl"/>
          <p:cNvPicPr>
            <a:picLocks noChangeAspect="1" noChangeArrowheads="1"/>
          </p:cNvPicPr>
          <p:nvPr/>
        </p:nvPicPr>
        <p:blipFill>
          <a:blip r:embed="rId2" cstate="print"/>
          <a:srcRect/>
          <a:stretch>
            <a:fillRect/>
          </a:stretch>
        </p:blipFill>
        <p:spPr bwMode="auto">
          <a:xfrm>
            <a:off x="5220072" y="1130376"/>
            <a:ext cx="3923928" cy="517993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4853136"/>
          </a:xfrm>
        </p:spPr>
        <p:txBody>
          <a:bodyPr>
            <a:normAutofit/>
          </a:bodyPr>
          <a:lstStyle/>
          <a:p>
            <a:pPr algn="ctr">
              <a:buNone/>
            </a:pPr>
            <a:endParaRPr lang="en-GB" sz="3600" b="1" dirty="0" smtClean="0"/>
          </a:p>
          <a:p>
            <a:pPr algn="ctr">
              <a:buNone/>
            </a:pPr>
            <a:endParaRPr lang="en-GB" sz="3600" b="1" dirty="0" smtClean="0"/>
          </a:p>
          <a:p>
            <a:pPr algn="ctr">
              <a:buNone/>
            </a:pPr>
            <a:r>
              <a:rPr lang="en-GB" b="1" dirty="0" smtClean="0"/>
              <a:t>2. Services and Internationalisation – Case Study </a:t>
            </a:r>
            <a:endParaRPr lang="en-GB"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TotalTime>
  <Words>3425</Words>
  <Application>Microsoft Macintosh PowerPoint</Application>
  <PresentationFormat>全屏显示(4:3)</PresentationFormat>
  <Paragraphs>530</Paragraphs>
  <Slides>52</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52</vt:i4>
      </vt:variant>
    </vt:vector>
  </HeadingPairs>
  <TitlesOfParts>
    <vt:vector size="57" baseType="lpstr">
      <vt:lpstr>Arial Narrow</vt:lpstr>
      <vt:lpstr>Arial</vt:lpstr>
      <vt:lpstr>Calibri</vt:lpstr>
      <vt:lpstr>Times New Roman</vt:lpstr>
      <vt:lpstr>Office Theme</vt:lpstr>
      <vt:lpstr>Lecture 9 The Internationalisation of Services </vt:lpstr>
      <vt:lpstr>Structure of Lecture </vt:lpstr>
      <vt:lpstr>PowerPoint 演示文稿</vt:lpstr>
      <vt:lpstr>Defining Services </vt:lpstr>
      <vt:lpstr>Goods versus Services </vt:lpstr>
      <vt:lpstr>Services as a Percent of Total Employment, 2000</vt:lpstr>
      <vt:lpstr>Services and Geography </vt:lpstr>
      <vt:lpstr>Globalisation of Services – Old Processes at Work  </vt:lpstr>
      <vt:lpstr>PowerPoint 演示文稿</vt:lpstr>
      <vt:lpstr>Services and Internationalisation: Hobbs (1) </vt:lpstr>
      <vt:lpstr>Services and Internationalisation: Hobbs (2) </vt:lpstr>
      <vt:lpstr>PowerPoint 演示文稿</vt:lpstr>
      <vt:lpstr>SERVICE TRADE MODES (UN, 2002)</vt:lpstr>
      <vt:lpstr>BUT WE NEED TO QUESTION THE UN APPROACH  </vt:lpstr>
      <vt:lpstr>Different Types of Services </vt:lpstr>
      <vt:lpstr>PowerPoint 演示文稿</vt:lpstr>
      <vt:lpstr>PowerPoint 演示文稿</vt:lpstr>
      <vt:lpstr>The division between manufacturing  and services is becoming largely artificial. </vt:lpstr>
      <vt:lpstr> A service-informed view of manufacturing </vt:lpstr>
      <vt:lpstr>The Production Process</vt:lpstr>
      <vt:lpstr>PowerPoint 演示文稿</vt:lpstr>
      <vt:lpstr>Beyond the Global Cities: New Divisions of Labour  </vt:lpstr>
      <vt:lpstr>A ‘Spatial’ Division of Expertise  </vt:lpstr>
      <vt:lpstr>Spatial Divisions of Expertise: Recognises the distinctiveness of extremely skilled service labour: </vt:lpstr>
      <vt:lpstr>Beyond the Global Cities  </vt:lpstr>
      <vt:lpstr>PowerPoint 演示文稿</vt:lpstr>
      <vt:lpstr>A Second Global Shift: The New  International Division of Service Labour  </vt:lpstr>
      <vt:lpstr>PowerPoint 演示文稿</vt:lpstr>
      <vt:lpstr>PowerPoint 演示文稿</vt:lpstr>
      <vt:lpstr>PowerPoint 演示文稿</vt:lpstr>
      <vt:lpstr>GEOGRAPHIES OF THE SECOND GLOBAL SHIFT  </vt:lpstr>
      <vt:lpstr>English or American by Night and Indian by Day: Emotional Labour and the Second Global Shift</vt:lpstr>
      <vt:lpstr>Vision’ not ‘wision’, ‘peetzah’  not ‘piza’, ‘beeautiful’, not ‘bootiful’ </vt:lpstr>
      <vt:lpstr>Anjali Maindiratta – A Call Centre Operator  </vt:lpstr>
      <vt:lpstr>A DIVERSITY OF ‘SHORES’ </vt:lpstr>
      <vt:lpstr>BLENDED SHORE </vt:lpstr>
      <vt:lpstr>Sutherland Global Services (Rochester New York) </vt:lpstr>
      <vt:lpstr>Global Sourcing </vt:lpstr>
      <vt:lpstr>       7. TNC and International Integration </vt:lpstr>
      <vt:lpstr>PowerPoint 演示文稿</vt:lpstr>
      <vt:lpstr>PowerPoint 演示文稿</vt:lpstr>
      <vt:lpstr>PowerPoint 演示文稿</vt:lpstr>
      <vt:lpstr>The Big Accountancy Firms – Global Players </vt:lpstr>
      <vt:lpstr>Accountancy Firms as TNCs</vt:lpstr>
      <vt:lpstr>PowerPoint 演示文稿</vt:lpstr>
      <vt:lpstr>PowerPoint 演示文稿</vt:lpstr>
      <vt:lpstr>PowerPoint 演示文稿</vt:lpstr>
      <vt:lpstr>PowerPoint 演示文稿</vt:lpstr>
      <vt:lpstr>PowerPoint 演示文稿</vt:lpstr>
      <vt:lpstr>PowerPoint 演示文稿</vt:lpstr>
      <vt:lpstr>8. Conclusions </vt:lpstr>
      <vt:lpstr>PowerPoint 演示文稿</vt:lpstr>
    </vt:vector>
  </TitlesOfParts>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Menghuan Cui</cp:lastModifiedBy>
  <cp:revision>49</cp:revision>
  <dcterms:created xsi:type="dcterms:W3CDTF">2012-11-12T18:51:26Z</dcterms:created>
  <dcterms:modified xsi:type="dcterms:W3CDTF">2016-12-07T12:25:04Z</dcterms:modified>
</cp:coreProperties>
</file>