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9"/>
  </p:notesMasterIdLst>
  <p:handoutMasterIdLst>
    <p:handoutMasterId r:id="rId2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472" r:id="rId32"/>
    <p:sldId id="473" r:id="rId33"/>
    <p:sldId id="287" r:id="rId34"/>
    <p:sldId id="288" r:id="rId35"/>
    <p:sldId id="470" r:id="rId36"/>
    <p:sldId id="469" r:id="rId37"/>
    <p:sldId id="289" r:id="rId38"/>
    <p:sldId id="471"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468"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Lst>
  <p:sldSz cx="1220787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p:scale>
          <a:sx n="70" d="100"/>
          <a:sy n="70" d="100"/>
        </p:scale>
        <p:origin x="-714" y="-90"/>
      </p:cViewPr>
      <p:guideLst>
        <p:guide orient="horz" pos="2160"/>
        <p:guide pos="384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23F57-90D3-4124-A95D-12F52AC6FA39}" type="doc">
      <dgm:prSet loTypeId="urn:microsoft.com/office/officeart/2005/8/layout/cycle1" loCatId="cycle" qsTypeId="urn:microsoft.com/office/officeart/2005/8/quickstyle/simple1" qsCatId="simple" csTypeId="urn:microsoft.com/office/officeart/2005/8/colors/accent1_2" csCatId="accent1"/>
      <dgm:spPr/>
    </dgm:pt>
    <dgm:pt modelId="{98EFEB7E-8582-4762-B0D8-89336A4CE4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If I buy this I’ll 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more productively</a:t>
          </a:r>
        </a:p>
      </dgm:t>
    </dgm:pt>
    <dgm:pt modelId="{60FF84FE-CCF5-429B-8BE8-A4F976055A98}" type="parTrans" cxnId="{FB5EE0AE-30B8-449F-B7F0-4737C0DB4073}">
      <dgm:prSet/>
      <dgm:spPr/>
    </dgm:pt>
    <dgm:pt modelId="{01CB6A43-E93F-4C8D-AD19-CEFB20A01778}" type="sibTrans" cxnId="{FB5EE0AE-30B8-449F-B7F0-4737C0DB4073}">
      <dgm:prSet/>
      <dgm:spPr/>
    </dgm:pt>
    <dgm:pt modelId="{853CB5B9-D683-478B-8B1C-1D57EB1814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If they buy this they will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work more productively</a:t>
          </a:r>
        </a:p>
      </dgm:t>
    </dgm:pt>
    <dgm:pt modelId="{1A969CFE-4DA0-406D-A472-28F4A5047D2E}" type="parTrans" cxnId="{699D4695-51F3-4E92-8A6C-086AF496DAA1}">
      <dgm:prSet/>
      <dgm:spPr/>
    </dgm:pt>
    <dgm:pt modelId="{78A310CC-581D-46FD-912E-3AC86374EAE9}" type="sibTrans" cxnId="{699D4695-51F3-4E92-8A6C-086AF496DAA1}">
      <dgm:prSet/>
      <dgm:spPr/>
    </dgm:pt>
    <dgm:pt modelId="{08FD1873-FA54-485D-A9AD-FA4C7AF820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Buy this and you’ll 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more productively</a:t>
          </a:r>
        </a:p>
      </dgm:t>
    </dgm:pt>
    <dgm:pt modelId="{23C723D6-91D4-4C31-B40E-4C133D481C67}" type="parTrans" cxnId="{B4FE6046-1ADB-491D-A673-6A7BA16AEFE4}">
      <dgm:prSet/>
      <dgm:spPr/>
    </dgm:pt>
    <dgm:pt modelId="{9221B33B-2AB5-4387-BBE0-1AE68C0B4514}" type="sibTrans" cxnId="{B4FE6046-1ADB-491D-A673-6A7BA16AEFE4}">
      <dgm:prSet/>
      <dgm:spPr/>
    </dgm:pt>
    <dgm:pt modelId="{E3474405-F78D-4436-A651-939B12D019AE}" type="pres">
      <dgm:prSet presAssocID="{7C323F57-90D3-4124-A95D-12F52AC6FA39}" presName="cycle" presStyleCnt="0">
        <dgm:presLayoutVars>
          <dgm:dir val="rev"/>
          <dgm:resizeHandles val="exact"/>
        </dgm:presLayoutVars>
      </dgm:prSet>
      <dgm:spPr/>
    </dgm:pt>
    <dgm:pt modelId="{9EB2A677-2935-45AD-8F0A-ACF545E77710}" type="pres">
      <dgm:prSet presAssocID="{98EFEB7E-8582-4762-B0D8-89336A4CE48A}" presName="dummy" presStyleCnt="0"/>
      <dgm:spPr/>
    </dgm:pt>
    <dgm:pt modelId="{33BD2361-49F0-4E37-AD12-8ECF6EE93194}" type="pres">
      <dgm:prSet presAssocID="{98EFEB7E-8582-4762-B0D8-89336A4CE48A}" presName="node" presStyleLbl="revTx" presStyleIdx="0" presStyleCnt="3">
        <dgm:presLayoutVars>
          <dgm:bulletEnabled val="1"/>
        </dgm:presLayoutVars>
      </dgm:prSet>
      <dgm:spPr/>
      <dgm:t>
        <a:bodyPr/>
        <a:lstStyle/>
        <a:p>
          <a:endParaRPr lang="en-US"/>
        </a:p>
      </dgm:t>
    </dgm:pt>
    <dgm:pt modelId="{55095FD9-874A-47A5-9EC0-54181A763A54}" type="pres">
      <dgm:prSet presAssocID="{01CB6A43-E93F-4C8D-AD19-CEFB20A01778}" presName="sibTrans" presStyleLbl="node1" presStyleIdx="0" presStyleCnt="3"/>
      <dgm:spPr/>
    </dgm:pt>
    <dgm:pt modelId="{BC4E9EAD-9700-43C1-94E8-A708FD0DBC3A}" type="pres">
      <dgm:prSet presAssocID="{853CB5B9-D683-478B-8B1C-1D57EB1814D5}" presName="dummy" presStyleCnt="0"/>
      <dgm:spPr/>
    </dgm:pt>
    <dgm:pt modelId="{01F2D185-B49D-4F34-95CD-9DDF85BACEEE}" type="pres">
      <dgm:prSet presAssocID="{853CB5B9-D683-478B-8B1C-1D57EB1814D5}" presName="node" presStyleLbl="revTx" presStyleIdx="1" presStyleCnt="3">
        <dgm:presLayoutVars>
          <dgm:bulletEnabled val="1"/>
        </dgm:presLayoutVars>
      </dgm:prSet>
      <dgm:spPr/>
      <dgm:t>
        <a:bodyPr/>
        <a:lstStyle/>
        <a:p>
          <a:endParaRPr lang="en-US"/>
        </a:p>
      </dgm:t>
    </dgm:pt>
    <dgm:pt modelId="{1F7916C9-A02B-41E6-8F48-39302F8B1CA0}" type="pres">
      <dgm:prSet presAssocID="{78A310CC-581D-46FD-912E-3AC86374EAE9}" presName="sibTrans" presStyleLbl="node1" presStyleIdx="1" presStyleCnt="3"/>
      <dgm:spPr/>
    </dgm:pt>
    <dgm:pt modelId="{D33C53B4-20BC-45FF-8C36-16A07A2EE4E8}" type="pres">
      <dgm:prSet presAssocID="{08FD1873-FA54-485D-A9AD-FA4C7AF82056}" presName="dummy" presStyleCnt="0"/>
      <dgm:spPr/>
    </dgm:pt>
    <dgm:pt modelId="{F87C06A9-083D-4494-B39C-A0915F5447F2}" type="pres">
      <dgm:prSet presAssocID="{08FD1873-FA54-485D-A9AD-FA4C7AF82056}" presName="node" presStyleLbl="revTx" presStyleIdx="2" presStyleCnt="3">
        <dgm:presLayoutVars>
          <dgm:bulletEnabled val="1"/>
        </dgm:presLayoutVars>
      </dgm:prSet>
      <dgm:spPr/>
      <dgm:t>
        <a:bodyPr/>
        <a:lstStyle/>
        <a:p>
          <a:endParaRPr lang="en-US"/>
        </a:p>
      </dgm:t>
    </dgm:pt>
    <dgm:pt modelId="{3DD91286-E5BC-4DF5-A8D3-96FEB1829401}" type="pres">
      <dgm:prSet presAssocID="{9221B33B-2AB5-4387-BBE0-1AE68C0B4514}" presName="sibTrans" presStyleLbl="node1" presStyleIdx="2" presStyleCnt="3"/>
      <dgm:spPr/>
    </dgm:pt>
  </dgm:ptLst>
  <dgm:cxnLst>
    <dgm:cxn modelId="{00C96CF9-D90B-4868-953D-50163BCEF0F6}" type="presOf" srcId="{98EFEB7E-8582-4762-B0D8-89336A4CE48A}" destId="{33BD2361-49F0-4E37-AD12-8ECF6EE93194}" srcOrd="0" destOrd="0" presId="urn:microsoft.com/office/officeart/2005/8/layout/cycle1"/>
    <dgm:cxn modelId="{86FFDAA4-92E8-40E9-93F0-1F223E27A1B2}" type="presOf" srcId="{01CB6A43-E93F-4C8D-AD19-CEFB20A01778}" destId="{55095FD9-874A-47A5-9EC0-54181A763A54}" srcOrd="0" destOrd="0" presId="urn:microsoft.com/office/officeart/2005/8/layout/cycle1"/>
    <dgm:cxn modelId="{84FD5A6F-198E-4C35-A67A-330C61580D7F}" type="presOf" srcId="{7C323F57-90D3-4124-A95D-12F52AC6FA39}" destId="{E3474405-F78D-4436-A651-939B12D019AE}" srcOrd="0" destOrd="0" presId="urn:microsoft.com/office/officeart/2005/8/layout/cycle1"/>
    <dgm:cxn modelId="{FB5EE0AE-30B8-449F-B7F0-4737C0DB4073}" srcId="{7C323F57-90D3-4124-A95D-12F52AC6FA39}" destId="{98EFEB7E-8582-4762-B0D8-89336A4CE48A}" srcOrd="0" destOrd="0" parTransId="{60FF84FE-CCF5-429B-8BE8-A4F976055A98}" sibTransId="{01CB6A43-E93F-4C8D-AD19-CEFB20A01778}"/>
    <dgm:cxn modelId="{F852A0D9-4AFC-4751-8E3C-4974BF711653}" type="presOf" srcId="{08FD1873-FA54-485D-A9AD-FA4C7AF82056}" destId="{F87C06A9-083D-4494-B39C-A0915F5447F2}" srcOrd="0" destOrd="0" presId="urn:microsoft.com/office/officeart/2005/8/layout/cycle1"/>
    <dgm:cxn modelId="{83E3D60F-8B7D-4B64-B427-F8ECBFF3BDED}" type="presOf" srcId="{9221B33B-2AB5-4387-BBE0-1AE68C0B4514}" destId="{3DD91286-E5BC-4DF5-A8D3-96FEB1829401}" srcOrd="0" destOrd="0" presId="urn:microsoft.com/office/officeart/2005/8/layout/cycle1"/>
    <dgm:cxn modelId="{840097C5-05FD-443F-A8E9-BD4C3F22BD47}" type="presOf" srcId="{853CB5B9-D683-478B-8B1C-1D57EB1814D5}" destId="{01F2D185-B49D-4F34-95CD-9DDF85BACEEE}" srcOrd="0" destOrd="0" presId="urn:microsoft.com/office/officeart/2005/8/layout/cycle1"/>
    <dgm:cxn modelId="{CDC5A0B3-ACD5-4A09-A0B7-A5E064DB42F4}" type="presOf" srcId="{78A310CC-581D-46FD-912E-3AC86374EAE9}" destId="{1F7916C9-A02B-41E6-8F48-39302F8B1CA0}" srcOrd="0" destOrd="0" presId="urn:microsoft.com/office/officeart/2005/8/layout/cycle1"/>
    <dgm:cxn modelId="{699D4695-51F3-4E92-8A6C-086AF496DAA1}" srcId="{7C323F57-90D3-4124-A95D-12F52AC6FA39}" destId="{853CB5B9-D683-478B-8B1C-1D57EB1814D5}" srcOrd="1" destOrd="0" parTransId="{1A969CFE-4DA0-406D-A472-28F4A5047D2E}" sibTransId="{78A310CC-581D-46FD-912E-3AC86374EAE9}"/>
    <dgm:cxn modelId="{B4FE6046-1ADB-491D-A673-6A7BA16AEFE4}" srcId="{7C323F57-90D3-4124-A95D-12F52AC6FA39}" destId="{08FD1873-FA54-485D-A9AD-FA4C7AF82056}" srcOrd="2" destOrd="0" parTransId="{23C723D6-91D4-4C31-B40E-4C133D481C67}" sibTransId="{9221B33B-2AB5-4387-BBE0-1AE68C0B4514}"/>
    <dgm:cxn modelId="{6070F4F3-B292-4447-BAD9-B2E4744ECDE5}" type="presParOf" srcId="{E3474405-F78D-4436-A651-939B12D019AE}" destId="{9EB2A677-2935-45AD-8F0A-ACF545E77710}" srcOrd="0" destOrd="0" presId="urn:microsoft.com/office/officeart/2005/8/layout/cycle1"/>
    <dgm:cxn modelId="{7BFA4A5C-F1B8-485C-825F-5BBC7D662659}" type="presParOf" srcId="{E3474405-F78D-4436-A651-939B12D019AE}" destId="{33BD2361-49F0-4E37-AD12-8ECF6EE93194}" srcOrd="1" destOrd="0" presId="urn:microsoft.com/office/officeart/2005/8/layout/cycle1"/>
    <dgm:cxn modelId="{70F82AF6-CDE8-4D12-9EF3-860737CB4846}" type="presParOf" srcId="{E3474405-F78D-4436-A651-939B12D019AE}" destId="{55095FD9-874A-47A5-9EC0-54181A763A54}" srcOrd="2" destOrd="0" presId="urn:microsoft.com/office/officeart/2005/8/layout/cycle1"/>
    <dgm:cxn modelId="{D9A4DE1D-1738-49D6-8078-B48C52FA5E42}" type="presParOf" srcId="{E3474405-F78D-4436-A651-939B12D019AE}" destId="{BC4E9EAD-9700-43C1-94E8-A708FD0DBC3A}" srcOrd="3" destOrd="0" presId="urn:microsoft.com/office/officeart/2005/8/layout/cycle1"/>
    <dgm:cxn modelId="{C1EA96F7-CB92-4B98-8B3A-11CA68AE0FB8}" type="presParOf" srcId="{E3474405-F78D-4436-A651-939B12D019AE}" destId="{01F2D185-B49D-4F34-95CD-9DDF85BACEEE}" srcOrd="4" destOrd="0" presId="urn:microsoft.com/office/officeart/2005/8/layout/cycle1"/>
    <dgm:cxn modelId="{F1F4DE2C-8F9F-4B17-B372-82C008814C4E}" type="presParOf" srcId="{E3474405-F78D-4436-A651-939B12D019AE}" destId="{1F7916C9-A02B-41E6-8F48-39302F8B1CA0}" srcOrd="5" destOrd="0" presId="urn:microsoft.com/office/officeart/2005/8/layout/cycle1"/>
    <dgm:cxn modelId="{5BEA428E-7FCC-47F2-B193-23DFEEA9A886}" type="presParOf" srcId="{E3474405-F78D-4436-A651-939B12D019AE}" destId="{D33C53B4-20BC-45FF-8C36-16A07A2EE4E8}" srcOrd="6" destOrd="0" presId="urn:microsoft.com/office/officeart/2005/8/layout/cycle1"/>
    <dgm:cxn modelId="{F8602CA5-A0A2-481B-A4D7-3BF7EED8B720}" type="presParOf" srcId="{E3474405-F78D-4436-A651-939B12D019AE}" destId="{F87C06A9-083D-4494-B39C-A0915F5447F2}" srcOrd="7" destOrd="0" presId="urn:microsoft.com/office/officeart/2005/8/layout/cycle1"/>
    <dgm:cxn modelId="{371BEC4E-9D08-461A-B3AF-68ECF74CB53A}" type="presParOf" srcId="{E3474405-F78D-4436-A651-939B12D019AE}" destId="{3DD91286-E5BC-4DF5-A8D3-96FEB182940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F9BFE-B2CD-4CEC-BCA8-672DC53FEB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1A806D5-26C3-461C-9379-9707A18FDDB9}">
      <dgm:prSet phldrT="[Text]"/>
      <dgm:spPr/>
      <dgm:t>
        <a:bodyPr/>
        <a:lstStyle/>
        <a:p>
          <a:r>
            <a:rPr lang="en-US" dirty="0" smtClean="0"/>
            <a:t>Cognitive</a:t>
          </a:r>
        </a:p>
        <a:p>
          <a:r>
            <a:rPr lang="en-US" dirty="0" smtClean="0"/>
            <a:t>Strategies</a:t>
          </a:r>
          <a:endParaRPr lang="en-US" dirty="0"/>
        </a:p>
      </dgm:t>
    </dgm:pt>
    <dgm:pt modelId="{EDFF49C5-42BB-4098-B6D7-BAB7D124446A}" type="parTrans" cxnId="{9C79DA4E-17AA-414C-91DD-25C85080214F}">
      <dgm:prSet/>
      <dgm:spPr/>
      <dgm:t>
        <a:bodyPr/>
        <a:lstStyle/>
        <a:p>
          <a:endParaRPr lang="en-US"/>
        </a:p>
      </dgm:t>
    </dgm:pt>
    <dgm:pt modelId="{DA4F6B3B-54C1-4A0D-A83A-EFE2F8F872AE}" type="sibTrans" cxnId="{9C79DA4E-17AA-414C-91DD-25C85080214F}">
      <dgm:prSet/>
      <dgm:spPr/>
      <dgm:t>
        <a:bodyPr/>
        <a:lstStyle/>
        <a:p>
          <a:endParaRPr lang="en-US"/>
        </a:p>
      </dgm:t>
    </dgm:pt>
    <dgm:pt modelId="{598EAD38-2D19-4818-B296-C8E093584583}">
      <dgm:prSet phldrT="[Text]"/>
      <dgm:spPr/>
      <dgm:t>
        <a:bodyPr/>
        <a:lstStyle/>
        <a:p>
          <a:r>
            <a:rPr lang="en-US" dirty="0" err="1" smtClean="0"/>
            <a:t>Conative</a:t>
          </a:r>
          <a:r>
            <a:rPr lang="en-US" dirty="0" smtClean="0"/>
            <a:t> Strategies</a:t>
          </a:r>
          <a:endParaRPr lang="en-US" dirty="0"/>
        </a:p>
      </dgm:t>
    </dgm:pt>
    <dgm:pt modelId="{C9CD5ED9-0A21-46A4-8E98-A2EE12D69281}" type="parTrans" cxnId="{A59AFE80-BDDA-42C7-8E5D-076EA325D8F9}">
      <dgm:prSet/>
      <dgm:spPr/>
      <dgm:t>
        <a:bodyPr/>
        <a:lstStyle/>
        <a:p>
          <a:endParaRPr lang="en-US"/>
        </a:p>
      </dgm:t>
    </dgm:pt>
    <dgm:pt modelId="{FD360D2B-39D5-487B-8F15-75C89FD5715B}" type="sibTrans" cxnId="{A59AFE80-BDDA-42C7-8E5D-076EA325D8F9}">
      <dgm:prSet/>
      <dgm:spPr/>
      <dgm:t>
        <a:bodyPr/>
        <a:lstStyle/>
        <a:p>
          <a:endParaRPr lang="en-US"/>
        </a:p>
      </dgm:t>
    </dgm:pt>
    <dgm:pt modelId="{2D6540B9-8CF8-40E0-A589-909F37E2FFA4}">
      <dgm:prSet phldrT="[Text]"/>
      <dgm:spPr/>
      <dgm:t>
        <a:bodyPr/>
        <a:lstStyle/>
        <a:p>
          <a:r>
            <a:rPr lang="en-US" dirty="0" smtClean="0"/>
            <a:t>Hierarchy of Effects Model</a:t>
          </a:r>
          <a:endParaRPr lang="en-US" dirty="0"/>
        </a:p>
      </dgm:t>
    </dgm:pt>
    <dgm:pt modelId="{B7A8E9FD-A5A1-4480-9518-9423A52CAEEF}" type="parTrans" cxnId="{1F6B5122-7C32-4F22-993C-2DAAE09123A1}">
      <dgm:prSet/>
      <dgm:spPr/>
      <dgm:t>
        <a:bodyPr/>
        <a:lstStyle/>
        <a:p>
          <a:endParaRPr lang="en-US"/>
        </a:p>
      </dgm:t>
    </dgm:pt>
    <dgm:pt modelId="{5F2AFF56-A84A-400C-8D8E-2E4DD5AB92D8}" type="sibTrans" cxnId="{1F6B5122-7C32-4F22-993C-2DAAE09123A1}">
      <dgm:prSet/>
      <dgm:spPr/>
      <dgm:t>
        <a:bodyPr/>
        <a:lstStyle/>
        <a:p>
          <a:endParaRPr lang="en-US"/>
        </a:p>
      </dgm:t>
    </dgm:pt>
    <dgm:pt modelId="{56E38061-1FD4-46A6-AAC3-02F775550C41}">
      <dgm:prSet phldrT="[Text]"/>
      <dgm:spPr/>
      <dgm:t>
        <a:bodyPr/>
        <a:lstStyle/>
        <a:p>
          <a:r>
            <a:rPr lang="en-US" dirty="0" smtClean="0"/>
            <a:t>Knowledge</a:t>
          </a:r>
          <a:endParaRPr lang="en-US" dirty="0"/>
        </a:p>
      </dgm:t>
    </dgm:pt>
    <dgm:pt modelId="{264BD008-9064-4FCA-A48C-9B77C84B4015}" type="parTrans" cxnId="{EA7698D1-FC9D-4E7C-AC70-640B9560D15C}">
      <dgm:prSet/>
      <dgm:spPr/>
      <dgm:t>
        <a:bodyPr/>
        <a:lstStyle/>
        <a:p>
          <a:endParaRPr lang="en-US"/>
        </a:p>
      </dgm:t>
    </dgm:pt>
    <dgm:pt modelId="{42BE0C83-55E9-4909-B4BC-04110E075B09}" type="sibTrans" cxnId="{EA7698D1-FC9D-4E7C-AC70-640B9560D15C}">
      <dgm:prSet/>
      <dgm:spPr/>
      <dgm:t>
        <a:bodyPr/>
        <a:lstStyle/>
        <a:p>
          <a:endParaRPr lang="en-US"/>
        </a:p>
      </dgm:t>
    </dgm:pt>
    <dgm:pt modelId="{BDB22A5C-2601-4530-9D68-78F83B5C64A7}">
      <dgm:prSet phldrT="[Text]"/>
      <dgm:spPr/>
      <dgm:t>
        <a:bodyPr/>
        <a:lstStyle/>
        <a:p>
          <a:r>
            <a:rPr lang="en-US" dirty="0" smtClean="0"/>
            <a:t>Liking</a:t>
          </a:r>
        </a:p>
      </dgm:t>
    </dgm:pt>
    <dgm:pt modelId="{A78D03D6-27BB-4C88-8FB2-55C7D322219D}" type="parTrans" cxnId="{5B6CF975-7D5A-4BC4-AF57-ACA7337832E0}">
      <dgm:prSet/>
      <dgm:spPr/>
      <dgm:t>
        <a:bodyPr/>
        <a:lstStyle/>
        <a:p>
          <a:endParaRPr lang="en-US"/>
        </a:p>
      </dgm:t>
    </dgm:pt>
    <dgm:pt modelId="{559A5EB5-379C-475B-A26A-79F41C0E21F5}" type="sibTrans" cxnId="{5B6CF975-7D5A-4BC4-AF57-ACA7337832E0}">
      <dgm:prSet/>
      <dgm:spPr/>
      <dgm:t>
        <a:bodyPr/>
        <a:lstStyle/>
        <a:p>
          <a:endParaRPr lang="en-US"/>
        </a:p>
      </dgm:t>
    </dgm:pt>
    <dgm:pt modelId="{D425E575-ECCD-4732-9B33-F76120300A9B}">
      <dgm:prSet phldrT="[Text]"/>
      <dgm:spPr/>
      <dgm:t>
        <a:bodyPr/>
        <a:lstStyle/>
        <a:p>
          <a:r>
            <a:rPr lang="en-US" dirty="0" smtClean="0"/>
            <a:t>Preference</a:t>
          </a:r>
          <a:endParaRPr lang="en-US" dirty="0"/>
        </a:p>
      </dgm:t>
    </dgm:pt>
    <dgm:pt modelId="{9432215D-929C-495D-8758-E5BEDF21A68B}" type="parTrans" cxnId="{83DDD873-E43C-43DB-9937-60FE7DA1CB1A}">
      <dgm:prSet/>
      <dgm:spPr/>
      <dgm:t>
        <a:bodyPr/>
        <a:lstStyle/>
        <a:p>
          <a:endParaRPr lang="en-US"/>
        </a:p>
      </dgm:t>
    </dgm:pt>
    <dgm:pt modelId="{BF94C238-C199-4D27-B7DF-636DC6FC3F7E}" type="sibTrans" cxnId="{83DDD873-E43C-43DB-9937-60FE7DA1CB1A}">
      <dgm:prSet/>
      <dgm:spPr/>
      <dgm:t>
        <a:bodyPr/>
        <a:lstStyle/>
        <a:p>
          <a:endParaRPr lang="en-US"/>
        </a:p>
      </dgm:t>
    </dgm:pt>
    <dgm:pt modelId="{50BDC1FB-BB40-4998-A5FB-993AE1A07845}">
      <dgm:prSet phldrT="[Text]"/>
      <dgm:spPr/>
      <dgm:t>
        <a:bodyPr/>
        <a:lstStyle/>
        <a:p>
          <a:r>
            <a:rPr lang="en-US" dirty="0" smtClean="0"/>
            <a:t>Conviction</a:t>
          </a:r>
          <a:endParaRPr lang="en-US" dirty="0"/>
        </a:p>
      </dgm:t>
    </dgm:pt>
    <dgm:pt modelId="{1B24AACC-DE54-4B2B-AC1D-208C085C89D0}" type="parTrans" cxnId="{62EAF2FA-2452-443C-A9EF-F830582F5869}">
      <dgm:prSet/>
      <dgm:spPr/>
      <dgm:t>
        <a:bodyPr/>
        <a:lstStyle/>
        <a:p>
          <a:endParaRPr lang="en-US"/>
        </a:p>
      </dgm:t>
    </dgm:pt>
    <dgm:pt modelId="{38C65CC0-3908-4DA6-8EAA-336F440D3C8B}" type="sibTrans" cxnId="{62EAF2FA-2452-443C-A9EF-F830582F5869}">
      <dgm:prSet/>
      <dgm:spPr/>
      <dgm:t>
        <a:bodyPr/>
        <a:lstStyle/>
        <a:p>
          <a:endParaRPr lang="en-US"/>
        </a:p>
      </dgm:t>
    </dgm:pt>
    <dgm:pt modelId="{EF8A7669-7799-48FE-A4FA-7F7A3336B68D}">
      <dgm:prSet phldrT="[Text]"/>
      <dgm:spPr/>
      <dgm:t>
        <a:bodyPr/>
        <a:lstStyle/>
        <a:p>
          <a:r>
            <a:rPr lang="en-US" dirty="0" smtClean="0"/>
            <a:t>Actual Purchase</a:t>
          </a:r>
          <a:endParaRPr lang="en-US" dirty="0"/>
        </a:p>
      </dgm:t>
    </dgm:pt>
    <dgm:pt modelId="{647BEC6E-C1A9-47FD-8C26-371BA46820DF}" type="parTrans" cxnId="{2F488D2B-39FE-4FC1-8D97-375025EC5F28}">
      <dgm:prSet/>
      <dgm:spPr/>
      <dgm:t>
        <a:bodyPr/>
        <a:lstStyle/>
        <a:p>
          <a:endParaRPr lang="en-US"/>
        </a:p>
      </dgm:t>
    </dgm:pt>
    <dgm:pt modelId="{57CBD41F-D7BD-499A-BAC2-4DF112A332F7}" type="sibTrans" cxnId="{2F488D2B-39FE-4FC1-8D97-375025EC5F28}">
      <dgm:prSet/>
      <dgm:spPr/>
      <dgm:t>
        <a:bodyPr/>
        <a:lstStyle/>
        <a:p>
          <a:endParaRPr lang="en-US"/>
        </a:p>
      </dgm:t>
    </dgm:pt>
    <dgm:pt modelId="{E209592E-5A6B-4306-90E6-89C3079F7304}">
      <dgm:prSet phldrT="[Text]"/>
      <dgm:spPr/>
      <dgm:t>
        <a:bodyPr/>
        <a:lstStyle/>
        <a:p>
          <a:r>
            <a:rPr lang="en-US" dirty="0" smtClean="0"/>
            <a:t>Awareness</a:t>
          </a:r>
        </a:p>
      </dgm:t>
    </dgm:pt>
    <dgm:pt modelId="{599AAC5B-493C-4B75-9D2C-D7AE1EEC6D73}" type="parTrans" cxnId="{09308C38-B2CE-42E8-9683-E476BC0A2B0F}">
      <dgm:prSet/>
      <dgm:spPr/>
      <dgm:t>
        <a:bodyPr/>
        <a:lstStyle/>
        <a:p>
          <a:endParaRPr lang="en-US"/>
        </a:p>
      </dgm:t>
    </dgm:pt>
    <dgm:pt modelId="{667583D6-ABA0-46BC-839D-5A41179B40EA}" type="sibTrans" cxnId="{09308C38-B2CE-42E8-9683-E476BC0A2B0F}">
      <dgm:prSet/>
      <dgm:spPr/>
      <dgm:t>
        <a:bodyPr/>
        <a:lstStyle/>
        <a:p>
          <a:endParaRPr lang="en-US"/>
        </a:p>
      </dgm:t>
    </dgm:pt>
    <dgm:pt modelId="{14B03B88-5E62-485A-91B5-9A091951DF95}">
      <dgm:prSet phldrT="[Text]"/>
      <dgm:spPr/>
      <dgm:t>
        <a:bodyPr/>
        <a:lstStyle/>
        <a:p>
          <a:r>
            <a:rPr lang="en-US" dirty="0" smtClean="0"/>
            <a:t>Affective</a:t>
          </a:r>
        </a:p>
        <a:p>
          <a:r>
            <a:rPr lang="en-US" dirty="0" smtClean="0"/>
            <a:t>strategies</a:t>
          </a:r>
          <a:endParaRPr lang="en-US" dirty="0"/>
        </a:p>
      </dgm:t>
    </dgm:pt>
    <dgm:pt modelId="{079C07D8-33B9-434A-AC02-CFDB1D9FD149}" type="parTrans" cxnId="{012272F2-C8E5-44CA-92EA-CC92334D0079}">
      <dgm:prSet/>
      <dgm:spPr/>
      <dgm:t>
        <a:bodyPr/>
        <a:lstStyle/>
        <a:p>
          <a:endParaRPr lang="en-US"/>
        </a:p>
      </dgm:t>
    </dgm:pt>
    <dgm:pt modelId="{57AAF69B-AFC4-4715-A04E-A2F223CEE149}" type="sibTrans" cxnId="{012272F2-C8E5-44CA-92EA-CC92334D0079}">
      <dgm:prSet/>
      <dgm:spPr/>
      <dgm:t>
        <a:bodyPr/>
        <a:lstStyle/>
        <a:p>
          <a:endParaRPr lang="en-US"/>
        </a:p>
      </dgm:t>
    </dgm:pt>
    <dgm:pt modelId="{266225DD-188E-44FE-A5DA-B564E9BD88AB}">
      <dgm:prSet phldrT="[Text]"/>
      <dgm:spPr/>
      <dgm:t>
        <a:bodyPr/>
        <a:lstStyle/>
        <a:p>
          <a:r>
            <a:rPr lang="en-US" dirty="0" smtClean="0"/>
            <a:t>Message Strategy</a:t>
          </a:r>
          <a:endParaRPr lang="en-US" dirty="0"/>
        </a:p>
      </dgm:t>
    </dgm:pt>
    <dgm:pt modelId="{23DAE9A8-34E8-4BCD-86F3-808592C23405}" type="parTrans" cxnId="{96D085A6-BFDC-4E48-8413-AAE02FDBD359}">
      <dgm:prSet/>
      <dgm:spPr/>
      <dgm:t>
        <a:bodyPr/>
        <a:lstStyle/>
        <a:p>
          <a:endParaRPr lang="en-US"/>
        </a:p>
      </dgm:t>
    </dgm:pt>
    <dgm:pt modelId="{BCAFE4A0-D34E-4B99-95A4-37A983840D8D}" type="sibTrans" cxnId="{96D085A6-BFDC-4E48-8413-AAE02FDBD359}">
      <dgm:prSet/>
      <dgm:spPr/>
      <dgm:t>
        <a:bodyPr/>
        <a:lstStyle/>
        <a:p>
          <a:endParaRPr lang="en-US"/>
        </a:p>
      </dgm:t>
    </dgm:pt>
    <dgm:pt modelId="{0E9CDBAF-A262-4C6D-9906-4338E48A6EE5}">
      <dgm:prSet phldrT="[Text]"/>
      <dgm:spPr/>
      <dgm:t>
        <a:bodyPr/>
        <a:lstStyle/>
        <a:p>
          <a:r>
            <a:rPr lang="en-US" dirty="0" smtClean="0"/>
            <a:t>Advertising Components</a:t>
          </a:r>
          <a:endParaRPr lang="en-US" dirty="0"/>
        </a:p>
      </dgm:t>
    </dgm:pt>
    <dgm:pt modelId="{D059A643-0883-4053-888A-677AC80519CF}" type="parTrans" cxnId="{D43D6297-B16A-48A6-B096-643E148A49C5}">
      <dgm:prSet/>
      <dgm:spPr/>
      <dgm:t>
        <a:bodyPr/>
        <a:lstStyle/>
        <a:p>
          <a:endParaRPr lang="en-US"/>
        </a:p>
      </dgm:t>
    </dgm:pt>
    <dgm:pt modelId="{43ACE4E9-364A-498A-8ADE-36A2E37E19CA}" type="sibTrans" cxnId="{D43D6297-B16A-48A6-B096-643E148A49C5}">
      <dgm:prSet/>
      <dgm:spPr/>
      <dgm:t>
        <a:bodyPr/>
        <a:lstStyle/>
        <a:p>
          <a:endParaRPr lang="en-US"/>
        </a:p>
      </dgm:t>
    </dgm:pt>
    <dgm:pt modelId="{02BF105A-D922-4A1F-BB0E-E00FDD2396C2}">
      <dgm:prSet phldrT="[Text]"/>
      <dgm:spPr/>
      <dgm:t>
        <a:bodyPr/>
        <a:lstStyle/>
        <a:p>
          <a:r>
            <a:rPr lang="en-US" dirty="0" smtClean="0"/>
            <a:t>Headline</a:t>
          </a:r>
          <a:br>
            <a:rPr lang="en-US" dirty="0" smtClean="0"/>
          </a:br>
          <a:r>
            <a:rPr lang="en-US" dirty="0" smtClean="0"/>
            <a:t>Sub-headline</a:t>
          </a:r>
          <a:endParaRPr lang="en-US" dirty="0"/>
        </a:p>
      </dgm:t>
    </dgm:pt>
    <dgm:pt modelId="{7AAF064A-C5B3-4170-A87B-718E38DDAC4B}" type="parTrans" cxnId="{00877565-85FF-4AA1-8417-AD15B46AA47E}">
      <dgm:prSet/>
      <dgm:spPr/>
      <dgm:t>
        <a:bodyPr/>
        <a:lstStyle/>
        <a:p>
          <a:endParaRPr lang="en-US"/>
        </a:p>
      </dgm:t>
    </dgm:pt>
    <dgm:pt modelId="{984AE95B-EE69-4526-AD82-EC11F0F2DBA9}" type="sibTrans" cxnId="{00877565-85FF-4AA1-8417-AD15B46AA47E}">
      <dgm:prSet/>
      <dgm:spPr/>
      <dgm:t>
        <a:bodyPr/>
        <a:lstStyle/>
        <a:p>
          <a:endParaRPr lang="en-US"/>
        </a:p>
      </dgm:t>
    </dgm:pt>
    <dgm:pt modelId="{631D8C53-A94C-4FC7-8F3E-34165BF0C097}">
      <dgm:prSet phldrT="[Text]"/>
      <dgm:spPr/>
      <dgm:t>
        <a:bodyPr/>
        <a:lstStyle/>
        <a:p>
          <a:r>
            <a:rPr lang="en-US" dirty="0" smtClean="0"/>
            <a:t>Amplification</a:t>
          </a:r>
          <a:endParaRPr lang="en-US" dirty="0"/>
        </a:p>
      </dgm:t>
    </dgm:pt>
    <dgm:pt modelId="{C528DBBE-2FB5-43C7-B088-19D7336A9587}" type="parTrans" cxnId="{8FB585BB-478C-4E95-A048-E31AD899BCB3}">
      <dgm:prSet/>
      <dgm:spPr/>
      <dgm:t>
        <a:bodyPr/>
        <a:lstStyle/>
        <a:p>
          <a:endParaRPr lang="en-US"/>
        </a:p>
      </dgm:t>
    </dgm:pt>
    <dgm:pt modelId="{CA1F0A23-D021-4B69-A4D8-B3AF7F2583DE}" type="sibTrans" cxnId="{8FB585BB-478C-4E95-A048-E31AD899BCB3}">
      <dgm:prSet/>
      <dgm:spPr/>
      <dgm:t>
        <a:bodyPr/>
        <a:lstStyle/>
        <a:p>
          <a:endParaRPr lang="en-US"/>
        </a:p>
      </dgm:t>
    </dgm:pt>
    <dgm:pt modelId="{7A628935-2B40-4C42-8359-AA874CE6542E}">
      <dgm:prSet phldrT="[Text]"/>
      <dgm:spPr/>
      <dgm:t>
        <a:bodyPr/>
        <a:lstStyle/>
        <a:p>
          <a:r>
            <a:rPr lang="en-US" dirty="0" smtClean="0"/>
            <a:t>Proof of the claim</a:t>
          </a:r>
          <a:endParaRPr lang="en-US" dirty="0"/>
        </a:p>
      </dgm:t>
    </dgm:pt>
    <dgm:pt modelId="{BD3EBAB9-7B2F-46DE-92D0-0F14FEDB0C77}" type="parTrans" cxnId="{8ACF2E90-AFAC-4F42-92E1-9C58DC0C1DB8}">
      <dgm:prSet/>
      <dgm:spPr/>
      <dgm:t>
        <a:bodyPr/>
        <a:lstStyle/>
        <a:p>
          <a:endParaRPr lang="en-US"/>
        </a:p>
      </dgm:t>
    </dgm:pt>
    <dgm:pt modelId="{FDADF2DB-3EFD-4B88-A8F4-EA4393B76031}" type="sibTrans" cxnId="{8ACF2E90-AFAC-4F42-92E1-9C58DC0C1DB8}">
      <dgm:prSet/>
      <dgm:spPr/>
      <dgm:t>
        <a:bodyPr/>
        <a:lstStyle/>
        <a:p>
          <a:endParaRPr lang="en-US"/>
        </a:p>
      </dgm:t>
    </dgm:pt>
    <dgm:pt modelId="{543F5F4B-72A3-4812-B5F1-FDF6650ED16D}">
      <dgm:prSet phldrT="[Text]"/>
      <dgm:spPr/>
      <dgm:t>
        <a:bodyPr/>
        <a:lstStyle/>
        <a:p>
          <a:r>
            <a:rPr lang="en-US" dirty="0" smtClean="0"/>
            <a:t>Action to take</a:t>
          </a:r>
          <a:endParaRPr lang="en-US" dirty="0"/>
        </a:p>
      </dgm:t>
    </dgm:pt>
    <dgm:pt modelId="{4F8DFE47-EAFC-407B-9BFE-E1588C831EEE}" type="parTrans" cxnId="{3F27B2B6-7FF6-4858-BFD3-475F8E19EE20}">
      <dgm:prSet/>
      <dgm:spPr/>
      <dgm:t>
        <a:bodyPr/>
        <a:lstStyle/>
        <a:p>
          <a:endParaRPr lang="en-US"/>
        </a:p>
      </dgm:t>
    </dgm:pt>
    <dgm:pt modelId="{69CF016E-9E1E-4A37-80DE-D50702C93F21}" type="sibTrans" cxnId="{3F27B2B6-7FF6-4858-BFD3-475F8E19EE20}">
      <dgm:prSet/>
      <dgm:spPr/>
      <dgm:t>
        <a:bodyPr/>
        <a:lstStyle/>
        <a:p>
          <a:endParaRPr lang="en-US"/>
        </a:p>
      </dgm:t>
    </dgm:pt>
    <dgm:pt modelId="{9E0EFE3A-E3AC-4DAC-843D-004EB2919022}" type="pres">
      <dgm:prSet presAssocID="{E5CF9BFE-B2CD-4CEC-BCA8-672DC53FEBBC}" presName="diagram" presStyleCnt="0">
        <dgm:presLayoutVars>
          <dgm:chPref val="1"/>
          <dgm:dir/>
          <dgm:animOne val="branch"/>
          <dgm:animLvl val="lvl"/>
          <dgm:resizeHandles/>
        </dgm:presLayoutVars>
      </dgm:prSet>
      <dgm:spPr/>
      <dgm:t>
        <a:bodyPr/>
        <a:lstStyle/>
        <a:p>
          <a:endParaRPr lang="en-US"/>
        </a:p>
      </dgm:t>
    </dgm:pt>
    <dgm:pt modelId="{5D0B614A-192B-4F24-B711-A2C62FF7FCF4}" type="pres">
      <dgm:prSet presAssocID="{266225DD-188E-44FE-A5DA-B564E9BD88AB}" presName="root" presStyleCnt="0"/>
      <dgm:spPr/>
    </dgm:pt>
    <dgm:pt modelId="{B49BFE0E-069F-42F9-BADF-8B9EB48BFDA1}" type="pres">
      <dgm:prSet presAssocID="{266225DD-188E-44FE-A5DA-B564E9BD88AB}" presName="rootComposite" presStyleCnt="0"/>
      <dgm:spPr/>
    </dgm:pt>
    <dgm:pt modelId="{2FF0B465-69AC-4A7E-A042-98E7A34FD164}" type="pres">
      <dgm:prSet presAssocID="{266225DD-188E-44FE-A5DA-B564E9BD88AB}" presName="rootText" presStyleLbl="node1" presStyleIdx="0" presStyleCnt="3" custLinFactX="-21252" custLinFactNeighborX="-100000" custLinFactNeighborY="12824"/>
      <dgm:spPr/>
      <dgm:t>
        <a:bodyPr/>
        <a:lstStyle/>
        <a:p>
          <a:endParaRPr lang="en-US"/>
        </a:p>
      </dgm:t>
    </dgm:pt>
    <dgm:pt modelId="{54F075AC-5833-408B-80C9-18C9CF7C7468}" type="pres">
      <dgm:prSet presAssocID="{266225DD-188E-44FE-A5DA-B564E9BD88AB}" presName="rootConnector" presStyleLbl="node1" presStyleIdx="0" presStyleCnt="3"/>
      <dgm:spPr/>
      <dgm:t>
        <a:bodyPr/>
        <a:lstStyle/>
        <a:p>
          <a:endParaRPr lang="en-US"/>
        </a:p>
      </dgm:t>
    </dgm:pt>
    <dgm:pt modelId="{95862759-A96A-4572-BF99-1F79D4C33D84}" type="pres">
      <dgm:prSet presAssocID="{266225DD-188E-44FE-A5DA-B564E9BD88AB}" presName="childShape" presStyleCnt="0"/>
      <dgm:spPr/>
    </dgm:pt>
    <dgm:pt modelId="{8E0F977C-1F3C-4524-8F03-0FB80D9D7DCE}" type="pres">
      <dgm:prSet presAssocID="{EDFF49C5-42BB-4098-B6D7-BAB7D124446A}" presName="Name13" presStyleLbl="parChTrans1D2" presStyleIdx="0" presStyleCnt="13"/>
      <dgm:spPr/>
      <dgm:t>
        <a:bodyPr/>
        <a:lstStyle/>
        <a:p>
          <a:endParaRPr lang="en-US"/>
        </a:p>
      </dgm:t>
    </dgm:pt>
    <dgm:pt modelId="{B41E78C4-F34E-49A8-A4D2-7FBD7A14A706}" type="pres">
      <dgm:prSet presAssocID="{F1A806D5-26C3-461C-9379-9707A18FDDB9}" presName="childText" presStyleLbl="bgAcc1" presStyleIdx="0" presStyleCnt="13" custLinFactX="-52413" custLinFactNeighborX="-100000" custLinFactNeighborY="55270">
        <dgm:presLayoutVars>
          <dgm:bulletEnabled val="1"/>
        </dgm:presLayoutVars>
      </dgm:prSet>
      <dgm:spPr/>
      <dgm:t>
        <a:bodyPr/>
        <a:lstStyle/>
        <a:p>
          <a:endParaRPr lang="en-US"/>
        </a:p>
      </dgm:t>
    </dgm:pt>
    <dgm:pt modelId="{47530774-B70E-4561-9728-D64523C7114E}" type="pres">
      <dgm:prSet presAssocID="{079C07D8-33B9-434A-AC02-CFDB1D9FD149}" presName="Name13" presStyleLbl="parChTrans1D2" presStyleIdx="1" presStyleCnt="13"/>
      <dgm:spPr/>
      <dgm:t>
        <a:bodyPr/>
        <a:lstStyle/>
        <a:p>
          <a:endParaRPr lang="en-US"/>
        </a:p>
      </dgm:t>
    </dgm:pt>
    <dgm:pt modelId="{264DAC98-A76A-4484-8D2E-AB6ECD13FC0C}" type="pres">
      <dgm:prSet presAssocID="{14B03B88-5E62-485A-91B5-9A091951DF95}" presName="childText" presStyleLbl="bgAcc1" presStyleIdx="1" presStyleCnt="13" custLinFactX="-51021" custLinFactY="100000" custLinFactNeighborX="-100000" custLinFactNeighborY="165107">
        <dgm:presLayoutVars>
          <dgm:bulletEnabled val="1"/>
        </dgm:presLayoutVars>
      </dgm:prSet>
      <dgm:spPr/>
      <dgm:t>
        <a:bodyPr/>
        <a:lstStyle/>
        <a:p>
          <a:endParaRPr lang="en-US"/>
        </a:p>
      </dgm:t>
    </dgm:pt>
    <dgm:pt modelId="{6CCF955A-B565-4EE6-BDAB-1380CB93835B}" type="pres">
      <dgm:prSet presAssocID="{C9CD5ED9-0A21-46A4-8E98-A2EE12D69281}" presName="Name13" presStyleLbl="parChTrans1D2" presStyleIdx="2" presStyleCnt="13"/>
      <dgm:spPr/>
      <dgm:t>
        <a:bodyPr/>
        <a:lstStyle/>
        <a:p>
          <a:endParaRPr lang="en-US"/>
        </a:p>
      </dgm:t>
    </dgm:pt>
    <dgm:pt modelId="{33D553DE-A625-4090-8AF5-1E449978C74E}" type="pres">
      <dgm:prSet presAssocID="{598EAD38-2D19-4818-B296-C8E093584583}" presName="childText" presStyleLbl="bgAcc1" presStyleIdx="2" presStyleCnt="13" custLinFactX="-51021" custLinFactY="184837" custLinFactNeighborX="-100000" custLinFactNeighborY="200000">
        <dgm:presLayoutVars>
          <dgm:bulletEnabled val="1"/>
        </dgm:presLayoutVars>
      </dgm:prSet>
      <dgm:spPr/>
      <dgm:t>
        <a:bodyPr/>
        <a:lstStyle/>
        <a:p>
          <a:endParaRPr lang="en-US"/>
        </a:p>
      </dgm:t>
    </dgm:pt>
    <dgm:pt modelId="{A409C577-768A-4BD8-829F-A91C9A23A1EC}" type="pres">
      <dgm:prSet presAssocID="{2D6540B9-8CF8-40E0-A589-909F37E2FFA4}" presName="root" presStyleCnt="0"/>
      <dgm:spPr/>
    </dgm:pt>
    <dgm:pt modelId="{2AAF5B97-7F91-45D9-9045-934AE28B9764}" type="pres">
      <dgm:prSet presAssocID="{2D6540B9-8CF8-40E0-A589-909F37E2FFA4}" presName="rootComposite" presStyleCnt="0"/>
      <dgm:spPr/>
    </dgm:pt>
    <dgm:pt modelId="{47DF49B0-035C-44A3-9129-2FE8C2D179D7}" type="pres">
      <dgm:prSet presAssocID="{2D6540B9-8CF8-40E0-A589-909F37E2FFA4}" presName="rootText" presStyleLbl="node1" presStyleIdx="1" presStyleCnt="3"/>
      <dgm:spPr/>
      <dgm:t>
        <a:bodyPr/>
        <a:lstStyle/>
        <a:p>
          <a:endParaRPr lang="en-US"/>
        </a:p>
      </dgm:t>
    </dgm:pt>
    <dgm:pt modelId="{26A04F02-F352-4790-BE61-62B4C4AAF452}" type="pres">
      <dgm:prSet presAssocID="{2D6540B9-8CF8-40E0-A589-909F37E2FFA4}" presName="rootConnector" presStyleLbl="node1" presStyleIdx="1" presStyleCnt="3"/>
      <dgm:spPr/>
      <dgm:t>
        <a:bodyPr/>
        <a:lstStyle/>
        <a:p>
          <a:endParaRPr lang="en-US"/>
        </a:p>
      </dgm:t>
    </dgm:pt>
    <dgm:pt modelId="{C988385C-BA8D-4A6F-8040-0D74F7975A2E}" type="pres">
      <dgm:prSet presAssocID="{2D6540B9-8CF8-40E0-A589-909F37E2FFA4}" presName="childShape" presStyleCnt="0"/>
      <dgm:spPr/>
    </dgm:pt>
    <dgm:pt modelId="{6CF35C57-59F6-443A-8E7E-27161C233D5A}" type="pres">
      <dgm:prSet presAssocID="{599AAC5B-493C-4B75-9D2C-D7AE1EEC6D73}" presName="Name13" presStyleLbl="parChTrans1D2" presStyleIdx="3" presStyleCnt="13"/>
      <dgm:spPr/>
      <dgm:t>
        <a:bodyPr/>
        <a:lstStyle/>
        <a:p>
          <a:endParaRPr lang="en-US"/>
        </a:p>
      </dgm:t>
    </dgm:pt>
    <dgm:pt modelId="{2F0DB5CD-46E0-439B-A031-E330C3A692EE}" type="pres">
      <dgm:prSet presAssocID="{E209592E-5A6B-4306-90E6-89C3079F7304}" presName="childText" presStyleLbl="bgAcc1" presStyleIdx="3" presStyleCnt="13">
        <dgm:presLayoutVars>
          <dgm:bulletEnabled val="1"/>
        </dgm:presLayoutVars>
      </dgm:prSet>
      <dgm:spPr/>
      <dgm:t>
        <a:bodyPr/>
        <a:lstStyle/>
        <a:p>
          <a:endParaRPr lang="en-US"/>
        </a:p>
      </dgm:t>
    </dgm:pt>
    <dgm:pt modelId="{F8B2612C-94E5-4E95-B849-5E6DBC62C156}" type="pres">
      <dgm:prSet presAssocID="{264BD008-9064-4FCA-A48C-9B77C84B4015}" presName="Name13" presStyleLbl="parChTrans1D2" presStyleIdx="4" presStyleCnt="13"/>
      <dgm:spPr/>
      <dgm:t>
        <a:bodyPr/>
        <a:lstStyle/>
        <a:p>
          <a:endParaRPr lang="en-US"/>
        </a:p>
      </dgm:t>
    </dgm:pt>
    <dgm:pt modelId="{BB620141-46E0-4AF0-A93B-EBC3DADA3DC6}" type="pres">
      <dgm:prSet presAssocID="{56E38061-1FD4-46A6-AAC3-02F775550C41}" presName="childText" presStyleLbl="bgAcc1" presStyleIdx="4" presStyleCnt="13">
        <dgm:presLayoutVars>
          <dgm:bulletEnabled val="1"/>
        </dgm:presLayoutVars>
      </dgm:prSet>
      <dgm:spPr/>
      <dgm:t>
        <a:bodyPr/>
        <a:lstStyle/>
        <a:p>
          <a:endParaRPr lang="en-US"/>
        </a:p>
      </dgm:t>
    </dgm:pt>
    <dgm:pt modelId="{35A4E01B-AD62-460F-BEAE-579B00CB8099}" type="pres">
      <dgm:prSet presAssocID="{A78D03D6-27BB-4C88-8FB2-55C7D322219D}" presName="Name13" presStyleLbl="parChTrans1D2" presStyleIdx="5" presStyleCnt="13"/>
      <dgm:spPr/>
      <dgm:t>
        <a:bodyPr/>
        <a:lstStyle/>
        <a:p>
          <a:endParaRPr lang="en-US"/>
        </a:p>
      </dgm:t>
    </dgm:pt>
    <dgm:pt modelId="{FF60326C-4592-458B-AF31-828928CF306F}" type="pres">
      <dgm:prSet presAssocID="{BDB22A5C-2601-4530-9D68-78F83B5C64A7}" presName="childText" presStyleLbl="bgAcc1" presStyleIdx="5" presStyleCnt="13">
        <dgm:presLayoutVars>
          <dgm:bulletEnabled val="1"/>
        </dgm:presLayoutVars>
      </dgm:prSet>
      <dgm:spPr/>
      <dgm:t>
        <a:bodyPr/>
        <a:lstStyle/>
        <a:p>
          <a:endParaRPr lang="en-US"/>
        </a:p>
      </dgm:t>
    </dgm:pt>
    <dgm:pt modelId="{1D03B5DC-B491-485F-B2BA-533357F0D85B}" type="pres">
      <dgm:prSet presAssocID="{9432215D-929C-495D-8758-E5BEDF21A68B}" presName="Name13" presStyleLbl="parChTrans1D2" presStyleIdx="6" presStyleCnt="13"/>
      <dgm:spPr/>
      <dgm:t>
        <a:bodyPr/>
        <a:lstStyle/>
        <a:p>
          <a:endParaRPr lang="en-US"/>
        </a:p>
      </dgm:t>
    </dgm:pt>
    <dgm:pt modelId="{94ABCD14-87B1-409D-B139-22F76F2BDBA6}" type="pres">
      <dgm:prSet presAssocID="{D425E575-ECCD-4732-9B33-F76120300A9B}" presName="childText" presStyleLbl="bgAcc1" presStyleIdx="6" presStyleCnt="13">
        <dgm:presLayoutVars>
          <dgm:bulletEnabled val="1"/>
        </dgm:presLayoutVars>
      </dgm:prSet>
      <dgm:spPr/>
      <dgm:t>
        <a:bodyPr/>
        <a:lstStyle/>
        <a:p>
          <a:endParaRPr lang="en-US"/>
        </a:p>
      </dgm:t>
    </dgm:pt>
    <dgm:pt modelId="{DAFAA71F-3D57-4561-875F-2784672EE9F0}" type="pres">
      <dgm:prSet presAssocID="{1B24AACC-DE54-4B2B-AC1D-208C085C89D0}" presName="Name13" presStyleLbl="parChTrans1D2" presStyleIdx="7" presStyleCnt="13"/>
      <dgm:spPr/>
      <dgm:t>
        <a:bodyPr/>
        <a:lstStyle/>
        <a:p>
          <a:endParaRPr lang="en-US"/>
        </a:p>
      </dgm:t>
    </dgm:pt>
    <dgm:pt modelId="{C5B94E6E-A56E-4ABE-8E6A-031C43651E1F}" type="pres">
      <dgm:prSet presAssocID="{50BDC1FB-BB40-4998-A5FB-993AE1A07845}" presName="childText" presStyleLbl="bgAcc1" presStyleIdx="7" presStyleCnt="13">
        <dgm:presLayoutVars>
          <dgm:bulletEnabled val="1"/>
        </dgm:presLayoutVars>
      </dgm:prSet>
      <dgm:spPr/>
      <dgm:t>
        <a:bodyPr/>
        <a:lstStyle/>
        <a:p>
          <a:endParaRPr lang="en-US"/>
        </a:p>
      </dgm:t>
    </dgm:pt>
    <dgm:pt modelId="{0AEFE98A-AD87-4DB3-A8F1-012851B9A46F}" type="pres">
      <dgm:prSet presAssocID="{647BEC6E-C1A9-47FD-8C26-371BA46820DF}" presName="Name13" presStyleLbl="parChTrans1D2" presStyleIdx="8" presStyleCnt="13"/>
      <dgm:spPr/>
      <dgm:t>
        <a:bodyPr/>
        <a:lstStyle/>
        <a:p>
          <a:endParaRPr lang="en-US"/>
        </a:p>
      </dgm:t>
    </dgm:pt>
    <dgm:pt modelId="{9449ABFD-D2AA-4B13-85B0-0316F1816CC4}" type="pres">
      <dgm:prSet presAssocID="{EF8A7669-7799-48FE-A4FA-7F7A3336B68D}" presName="childText" presStyleLbl="bgAcc1" presStyleIdx="8" presStyleCnt="13">
        <dgm:presLayoutVars>
          <dgm:bulletEnabled val="1"/>
        </dgm:presLayoutVars>
      </dgm:prSet>
      <dgm:spPr/>
      <dgm:t>
        <a:bodyPr/>
        <a:lstStyle/>
        <a:p>
          <a:endParaRPr lang="en-US"/>
        </a:p>
      </dgm:t>
    </dgm:pt>
    <dgm:pt modelId="{AD549FDF-E2E3-4DA4-8C40-CD42B63C58D2}" type="pres">
      <dgm:prSet presAssocID="{0E9CDBAF-A262-4C6D-9906-4338E48A6EE5}" presName="root" presStyleCnt="0"/>
      <dgm:spPr/>
    </dgm:pt>
    <dgm:pt modelId="{B6EDCCBC-CF0A-4E11-A8D0-F9C2617D6FDF}" type="pres">
      <dgm:prSet presAssocID="{0E9CDBAF-A262-4C6D-9906-4338E48A6EE5}" presName="rootComposite" presStyleCnt="0"/>
      <dgm:spPr/>
    </dgm:pt>
    <dgm:pt modelId="{DD40F98A-CD01-4B6E-BAA3-8861F3D7A5C2}" type="pres">
      <dgm:prSet presAssocID="{0E9CDBAF-A262-4C6D-9906-4338E48A6EE5}" presName="rootText" presStyleLbl="node1" presStyleIdx="2" presStyleCnt="3" custLinFactX="5327" custLinFactNeighborX="100000" custLinFactNeighborY="-56"/>
      <dgm:spPr/>
      <dgm:t>
        <a:bodyPr/>
        <a:lstStyle/>
        <a:p>
          <a:endParaRPr lang="en-US"/>
        </a:p>
      </dgm:t>
    </dgm:pt>
    <dgm:pt modelId="{2E9A997D-8FDB-4952-8028-DB681415A782}" type="pres">
      <dgm:prSet presAssocID="{0E9CDBAF-A262-4C6D-9906-4338E48A6EE5}" presName="rootConnector" presStyleLbl="node1" presStyleIdx="2" presStyleCnt="3"/>
      <dgm:spPr/>
      <dgm:t>
        <a:bodyPr/>
        <a:lstStyle/>
        <a:p>
          <a:endParaRPr lang="en-US"/>
        </a:p>
      </dgm:t>
    </dgm:pt>
    <dgm:pt modelId="{802DAC1A-42F4-4BA4-9ED0-531A674C7A1B}" type="pres">
      <dgm:prSet presAssocID="{0E9CDBAF-A262-4C6D-9906-4338E48A6EE5}" presName="childShape" presStyleCnt="0"/>
      <dgm:spPr/>
    </dgm:pt>
    <dgm:pt modelId="{FA4CDC92-1EDC-4E63-8568-A8AE25ED4BE3}" type="pres">
      <dgm:prSet presAssocID="{7AAF064A-C5B3-4170-A87B-718E38DDAC4B}" presName="Name13" presStyleLbl="parChTrans1D2" presStyleIdx="9" presStyleCnt="13"/>
      <dgm:spPr/>
      <dgm:t>
        <a:bodyPr/>
        <a:lstStyle/>
        <a:p>
          <a:endParaRPr lang="en-US"/>
        </a:p>
      </dgm:t>
    </dgm:pt>
    <dgm:pt modelId="{82938383-87B5-4AB2-8B85-EFF1AEC76F79}" type="pres">
      <dgm:prSet presAssocID="{02BF105A-D922-4A1F-BB0E-E00FDD2396C2}" presName="childText" presStyleLbl="bgAcc1" presStyleIdx="9" presStyleCnt="13" custLinFactX="25613" custLinFactY="19617" custLinFactNeighborX="100000" custLinFactNeighborY="100000">
        <dgm:presLayoutVars>
          <dgm:bulletEnabled val="1"/>
        </dgm:presLayoutVars>
      </dgm:prSet>
      <dgm:spPr/>
      <dgm:t>
        <a:bodyPr/>
        <a:lstStyle/>
        <a:p>
          <a:endParaRPr lang="en-US"/>
        </a:p>
      </dgm:t>
    </dgm:pt>
    <dgm:pt modelId="{1253B99E-D751-435F-A15B-B5F3AC8EB105}" type="pres">
      <dgm:prSet presAssocID="{C528DBBE-2FB5-43C7-B088-19D7336A9587}" presName="Name13" presStyleLbl="parChTrans1D2" presStyleIdx="10" presStyleCnt="13"/>
      <dgm:spPr/>
      <dgm:t>
        <a:bodyPr/>
        <a:lstStyle/>
        <a:p>
          <a:endParaRPr lang="en-US"/>
        </a:p>
      </dgm:t>
    </dgm:pt>
    <dgm:pt modelId="{79BCF1D3-4F4D-4EFA-85F9-ABA4E3B3FB5B}" type="pres">
      <dgm:prSet presAssocID="{631D8C53-A94C-4FC7-8F3E-34165BF0C097}" presName="childText" presStyleLbl="bgAcc1" presStyleIdx="10" presStyleCnt="13" custLinFactX="25613" custLinFactY="74944" custLinFactNeighborX="100000" custLinFactNeighborY="100000">
        <dgm:presLayoutVars>
          <dgm:bulletEnabled val="1"/>
        </dgm:presLayoutVars>
      </dgm:prSet>
      <dgm:spPr/>
      <dgm:t>
        <a:bodyPr/>
        <a:lstStyle/>
        <a:p>
          <a:endParaRPr lang="en-US"/>
        </a:p>
      </dgm:t>
    </dgm:pt>
    <dgm:pt modelId="{E50D5D52-6216-4091-8AE4-402164A08E1F}" type="pres">
      <dgm:prSet presAssocID="{BD3EBAB9-7B2F-46DE-92D0-0F14FEDB0C77}" presName="Name13" presStyleLbl="parChTrans1D2" presStyleIdx="11" presStyleCnt="13"/>
      <dgm:spPr/>
      <dgm:t>
        <a:bodyPr/>
        <a:lstStyle/>
        <a:p>
          <a:endParaRPr lang="en-US"/>
        </a:p>
      </dgm:t>
    </dgm:pt>
    <dgm:pt modelId="{303D1A60-9BC8-4B5D-BEFB-625AAF51A01A}" type="pres">
      <dgm:prSet presAssocID="{7A628935-2B40-4C42-8359-AA874CE6542E}" presName="childText" presStyleLbl="bgAcc1" presStyleIdx="11" presStyleCnt="13" custLinFactX="25613" custLinFactY="78749" custLinFactNeighborX="100000" custLinFactNeighborY="100000">
        <dgm:presLayoutVars>
          <dgm:bulletEnabled val="1"/>
        </dgm:presLayoutVars>
      </dgm:prSet>
      <dgm:spPr/>
      <dgm:t>
        <a:bodyPr/>
        <a:lstStyle/>
        <a:p>
          <a:endParaRPr lang="en-US"/>
        </a:p>
      </dgm:t>
    </dgm:pt>
    <dgm:pt modelId="{1E35F903-29D7-48AB-B2CE-F1AAD173DC93}" type="pres">
      <dgm:prSet presAssocID="{4F8DFE47-EAFC-407B-9BFE-E1588C831EEE}" presName="Name13" presStyleLbl="parChTrans1D2" presStyleIdx="12" presStyleCnt="13"/>
      <dgm:spPr/>
      <dgm:t>
        <a:bodyPr/>
        <a:lstStyle/>
        <a:p>
          <a:endParaRPr lang="en-US"/>
        </a:p>
      </dgm:t>
    </dgm:pt>
    <dgm:pt modelId="{4EAC98E3-1F8C-4135-8AA7-35718F716795}" type="pres">
      <dgm:prSet presAssocID="{543F5F4B-72A3-4812-B5F1-FDF6650ED16D}" presName="childText" presStyleLbl="bgAcc1" presStyleIdx="12" presStyleCnt="13" custLinFactX="25613" custLinFactY="100000" custLinFactNeighborX="100000" custLinFactNeighborY="146957">
        <dgm:presLayoutVars>
          <dgm:bulletEnabled val="1"/>
        </dgm:presLayoutVars>
      </dgm:prSet>
      <dgm:spPr/>
      <dgm:t>
        <a:bodyPr/>
        <a:lstStyle/>
        <a:p>
          <a:endParaRPr lang="en-US"/>
        </a:p>
      </dgm:t>
    </dgm:pt>
  </dgm:ptLst>
  <dgm:cxnLst>
    <dgm:cxn modelId="{237EE5A4-62E9-4B13-9A52-2804FFB7C70E}" type="presOf" srcId="{7AAF064A-C5B3-4170-A87B-718E38DDAC4B}" destId="{FA4CDC92-1EDC-4E63-8568-A8AE25ED4BE3}" srcOrd="0" destOrd="0" presId="urn:microsoft.com/office/officeart/2005/8/layout/hierarchy3"/>
    <dgm:cxn modelId="{2F488D2B-39FE-4FC1-8D97-375025EC5F28}" srcId="{2D6540B9-8CF8-40E0-A589-909F37E2FFA4}" destId="{EF8A7669-7799-48FE-A4FA-7F7A3336B68D}" srcOrd="5" destOrd="0" parTransId="{647BEC6E-C1A9-47FD-8C26-371BA46820DF}" sibTransId="{57CBD41F-D7BD-499A-BAC2-4DF112A332F7}"/>
    <dgm:cxn modelId="{D685CFEC-9E18-4457-AFC1-3BF3C6FA96F4}" type="presOf" srcId="{0E9CDBAF-A262-4C6D-9906-4338E48A6EE5}" destId="{2E9A997D-8FDB-4952-8028-DB681415A782}" srcOrd="1" destOrd="0" presId="urn:microsoft.com/office/officeart/2005/8/layout/hierarchy3"/>
    <dgm:cxn modelId="{CD0DADA9-5AD0-4E2A-825F-C752168295BB}" type="presOf" srcId="{264BD008-9064-4FCA-A48C-9B77C84B4015}" destId="{F8B2612C-94E5-4E95-B849-5E6DBC62C156}" srcOrd="0" destOrd="0" presId="urn:microsoft.com/office/officeart/2005/8/layout/hierarchy3"/>
    <dgm:cxn modelId="{898F9C70-0C5F-4C56-B865-28DF34CB125D}" type="presOf" srcId="{C9CD5ED9-0A21-46A4-8E98-A2EE12D69281}" destId="{6CCF955A-B565-4EE6-BDAB-1380CB93835B}" srcOrd="0" destOrd="0" presId="urn:microsoft.com/office/officeart/2005/8/layout/hierarchy3"/>
    <dgm:cxn modelId="{83DDD873-E43C-43DB-9937-60FE7DA1CB1A}" srcId="{2D6540B9-8CF8-40E0-A589-909F37E2FFA4}" destId="{D425E575-ECCD-4732-9B33-F76120300A9B}" srcOrd="3" destOrd="0" parTransId="{9432215D-929C-495D-8758-E5BEDF21A68B}" sibTransId="{BF94C238-C199-4D27-B7DF-636DC6FC3F7E}"/>
    <dgm:cxn modelId="{498DFECD-7CE3-41C7-8F21-9EFDC895E2E9}" type="presOf" srcId="{BD3EBAB9-7B2F-46DE-92D0-0F14FEDB0C77}" destId="{E50D5D52-6216-4091-8AE4-402164A08E1F}" srcOrd="0" destOrd="0" presId="urn:microsoft.com/office/officeart/2005/8/layout/hierarchy3"/>
    <dgm:cxn modelId="{EA7698D1-FC9D-4E7C-AC70-640B9560D15C}" srcId="{2D6540B9-8CF8-40E0-A589-909F37E2FFA4}" destId="{56E38061-1FD4-46A6-AAC3-02F775550C41}" srcOrd="1" destOrd="0" parTransId="{264BD008-9064-4FCA-A48C-9B77C84B4015}" sibTransId="{42BE0C83-55E9-4909-B4BC-04110E075B09}"/>
    <dgm:cxn modelId="{FDD6C849-973F-4F93-BF5D-5E5EE8F3DDBB}" type="presOf" srcId="{BDB22A5C-2601-4530-9D68-78F83B5C64A7}" destId="{FF60326C-4592-458B-AF31-828928CF306F}" srcOrd="0" destOrd="0" presId="urn:microsoft.com/office/officeart/2005/8/layout/hierarchy3"/>
    <dgm:cxn modelId="{C8863A0C-2D51-41F1-897C-52AC6730FF02}" type="presOf" srcId="{2D6540B9-8CF8-40E0-A589-909F37E2FFA4}" destId="{47DF49B0-035C-44A3-9129-2FE8C2D179D7}" srcOrd="0" destOrd="0" presId="urn:microsoft.com/office/officeart/2005/8/layout/hierarchy3"/>
    <dgm:cxn modelId="{9C79DA4E-17AA-414C-91DD-25C85080214F}" srcId="{266225DD-188E-44FE-A5DA-B564E9BD88AB}" destId="{F1A806D5-26C3-461C-9379-9707A18FDDB9}" srcOrd="0" destOrd="0" parTransId="{EDFF49C5-42BB-4098-B6D7-BAB7D124446A}" sibTransId="{DA4F6B3B-54C1-4A0D-A83A-EFE2F8F872AE}"/>
    <dgm:cxn modelId="{3ABB256C-DF66-4794-9081-06A16F5C828E}" type="presOf" srcId="{079C07D8-33B9-434A-AC02-CFDB1D9FD149}" destId="{47530774-B70E-4561-9728-D64523C7114E}" srcOrd="0" destOrd="0" presId="urn:microsoft.com/office/officeart/2005/8/layout/hierarchy3"/>
    <dgm:cxn modelId="{6FA74B6D-ED4E-4C2A-9385-BD087D8094B7}" type="presOf" srcId="{599AAC5B-493C-4B75-9D2C-D7AE1EEC6D73}" destId="{6CF35C57-59F6-443A-8E7E-27161C233D5A}" srcOrd="0" destOrd="0" presId="urn:microsoft.com/office/officeart/2005/8/layout/hierarchy3"/>
    <dgm:cxn modelId="{5A6C56DA-75CB-4CF7-929D-571D938DBF65}" type="presOf" srcId="{1B24AACC-DE54-4B2B-AC1D-208C085C89D0}" destId="{DAFAA71F-3D57-4561-875F-2784672EE9F0}" srcOrd="0" destOrd="0" presId="urn:microsoft.com/office/officeart/2005/8/layout/hierarchy3"/>
    <dgm:cxn modelId="{4042B98C-6108-4C69-B20F-6E8734BE985A}" type="presOf" srcId="{14B03B88-5E62-485A-91B5-9A091951DF95}" destId="{264DAC98-A76A-4484-8D2E-AB6ECD13FC0C}" srcOrd="0" destOrd="0" presId="urn:microsoft.com/office/officeart/2005/8/layout/hierarchy3"/>
    <dgm:cxn modelId="{BCEFA7F9-6C19-4D2E-9E6C-C68D1A9CBB6D}" type="presOf" srcId="{56E38061-1FD4-46A6-AAC3-02F775550C41}" destId="{BB620141-46E0-4AF0-A93B-EBC3DADA3DC6}" srcOrd="0" destOrd="0" presId="urn:microsoft.com/office/officeart/2005/8/layout/hierarchy3"/>
    <dgm:cxn modelId="{F99A99DB-C379-41DA-9CD6-8905A095B8BC}" type="presOf" srcId="{F1A806D5-26C3-461C-9379-9707A18FDDB9}" destId="{B41E78C4-F34E-49A8-A4D2-7FBD7A14A706}" srcOrd="0" destOrd="0" presId="urn:microsoft.com/office/officeart/2005/8/layout/hierarchy3"/>
    <dgm:cxn modelId="{62EAF2FA-2452-443C-A9EF-F830582F5869}" srcId="{2D6540B9-8CF8-40E0-A589-909F37E2FFA4}" destId="{50BDC1FB-BB40-4998-A5FB-993AE1A07845}" srcOrd="4" destOrd="0" parTransId="{1B24AACC-DE54-4B2B-AC1D-208C085C89D0}" sibTransId="{38C65CC0-3908-4DA6-8EAA-336F440D3C8B}"/>
    <dgm:cxn modelId="{11B5822A-22B7-4D60-BA5F-A62AABD69B0E}" type="presOf" srcId="{0E9CDBAF-A262-4C6D-9906-4338E48A6EE5}" destId="{DD40F98A-CD01-4B6E-BAA3-8861F3D7A5C2}" srcOrd="0" destOrd="0" presId="urn:microsoft.com/office/officeart/2005/8/layout/hierarchy3"/>
    <dgm:cxn modelId="{3F27B2B6-7FF6-4858-BFD3-475F8E19EE20}" srcId="{0E9CDBAF-A262-4C6D-9906-4338E48A6EE5}" destId="{543F5F4B-72A3-4812-B5F1-FDF6650ED16D}" srcOrd="3" destOrd="0" parTransId="{4F8DFE47-EAFC-407B-9BFE-E1588C831EEE}" sibTransId="{69CF016E-9E1E-4A37-80DE-D50702C93F21}"/>
    <dgm:cxn modelId="{7D5F61BF-4F46-4F19-8293-5F8751197BCA}" type="presOf" srcId="{EDFF49C5-42BB-4098-B6D7-BAB7D124446A}" destId="{8E0F977C-1F3C-4524-8F03-0FB80D9D7DCE}" srcOrd="0" destOrd="0" presId="urn:microsoft.com/office/officeart/2005/8/layout/hierarchy3"/>
    <dgm:cxn modelId="{83128E78-7229-4FE8-BA95-5CE07C64A294}" type="presOf" srcId="{7A628935-2B40-4C42-8359-AA874CE6542E}" destId="{303D1A60-9BC8-4B5D-BEFB-625AAF51A01A}" srcOrd="0" destOrd="0" presId="urn:microsoft.com/office/officeart/2005/8/layout/hierarchy3"/>
    <dgm:cxn modelId="{00877565-85FF-4AA1-8417-AD15B46AA47E}" srcId="{0E9CDBAF-A262-4C6D-9906-4338E48A6EE5}" destId="{02BF105A-D922-4A1F-BB0E-E00FDD2396C2}" srcOrd="0" destOrd="0" parTransId="{7AAF064A-C5B3-4170-A87B-718E38DDAC4B}" sibTransId="{984AE95B-EE69-4526-AD82-EC11F0F2DBA9}"/>
    <dgm:cxn modelId="{64FA175A-9F06-433C-B92F-4588A768863D}" type="presOf" srcId="{4F8DFE47-EAFC-407B-9BFE-E1588C831EEE}" destId="{1E35F903-29D7-48AB-B2CE-F1AAD173DC93}" srcOrd="0" destOrd="0" presId="urn:microsoft.com/office/officeart/2005/8/layout/hierarchy3"/>
    <dgm:cxn modelId="{BB9B70F6-5193-41E8-84B0-26267ACFBB8F}" type="presOf" srcId="{E5CF9BFE-B2CD-4CEC-BCA8-672DC53FEBBC}" destId="{9E0EFE3A-E3AC-4DAC-843D-004EB2919022}" srcOrd="0" destOrd="0" presId="urn:microsoft.com/office/officeart/2005/8/layout/hierarchy3"/>
    <dgm:cxn modelId="{89859EA0-2AAA-4879-8574-7C065E8BBD99}" type="presOf" srcId="{266225DD-188E-44FE-A5DA-B564E9BD88AB}" destId="{2FF0B465-69AC-4A7E-A042-98E7A34FD164}" srcOrd="0" destOrd="0" presId="urn:microsoft.com/office/officeart/2005/8/layout/hierarchy3"/>
    <dgm:cxn modelId="{688E52A4-19A2-4BAE-A5F0-57C2B2BDF4D4}" type="presOf" srcId="{9432215D-929C-495D-8758-E5BEDF21A68B}" destId="{1D03B5DC-B491-485F-B2BA-533357F0D85B}" srcOrd="0" destOrd="0" presId="urn:microsoft.com/office/officeart/2005/8/layout/hierarchy3"/>
    <dgm:cxn modelId="{09308C38-B2CE-42E8-9683-E476BC0A2B0F}" srcId="{2D6540B9-8CF8-40E0-A589-909F37E2FFA4}" destId="{E209592E-5A6B-4306-90E6-89C3079F7304}" srcOrd="0" destOrd="0" parTransId="{599AAC5B-493C-4B75-9D2C-D7AE1EEC6D73}" sibTransId="{667583D6-ABA0-46BC-839D-5A41179B40EA}"/>
    <dgm:cxn modelId="{8B4041BA-C0FB-418D-B3AA-BBCE7BE481E9}" type="presOf" srcId="{266225DD-188E-44FE-A5DA-B564E9BD88AB}" destId="{54F075AC-5833-408B-80C9-18C9CF7C7468}" srcOrd="1" destOrd="0" presId="urn:microsoft.com/office/officeart/2005/8/layout/hierarchy3"/>
    <dgm:cxn modelId="{FCBDD4C3-5F58-46A6-840F-F4C9CF126897}" type="presOf" srcId="{2D6540B9-8CF8-40E0-A589-909F37E2FFA4}" destId="{26A04F02-F352-4790-BE61-62B4C4AAF452}" srcOrd="1" destOrd="0" presId="urn:microsoft.com/office/officeart/2005/8/layout/hierarchy3"/>
    <dgm:cxn modelId="{36675E26-CCC6-4831-8EDE-8AF286919895}" type="presOf" srcId="{A78D03D6-27BB-4C88-8FB2-55C7D322219D}" destId="{35A4E01B-AD62-460F-BEAE-579B00CB8099}" srcOrd="0" destOrd="0" presId="urn:microsoft.com/office/officeart/2005/8/layout/hierarchy3"/>
    <dgm:cxn modelId="{96D085A6-BFDC-4E48-8413-AAE02FDBD359}" srcId="{E5CF9BFE-B2CD-4CEC-BCA8-672DC53FEBBC}" destId="{266225DD-188E-44FE-A5DA-B564E9BD88AB}" srcOrd="0" destOrd="0" parTransId="{23DAE9A8-34E8-4BCD-86F3-808592C23405}" sibTransId="{BCAFE4A0-D34E-4B99-95A4-37A983840D8D}"/>
    <dgm:cxn modelId="{A59AFE80-BDDA-42C7-8E5D-076EA325D8F9}" srcId="{266225DD-188E-44FE-A5DA-B564E9BD88AB}" destId="{598EAD38-2D19-4818-B296-C8E093584583}" srcOrd="2" destOrd="0" parTransId="{C9CD5ED9-0A21-46A4-8E98-A2EE12D69281}" sibTransId="{FD360D2B-39D5-487B-8F15-75C89FD5715B}"/>
    <dgm:cxn modelId="{EE476AAD-8DF9-44D3-8E72-8EA741015220}" type="presOf" srcId="{E209592E-5A6B-4306-90E6-89C3079F7304}" destId="{2F0DB5CD-46E0-439B-A031-E330C3A692EE}" srcOrd="0" destOrd="0" presId="urn:microsoft.com/office/officeart/2005/8/layout/hierarchy3"/>
    <dgm:cxn modelId="{B16A9986-DE1C-4802-8679-53D33B571CA7}" type="presOf" srcId="{EF8A7669-7799-48FE-A4FA-7F7A3336B68D}" destId="{9449ABFD-D2AA-4B13-85B0-0316F1816CC4}" srcOrd="0" destOrd="0" presId="urn:microsoft.com/office/officeart/2005/8/layout/hierarchy3"/>
    <dgm:cxn modelId="{5B187BF3-9542-492C-8BD9-B4210ED06E0B}" type="presOf" srcId="{647BEC6E-C1A9-47FD-8C26-371BA46820DF}" destId="{0AEFE98A-AD87-4DB3-A8F1-012851B9A46F}" srcOrd="0" destOrd="0" presId="urn:microsoft.com/office/officeart/2005/8/layout/hierarchy3"/>
    <dgm:cxn modelId="{9888AF93-BEDD-448B-9613-9E30D42E0A38}" type="presOf" srcId="{631D8C53-A94C-4FC7-8F3E-34165BF0C097}" destId="{79BCF1D3-4F4D-4EFA-85F9-ABA4E3B3FB5B}" srcOrd="0" destOrd="0" presId="urn:microsoft.com/office/officeart/2005/8/layout/hierarchy3"/>
    <dgm:cxn modelId="{86C850D4-28CA-4C51-8FA8-B5A23950D6FF}" type="presOf" srcId="{C528DBBE-2FB5-43C7-B088-19D7336A9587}" destId="{1253B99E-D751-435F-A15B-B5F3AC8EB105}" srcOrd="0" destOrd="0" presId="urn:microsoft.com/office/officeart/2005/8/layout/hierarchy3"/>
    <dgm:cxn modelId="{56E53B5D-F297-4084-9434-6F55ED39D7CC}" type="presOf" srcId="{50BDC1FB-BB40-4998-A5FB-993AE1A07845}" destId="{C5B94E6E-A56E-4ABE-8E6A-031C43651E1F}" srcOrd="0" destOrd="0" presId="urn:microsoft.com/office/officeart/2005/8/layout/hierarchy3"/>
    <dgm:cxn modelId="{099D5AFD-AD4C-413F-B69C-030762A398E9}" type="presOf" srcId="{543F5F4B-72A3-4812-B5F1-FDF6650ED16D}" destId="{4EAC98E3-1F8C-4135-8AA7-35718F716795}" srcOrd="0" destOrd="0" presId="urn:microsoft.com/office/officeart/2005/8/layout/hierarchy3"/>
    <dgm:cxn modelId="{D43D6297-B16A-48A6-B096-643E148A49C5}" srcId="{E5CF9BFE-B2CD-4CEC-BCA8-672DC53FEBBC}" destId="{0E9CDBAF-A262-4C6D-9906-4338E48A6EE5}" srcOrd="2" destOrd="0" parTransId="{D059A643-0883-4053-888A-677AC80519CF}" sibTransId="{43ACE4E9-364A-498A-8ADE-36A2E37E19CA}"/>
    <dgm:cxn modelId="{8FB585BB-478C-4E95-A048-E31AD899BCB3}" srcId="{0E9CDBAF-A262-4C6D-9906-4338E48A6EE5}" destId="{631D8C53-A94C-4FC7-8F3E-34165BF0C097}" srcOrd="1" destOrd="0" parTransId="{C528DBBE-2FB5-43C7-B088-19D7336A9587}" sibTransId="{CA1F0A23-D021-4B69-A4D8-B3AF7F2583DE}"/>
    <dgm:cxn modelId="{5B6CF975-7D5A-4BC4-AF57-ACA7337832E0}" srcId="{2D6540B9-8CF8-40E0-A589-909F37E2FFA4}" destId="{BDB22A5C-2601-4530-9D68-78F83B5C64A7}" srcOrd="2" destOrd="0" parTransId="{A78D03D6-27BB-4C88-8FB2-55C7D322219D}" sibTransId="{559A5EB5-379C-475B-A26A-79F41C0E21F5}"/>
    <dgm:cxn modelId="{AF470E53-0671-414A-9173-46555FE440C8}" type="presOf" srcId="{598EAD38-2D19-4818-B296-C8E093584583}" destId="{33D553DE-A625-4090-8AF5-1E449978C74E}" srcOrd="0" destOrd="0" presId="urn:microsoft.com/office/officeart/2005/8/layout/hierarchy3"/>
    <dgm:cxn modelId="{8ACF2E90-AFAC-4F42-92E1-9C58DC0C1DB8}" srcId="{0E9CDBAF-A262-4C6D-9906-4338E48A6EE5}" destId="{7A628935-2B40-4C42-8359-AA874CE6542E}" srcOrd="2" destOrd="0" parTransId="{BD3EBAB9-7B2F-46DE-92D0-0F14FEDB0C77}" sibTransId="{FDADF2DB-3EFD-4B88-A8F4-EA4393B76031}"/>
    <dgm:cxn modelId="{5AE456F3-B675-463F-AA66-061535B6439D}" type="presOf" srcId="{D425E575-ECCD-4732-9B33-F76120300A9B}" destId="{94ABCD14-87B1-409D-B139-22F76F2BDBA6}" srcOrd="0" destOrd="0" presId="urn:microsoft.com/office/officeart/2005/8/layout/hierarchy3"/>
    <dgm:cxn modelId="{1F6B5122-7C32-4F22-993C-2DAAE09123A1}" srcId="{E5CF9BFE-B2CD-4CEC-BCA8-672DC53FEBBC}" destId="{2D6540B9-8CF8-40E0-A589-909F37E2FFA4}" srcOrd="1" destOrd="0" parTransId="{B7A8E9FD-A5A1-4480-9518-9423A52CAEEF}" sibTransId="{5F2AFF56-A84A-400C-8D8E-2E4DD5AB92D8}"/>
    <dgm:cxn modelId="{CA641E98-D9ED-4506-B52B-1EFCC75A3365}" type="presOf" srcId="{02BF105A-D922-4A1F-BB0E-E00FDD2396C2}" destId="{82938383-87B5-4AB2-8B85-EFF1AEC76F79}" srcOrd="0" destOrd="0" presId="urn:microsoft.com/office/officeart/2005/8/layout/hierarchy3"/>
    <dgm:cxn modelId="{012272F2-C8E5-44CA-92EA-CC92334D0079}" srcId="{266225DD-188E-44FE-A5DA-B564E9BD88AB}" destId="{14B03B88-5E62-485A-91B5-9A091951DF95}" srcOrd="1" destOrd="0" parTransId="{079C07D8-33B9-434A-AC02-CFDB1D9FD149}" sibTransId="{57AAF69B-AFC4-4715-A04E-A2F223CEE149}"/>
    <dgm:cxn modelId="{39527DED-2517-4B23-AAB9-393ACCE2ECBD}" type="presParOf" srcId="{9E0EFE3A-E3AC-4DAC-843D-004EB2919022}" destId="{5D0B614A-192B-4F24-B711-A2C62FF7FCF4}" srcOrd="0" destOrd="0" presId="urn:microsoft.com/office/officeart/2005/8/layout/hierarchy3"/>
    <dgm:cxn modelId="{EE7FAC0E-1DB8-4864-B5C2-FB8606A32390}" type="presParOf" srcId="{5D0B614A-192B-4F24-B711-A2C62FF7FCF4}" destId="{B49BFE0E-069F-42F9-BADF-8B9EB48BFDA1}" srcOrd="0" destOrd="0" presId="urn:microsoft.com/office/officeart/2005/8/layout/hierarchy3"/>
    <dgm:cxn modelId="{FE355C07-EA99-48E6-B4BA-C777CBB40061}" type="presParOf" srcId="{B49BFE0E-069F-42F9-BADF-8B9EB48BFDA1}" destId="{2FF0B465-69AC-4A7E-A042-98E7A34FD164}" srcOrd="0" destOrd="0" presId="urn:microsoft.com/office/officeart/2005/8/layout/hierarchy3"/>
    <dgm:cxn modelId="{21A93DD6-1AA5-4780-A5AA-8FABA879C12F}" type="presParOf" srcId="{B49BFE0E-069F-42F9-BADF-8B9EB48BFDA1}" destId="{54F075AC-5833-408B-80C9-18C9CF7C7468}" srcOrd="1" destOrd="0" presId="urn:microsoft.com/office/officeart/2005/8/layout/hierarchy3"/>
    <dgm:cxn modelId="{757AC3C8-000F-41B8-A64F-ECF0076EFF3C}" type="presParOf" srcId="{5D0B614A-192B-4F24-B711-A2C62FF7FCF4}" destId="{95862759-A96A-4572-BF99-1F79D4C33D84}" srcOrd="1" destOrd="0" presId="urn:microsoft.com/office/officeart/2005/8/layout/hierarchy3"/>
    <dgm:cxn modelId="{937EF689-C070-441A-97F4-6D3F31E7DB37}" type="presParOf" srcId="{95862759-A96A-4572-BF99-1F79D4C33D84}" destId="{8E0F977C-1F3C-4524-8F03-0FB80D9D7DCE}" srcOrd="0" destOrd="0" presId="urn:microsoft.com/office/officeart/2005/8/layout/hierarchy3"/>
    <dgm:cxn modelId="{C0159FB4-A3E0-467F-9D45-885AABB1356A}" type="presParOf" srcId="{95862759-A96A-4572-BF99-1F79D4C33D84}" destId="{B41E78C4-F34E-49A8-A4D2-7FBD7A14A706}" srcOrd="1" destOrd="0" presId="urn:microsoft.com/office/officeart/2005/8/layout/hierarchy3"/>
    <dgm:cxn modelId="{E9CCAE11-C276-4755-A897-AA184A7FA76B}" type="presParOf" srcId="{95862759-A96A-4572-BF99-1F79D4C33D84}" destId="{47530774-B70E-4561-9728-D64523C7114E}" srcOrd="2" destOrd="0" presId="urn:microsoft.com/office/officeart/2005/8/layout/hierarchy3"/>
    <dgm:cxn modelId="{8EA974C2-31C2-4B84-BB83-3AC69DD0A2D8}" type="presParOf" srcId="{95862759-A96A-4572-BF99-1F79D4C33D84}" destId="{264DAC98-A76A-4484-8D2E-AB6ECD13FC0C}" srcOrd="3" destOrd="0" presId="urn:microsoft.com/office/officeart/2005/8/layout/hierarchy3"/>
    <dgm:cxn modelId="{972A7C92-FD45-46F3-BA59-DC143D0E2127}" type="presParOf" srcId="{95862759-A96A-4572-BF99-1F79D4C33D84}" destId="{6CCF955A-B565-4EE6-BDAB-1380CB93835B}" srcOrd="4" destOrd="0" presId="urn:microsoft.com/office/officeart/2005/8/layout/hierarchy3"/>
    <dgm:cxn modelId="{BF68F3E9-33CD-45D0-A244-1F61827C5AA7}" type="presParOf" srcId="{95862759-A96A-4572-BF99-1F79D4C33D84}" destId="{33D553DE-A625-4090-8AF5-1E449978C74E}" srcOrd="5" destOrd="0" presId="urn:microsoft.com/office/officeart/2005/8/layout/hierarchy3"/>
    <dgm:cxn modelId="{238B2806-2FD0-4C1D-95DD-F20710DD54F7}" type="presParOf" srcId="{9E0EFE3A-E3AC-4DAC-843D-004EB2919022}" destId="{A409C577-768A-4BD8-829F-A91C9A23A1EC}" srcOrd="1" destOrd="0" presId="urn:microsoft.com/office/officeart/2005/8/layout/hierarchy3"/>
    <dgm:cxn modelId="{CDB6423D-AD22-40A0-BA30-CDB70D879B09}" type="presParOf" srcId="{A409C577-768A-4BD8-829F-A91C9A23A1EC}" destId="{2AAF5B97-7F91-45D9-9045-934AE28B9764}" srcOrd="0" destOrd="0" presId="urn:microsoft.com/office/officeart/2005/8/layout/hierarchy3"/>
    <dgm:cxn modelId="{B34DD8D9-43B9-4A31-B8E5-D49319520E99}" type="presParOf" srcId="{2AAF5B97-7F91-45D9-9045-934AE28B9764}" destId="{47DF49B0-035C-44A3-9129-2FE8C2D179D7}" srcOrd="0" destOrd="0" presId="urn:microsoft.com/office/officeart/2005/8/layout/hierarchy3"/>
    <dgm:cxn modelId="{294A7ED3-2285-43CE-B4DB-F4E5496B69B2}" type="presParOf" srcId="{2AAF5B97-7F91-45D9-9045-934AE28B9764}" destId="{26A04F02-F352-4790-BE61-62B4C4AAF452}" srcOrd="1" destOrd="0" presId="urn:microsoft.com/office/officeart/2005/8/layout/hierarchy3"/>
    <dgm:cxn modelId="{BBC3CF58-B39D-4247-8710-430A810E27B9}" type="presParOf" srcId="{A409C577-768A-4BD8-829F-A91C9A23A1EC}" destId="{C988385C-BA8D-4A6F-8040-0D74F7975A2E}" srcOrd="1" destOrd="0" presId="urn:microsoft.com/office/officeart/2005/8/layout/hierarchy3"/>
    <dgm:cxn modelId="{6D302AF2-15E5-4168-A216-1790B66C190B}" type="presParOf" srcId="{C988385C-BA8D-4A6F-8040-0D74F7975A2E}" destId="{6CF35C57-59F6-443A-8E7E-27161C233D5A}" srcOrd="0" destOrd="0" presId="urn:microsoft.com/office/officeart/2005/8/layout/hierarchy3"/>
    <dgm:cxn modelId="{9E7F95E7-3E91-4509-8AC9-667F342EC552}" type="presParOf" srcId="{C988385C-BA8D-4A6F-8040-0D74F7975A2E}" destId="{2F0DB5CD-46E0-439B-A031-E330C3A692EE}" srcOrd="1" destOrd="0" presId="urn:microsoft.com/office/officeart/2005/8/layout/hierarchy3"/>
    <dgm:cxn modelId="{7606C7BF-78EC-4AE0-8C3F-ABA03A4CA07B}" type="presParOf" srcId="{C988385C-BA8D-4A6F-8040-0D74F7975A2E}" destId="{F8B2612C-94E5-4E95-B849-5E6DBC62C156}" srcOrd="2" destOrd="0" presId="urn:microsoft.com/office/officeart/2005/8/layout/hierarchy3"/>
    <dgm:cxn modelId="{682155A2-D9D6-40F9-9807-C008BE468066}" type="presParOf" srcId="{C988385C-BA8D-4A6F-8040-0D74F7975A2E}" destId="{BB620141-46E0-4AF0-A93B-EBC3DADA3DC6}" srcOrd="3" destOrd="0" presId="urn:microsoft.com/office/officeart/2005/8/layout/hierarchy3"/>
    <dgm:cxn modelId="{1587FEC1-0DE6-4703-8D8F-66C730CAEC0E}" type="presParOf" srcId="{C988385C-BA8D-4A6F-8040-0D74F7975A2E}" destId="{35A4E01B-AD62-460F-BEAE-579B00CB8099}" srcOrd="4" destOrd="0" presId="urn:microsoft.com/office/officeart/2005/8/layout/hierarchy3"/>
    <dgm:cxn modelId="{F7A8E140-67A9-45E9-A7E5-92EBB84DFA88}" type="presParOf" srcId="{C988385C-BA8D-4A6F-8040-0D74F7975A2E}" destId="{FF60326C-4592-458B-AF31-828928CF306F}" srcOrd="5" destOrd="0" presId="urn:microsoft.com/office/officeart/2005/8/layout/hierarchy3"/>
    <dgm:cxn modelId="{01C5344D-DA2C-425F-96F3-9DB72C35A1E6}" type="presParOf" srcId="{C988385C-BA8D-4A6F-8040-0D74F7975A2E}" destId="{1D03B5DC-B491-485F-B2BA-533357F0D85B}" srcOrd="6" destOrd="0" presId="urn:microsoft.com/office/officeart/2005/8/layout/hierarchy3"/>
    <dgm:cxn modelId="{465559C9-625C-43D3-87B5-60B8EEF14C89}" type="presParOf" srcId="{C988385C-BA8D-4A6F-8040-0D74F7975A2E}" destId="{94ABCD14-87B1-409D-B139-22F76F2BDBA6}" srcOrd="7" destOrd="0" presId="urn:microsoft.com/office/officeart/2005/8/layout/hierarchy3"/>
    <dgm:cxn modelId="{4B1C239B-951D-4ACE-8BAD-F0513AD6EDCF}" type="presParOf" srcId="{C988385C-BA8D-4A6F-8040-0D74F7975A2E}" destId="{DAFAA71F-3D57-4561-875F-2784672EE9F0}" srcOrd="8" destOrd="0" presId="urn:microsoft.com/office/officeart/2005/8/layout/hierarchy3"/>
    <dgm:cxn modelId="{27962C67-7E17-4B53-9EBE-424C15FC81A9}" type="presParOf" srcId="{C988385C-BA8D-4A6F-8040-0D74F7975A2E}" destId="{C5B94E6E-A56E-4ABE-8E6A-031C43651E1F}" srcOrd="9" destOrd="0" presId="urn:microsoft.com/office/officeart/2005/8/layout/hierarchy3"/>
    <dgm:cxn modelId="{C4B9F317-F7EC-4C3E-ABFC-03F14AB4FB23}" type="presParOf" srcId="{C988385C-BA8D-4A6F-8040-0D74F7975A2E}" destId="{0AEFE98A-AD87-4DB3-A8F1-012851B9A46F}" srcOrd="10" destOrd="0" presId="urn:microsoft.com/office/officeart/2005/8/layout/hierarchy3"/>
    <dgm:cxn modelId="{CAA35A5D-6902-488A-9F49-D5EA6D9B450B}" type="presParOf" srcId="{C988385C-BA8D-4A6F-8040-0D74F7975A2E}" destId="{9449ABFD-D2AA-4B13-85B0-0316F1816CC4}" srcOrd="11" destOrd="0" presId="urn:microsoft.com/office/officeart/2005/8/layout/hierarchy3"/>
    <dgm:cxn modelId="{74FF73AF-7FCD-45DC-B2F2-7437DEA62785}" type="presParOf" srcId="{9E0EFE3A-E3AC-4DAC-843D-004EB2919022}" destId="{AD549FDF-E2E3-4DA4-8C40-CD42B63C58D2}" srcOrd="2" destOrd="0" presId="urn:microsoft.com/office/officeart/2005/8/layout/hierarchy3"/>
    <dgm:cxn modelId="{CD461A7D-129A-44E0-A005-FA10DA99360A}" type="presParOf" srcId="{AD549FDF-E2E3-4DA4-8C40-CD42B63C58D2}" destId="{B6EDCCBC-CF0A-4E11-A8D0-F9C2617D6FDF}" srcOrd="0" destOrd="0" presId="urn:microsoft.com/office/officeart/2005/8/layout/hierarchy3"/>
    <dgm:cxn modelId="{C9F96CCD-59E2-4CDE-A344-6806757068ED}" type="presParOf" srcId="{B6EDCCBC-CF0A-4E11-A8D0-F9C2617D6FDF}" destId="{DD40F98A-CD01-4B6E-BAA3-8861F3D7A5C2}" srcOrd="0" destOrd="0" presId="urn:microsoft.com/office/officeart/2005/8/layout/hierarchy3"/>
    <dgm:cxn modelId="{09004F65-718F-4A50-808C-73C04D18B95A}" type="presParOf" srcId="{B6EDCCBC-CF0A-4E11-A8D0-F9C2617D6FDF}" destId="{2E9A997D-8FDB-4952-8028-DB681415A782}" srcOrd="1" destOrd="0" presId="urn:microsoft.com/office/officeart/2005/8/layout/hierarchy3"/>
    <dgm:cxn modelId="{A81B27C6-806F-48D9-9091-1DBC67B28ACC}" type="presParOf" srcId="{AD549FDF-E2E3-4DA4-8C40-CD42B63C58D2}" destId="{802DAC1A-42F4-4BA4-9ED0-531A674C7A1B}" srcOrd="1" destOrd="0" presId="urn:microsoft.com/office/officeart/2005/8/layout/hierarchy3"/>
    <dgm:cxn modelId="{037A26C5-9D27-4270-85AC-E411BDF315D2}" type="presParOf" srcId="{802DAC1A-42F4-4BA4-9ED0-531A674C7A1B}" destId="{FA4CDC92-1EDC-4E63-8568-A8AE25ED4BE3}" srcOrd="0" destOrd="0" presId="urn:microsoft.com/office/officeart/2005/8/layout/hierarchy3"/>
    <dgm:cxn modelId="{7AE3287C-15EE-4995-93B4-4B26B7F7E30B}" type="presParOf" srcId="{802DAC1A-42F4-4BA4-9ED0-531A674C7A1B}" destId="{82938383-87B5-4AB2-8B85-EFF1AEC76F79}" srcOrd="1" destOrd="0" presId="urn:microsoft.com/office/officeart/2005/8/layout/hierarchy3"/>
    <dgm:cxn modelId="{126DDB7A-4027-4070-A1BB-4BDDB0C7AE13}" type="presParOf" srcId="{802DAC1A-42F4-4BA4-9ED0-531A674C7A1B}" destId="{1253B99E-D751-435F-A15B-B5F3AC8EB105}" srcOrd="2" destOrd="0" presId="urn:microsoft.com/office/officeart/2005/8/layout/hierarchy3"/>
    <dgm:cxn modelId="{1E4BD5D2-9E93-430D-8689-97EE14B5785C}" type="presParOf" srcId="{802DAC1A-42F4-4BA4-9ED0-531A674C7A1B}" destId="{79BCF1D3-4F4D-4EFA-85F9-ABA4E3B3FB5B}" srcOrd="3" destOrd="0" presId="urn:microsoft.com/office/officeart/2005/8/layout/hierarchy3"/>
    <dgm:cxn modelId="{2F67485F-B7E9-4ABB-AFDD-6A6BA5FAADEF}" type="presParOf" srcId="{802DAC1A-42F4-4BA4-9ED0-531A674C7A1B}" destId="{E50D5D52-6216-4091-8AE4-402164A08E1F}" srcOrd="4" destOrd="0" presId="urn:microsoft.com/office/officeart/2005/8/layout/hierarchy3"/>
    <dgm:cxn modelId="{CB0A0C20-946D-4433-8072-9D2917A390DE}" type="presParOf" srcId="{802DAC1A-42F4-4BA4-9ED0-531A674C7A1B}" destId="{303D1A60-9BC8-4B5D-BEFB-625AAF51A01A}" srcOrd="5" destOrd="0" presId="urn:microsoft.com/office/officeart/2005/8/layout/hierarchy3"/>
    <dgm:cxn modelId="{170219E5-64AB-4FAC-AB80-980E4270E0DB}" type="presParOf" srcId="{802DAC1A-42F4-4BA4-9ED0-531A674C7A1B}" destId="{1E35F903-29D7-48AB-B2CE-F1AAD173DC93}" srcOrd="6" destOrd="0" presId="urn:microsoft.com/office/officeart/2005/8/layout/hierarchy3"/>
    <dgm:cxn modelId="{F5F5F257-66D9-44B7-9692-70E29EC3FA9A}" type="presParOf" srcId="{802DAC1A-42F4-4BA4-9ED0-531A674C7A1B}" destId="{4EAC98E3-1F8C-4135-8AA7-35718F71679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D2361-49F0-4E37-AD12-8ECF6EE93194}">
      <dsp:nvSpPr>
        <dsp:cNvPr id="0" name=""/>
        <dsp:cNvSpPr/>
      </dsp:nvSpPr>
      <dsp:spPr>
        <a:xfrm>
          <a:off x="1686057" y="483272"/>
          <a:ext cx="2460798" cy="246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If I buy this I’ll 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 more productively</a:t>
          </a:r>
        </a:p>
      </dsp:txBody>
      <dsp:txXfrm>
        <a:off x="1686057" y="483272"/>
        <a:ext cx="2460798" cy="2460798"/>
      </dsp:txXfrm>
    </dsp:sp>
    <dsp:sp modelId="{55095FD9-874A-47A5-9EC0-54181A763A54}">
      <dsp:nvSpPr>
        <dsp:cNvPr id="0" name=""/>
        <dsp:cNvSpPr/>
      </dsp:nvSpPr>
      <dsp:spPr>
        <a:xfrm>
          <a:off x="2076626" y="-378"/>
          <a:ext cx="5816512" cy="5816512"/>
        </a:xfrm>
        <a:prstGeom prst="leftCircularArrow">
          <a:avLst>
            <a:gd name="adj1" fmla="val 8250"/>
            <a:gd name="adj2" fmla="val 576239"/>
            <a:gd name="adj3" fmla="val 7836703"/>
            <a:gd name="adj4" fmla="val 10747903"/>
            <a:gd name="adj5" fmla="val 962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2D185-B49D-4F34-95CD-9DDF85BACEEE}">
      <dsp:nvSpPr>
        <dsp:cNvPr id="0" name=""/>
        <dsp:cNvSpPr/>
      </dsp:nvSpPr>
      <dsp:spPr>
        <a:xfrm>
          <a:off x="3754483" y="4065890"/>
          <a:ext cx="2460798" cy="246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If they buy this they will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 work more productively</a:t>
          </a:r>
        </a:p>
      </dsp:txBody>
      <dsp:txXfrm>
        <a:off x="3754483" y="4065890"/>
        <a:ext cx="2460798" cy="2460798"/>
      </dsp:txXfrm>
    </dsp:sp>
    <dsp:sp modelId="{1F7916C9-A02B-41E6-8F48-39302F8B1CA0}">
      <dsp:nvSpPr>
        <dsp:cNvPr id="0" name=""/>
        <dsp:cNvSpPr/>
      </dsp:nvSpPr>
      <dsp:spPr>
        <a:xfrm>
          <a:off x="2076626" y="-378"/>
          <a:ext cx="5816512" cy="5816512"/>
        </a:xfrm>
        <a:prstGeom prst="leftCircularArrow">
          <a:avLst>
            <a:gd name="adj1" fmla="val 8250"/>
            <a:gd name="adj2" fmla="val 576239"/>
            <a:gd name="adj3" fmla="val 628336"/>
            <a:gd name="adj4" fmla="val 3539536"/>
            <a:gd name="adj5" fmla="val 962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C06A9-083D-4494-B39C-A0915F5447F2}">
      <dsp:nvSpPr>
        <dsp:cNvPr id="0" name=""/>
        <dsp:cNvSpPr/>
      </dsp:nvSpPr>
      <dsp:spPr>
        <a:xfrm>
          <a:off x="5822908" y="483272"/>
          <a:ext cx="2460798" cy="246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Buy this and you’ll 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300" b="0" i="0" u="none" strike="noStrike" kern="1200" cap="none" normalizeH="0" baseline="0" smtClean="0">
              <a:ln>
                <a:noFill/>
              </a:ln>
              <a:solidFill>
                <a:schemeClr val="tx1"/>
              </a:solidFill>
              <a:effectLst/>
              <a:latin typeface="Arial" charset="0"/>
              <a:cs typeface="Arial" charset="0"/>
            </a:rPr>
            <a:t> more productively</a:t>
          </a:r>
        </a:p>
      </dsp:txBody>
      <dsp:txXfrm>
        <a:off x="5822908" y="483272"/>
        <a:ext cx="2460798" cy="2460798"/>
      </dsp:txXfrm>
    </dsp:sp>
    <dsp:sp modelId="{3DD91286-E5BC-4DF5-A8D3-96FEB1829401}">
      <dsp:nvSpPr>
        <dsp:cNvPr id="0" name=""/>
        <dsp:cNvSpPr/>
      </dsp:nvSpPr>
      <dsp:spPr>
        <a:xfrm>
          <a:off x="2076626" y="-378"/>
          <a:ext cx="5816512" cy="5816512"/>
        </a:xfrm>
        <a:prstGeom prst="leftCircularArrow">
          <a:avLst>
            <a:gd name="adj1" fmla="val 8250"/>
            <a:gd name="adj2" fmla="val 576239"/>
            <a:gd name="adj3" fmla="val 15543801"/>
            <a:gd name="adj4" fmla="val 17432438"/>
            <a:gd name="adj5" fmla="val 962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85400C98-B146-4F1D-B07F-F8FB18B5EC3F}" type="datetimeFigureOut">
              <a:rPr lang="en-US" smtClean="0"/>
              <a:pPr/>
              <a:t>10/26/2016</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18DA4093-562C-4CBB-B844-DD697A2EE536}" type="slidenum">
              <a:rPr lang="en-US" smtClean="0"/>
              <a:pPr/>
              <a:t>‹#›</a:t>
            </a:fld>
            <a:endParaRPr lang="en-US"/>
          </a:p>
        </p:txBody>
      </p:sp>
    </p:spTree>
    <p:extLst>
      <p:ext uri="{BB962C8B-B14F-4D97-AF65-F5344CB8AC3E}">
        <p14:creationId xmlns:p14="http://schemas.microsoft.com/office/powerpoint/2010/main" val="3647952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DA4CE99B-4B12-4BFA-887C-7F941E8B3BDB}" type="datetimeFigureOut">
              <a:rPr lang="en-US" smtClean="0"/>
              <a:pPr/>
              <a:t>10/26/2016</a:t>
            </a:fld>
            <a:endParaRPr lang="en-US"/>
          </a:p>
        </p:txBody>
      </p:sp>
      <p:sp>
        <p:nvSpPr>
          <p:cNvPr id="4" name="Slide Image Placeholder 3"/>
          <p:cNvSpPr>
            <a:spLocks noGrp="1" noRot="1" noChangeAspect="1"/>
          </p:cNvSpPr>
          <p:nvPr>
            <p:ph type="sldImg" idx="2"/>
          </p:nvPr>
        </p:nvSpPr>
        <p:spPr>
          <a:xfrm>
            <a:off x="403225" y="696913"/>
            <a:ext cx="620553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D9B7AF1-8BCF-4938-9AB6-14D480F3DBFF}" type="slidenum">
              <a:rPr lang="en-US" smtClean="0"/>
              <a:pPr/>
              <a:t>‹#›</a:t>
            </a:fld>
            <a:endParaRPr lang="en-US"/>
          </a:p>
        </p:txBody>
      </p:sp>
    </p:spTree>
    <p:extLst>
      <p:ext uri="{BB962C8B-B14F-4D97-AF65-F5344CB8AC3E}">
        <p14:creationId xmlns:p14="http://schemas.microsoft.com/office/powerpoint/2010/main" val="203151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xfrm>
            <a:off x="403225" y="696913"/>
            <a:ext cx="6205538" cy="3486150"/>
          </a:xfrm>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4BE42B-FE3F-4CBA-8A37-4890FA535640}"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403225" y="696913"/>
            <a:ext cx="6205538" cy="3486150"/>
          </a:xfrm>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B6EEE-683E-41C6-8880-57720313604F}" type="slidenum">
              <a:rPr lang="en-US" smtClean="0"/>
              <a:pPr/>
              <a:t>133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7717" y="3886200"/>
            <a:ext cx="9155906"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7717" y="5124450"/>
            <a:ext cx="9155906"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45512" y="6355080"/>
            <a:ext cx="3051969" cy="365760"/>
          </a:xfrm>
        </p:spPr>
        <p:txBody>
          <a:bodyPr/>
          <a:lstStyle>
            <a:lvl1pPr>
              <a:defRPr sz="1400"/>
            </a:lvl1pPr>
          </a:lstStyle>
          <a:p>
            <a:fld id="{60E34A62-9170-4982-874D-7447FF80722B}" type="datetimeFigureOut">
              <a:rPr lang="en-US" smtClean="0"/>
              <a:pPr/>
              <a:t>10/26/2016</a:t>
            </a:fld>
            <a:endParaRPr lang="en-US"/>
          </a:p>
        </p:txBody>
      </p:sp>
      <p:sp>
        <p:nvSpPr>
          <p:cNvPr id="17" name="Footer Placeholder 16"/>
          <p:cNvSpPr>
            <a:spLocks noGrp="1"/>
          </p:cNvSpPr>
          <p:nvPr>
            <p:ph type="ftr" sz="quarter" idx="11"/>
          </p:nvPr>
        </p:nvSpPr>
        <p:spPr>
          <a:xfrm>
            <a:off x="3869896" y="6355080"/>
            <a:ext cx="4638993" cy="365760"/>
          </a:xfrm>
        </p:spPr>
        <p:txBody>
          <a:bodyPr/>
          <a:lstStyle/>
          <a:p>
            <a:endParaRPr lang="en-US"/>
          </a:p>
        </p:txBody>
      </p:sp>
      <p:sp>
        <p:nvSpPr>
          <p:cNvPr id="29" name="Slide Number Placeholder 28"/>
          <p:cNvSpPr>
            <a:spLocks noGrp="1"/>
          </p:cNvSpPr>
          <p:nvPr>
            <p:ph type="sldNum" sz="quarter" idx="12"/>
          </p:nvPr>
        </p:nvSpPr>
        <p:spPr>
          <a:xfrm>
            <a:off x="1623647" y="6355080"/>
            <a:ext cx="1627717" cy="365760"/>
          </a:xfrm>
        </p:spPr>
        <p:txBody>
          <a:bodyPr/>
          <a:lstStyle/>
          <a:p>
            <a:fld id="{6017F114-F90D-451C-80CE-FB474E05A99B}" type="slidenum">
              <a:rPr lang="en-US" smtClean="0"/>
              <a:pPr/>
              <a:t>‹#›</a:t>
            </a:fld>
            <a:endParaRPr lang="en-US"/>
          </a:p>
        </p:txBody>
      </p:sp>
      <p:sp>
        <p:nvSpPr>
          <p:cNvPr id="21" name="Rectangle 20"/>
          <p:cNvSpPr/>
          <p:nvPr/>
        </p:nvSpPr>
        <p:spPr>
          <a:xfrm>
            <a:off x="1208071" y="3648075"/>
            <a:ext cx="97663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20788" y="5048250"/>
            <a:ext cx="97663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8071" y="3648075"/>
            <a:ext cx="305197"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20787" y="5048250"/>
            <a:ext cx="305197"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7F114-F90D-451C-80CE-FB474E05A9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0709" y="274639"/>
            <a:ext cx="2746772"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0394" y="274639"/>
            <a:ext cx="8036851"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7F114-F90D-451C-80CE-FB474E05A99B}" type="slidenum">
              <a:rPr lang="en-US" smtClean="0"/>
              <a:pPr/>
              <a:t>‹#›</a:t>
            </a:fld>
            <a:endParaRPr lang="en-US"/>
          </a:p>
        </p:txBody>
      </p:sp>
      <p:sp>
        <p:nvSpPr>
          <p:cNvPr id="7" name="Straight Connector 6"/>
          <p:cNvSpPr>
            <a:spLocks noChangeShapeType="1"/>
          </p:cNvSpPr>
          <p:nvPr/>
        </p:nvSpPr>
        <p:spPr bwMode="auto">
          <a:xfrm>
            <a:off x="610394" y="6353175"/>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2621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1320" y="103189"/>
            <a:ext cx="11006162"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A49857-4C39-4F1D-9CC4-8BD7CD228B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7F114-F90D-451C-80CE-FB474E05A99B}" type="slidenum">
              <a:rPr lang="en-US" smtClean="0"/>
              <a:pPr/>
              <a:t>‹#›</a:t>
            </a:fld>
            <a:endParaRPr lang="en-US"/>
          </a:p>
        </p:txBody>
      </p:sp>
      <p:sp>
        <p:nvSpPr>
          <p:cNvPr id="8" name="Content Placeholder 7"/>
          <p:cNvSpPr>
            <a:spLocks noGrp="1"/>
          </p:cNvSpPr>
          <p:nvPr>
            <p:ph sz="quarter" idx="1"/>
          </p:nvPr>
        </p:nvSpPr>
        <p:spPr>
          <a:xfrm>
            <a:off x="610394" y="1219200"/>
            <a:ext cx="1098708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7717" y="2971800"/>
            <a:ext cx="9155906"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9449" y="4267200"/>
            <a:ext cx="9054174"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45512" y="6355080"/>
            <a:ext cx="3051969" cy="365760"/>
          </a:xfrm>
        </p:spPr>
        <p:txBody>
          <a:bodyPr/>
          <a:lstStyle/>
          <a:p>
            <a:fld id="{60E34A62-9170-4982-874D-7447FF80722B}" type="datetimeFigureOut">
              <a:rPr lang="en-US" smtClean="0"/>
              <a:pPr/>
              <a:t>10/26/2016</a:t>
            </a:fld>
            <a:endParaRPr lang="en-US"/>
          </a:p>
        </p:txBody>
      </p:sp>
      <p:sp>
        <p:nvSpPr>
          <p:cNvPr id="5" name="Footer Placeholder 4"/>
          <p:cNvSpPr>
            <a:spLocks noGrp="1"/>
          </p:cNvSpPr>
          <p:nvPr>
            <p:ph type="ftr" sz="quarter" idx="11"/>
          </p:nvPr>
        </p:nvSpPr>
        <p:spPr>
          <a:xfrm>
            <a:off x="3869896" y="6355080"/>
            <a:ext cx="4638993" cy="365760"/>
          </a:xfrm>
        </p:spPr>
        <p:txBody>
          <a:bodyPr/>
          <a:lstStyle/>
          <a:p>
            <a:endParaRPr lang="en-US"/>
          </a:p>
        </p:txBody>
      </p:sp>
      <p:sp>
        <p:nvSpPr>
          <p:cNvPr id="6" name="Slide Number Placeholder 5"/>
          <p:cNvSpPr>
            <a:spLocks noGrp="1"/>
          </p:cNvSpPr>
          <p:nvPr>
            <p:ph type="sldNum" sz="quarter" idx="12"/>
          </p:nvPr>
        </p:nvSpPr>
        <p:spPr>
          <a:xfrm>
            <a:off x="1428321" y="6355080"/>
            <a:ext cx="2030577" cy="365760"/>
          </a:xfrm>
        </p:spPr>
        <p:txBody>
          <a:bodyPr/>
          <a:lstStyle/>
          <a:p>
            <a:fld id="{6017F114-F90D-451C-80CE-FB474E05A99B}" type="slidenum">
              <a:rPr lang="en-US" smtClean="0"/>
              <a:pPr/>
              <a:t>‹#›</a:t>
            </a:fld>
            <a:endParaRPr lang="en-US"/>
          </a:p>
        </p:txBody>
      </p:sp>
      <p:sp>
        <p:nvSpPr>
          <p:cNvPr id="7" name="Rectangle 6"/>
          <p:cNvSpPr/>
          <p:nvPr/>
        </p:nvSpPr>
        <p:spPr>
          <a:xfrm>
            <a:off x="1220788" y="2819400"/>
            <a:ext cx="97663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20787" y="2819400"/>
            <a:ext cx="305197"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394" y="228600"/>
            <a:ext cx="10987088"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7F114-F90D-451C-80CE-FB474E05A99B}" type="slidenum">
              <a:rPr lang="en-US" smtClean="0"/>
              <a:pPr/>
              <a:t>‹#›</a:t>
            </a:fld>
            <a:endParaRPr lang="en-US"/>
          </a:p>
        </p:txBody>
      </p:sp>
      <p:sp>
        <p:nvSpPr>
          <p:cNvPr id="9" name="Content Placeholder 8"/>
          <p:cNvSpPr>
            <a:spLocks noGrp="1"/>
          </p:cNvSpPr>
          <p:nvPr>
            <p:ph sz="quarter" idx="1"/>
          </p:nvPr>
        </p:nvSpPr>
        <p:spPr>
          <a:xfrm>
            <a:off x="610394" y="1219200"/>
            <a:ext cx="539588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84306" y="1216152"/>
            <a:ext cx="539588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394" y="228600"/>
            <a:ext cx="10987088"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10394" y="1285875"/>
            <a:ext cx="5393932"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5671" y="1295400"/>
            <a:ext cx="539605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7F114-F90D-451C-80CE-FB474E05A99B}" type="slidenum">
              <a:rPr lang="en-US" smtClean="0"/>
              <a:pPr/>
              <a:t>‹#›</a:t>
            </a:fld>
            <a:endParaRPr lang="en-US"/>
          </a:p>
        </p:txBody>
      </p:sp>
      <p:sp>
        <p:nvSpPr>
          <p:cNvPr id="11" name="Content Placeholder 10"/>
          <p:cNvSpPr>
            <a:spLocks noGrp="1"/>
          </p:cNvSpPr>
          <p:nvPr>
            <p:ph sz="quarter" idx="2"/>
          </p:nvPr>
        </p:nvSpPr>
        <p:spPr>
          <a:xfrm>
            <a:off x="610394" y="2133600"/>
            <a:ext cx="5391811"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205670" y="2133600"/>
            <a:ext cx="5391811"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394" y="228600"/>
            <a:ext cx="10987088"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7F114-F90D-451C-80CE-FB474E05A99B}" type="slidenum">
              <a:rPr lang="en-US" smtClean="0"/>
              <a:pPr/>
              <a:t>‹#›</a:t>
            </a:fld>
            <a:endParaRPr lang="en-US"/>
          </a:p>
        </p:txBody>
      </p:sp>
      <p:sp>
        <p:nvSpPr>
          <p:cNvPr id="6" name="Isosceles Triangle 5"/>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7F114-F90D-451C-80CE-FB474E05A99B}" type="slidenum">
              <a:rPr lang="en-US" smtClean="0"/>
              <a:pPr/>
              <a:t>‹#›</a:t>
            </a:fld>
            <a:endParaRPr lang="en-US"/>
          </a:p>
        </p:txBody>
      </p:sp>
      <p:sp>
        <p:nvSpPr>
          <p:cNvPr id="5" name="Straight Connector 4"/>
          <p:cNvSpPr>
            <a:spLocks noChangeShapeType="1"/>
          </p:cNvSpPr>
          <p:nvPr/>
        </p:nvSpPr>
        <p:spPr bwMode="auto">
          <a:xfrm>
            <a:off x="610394" y="6353175"/>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3780" y="304800"/>
            <a:ext cx="3357166"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43780" y="1219201"/>
            <a:ext cx="3357166"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7F114-F90D-451C-80CE-FB474E05A99B}" type="slidenum">
              <a:rPr lang="en-US" smtClean="0"/>
              <a:pPr/>
              <a:t>‹#›</a:t>
            </a:fld>
            <a:endParaRPr lang="en-US"/>
          </a:p>
        </p:txBody>
      </p:sp>
      <p:sp>
        <p:nvSpPr>
          <p:cNvPr id="8" name="Straight Connector 7"/>
          <p:cNvSpPr>
            <a:spLocks noChangeShapeType="1"/>
          </p:cNvSpPr>
          <p:nvPr/>
        </p:nvSpPr>
        <p:spPr bwMode="auto">
          <a:xfrm>
            <a:off x="610394" y="6353175"/>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3075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929" y="304800"/>
            <a:ext cx="7629922"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10394" y="500856"/>
            <a:ext cx="10987088"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10394" y="1905000"/>
            <a:ext cx="10987088"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10394" y="1219200"/>
            <a:ext cx="10987088"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E34A62-9170-4982-874D-7447FF80722B}"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7F114-F90D-451C-80CE-FB474E05A99B}" type="slidenum">
              <a:rPr lang="en-US" smtClean="0"/>
              <a:pPr/>
              <a:t>‹#›</a:t>
            </a:fld>
            <a:endParaRPr lang="en-US"/>
          </a:p>
        </p:txBody>
      </p:sp>
      <p:sp>
        <p:nvSpPr>
          <p:cNvPr id="8" name="Straight Connector 7"/>
          <p:cNvSpPr>
            <a:spLocks noChangeShapeType="1"/>
          </p:cNvSpPr>
          <p:nvPr/>
        </p:nvSpPr>
        <p:spPr bwMode="auto">
          <a:xfrm>
            <a:off x="610394" y="6353175"/>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10394" y="500856"/>
            <a:ext cx="244158"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10394" y="152400"/>
            <a:ext cx="10987088"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0394" y="1219200"/>
            <a:ext cx="10987088"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45513" y="6356350"/>
            <a:ext cx="3056038" cy="365760"/>
          </a:xfrm>
          <a:prstGeom prst="rect">
            <a:avLst/>
          </a:prstGeom>
        </p:spPr>
        <p:txBody>
          <a:bodyPr vert="horz"/>
          <a:lstStyle>
            <a:lvl1pPr algn="l" eaLnBrk="1" latinLnBrk="0" hangingPunct="1">
              <a:defRPr kumimoji="0" sz="1400">
                <a:solidFill>
                  <a:schemeClr val="tx2"/>
                </a:solidFill>
              </a:defRPr>
            </a:lvl1pPr>
          </a:lstStyle>
          <a:p>
            <a:fld id="{60E34A62-9170-4982-874D-7447FF80722B}" type="datetimeFigureOut">
              <a:rPr lang="en-US" smtClean="0"/>
              <a:pPr/>
              <a:t>10/26/2016</a:t>
            </a:fld>
            <a:endParaRPr lang="en-US"/>
          </a:p>
        </p:txBody>
      </p:sp>
      <p:sp>
        <p:nvSpPr>
          <p:cNvPr id="3" name="Footer Placeholder 2"/>
          <p:cNvSpPr>
            <a:spLocks noGrp="1"/>
          </p:cNvSpPr>
          <p:nvPr>
            <p:ph type="ftr" sz="quarter" idx="3"/>
          </p:nvPr>
        </p:nvSpPr>
        <p:spPr>
          <a:xfrm>
            <a:off x="3869897" y="6356350"/>
            <a:ext cx="4679685"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7927" y="6356350"/>
            <a:ext cx="2645040" cy="365760"/>
          </a:xfrm>
          <a:prstGeom prst="rect">
            <a:avLst/>
          </a:prstGeom>
        </p:spPr>
        <p:txBody>
          <a:bodyPr vert="horz"/>
          <a:lstStyle>
            <a:lvl1pPr algn="l" eaLnBrk="1" latinLnBrk="0" hangingPunct="1">
              <a:defRPr kumimoji="0" sz="1400">
                <a:solidFill>
                  <a:schemeClr val="tx2"/>
                </a:solidFill>
              </a:defRPr>
            </a:lvl1pPr>
          </a:lstStyle>
          <a:p>
            <a:fld id="{6017F114-F90D-451C-80CE-FB474E05A99B}" type="slidenum">
              <a:rPr lang="en-US" smtClean="0"/>
              <a:pPr/>
              <a:t>‹#›</a:t>
            </a:fld>
            <a:endParaRPr lang="en-US"/>
          </a:p>
        </p:txBody>
      </p:sp>
      <p:sp>
        <p:nvSpPr>
          <p:cNvPr id="28" name="Straight Connector 27"/>
          <p:cNvSpPr>
            <a:spLocks noChangeShapeType="1"/>
          </p:cNvSpPr>
          <p:nvPr/>
        </p:nvSpPr>
        <p:spPr bwMode="auto">
          <a:xfrm>
            <a:off x="610394" y="6353175"/>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10394" y="1143000"/>
            <a:ext cx="1098708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1502" y="6447318"/>
            <a:ext cx="190849" cy="16062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www.andersonbaillie-events.com/"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220788" y="1295400"/>
            <a:ext cx="9766300" cy="2362200"/>
          </a:xfrm>
        </p:spPr>
        <p:txBody>
          <a:bodyPr>
            <a:normAutofit/>
          </a:bodyPr>
          <a:lstStyle/>
          <a:p>
            <a:pPr algn="ctr" eaLnBrk="1" hangingPunct="1"/>
            <a:r>
              <a:rPr lang="en-US" sz="4800" b="1" dirty="0" smtClean="0"/>
              <a:t>ADVERTISING AND PUBLIC RELATIONS</a:t>
            </a:r>
          </a:p>
        </p:txBody>
      </p:sp>
      <p:sp>
        <p:nvSpPr>
          <p:cNvPr id="14339" name="Rectangle 3"/>
          <p:cNvSpPr>
            <a:spLocks noGrp="1" noChangeArrowheads="1"/>
          </p:cNvSpPr>
          <p:nvPr>
            <p:ph type="subTitle" idx="1"/>
          </p:nvPr>
        </p:nvSpPr>
        <p:spPr>
          <a:xfrm>
            <a:off x="1525984" y="3810000"/>
            <a:ext cx="9461103" cy="1905000"/>
          </a:xfrm>
        </p:spPr>
        <p:txBody>
          <a:bodyPr>
            <a:noAutofit/>
          </a:bodyPr>
          <a:lstStyle/>
          <a:p>
            <a:pPr algn="ctr" eaLnBrk="1" fontAlgn="auto" hangingPunct="1">
              <a:spcAft>
                <a:spcPts val="0"/>
              </a:spcAft>
              <a:buFont typeface="Wingdings"/>
              <a:buNone/>
              <a:defRPr/>
            </a:pPr>
            <a:r>
              <a:rPr lang="en-US" sz="2400" dirty="0" smtClean="0"/>
              <a:t>LEVEL 5 ; BLOCK 2</a:t>
            </a:r>
          </a:p>
          <a:p>
            <a:pPr algn="ctr" eaLnBrk="1" fontAlgn="auto" hangingPunct="1">
              <a:spcAft>
                <a:spcPts val="0"/>
              </a:spcAft>
              <a:buFont typeface="Wingdings"/>
              <a:buNone/>
              <a:defRPr/>
            </a:pPr>
            <a:r>
              <a:rPr lang="en-US" sz="2400" dirty="0" smtClean="0"/>
              <a:t>Module Leader: </a:t>
            </a:r>
            <a:r>
              <a:rPr lang="en-US" sz="2400" smtClean="0"/>
              <a:t>Mrs.buthaina</a:t>
            </a:r>
            <a:endParaRPr lang="en-US" sz="2400" dirty="0" smtClean="0"/>
          </a:p>
        </p:txBody>
      </p:sp>
      <p:sp>
        <p:nvSpPr>
          <p:cNvPr id="1126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1DFC438-7C4E-4CA2-AA3E-79EB41192FAA}"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2800" b="1" dirty="0" smtClean="0"/>
              <a:t>THE MARKETING MIX</a:t>
            </a:r>
          </a:p>
        </p:txBody>
      </p:sp>
      <p:sp>
        <p:nvSpPr>
          <p:cNvPr id="204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64C0D7D1-FB04-4A50-ADEE-9F8754CD0FC7}" type="slidenum">
              <a:rPr lang="en-US" smtClean="0"/>
              <a:pPr/>
              <a:t>10</a:t>
            </a:fld>
            <a:endParaRPr lang="en-US" smtClean="0"/>
          </a:p>
        </p:txBody>
      </p:sp>
      <p:sp>
        <p:nvSpPr>
          <p:cNvPr id="23555" name="Rectangle 3"/>
          <p:cNvSpPr>
            <a:spLocks noGrp="1" noChangeArrowheads="1"/>
          </p:cNvSpPr>
          <p:nvPr>
            <p:ph sz="quarter" idx="1"/>
          </p:nvPr>
        </p:nvSpPr>
        <p:spPr>
          <a:xfrm>
            <a:off x="818097" y="1600200"/>
            <a:ext cx="10885355" cy="5029200"/>
          </a:xfrm>
        </p:spPr>
        <p:txBody>
          <a:bodyPr>
            <a:normAutofit/>
          </a:bodyPr>
          <a:lstStyle/>
          <a:p>
            <a:pPr marL="320040" indent="-320040" algn="just" eaLnBrk="1" fontAlgn="auto" hangingPunct="1">
              <a:lnSpc>
                <a:spcPct val="150000"/>
              </a:lnSpc>
              <a:spcAft>
                <a:spcPts val="0"/>
              </a:spcAft>
              <a:buFont typeface="Wingdings"/>
              <a:buChar char=""/>
              <a:defRPr/>
            </a:pPr>
            <a:r>
              <a:rPr lang="en-US" sz="2800" dirty="0" smtClean="0"/>
              <a:t>As powerful a single element of the 4 P’s can be, it is the unique blend the you create by changing and juggling all 4 that lead to customer satisfaction.</a:t>
            </a:r>
          </a:p>
          <a:p>
            <a:pPr marL="320040" indent="-320040" algn="just" eaLnBrk="1" fontAlgn="auto" hangingPunct="1">
              <a:lnSpc>
                <a:spcPct val="150000"/>
              </a:lnSpc>
              <a:spcAft>
                <a:spcPts val="0"/>
              </a:spcAft>
              <a:buFont typeface="Wingdings"/>
              <a:buChar char=""/>
              <a:defRPr/>
            </a:pPr>
            <a:endParaRPr lang="en-US" sz="2000" dirty="0" smtClean="0"/>
          </a:p>
          <a:p>
            <a:pPr marL="320040" indent="-320040" algn="just" eaLnBrk="1" fontAlgn="auto" hangingPunct="1">
              <a:lnSpc>
                <a:spcPct val="150000"/>
              </a:lnSpc>
              <a:spcAft>
                <a:spcPts val="0"/>
              </a:spcAft>
              <a:buFont typeface="Wingdings"/>
              <a:buChar char=""/>
              <a:defRPr/>
            </a:pPr>
            <a:r>
              <a:rPr lang="en-US" sz="2800" dirty="0" smtClean="0"/>
              <a:t>Advertising is a process of communication.</a:t>
            </a:r>
          </a:p>
          <a:p>
            <a:pPr marL="320040" indent="-320040" algn="just" eaLnBrk="1" fontAlgn="auto" hangingPunct="1">
              <a:lnSpc>
                <a:spcPct val="150000"/>
              </a:lnSpc>
              <a:spcAft>
                <a:spcPts val="0"/>
              </a:spcAft>
              <a:buFont typeface="Wingdings"/>
              <a:buChar char=""/>
              <a:defRPr/>
            </a:pPr>
            <a:endParaRPr lang="en-US" sz="2000" dirty="0" smtClean="0"/>
          </a:p>
          <a:p>
            <a:pPr marL="320040" indent="-320040" algn="just" eaLnBrk="1" fontAlgn="auto" hangingPunct="1">
              <a:lnSpc>
                <a:spcPct val="150000"/>
              </a:lnSpc>
              <a:spcAft>
                <a:spcPts val="0"/>
              </a:spcAft>
              <a:buFont typeface="Wingdings"/>
              <a:buChar char=""/>
              <a:defRPr/>
            </a:pPr>
            <a:r>
              <a:rPr lang="en-US" sz="2800" dirty="0" smtClean="0"/>
              <a:t>The aim of advertising is to attract greater sales or more votes.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10394" y="277814"/>
            <a:ext cx="10987088" cy="941387"/>
          </a:xfrm>
        </p:spPr>
        <p:txBody>
          <a:bodyPr/>
          <a:lstStyle/>
          <a:p>
            <a:pPr algn="ctr" eaLnBrk="1" hangingPunct="1"/>
            <a:r>
              <a:rPr lang="en-US" sz="4000" b="1" smtClean="0"/>
              <a:t>AUTHORITATIVE</a:t>
            </a:r>
          </a:p>
        </p:txBody>
      </p:sp>
      <p:sp>
        <p:nvSpPr>
          <p:cNvPr id="1054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EE14658-EA88-46CE-B24D-84539832C730}" type="slidenum">
              <a:rPr lang="en-US" smtClean="0"/>
              <a:pPr/>
              <a:t>100</a:t>
            </a:fld>
            <a:endParaRPr lang="en-US" smtClean="0"/>
          </a:p>
        </p:txBody>
      </p:sp>
      <p:sp>
        <p:nvSpPr>
          <p:cNvPr id="108548" name="Rectangle 6"/>
          <p:cNvSpPr>
            <a:spLocks noGrp="1" noChangeArrowheads="1"/>
          </p:cNvSpPr>
          <p:nvPr>
            <p:ph sz="quarter" idx="1"/>
          </p:nvPr>
        </p:nvSpPr>
        <p:spPr>
          <a:xfrm>
            <a:off x="610394" y="1600200"/>
            <a:ext cx="10987088" cy="4648200"/>
          </a:xfrm>
        </p:spPr>
        <p:txBody>
          <a:bodyPr>
            <a:normAutofit fontScale="92500"/>
          </a:bodyPr>
          <a:lstStyle/>
          <a:p>
            <a:pPr marL="274320" indent="-274320" algn="just" eaLnBrk="1" fontAlgn="auto" hangingPunct="1">
              <a:lnSpc>
                <a:spcPct val="90000"/>
              </a:lnSpc>
              <a:spcAft>
                <a:spcPts val="0"/>
              </a:spcAft>
              <a:buFont typeface="Wingdings 3"/>
              <a:buChar char=""/>
              <a:defRPr/>
            </a:pPr>
            <a:r>
              <a:rPr lang="en-US" sz="2800" smtClean="0"/>
              <a:t>The advertiser here is trying to convince viewers that a given product is superior to other brands. One form is expert authority. These ads employ a physician, dentist, engineer or chemist to state the particular brands advantages compared to other brands.</a:t>
            </a:r>
          </a:p>
          <a:p>
            <a:pPr marL="274320" indent="-274320" algn="just" eaLnBrk="1" fontAlgn="auto" hangingPunct="1">
              <a:lnSpc>
                <a:spcPct val="90000"/>
              </a:lnSpc>
              <a:spcAft>
                <a:spcPts val="0"/>
              </a:spcAft>
              <a:buFont typeface="Wingdings 3"/>
              <a:buChar char=""/>
              <a:defRPr/>
            </a:pPr>
            <a:endParaRPr lang="en-US" sz="1000" smtClean="0"/>
          </a:p>
          <a:p>
            <a:pPr marL="274320" indent="-274320" algn="just" eaLnBrk="1" fontAlgn="auto" hangingPunct="1">
              <a:lnSpc>
                <a:spcPct val="90000"/>
              </a:lnSpc>
              <a:spcAft>
                <a:spcPts val="0"/>
              </a:spcAft>
              <a:buFont typeface="Wingdings 3"/>
              <a:buChar char=""/>
              <a:defRPr/>
            </a:pPr>
            <a:r>
              <a:rPr lang="en-US" sz="2800" smtClean="0"/>
              <a:t>Many authoritative advertisements include some type of scientific or survey evidence. Independent organizations such as the American Medical Association undertake a variety of product studies.</a:t>
            </a:r>
          </a:p>
          <a:p>
            <a:pPr marL="274320" indent="-274320" algn="just" eaLnBrk="1" fontAlgn="auto" hangingPunct="1">
              <a:lnSpc>
                <a:spcPct val="90000"/>
              </a:lnSpc>
              <a:spcAft>
                <a:spcPts val="0"/>
              </a:spcAft>
              <a:buFont typeface="Wingdings 3"/>
              <a:buChar char=""/>
              <a:defRPr/>
            </a:pPr>
            <a:endParaRPr lang="en-US" sz="1000" smtClean="0"/>
          </a:p>
          <a:p>
            <a:pPr marL="274320" indent="-274320" algn="just" eaLnBrk="1" fontAlgn="auto" hangingPunct="1">
              <a:lnSpc>
                <a:spcPct val="90000"/>
              </a:lnSpc>
              <a:spcAft>
                <a:spcPts val="0"/>
              </a:spcAft>
              <a:buFont typeface="Wingdings 3"/>
              <a:buChar char=""/>
              <a:defRPr/>
            </a:pPr>
            <a:r>
              <a:rPr lang="en-US" sz="2800" smtClean="0"/>
              <a:t>The same is true when a magazine such as Consumer Reports ranks a particular brand as the best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10394" y="277814"/>
            <a:ext cx="10987088" cy="788987"/>
          </a:xfrm>
        </p:spPr>
        <p:txBody>
          <a:bodyPr/>
          <a:lstStyle/>
          <a:p>
            <a:pPr algn="ctr" eaLnBrk="1" hangingPunct="1"/>
            <a:r>
              <a:rPr lang="en-US" sz="4000" b="1" smtClean="0"/>
              <a:t>DEMONSTRATIVE</a:t>
            </a:r>
            <a:endParaRPr lang="en-US" b="1" smtClean="0"/>
          </a:p>
        </p:txBody>
      </p:sp>
      <p:sp>
        <p:nvSpPr>
          <p:cNvPr id="1064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CB7D6B3-5B55-440A-A57C-4FF5BD2974E2}" type="slidenum">
              <a:rPr lang="en-US" smtClean="0"/>
              <a:pPr/>
              <a:t>101</a:t>
            </a:fld>
            <a:endParaRPr lang="en-US" smtClean="0"/>
          </a:p>
        </p:txBody>
      </p:sp>
      <p:sp>
        <p:nvSpPr>
          <p:cNvPr id="106500" name="Rectangle 3"/>
          <p:cNvSpPr>
            <a:spLocks noGrp="1" noChangeArrowheads="1"/>
          </p:cNvSpPr>
          <p:nvPr>
            <p:ph sz="quarter" idx="1"/>
          </p:nvPr>
        </p:nvSpPr>
        <p:spPr>
          <a:xfrm>
            <a:off x="610394" y="1524000"/>
            <a:ext cx="10987088" cy="4572000"/>
          </a:xfrm>
        </p:spPr>
        <p:txBody>
          <a:bodyPr/>
          <a:lstStyle/>
          <a:p>
            <a:pPr algn="just" eaLnBrk="1" hangingPunct="1"/>
            <a:r>
              <a:rPr lang="en-US" sz="3200" smtClean="0"/>
              <a:t>Here the advertisement shows how a product works</a:t>
            </a:r>
          </a:p>
          <a:p>
            <a:pPr algn="just" eaLnBrk="1" hangingPunct="1"/>
            <a:endParaRPr lang="en-US" sz="3200" smtClean="0"/>
          </a:p>
          <a:p>
            <a:pPr algn="just" eaLnBrk="1" hangingPunct="1"/>
            <a:r>
              <a:rPr lang="en-US" sz="3200" smtClean="0"/>
              <a:t>It is a good way to communicate the attributes of a product </a:t>
            </a:r>
          </a:p>
          <a:p>
            <a:pPr algn="just" eaLnBrk="1" hangingPunct="1"/>
            <a:endParaRPr lang="en-US" sz="3200" smtClean="0"/>
          </a:p>
          <a:p>
            <a:pPr algn="just" eaLnBrk="1" hangingPunct="1"/>
            <a:r>
              <a:rPr lang="en-US" sz="3200" smtClean="0"/>
              <a:t>These ads are well suited to TV and internet flash </a:t>
            </a:r>
          </a:p>
          <a:p>
            <a:pPr eaLnBrk="1" hangingPunct="1"/>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eaLnBrk="1" hangingPunct="1"/>
            <a:r>
              <a:rPr lang="en-US" sz="4000" b="1" smtClean="0"/>
              <a:t>FANTASY</a:t>
            </a:r>
            <a:endParaRPr lang="en-US" b="1" smtClean="0"/>
          </a:p>
        </p:txBody>
      </p:sp>
      <p:sp>
        <p:nvSpPr>
          <p:cNvPr id="10752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B68A773-6136-49FB-97C5-0147343B40F7}" type="slidenum">
              <a:rPr lang="en-US" smtClean="0"/>
              <a:pPr/>
              <a:t>102</a:t>
            </a:fld>
            <a:endParaRPr lang="en-US" smtClean="0"/>
          </a:p>
        </p:txBody>
      </p:sp>
      <p:sp>
        <p:nvSpPr>
          <p:cNvPr id="107524" name="Rectangle 3"/>
          <p:cNvSpPr>
            <a:spLocks noGrp="1" noChangeArrowheads="1"/>
          </p:cNvSpPr>
          <p:nvPr>
            <p:ph sz="quarter" idx="1"/>
          </p:nvPr>
        </p:nvSpPr>
        <p:spPr>
          <a:xfrm>
            <a:off x="610394" y="1219201"/>
            <a:ext cx="10987088" cy="4937125"/>
          </a:xfrm>
        </p:spPr>
        <p:txBody>
          <a:bodyPr/>
          <a:lstStyle/>
          <a:p>
            <a:pPr algn="just" eaLnBrk="1" hangingPunct="1">
              <a:lnSpc>
                <a:spcPct val="90000"/>
              </a:lnSpc>
            </a:pPr>
            <a:r>
              <a:rPr lang="en-US" sz="2800" smtClean="0"/>
              <a:t>Fantasy execution are designed to </a:t>
            </a:r>
            <a:r>
              <a:rPr lang="en-US" sz="2800" i="1" smtClean="0"/>
              <a:t>lift the audience beyond the real world</a:t>
            </a:r>
            <a:r>
              <a:rPr lang="en-US" sz="2800" smtClean="0"/>
              <a:t> to a make believe experience. </a:t>
            </a:r>
          </a:p>
          <a:p>
            <a:pPr algn="just" eaLnBrk="1" hangingPunct="1">
              <a:lnSpc>
                <a:spcPct val="90000"/>
              </a:lnSpc>
            </a:pPr>
            <a:r>
              <a:rPr lang="en-US" sz="2800" smtClean="0"/>
              <a:t>Some fantasies are meant to realistic, others are completely irrational</a:t>
            </a:r>
          </a:p>
          <a:p>
            <a:pPr algn="just" eaLnBrk="1" hangingPunct="1">
              <a:lnSpc>
                <a:spcPct val="90000"/>
              </a:lnSpc>
            </a:pPr>
            <a:r>
              <a:rPr lang="en-US" sz="2800" smtClean="0"/>
              <a:t>Most common fantasy themes still involve love. Romance</a:t>
            </a:r>
          </a:p>
          <a:p>
            <a:pPr algn="just" eaLnBrk="1" hangingPunct="1">
              <a:lnSpc>
                <a:spcPct val="90000"/>
              </a:lnSpc>
            </a:pPr>
            <a:r>
              <a:rPr lang="en-US" sz="2800" smtClean="0"/>
              <a:t>Product categories that usually use fantasy are perfumes and cologne industry</a:t>
            </a:r>
          </a:p>
          <a:p>
            <a:pPr algn="just" eaLnBrk="1" hangingPunct="1">
              <a:lnSpc>
                <a:spcPct val="90000"/>
              </a:lnSpc>
            </a:pPr>
            <a:r>
              <a:rPr lang="en-US" sz="2800" smtClean="0"/>
              <a:t>Effective fantasy can help good recall and action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eaLnBrk="1" hangingPunct="1"/>
            <a:r>
              <a:rPr lang="en-US" sz="4000" b="1" smtClean="0"/>
              <a:t>INFORMATIVE</a:t>
            </a:r>
            <a:endParaRPr lang="en-US" b="1" smtClean="0"/>
          </a:p>
        </p:txBody>
      </p:sp>
      <p:sp>
        <p:nvSpPr>
          <p:cNvPr id="1085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EFE5803-3B31-4A22-899B-1E13DF81E2CD}" type="slidenum">
              <a:rPr lang="en-US" smtClean="0"/>
              <a:pPr/>
              <a:t>103</a:t>
            </a:fld>
            <a:endParaRPr lang="en-US" smtClean="0"/>
          </a:p>
        </p:txBody>
      </p:sp>
      <p:sp>
        <p:nvSpPr>
          <p:cNvPr id="108548" name="Rectangle 3"/>
          <p:cNvSpPr>
            <a:spLocks noGrp="1" noChangeArrowheads="1"/>
          </p:cNvSpPr>
          <p:nvPr>
            <p:ph sz="quarter" idx="1"/>
          </p:nvPr>
        </p:nvSpPr>
        <p:spPr>
          <a:xfrm>
            <a:off x="610394" y="1219201"/>
            <a:ext cx="10987088" cy="4937125"/>
          </a:xfrm>
        </p:spPr>
        <p:txBody>
          <a:bodyPr/>
          <a:lstStyle/>
          <a:p>
            <a:pPr algn="just" eaLnBrk="1" hangingPunct="1"/>
            <a:r>
              <a:rPr lang="en-US" sz="2800" smtClean="0"/>
              <a:t>Informative ads present information to the audience in a straightforward manner</a:t>
            </a:r>
          </a:p>
          <a:p>
            <a:pPr algn="just" eaLnBrk="1" hangingPunct="1"/>
            <a:r>
              <a:rPr lang="en-US" sz="2800" smtClean="0"/>
              <a:t>Used extensively in radio advertisements</a:t>
            </a:r>
          </a:p>
          <a:p>
            <a:pPr algn="just" eaLnBrk="1" hangingPunct="1"/>
            <a:r>
              <a:rPr lang="en-US" sz="2800" smtClean="0"/>
              <a:t>Works well only in high involvement situations</a:t>
            </a:r>
          </a:p>
          <a:p>
            <a:pPr algn="just" eaLnBrk="1" hangingPunct="1"/>
            <a:r>
              <a:rPr lang="en-US" sz="2800" smtClean="0"/>
              <a:t>Many advertisers believe business buyers need detailed information to make intelligent buying decisions.</a:t>
            </a:r>
          </a:p>
          <a:p>
            <a:pPr algn="just" eaLnBrk="1" hangingPunct="1"/>
            <a:r>
              <a:rPr lang="en-US" sz="2800" smtClean="0"/>
              <a:t>As a result this framework is more popular approach for business-to-business advertisers.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eaLnBrk="1" hangingPunct="1"/>
            <a:r>
              <a:rPr lang="en-US" sz="4000" b="1" smtClean="0"/>
              <a:t>SOURCES &amp; SPOKESPERSON</a:t>
            </a:r>
          </a:p>
        </p:txBody>
      </p:sp>
      <p:sp>
        <p:nvSpPr>
          <p:cNvPr id="1095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8793688-9F6C-4CF4-B396-775ED2C34254}" type="slidenum">
              <a:rPr lang="en-US" smtClean="0"/>
              <a:pPr/>
              <a:t>104</a:t>
            </a:fld>
            <a:endParaRPr lang="en-US" smtClean="0"/>
          </a:p>
        </p:txBody>
      </p:sp>
      <p:sp>
        <p:nvSpPr>
          <p:cNvPr id="109572" name="Rectangle 3"/>
          <p:cNvSpPr>
            <a:spLocks noGrp="1" noChangeArrowheads="1"/>
          </p:cNvSpPr>
          <p:nvPr>
            <p:ph sz="quarter" idx="1"/>
          </p:nvPr>
        </p:nvSpPr>
        <p:spPr>
          <a:xfrm>
            <a:off x="610394" y="1219201"/>
            <a:ext cx="10987088" cy="4937125"/>
          </a:xfrm>
        </p:spPr>
        <p:txBody>
          <a:bodyPr/>
          <a:lstStyle/>
          <a:p>
            <a:pPr eaLnBrk="1" hangingPunct="1"/>
            <a:r>
              <a:rPr lang="en-US" smtClean="0"/>
              <a:t>Selecting the right source and spokesperson to use in an advertisement is a crucial decision. 4 types of sources are available:</a:t>
            </a:r>
          </a:p>
          <a:p>
            <a:pPr eaLnBrk="1" hangingPunct="1">
              <a:buFont typeface="Wingdings 3" pitchFamily="18" charset="2"/>
              <a:buNone/>
            </a:pPr>
            <a:endParaRPr lang="en-US" smtClean="0"/>
          </a:p>
          <a:p>
            <a:pPr eaLnBrk="1" hangingPunct="1"/>
            <a:r>
              <a:rPr lang="en-US" smtClean="0"/>
              <a:t>Celebrities</a:t>
            </a:r>
          </a:p>
          <a:p>
            <a:pPr eaLnBrk="1" hangingPunct="1"/>
            <a:r>
              <a:rPr lang="en-US" smtClean="0"/>
              <a:t>CEO’s</a:t>
            </a:r>
          </a:p>
          <a:p>
            <a:pPr eaLnBrk="1" hangingPunct="1"/>
            <a:r>
              <a:rPr lang="en-US" smtClean="0"/>
              <a:t>Experts</a:t>
            </a:r>
          </a:p>
          <a:p>
            <a:pPr eaLnBrk="1" hangingPunct="1"/>
            <a:r>
              <a:rPr lang="en-US" smtClean="0"/>
              <a:t>Typical persons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EB3677D-A83C-4E53-A53D-FF284B5B7D07}" type="slidenum">
              <a:rPr lang="en-US" smtClean="0"/>
              <a:pPr/>
              <a:t>105</a:t>
            </a:fld>
            <a:endParaRPr lang="en-US" smtClean="0"/>
          </a:p>
        </p:txBody>
      </p:sp>
      <p:sp>
        <p:nvSpPr>
          <p:cNvPr id="110595" name="Rectangle 3"/>
          <p:cNvSpPr>
            <a:spLocks noGrp="1" noChangeArrowheads="1"/>
          </p:cNvSpPr>
          <p:nvPr>
            <p:ph sz="quarter" idx="1"/>
          </p:nvPr>
        </p:nvSpPr>
        <p:spPr>
          <a:xfrm>
            <a:off x="0" y="914400"/>
            <a:ext cx="12207875" cy="5791200"/>
          </a:xfrm>
        </p:spPr>
        <p:txBody>
          <a:bodyPr/>
          <a:lstStyle/>
          <a:p>
            <a:pPr algn="just" eaLnBrk="1" hangingPunct="1"/>
            <a:r>
              <a:rPr lang="en-US" sz="2400" smtClean="0"/>
              <a:t>Approx. 20% of ads use celebrities</a:t>
            </a:r>
          </a:p>
          <a:p>
            <a:pPr algn="just" eaLnBrk="1" hangingPunct="1"/>
            <a:endParaRPr lang="en-US" sz="1600" smtClean="0"/>
          </a:p>
          <a:p>
            <a:pPr algn="just" eaLnBrk="1" hangingPunct="1"/>
            <a:r>
              <a:rPr lang="en-US" sz="2400" smtClean="0"/>
              <a:t>Payment to celebrities account to 10% of ad cost</a:t>
            </a:r>
          </a:p>
          <a:p>
            <a:pPr algn="just" eaLnBrk="1" hangingPunct="1"/>
            <a:endParaRPr lang="en-US" sz="1600" smtClean="0"/>
          </a:p>
          <a:p>
            <a:pPr algn="just" eaLnBrk="1" hangingPunct="1"/>
            <a:r>
              <a:rPr lang="en-US" sz="2400" smtClean="0"/>
              <a:t>A celebrity's endorsement can increase the brand equity of the product</a:t>
            </a:r>
          </a:p>
          <a:p>
            <a:pPr algn="just" eaLnBrk="1" hangingPunct="1"/>
            <a:endParaRPr lang="en-US" sz="1600" smtClean="0"/>
          </a:p>
          <a:p>
            <a:pPr algn="just" eaLnBrk="1" hangingPunct="1"/>
            <a:r>
              <a:rPr lang="en-US" sz="2400" smtClean="0"/>
              <a:t>Celebrities create emotional bonds with the products. The idea is to transfer the bond between the celebrity and the viewer to the product being endorsed</a:t>
            </a:r>
          </a:p>
          <a:p>
            <a:pPr algn="just" eaLnBrk="1" hangingPunct="1"/>
            <a:endParaRPr lang="en-US" sz="1600" smtClean="0"/>
          </a:p>
          <a:p>
            <a:pPr algn="just" eaLnBrk="1" hangingPunct="1"/>
            <a:r>
              <a:rPr lang="en-US" sz="2400" smtClean="0"/>
              <a:t>Celebrities also help establish a “personality” for the brand</a:t>
            </a:r>
          </a:p>
          <a:p>
            <a:pPr algn="just" eaLnBrk="1" hangingPunct="1"/>
            <a:endParaRPr lang="en-US" sz="1600" smtClean="0"/>
          </a:p>
          <a:p>
            <a:pPr algn="just" eaLnBrk="1" hangingPunct="1"/>
            <a:r>
              <a:rPr lang="en-US" sz="2400" smtClean="0"/>
              <a:t>Example: Revlon – Cindy Crawford, Coke – Nancy</a:t>
            </a:r>
          </a:p>
          <a:p>
            <a:pPr algn="just" eaLnBrk="1" hangingPunct="1"/>
            <a:endParaRPr lang="en-US" sz="2000" smtClean="0"/>
          </a:p>
          <a:p>
            <a:pPr algn="just" eaLnBrk="1" hangingPunct="1"/>
            <a:endParaRPr lang="en-US" sz="20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805B95D-3795-49D9-AC31-9D7EFAA65B59}" type="slidenum">
              <a:rPr lang="en-US" smtClean="0"/>
              <a:pPr/>
              <a:t>106</a:t>
            </a:fld>
            <a:endParaRPr lang="en-US" smtClean="0"/>
          </a:p>
        </p:txBody>
      </p:sp>
      <p:sp>
        <p:nvSpPr>
          <p:cNvPr id="111619" name="Rectangle 3"/>
          <p:cNvSpPr>
            <a:spLocks noGrp="1" noChangeArrowheads="1"/>
          </p:cNvSpPr>
          <p:nvPr>
            <p:ph sz="quarter" idx="1"/>
          </p:nvPr>
        </p:nvSpPr>
        <p:spPr>
          <a:xfrm>
            <a:off x="610394" y="1219201"/>
            <a:ext cx="10987088" cy="4937125"/>
          </a:xfrm>
        </p:spPr>
        <p:txBody>
          <a:bodyPr/>
          <a:lstStyle/>
          <a:p>
            <a:pPr algn="just" eaLnBrk="1" hangingPunct="1">
              <a:lnSpc>
                <a:spcPct val="90000"/>
              </a:lnSpc>
            </a:pPr>
            <a:r>
              <a:rPr lang="en-US" sz="2400" smtClean="0"/>
              <a:t>Instead of celebrities advertisers can use CEO’s as the spokesperson or source. Ex: Dave Thomas of Wendy’s was possibly the most famous CEO in commercials in the 1990’s. Similarly, Michael Eisner – Disney, Lee Iacocca – Chrysler</a:t>
            </a:r>
          </a:p>
          <a:p>
            <a:pPr algn="just" eaLnBrk="1" hangingPunct="1">
              <a:lnSpc>
                <a:spcPct val="90000"/>
              </a:lnSpc>
            </a:pPr>
            <a:endParaRPr lang="en-US" sz="2400" smtClean="0"/>
          </a:p>
          <a:p>
            <a:pPr algn="just" eaLnBrk="1" hangingPunct="1">
              <a:lnSpc>
                <a:spcPct val="90000"/>
              </a:lnSpc>
            </a:pPr>
            <a:r>
              <a:rPr lang="en-US" sz="2400" smtClean="0"/>
              <a:t>Expert sources include physicians, lawyers, accountants and financial planners. They provide backing for testimonials</a:t>
            </a:r>
          </a:p>
          <a:p>
            <a:pPr algn="just" eaLnBrk="1" hangingPunct="1">
              <a:lnSpc>
                <a:spcPct val="90000"/>
              </a:lnSpc>
            </a:pPr>
            <a:endParaRPr lang="en-US" sz="2400" smtClean="0"/>
          </a:p>
          <a:p>
            <a:pPr algn="just" eaLnBrk="1" hangingPunct="1">
              <a:lnSpc>
                <a:spcPct val="90000"/>
              </a:lnSpc>
            </a:pPr>
            <a:r>
              <a:rPr lang="en-US" sz="2400" smtClean="0"/>
              <a:t>Real people source are becoming common, as viewers can relate to them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Problems with using spokesperson</a:t>
            </a:r>
          </a:p>
        </p:txBody>
      </p:sp>
      <p:sp>
        <p:nvSpPr>
          <p:cNvPr id="11264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380B2FD-9CAA-48EB-BD83-CD579BA9AE32}" type="slidenum">
              <a:rPr lang="en-US" smtClean="0"/>
              <a:pPr/>
              <a:t>107</a:t>
            </a:fld>
            <a:endParaRPr lang="en-US" smtClean="0"/>
          </a:p>
        </p:txBody>
      </p:sp>
      <p:sp>
        <p:nvSpPr>
          <p:cNvPr id="112644" name="Rectangle 3"/>
          <p:cNvSpPr>
            <a:spLocks noGrp="1" noChangeArrowheads="1"/>
          </p:cNvSpPr>
          <p:nvPr>
            <p:ph sz="quarter" idx="1"/>
          </p:nvPr>
        </p:nvSpPr>
        <p:spPr>
          <a:xfrm>
            <a:off x="0" y="1600200"/>
            <a:ext cx="12207875" cy="5257800"/>
          </a:xfrm>
        </p:spPr>
        <p:txBody>
          <a:bodyPr/>
          <a:lstStyle/>
          <a:p>
            <a:pPr eaLnBrk="1" hangingPunct="1">
              <a:lnSpc>
                <a:spcPct val="80000"/>
              </a:lnSpc>
            </a:pPr>
            <a:r>
              <a:rPr lang="en-US" sz="2400" smtClean="0"/>
              <a:t>Negative conduct</a:t>
            </a:r>
          </a:p>
          <a:p>
            <a:pPr algn="just" eaLnBrk="1" hangingPunct="1">
              <a:lnSpc>
                <a:spcPct val="80000"/>
              </a:lnSpc>
            </a:pPr>
            <a:endParaRPr lang="en-US" sz="1800" smtClean="0"/>
          </a:p>
          <a:p>
            <a:pPr algn="just" eaLnBrk="1" hangingPunct="1">
              <a:lnSpc>
                <a:spcPct val="80000"/>
              </a:lnSpc>
            </a:pPr>
            <a:r>
              <a:rPr lang="en-US" sz="2400" smtClean="0"/>
              <a:t>They tend to endorse too many products</a:t>
            </a:r>
          </a:p>
          <a:p>
            <a:pPr algn="just" eaLnBrk="1" hangingPunct="1">
              <a:lnSpc>
                <a:spcPct val="80000"/>
              </a:lnSpc>
            </a:pPr>
            <a:endParaRPr lang="en-US" sz="1800" smtClean="0"/>
          </a:p>
          <a:p>
            <a:pPr algn="just" eaLnBrk="1" hangingPunct="1">
              <a:lnSpc>
                <a:spcPct val="80000"/>
              </a:lnSpc>
            </a:pPr>
            <a:r>
              <a:rPr lang="en-US" sz="2400" smtClean="0"/>
              <a:t>Problem of credibility – people know that celebrities are being paid for the ads which distracts the believability</a:t>
            </a:r>
          </a:p>
          <a:p>
            <a:pPr algn="just" eaLnBrk="1" hangingPunct="1">
              <a:lnSpc>
                <a:spcPct val="80000"/>
              </a:lnSpc>
            </a:pPr>
            <a:endParaRPr lang="en-US" sz="1800" smtClean="0"/>
          </a:p>
          <a:p>
            <a:pPr algn="just" eaLnBrk="1" hangingPunct="1">
              <a:lnSpc>
                <a:spcPct val="80000"/>
              </a:lnSpc>
            </a:pPr>
            <a:r>
              <a:rPr lang="en-US" sz="2400" smtClean="0"/>
              <a:t>CEO's may or may possess the characteristics of attractiveness or likeability</a:t>
            </a:r>
          </a:p>
          <a:p>
            <a:pPr algn="just" eaLnBrk="1" hangingPunct="1">
              <a:lnSpc>
                <a:spcPct val="80000"/>
              </a:lnSpc>
            </a:pPr>
            <a:endParaRPr lang="en-US" sz="1800" smtClean="0"/>
          </a:p>
          <a:p>
            <a:pPr algn="just" eaLnBrk="1" hangingPunct="1">
              <a:lnSpc>
                <a:spcPct val="80000"/>
              </a:lnSpc>
            </a:pPr>
            <a:r>
              <a:rPr lang="en-US" sz="2400" smtClean="0"/>
              <a:t>Similarly experts who are unattractive or unlikable cannot convince customers that he/she can be trusted and as a result credibility drops</a:t>
            </a:r>
          </a:p>
          <a:p>
            <a:pPr algn="just" eaLnBrk="1" hangingPunct="1">
              <a:lnSpc>
                <a:spcPct val="80000"/>
              </a:lnSpc>
            </a:pPr>
            <a:endParaRPr lang="en-US" sz="1800" smtClean="0"/>
          </a:p>
          <a:p>
            <a:pPr algn="just" eaLnBrk="1" hangingPunct="1">
              <a:lnSpc>
                <a:spcPct val="80000"/>
              </a:lnSpc>
            </a:pPr>
            <a:r>
              <a:rPr lang="en-US" sz="2400" smtClean="0"/>
              <a:t>Typical person do not enjoy the name / recognition of as a celebrity</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ADVERTISING EFFECTIVENESS</a:t>
            </a:r>
          </a:p>
        </p:txBody>
      </p:sp>
      <p:sp>
        <p:nvSpPr>
          <p:cNvPr id="11366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C15093-1413-4B77-A5DE-8F98ED42F7AF}" type="slidenum">
              <a:rPr lang="en-US" smtClean="0"/>
              <a:pPr/>
              <a:t>108</a:t>
            </a:fld>
            <a:endParaRPr lang="en-US" smtClean="0"/>
          </a:p>
        </p:txBody>
      </p:sp>
      <p:sp>
        <p:nvSpPr>
          <p:cNvPr id="113668" name="Rectangle 3"/>
          <p:cNvSpPr>
            <a:spLocks noGrp="1" noChangeArrowheads="1"/>
          </p:cNvSpPr>
          <p:nvPr>
            <p:ph sz="quarter" idx="1"/>
          </p:nvPr>
        </p:nvSpPr>
        <p:spPr>
          <a:xfrm>
            <a:off x="610394" y="1600200"/>
            <a:ext cx="10987088" cy="5029200"/>
          </a:xfrm>
        </p:spPr>
        <p:txBody>
          <a:bodyPr/>
          <a:lstStyle/>
          <a:p>
            <a:pPr algn="just" eaLnBrk="1" hangingPunct="1"/>
            <a:r>
              <a:rPr lang="en-US" sz="2400" smtClean="0"/>
              <a:t>An effective advertisement </a:t>
            </a:r>
            <a:r>
              <a:rPr lang="en-US" sz="2400" b="1" smtClean="0"/>
              <a:t>achieves</a:t>
            </a:r>
            <a:r>
              <a:rPr lang="en-US" sz="2400" smtClean="0"/>
              <a:t> the </a:t>
            </a:r>
            <a:r>
              <a:rPr lang="en-US" sz="2400" b="1" smtClean="0"/>
              <a:t>objectives</a:t>
            </a:r>
            <a:r>
              <a:rPr lang="en-US" sz="2400" smtClean="0"/>
              <a:t> desired by the client</a:t>
            </a:r>
          </a:p>
          <a:p>
            <a:pPr algn="just" eaLnBrk="1" hangingPunct="1"/>
            <a:endParaRPr lang="en-US" sz="2400" b="1" smtClean="0"/>
          </a:p>
          <a:p>
            <a:pPr algn="just" eaLnBrk="1" hangingPunct="1"/>
            <a:r>
              <a:rPr lang="en-US" sz="2400" b="1" smtClean="0"/>
              <a:t>Visual consistency</a:t>
            </a:r>
            <a:r>
              <a:rPr lang="en-US" sz="2400" smtClean="0"/>
              <a:t> causes consumers to move an advertisement into their long term memory.</a:t>
            </a:r>
          </a:p>
          <a:p>
            <a:pPr algn="just" eaLnBrk="1" hangingPunct="1"/>
            <a:endParaRPr lang="en-US" sz="2400" smtClean="0"/>
          </a:p>
          <a:p>
            <a:pPr algn="just" eaLnBrk="1" hangingPunct="1"/>
            <a:r>
              <a:rPr lang="en-US" sz="2400" smtClean="0"/>
              <a:t>Ex: Frosted Flakes use of Tony the Tiger, Nikes swoosh are symbols embedded in the minds of the consumers</a:t>
            </a:r>
          </a:p>
          <a:p>
            <a:pPr algn="just" eaLnBrk="1" hangingPunct="1"/>
            <a:endParaRPr lang="en-US" sz="2400" smtClean="0"/>
          </a:p>
          <a:p>
            <a:pPr algn="just" eaLnBrk="1" hangingPunct="1"/>
            <a:r>
              <a:rPr lang="en-US" sz="2400" smtClean="0"/>
              <a:t>The second principle of effective advertising is concerned with </a:t>
            </a:r>
            <a:r>
              <a:rPr lang="en-US" sz="2400" b="1" smtClean="0"/>
              <a:t>campaign duration</a:t>
            </a:r>
            <a:r>
              <a:rPr lang="en-US" sz="2400" smtClean="0"/>
              <a:t>. Reach and frequency affect the duration of an ad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15BD307-86F6-47B8-9BE8-1A31E4427EFF}" type="slidenum">
              <a:rPr lang="en-US" smtClean="0"/>
              <a:pPr/>
              <a:t>109</a:t>
            </a:fld>
            <a:endParaRPr lang="en-US" smtClean="0"/>
          </a:p>
        </p:txBody>
      </p:sp>
      <p:sp>
        <p:nvSpPr>
          <p:cNvPr id="114691" name="Rectangle 3"/>
          <p:cNvSpPr>
            <a:spLocks noGrp="1" noChangeArrowheads="1"/>
          </p:cNvSpPr>
          <p:nvPr>
            <p:ph sz="quarter" idx="1"/>
          </p:nvPr>
        </p:nvSpPr>
        <p:spPr>
          <a:xfrm>
            <a:off x="610394" y="838200"/>
            <a:ext cx="10987088" cy="6019800"/>
          </a:xfrm>
        </p:spPr>
        <p:txBody>
          <a:bodyPr/>
          <a:lstStyle/>
          <a:p>
            <a:pPr algn="just" eaLnBrk="1" hangingPunct="1"/>
            <a:r>
              <a:rPr lang="en-US" sz="2400" smtClean="0"/>
              <a:t>The third principle is </a:t>
            </a:r>
            <a:r>
              <a:rPr lang="en-US" sz="2400" b="1" smtClean="0"/>
              <a:t>repeated taglines</a:t>
            </a:r>
            <a:r>
              <a:rPr lang="en-US" sz="2400" smtClean="0"/>
              <a:t>.</a:t>
            </a:r>
          </a:p>
          <a:p>
            <a:pPr algn="just" eaLnBrk="1" hangingPunct="1"/>
            <a:endParaRPr lang="en-US" sz="2400" smtClean="0"/>
          </a:p>
          <a:p>
            <a:pPr algn="just" eaLnBrk="1" hangingPunct="1"/>
            <a:r>
              <a:rPr lang="en-US" sz="2400" smtClean="0"/>
              <a:t>Visual consistency combined with consistent taglines can be powerful.</a:t>
            </a:r>
          </a:p>
          <a:p>
            <a:pPr algn="just" eaLnBrk="1" hangingPunct="1"/>
            <a:endParaRPr lang="en-US" sz="2400" smtClean="0"/>
          </a:p>
          <a:p>
            <a:pPr algn="just" eaLnBrk="1" hangingPunct="1"/>
            <a:r>
              <a:rPr lang="en-US" sz="2400" smtClean="0"/>
              <a:t>The forth ad principle is </a:t>
            </a:r>
            <a:r>
              <a:rPr lang="en-US" sz="2400" b="1" smtClean="0"/>
              <a:t>consistent positioning</a:t>
            </a:r>
            <a:r>
              <a:rPr lang="en-US" sz="2400" smtClean="0"/>
              <a:t> maintaining a consistent position throughout the product life makes it easier for consumers to place </a:t>
            </a:r>
          </a:p>
          <a:p>
            <a:pPr algn="just" eaLnBrk="1" hangingPunct="1"/>
            <a:endParaRPr lang="en-US" sz="2400" smtClean="0"/>
          </a:p>
          <a:p>
            <a:pPr algn="just" eaLnBrk="1" hangingPunct="1"/>
            <a:r>
              <a:rPr lang="en-US" sz="2400" smtClean="0"/>
              <a:t>Consistent positioning avoids ambiguity, and the message stays clear and understandable.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4423" y="228600"/>
            <a:ext cx="11703452" cy="990600"/>
          </a:xfrm>
        </p:spPr>
        <p:txBody>
          <a:bodyPr>
            <a:normAutofit/>
          </a:bodyPr>
          <a:lstStyle/>
          <a:p>
            <a:pPr eaLnBrk="1" fontAlgn="auto" hangingPunct="1">
              <a:spcAft>
                <a:spcPts val="0"/>
              </a:spcAft>
              <a:defRPr/>
            </a:pPr>
            <a:r>
              <a:rPr lang="en-US" sz="2800" b="1" dirty="0" smtClean="0"/>
              <a:t>ADVERTISING &amp; COMMUNICATION</a:t>
            </a:r>
          </a:p>
        </p:txBody>
      </p:sp>
      <p:sp>
        <p:nvSpPr>
          <p:cNvPr id="2150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7F4D12FB-A6CC-4342-8F5C-4B90FBF2DC31}" type="slidenum">
              <a:rPr lang="en-US" smtClean="0"/>
              <a:pPr/>
              <a:t>11</a:t>
            </a:fld>
            <a:endParaRPr lang="en-US" smtClean="0"/>
          </a:p>
        </p:txBody>
      </p:sp>
      <p:sp>
        <p:nvSpPr>
          <p:cNvPr id="21508" name="Rectangle 3"/>
          <p:cNvSpPr>
            <a:spLocks noGrp="1" noChangeArrowheads="1"/>
          </p:cNvSpPr>
          <p:nvPr>
            <p:ph sz="quarter" idx="1"/>
          </p:nvPr>
        </p:nvSpPr>
        <p:spPr>
          <a:xfrm>
            <a:off x="610394" y="1600200"/>
            <a:ext cx="10987088" cy="4953000"/>
          </a:xfrm>
        </p:spPr>
        <p:txBody>
          <a:bodyPr>
            <a:normAutofit/>
          </a:bodyPr>
          <a:lstStyle/>
          <a:p>
            <a:pPr marL="319088" indent="-319088" algn="just" eaLnBrk="1" hangingPunct="1">
              <a:lnSpc>
                <a:spcPct val="150000"/>
              </a:lnSpc>
              <a:buFont typeface="Wingdings" pitchFamily="2" charset="2"/>
              <a:buChar char=""/>
            </a:pPr>
            <a:r>
              <a:rPr lang="en-US" smtClean="0"/>
              <a:t>Advertising is a process of communication</a:t>
            </a:r>
          </a:p>
          <a:p>
            <a:pPr marL="319088" indent="-319088" algn="just" eaLnBrk="1" hangingPunct="1">
              <a:lnSpc>
                <a:spcPct val="150000"/>
              </a:lnSpc>
              <a:buFont typeface="Wingdings" pitchFamily="2" charset="2"/>
              <a:buChar char=""/>
            </a:pPr>
            <a:r>
              <a:rPr lang="en-US" smtClean="0"/>
              <a:t>The advertiser has a message to communicate and it wants a response. </a:t>
            </a:r>
          </a:p>
          <a:p>
            <a:pPr marL="319088" indent="-319088" algn="just" eaLnBrk="1" hangingPunct="1">
              <a:lnSpc>
                <a:spcPct val="150000"/>
              </a:lnSpc>
              <a:buFont typeface="Wingdings" pitchFamily="2" charset="2"/>
              <a:buChar char=""/>
            </a:pPr>
            <a:endParaRPr lang="en-US" smtClean="0"/>
          </a:p>
          <a:p>
            <a:pPr marL="319088" indent="-319088" algn="just" eaLnBrk="1" hangingPunct="1">
              <a:lnSpc>
                <a:spcPct val="150000"/>
              </a:lnSpc>
              <a:buFont typeface="Wingdings" pitchFamily="2" charset="2"/>
              <a:buNone/>
            </a:pPr>
            <a:r>
              <a:rPr lang="en-US" smtClean="0"/>
              <a:t>THE COMMUNICATION PROCESS</a:t>
            </a:r>
          </a:p>
          <a:p>
            <a:pPr marL="319088" indent="-319088" algn="just" eaLnBrk="1" hangingPunct="1">
              <a:lnSpc>
                <a:spcPct val="150000"/>
              </a:lnSpc>
              <a:buFont typeface="Wingdings" pitchFamily="2" charset="2"/>
              <a:buChar char=""/>
            </a:pPr>
            <a:r>
              <a:rPr lang="en-US" smtClean="0"/>
              <a:t>The advertiser who generates an idea is the source of communication</a:t>
            </a:r>
          </a:p>
          <a:p>
            <a:pPr marL="319088" indent="-319088" algn="just" eaLnBrk="1" hangingPunct="1">
              <a:lnSpc>
                <a:spcPct val="90000"/>
              </a:lnSpc>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25F8169-08F8-45B7-9102-59724FDF6B0E}" type="slidenum">
              <a:rPr lang="en-US" smtClean="0"/>
              <a:pPr/>
              <a:t>110</a:t>
            </a:fld>
            <a:endParaRPr lang="en-US" smtClean="0"/>
          </a:p>
        </p:txBody>
      </p:sp>
      <p:sp>
        <p:nvSpPr>
          <p:cNvPr id="115715" name="Rectangle 3"/>
          <p:cNvSpPr>
            <a:spLocks noGrp="1" noChangeArrowheads="1"/>
          </p:cNvSpPr>
          <p:nvPr>
            <p:ph sz="quarter" idx="1"/>
          </p:nvPr>
        </p:nvSpPr>
        <p:spPr>
          <a:xfrm>
            <a:off x="610394" y="381000"/>
            <a:ext cx="10987088" cy="6019800"/>
          </a:xfrm>
        </p:spPr>
        <p:txBody>
          <a:bodyPr/>
          <a:lstStyle/>
          <a:p>
            <a:pPr algn="just" eaLnBrk="1" hangingPunct="1">
              <a:lnSpc>
                <a:spcPct val="80000"/>
              </a:lnSpc>
            </a:pPr>
            <a:r>
              <a:rPr lang="en-US" sz="2400" b="1" smtClean="0"/>
              <a:t>Simplicity</a:t>
            </a:r>
            <a:r>
              <a:rPr lang="en-US" sz="2400" smtClean="0"/>
              <a:t> is the fifth principle. They are easier to comprehend than are complex ads.</a:t>
            </a:r>
          </a:p>
          <a:p>
            <a:pPr algn="just" eaLnBrk="1" hangingPunct="1">
              <a:lnSpc>
                <a:spcPct val="80000"/>
              </a:lnSpc>
            </a:pPr>
            <a:endParaRPr lang="en-US" sz="2400" smtClean="0"/>
          </a:p>
          <a:p>
            <a:pPr algn="just" eaLnBrk="1" hangingPunct="1">
              <a:lnSpc>
                <a:spcPct val="80000"/>
              </a:lnSpc>
            </a:pPr>
            <a:r>
              <a:rPr lang="en-US" sz="2400" smtClean="0"/>
              <a:t>The next principle is the concept of identifiable selling point</a:t>
            </a:r>
          </a:p>
          <a:p>
            <a:pPr algn="just" eaLnBrk="1" hangingPunct="1">
              <a:lnSpc>
                <a:spcPct val="80000"/>
              </a:lnSpc>
            </a:pPr>
            <a:endParaRPr lang="en-US" sz="2400" smtClean="0"/>
          </a:p>
          <a:p>
            <a:pPr algn="just" eaLnBrk="1" hangingPunct="1">
              <a:lnSpc>
                <a:spcPct val="80000"/>
              </a:lnSpc>
            </a:pPr>
            <a:r>
              <a:rPr lang="en-US" sz="2400" smtClean="0"/>
              <a:t>The emphasis should be placed on all 3 of the words 1) identifiable, 2) selling, 3) point i.e. the ad should have a selling point (price, quality, convenience, luxury etc) that is easily identifiable for the viewer.</a:t>
            </a:r>
          </a:p>
          <a:p>
            <a:pPr algn="just" eaLnBrk="1" hangingPunct="1">
              <a:lnSpc>
                <a:spcPct val="80000"/>
              </a:lnSpc>
            </a:pPr>
            <a:endParaRPr lang="en-US" sz="2400" smtClean="0"/>
          </a:p>
          <a:p>
            <a:pPr algn="just" eaLnBrk="1" hangingPunct="1">
              <a:lnSpc>
                <a:spcPct val="80000"/>
              </a:lnSpc>
            </a:pPr>
            <a:r>
              <a:rPr lang="en-US" sz="2400" smtClean="0"/>
              <a:t>The final principle is to create an </a:t>
            </a:r>
            <a:r>
              <a:rPr lang="en-US" sz="2400" b="1" smtClean="0"/>
              <a:t>effective flow</a:t>
            </a:r>
            <a:r>
              <a:rPr lang="en-US" sz="2400" smtClean="0"/>
              <a:t>. In a print ad the reader eye should move easily to all the key points in the advertisement. In a TV ad, the points to be made should flow in a manner that leads the consumer to the appropriate action or conclusion.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ctrTitle"/>
          </p:nvPr>
        </p:nvSpPr>
        <p:spPr>
          <a:xfrm>
            <a:off x="1729449" y="990600"/>
            <a:ext cx="8647245" cy="4495800"/>
          </a:xfrm>
        </p:spPr>
        <p:txBody>
          <a:bodyPr/>
          <a:lstStyle/>
          <a:p>
            <a:pPr algn="ctr" eaLnBrk="1" hangingPunct="1"/>
            <a:r>
              <a:rPr lang="en-US" sz="4800" b="1" smtClean="0"/>
              <a:t>Advertising Media Selection</a:t>
            </a:r>
            <a:br>
              <a:rPr lang="en-US" sz="4800" b="1" smtClean="0"/>
            </a:br>
            <a:r>
              <a:rPr lang="en-US" sz="4800" b="1" smtClean="0"/>
              <a:t/>
            </a:r>
            <a:br>
              <a:rPr lang="en-US" sz="4800" b="1" smtClean="0"/>
            </a:br>
            <a:r>
              <a:rPr lang="en-US" sz="4800" b="1" smtClean="0"/>
              <a:t>Week 6</a:t>
            </a:r>
          </a:p>
        </p:txBody>
      </p:sp>
      <p:sp>
        <p:nvSpPr>
          <p:cNvPr id="116739"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76CEA7F-D569-4CFD-881D-B7802F242A2D}" type="slidenum">
              <a:rPr lang="en-US" smtClean="0"/>
              <a:pPr/>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10394" y="277814"/>
            <a:ext cx="10987088" cy="788987"/>
          </a:xfrm>
        </p:spPr>
        <p:txBody>
          <a:bodyPr>
            <a:normAutofit fontScale="90000"/>
          </a:bodyPr>
          <a:lstStyle/>
          <a:p>
            <a:pPr algn="ctr" eaLnBrk="1" fontAlgn="auto" hangingPunct="1">
              <a:spcAft>
                <a:spcPts val="0"/>
              </a:spcAft>
              <a:defRPr/>
            </a:pPr>
            <a:r>
              <a:rPr lang="en-US" sz="4000" b="1" smtClean="0"/>
              <a:t>MEDIA STRATEGY &amp; MEDIA PLAN</a:t>
            </a:r>
          </a:p>
        </p:txBody>
      </p:sp>
      <p:sp>
        <p:nvSpPr>
          <p:cNvPr id="1177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2343E08-BAFB-4CD7-9C5F-1DE514C50AD9}" type="slidenum">
              <a:rPr lang="en-US" smtClean="0"/>
              <a:pPr/>
              <a:t>112</a:t>
            </a:fld>
            <a:endParaRPr lang="en-US" smtClean="0"/>
          </a:p>
        </p:txBody>
      </p:sp>
      <p:sp>
        <p:nvSpPr>
          <p:cNvPr id="117764" name="Rectangle 3"/>
          <p:cNvSpPr>
            <a:spLocks noGrp="1" noChangeArrowheads="1"/>
          </p:cNvSpPr>
          <p:nvPr>
            <p:ph sz="quarter" idx="1"/>
          </p:nvPr>
        </p:nvSpPr>
        <p:spPr>
          <a:xfrm>
            <a:off x="610394" y="1676400"/>
            <a:ext cx="10987088" cy="4800600"/>
          </a:xfrm>
        </p:spPr>
        <p:txBody>
          <a:bodyPr/>
          <a:lstStyle/>
          <a:p>
            <a:pPr algn="just" eaLnBrk="1" hangingPunct="1">
              <a:lnSpc>
                <a:spcPct val="80000"/>
              </a:lnSpc>
            </a:pPr>
            <a:r>
              <a:rPr lang="en-US" sz="2400" smtClean="0"/>
              <a:t>A media strategy is the process of analyzing &amp; choosing media for an advertising and promotion  campaign</a:t>
            </a:r>
          </a:p>
          <a:p>
            <a:pPr algn="just" eaLnBrk="1" hangingPunct="1">
              <a:lnSpc>
                <a:spcPct val="80000"/>
              </a:lnSpc>
            </a:pPr>
            <a:endParaRPr lang="en-US" sz="2400" smtClean="0"/>
          </a:p>
          <a:p>
            <a:pPr algn="just" eaLnBrk="1" hangingPunct="1">
              <a:lnSpc>
                <a:spcPct val="80000"/>
              </a:lnSpc>
            </a:pPr>
            <a:r>
              <a:rPr lang="en-US" sz="2400" smtClean="0"/>
              <a:t>Once media strategy is in place, media planning must begin</a:t>
            </a:r>
          </a:p>
          <a:p>
            <a:pPr algn="just" eaLnBrk="1" hangingPunct="1">
              <a:lnSpc>
                <a:spcPct val="80000"/>
              </a:lnSpc>
            </a:pPr>
            <a:endParaRPr lang="en-US" sz="2400" smtClean="0"/>
          </a:p>
          <a:p>
            <a:pPr algn="just" eaLnBrk="1" hangingPunct="1">
              <a:lnSpc>
                <a:spcPct val="80000"/>
              </a:lnSpc>
            </a:pPr>
            <a:r>
              <a:rPr lang="en-US" sz="2400" smtClean="0"/>
              <a:t>Media planning begins with a careful analysis of the target market. While developing the media plan it is important to focus on buyers behaviour</a:t>
            </a:r>
          </a:p>
          <a:p>
            <a:pPr algn="just" eaLnBrk="1" hangingPunct="1">
              <a:lnSpc>
                <a:spcPct val="80000"/>
              </a:lnSpc>
            </a:pPr>
            <a:endParaRPr lang="en-US" sz="2400" smtClean="0"/>
          </a:p>
          <a:p>
            <a:pPr algn="just" eaLnBrk="1" hangingPunct="1">
              <a:lnSpc>
                <a:spcPct val="80000"/>
              </a:lnSpc>
            </a:pPr>
            <a:r>
              <a:rPr lang="en-US" sz="2400" smtClean="0"/>
              <a:t>Create plans that reflect the consumers purchasing process</a:t>
            </a:r>
          </a:p>
          <a:p>
            <a:pPr algn="just" eaLnBrk="1" hangingPunct="1">
              <a:lnSpc>
                <a:spcPct val="80000"/>
              </a:lnSpc>
            </a:pPr>
            <a:endParaRPr lang="en-US" sz="2400" smtClean="0"/>
          </a:p>
          <a:p>
            <a:pPr algn="just" eaLnBrk="1" hangingPunct="1">
              <a:lnSpc>
                <a:spcPct val="80000"/>
              </a:lnSpc>
            </a:pPr>
            <a:r>
              <a:rPr lang="en-US" sz="2400" smtClean="0"/>
              <a:t>Influence consumers in the market place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228600"/>
            <a:ext cx="12207875" cy="990600"/>
          </a:xfrm>
        </p:spPr>
        <p:txBody>
          <a:bodyPr>
            <a:normAutofit fontScale="90000"/>
          </a:bodyPr>
          <a:lstStyle/>
          <a:p>
            <a:pPr algn="ctr" eaLnBrk="1" fontAlgn="auto" hangingPunct="1">
              <a:spcAft>
                <a:spcPts val="0"/>
              </a:spcAft>
              <a:defRPr/>
            </a:pPr>
            <a:r>
              <a:rPr lang="en-US" sz="4000" b="1" smtClean="0"/>
              <a:t>A TYPICAL MEDIA PLAN INCLUDES THE FOLLOWING ELEMENTS:</a:t>
            </a:r>
          </a:p>
        </p:txBody>
      </p:sp>
      <p:sp>
        <p:nvSpPr>
          <p:cNvPr id="1187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D664367-6939-4583-83FB-FCFC75DEE6BE}" type="slidenum">
              <a:rPr lang="en-US" smtClean="0"/>
              <a:pPr/>
              <a:t>113</a:t>
            </a:fld>
            <a:endParaRPr lang="en-US" smtClean="0"/>
          </a:p>
        </p:txBody>
      </p:sp>
      <p:sp>
        <p:nvSpPr>
          <p:cNvPr id="118788"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eaLnBrk="1" hangingPunct="1"/>
            <a:r>
              <a:rPr lang="en-US" b="1" smtClean="0"/>
              <a:t>A marketing analysis </a:t>
            </a:r>
            <a:r>
              <a:rPr lang="en-US" smtClean="0"/>
              <a:t>(market size, growth rate, </a:t>
            </a:r>
            <a:br>
              <a:rPr lang="en-US" smtClean="0"/>
            </a:br>
            <a:r>
              <a:rPr lang="en-US" smtClean="0"/>
              <a:t>profitability, cost structure, distribution channels)</a:t>
            </a:r>
          </a:p>
          <a:p>
            <a:pPr eaLnBrk="1" hangingPunct="1"/>
            <a:r>
              <a:rPr lang="en-US" b="1" smtClean="0"/>
              <a:t>An advertising analysis </a:t>
            </a:r>
            <a:r>
              <a:rPr lang="en-US" smtClean="0"/>
              <a:t>( sound effects, camera angles, lighting, music, emotion, humor etc)</a:t>
            </a:r>
          </a:p>
          <a:p>
            <a:pPr eaLnBrk="1" hangingPunct="1"/>
            <a:r>
              <a:rPr lang="en-US" smtClean="0"/>
              <a:t> </a:t>
            </a:r>
            <a:r>
              <a:rPr lang="en-US" b="1" smtClean="0"/>
              <a:t>A media </a:t>
            </a:r>
            <a:r>
              <a:rPr lang="en-US" b="1" smtClean="0">
                <a:solidFill>
                  <a:schemeClr val="tx2"/>
                </a:solidFill>
              </a:rPr>
              <a:t>strategy</a:t>
            </a:r>
            <a:r>
              <a:rPr lang="en-US" smtClean="0">
                <a:solidFill>
                  <a:schemeClr val="tx2"/>
                </a:solidFill>
              </a:rPr>
              <a:t> (advertising, PR , events, direct response media etc)</a:t>
            </a:r>
          </a:p>
          <a:p>
            <a:pPr eaLnBrk="1" hangingPunct="1"/>
            <a:r>
              <a:rPr lang="en-US" smtClean="0"/>
              <a:t> </a:t>
            </a:r>
            <a:r>
              <a:rPr lang="en-US" b="1" smtClean="0"/>
              <a:t>media scheduling broadcast </a:t>
            </a:r>
            <a:r>
              <a:rPr lang="en-US" smtClean="0"/>
              <a:t>(dates, positions &amp; duration of messages.)</a:t>
            </a:r>
          </a:p>
          <a:p>
            <a:pPr eaLnBrk="1" hangingPunct="1"/>
            <a:r>
              <a:rPr lang="en-US" b="1" smtClean="0"/>
              <a:t>Justification &amp; summary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r>
              <a:rPr lang="en-US" sz="4000" b="1" smtClean="0"/>
              <a:t>MEDIA</a:t>
            </a:r>
            <a:r>
              <a:rPr lang="en-US" b="1" smtClean="0"/>
              <a:t> </a:t>
            </a:r>
            <a:r>
              <a:rPr lang="en-US" sz="4000" b="1" smtClean="0"/>
              <a:t>PLANNER</a:t>
            </a:r>
          </a:p>
        </p:txBody>
      </p:sp>
      <p:sp>
        <p:nvSpPr>
          <p:cNvPr id="1198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7682941-D43C-4D4C-95D3-2FB16CE9542A}" type="slidenum">
              <a:rPr lang="en-US" smtClean="0"/>
              <a:pPr/>
              <a:t>114</a:t>
            </a:fld>
            <a:endParaRPr lang="en-US" smtClean="0"/>
          </a:p>
        </p:txBody>
      </p:sp>
      <p:sp>
        <p:nvSpPr>
          <p:cNvPr id="119812" name="Rectangle 3"/>
          <p:cNvSpPr>
            <a:spLocks noGrp="1" noChangeArrowheads="1"/>
          </p:cNvSpPr>
          <p:nvPr>
            <p:ph sz="quarter" idx="1"/>
          </p:nvPr>
        </p:nvSpPr>
        <p:spPr>
          <a:xfrm>
            <a:off x="610394" y="1219201"/>
            <a:ext cx="10987088" cy="4937125"/>
          </a:xfrm>
        </p:spPr>
        <p:txBody>
          <a:bodyPr/>
          <a:lstStyle/>
          <a:p>
            <a:pPr algn="just" eaLnBrk="1" hangingPunct="1"/>
            <a:endParaRPr lang="en-US" sz="3600" smtClean="0"/>
          </a:p>
          <a:p>
            <a:pPr algn="just" eaLnBrk="1" hangingPunct="1"/>
            <a:r>
              <a:rPr lang="en-US" sz="3600" smtClean="0"/>
              <a:t>The media planner formulates a media program stating where and when to place advertisements. Media planners work closely with creative, account executives, and media buyers.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r>
              <a:rPr lang="en-US" sz="4000" b="1" smtClean="0"/>
              <a:t>MEDIA BUYERS</a:t>
            </a:r>
          </a:p>
        </p:txBody>
      </p:sp>
      <p:sp>
        <p:nvSpPr>
          <p:cNvPr id="1208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943FC5D-2FEF-4E8E-97E8-91BFF80EF2E6}" type="slidenum">
              <a:rPr lang="en-US" smtClean="0"/>
              <a:pPr/>
              <a:t>115</a:t>
            </a:fld>
            <a:endParaRPr lang="en-US" smtClean="0"/>
          </a:p>
        </p:txBody>
      </p:sp>
      <p:sp>
        <p:nvSpPr>
          <p:cNvPr id="120836" name="Rectangle 3"/>
          <p:cNvSpPr>
            <a:spLocks noGrp="1" noChangeArrowheads="1"/>
          </p:cNvSpPr>
          <p:nvPr>
            <p:ph sz="quarter" idx="1"/>
          </p:nvPr>
        </p:nvSpPr>
        <p:spPr>
          <a:xfrm>
            <a:off x="818097" y="1905000"/>
            <a:ext cx="10885355" cy="4495800"/>
          </a:xfrm>
        </p:spPr>
        <p:txBody>
          <a:bodyPr/>
          <a:lstStyle/>
          <a:p>
            <a:pPr eaLnBrk="1" hangingPunct="1">
              <a:lnSpc>
                <a:spcPct val="90000"/>
              </a:lnSpc>
            </a:pPr>
            <a:r>
              <a:rPr lang="en-US" sz="2400" smtClean="0"/>
              <a:t>After the media is chosen, someone must buy the space and negotiate rates, times and schedules for ads. This is the work of the media buyer.</a:t>
            </a:r>
          </a:p>
          <a:p>
            <a:pPr eaLnBrk="1" hangingPunct="1">
              <a:lnSpc>
                <a:spcPct val="90000"/>
              </a:lnSpc>
            </a:pPr>
            <a:endParaRPr lang="en-US" sz="2400" smtClean="0"/>
          </a:p>
          <a:p>
            <a:pPr eaLnBrk="1" hangingPunct="1">
              <a:lnSpc>
                <a:spcPct val="90000"/>
              </a:lnSpc>
            </a:pPr>
            <a:r>
              <a:rPr lang="en-US" sz="2400" smtClean="0"/>
              <a:t>Media buyers stay in constant contact with media sales representatives</a:t>
            </a:r>
          </a:p>
          <a:p>
            <a:pPr eaLnBrk="1" hangingPunct="1">
              <a:lnSpc>
                <a:spcPct val="90000"/>
              </a:lnSpc>
            </a:pPr>
            <a:endParaRPr lang="en-US" sz="2400" smtClean="0"/>
          </a:p>
          <a:p>
            <a:pPr eaLnBrk="1" hangingPunct="1">
              <a:lnSpc>
                <a:spcPct val="90000"/>
              </a:lnSpc>
            </a:pPr>
            <a:r>
              <a:rPr lang="en-US" sz="2400" smtClean="0"/>
              <a:t>To ensure that promotional dollars are spent wisely, media planner works with the media buyers, the creative and the account executive in the design of an advertising campaign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r>
              <a:rPr lang="en-US" sz="4000" b="1" smtClean="0"/>
              <a:t>ADVERTISING OBJECTIVES</a:t>
            </a:r>
          </a:p>
        </p:txBody>
      </p:sp>
      <p:sp>
        <p:nvSpPr>
          <p:cNvPr id="12185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3142568-4C72-47B7-A726-8A938B0A2E94}" type="slidenum">
              <a:rPr lang="en-US" smtClean="0"/>
              <a:pPr/>
              <a:t>116</a:t>
            </a:fld>
            <a:endParaRPr lang="en-US" smtClean="0"/>
          </a:p>
        </p:txBody>
      </p:sp>
      <p:sp>
        <p:nvSpPr>
          <p:cNvPr id="121860" name="Rectangle 3"/>
          <p:cNvSpPr>
            <a:spLocks noGrp="1" noChangeArrowheads="1"/>
          </p:cNvSpPr>
          <p:nvPr>
            <p:ph sz="quarter" idx="1"/>
          </p:nvPr>
        </p:nvSpPr>
        <p:spPr>
          <a:xfrm>
            <a:off x="610394" y="1219200"/>
            <a:ext cx="10987088" cy="5181600"/>
          </a:xfrm>
        </p:spPr>
        <p:txBody>
          <a:bodyPr/>
          <a:lstStyle/>
          <a:p>
            <a:pPr eaLnBrk="1" hangingPunct="1"/>
            <a:r>
              <a:rPr lang="en-US" sz="2800" smtClean="0"/>
              <a:t>Several concepts or technical terms are used in media objectives, including:</a:t>
            </a:r>
          </a:p>
          <a:p>
            <a:pPr lvl="1" eaLnBrk="1" hangingPunct="1"/>
            <a:r>
              <a:rPr lang="en-US" sz="2400" smtClean="0"/>
              <a:t>Reach</a:t>
            </a:r>
          </a:p>
          <a:p>
            <a:pPr lvl="1" eaLnBrk="1" hangingPunct="1"/>
            <a:r>
              <a:rPr lang="en-US" sz="2400" smtClean="0"/>
              <a:t>Frequency</a:t>
            </a:r>
          </a:p>
          <a:p>
            <a:pPr lvl="1" eaLnBrk="1" hangingPunct="1"/>
            <a:r>
              <a:rPr lang="en-US" sz="2400" smtClean="0"/>
              <a:t>Opportunity to see</a:t>
            </a:r>
          </a:p>
          <a:p>
            <a:pPr lvl="1" eaLnBrk="1" hangingPunct="1"/>
            <a:r>
              <a:rPr lang="en-US" sz="2400" smtClean="0"/>
              <a:t>Gross Rating Points</a:t>
            </a:r>
            <a:endParaRPr lang="en-US" sz="2000" smtClean="0"/>
          </a:p>
          <a:p>
            <a:pPr lvl="1" eaLnBrk="1" hangingPunct="1"/>
            <a:r>
              <a:rPr lang="en-US" sz="2400" smtClean="0"/>
              <a:t>Cost per rating point</a:t>
            </a:r>
          </a:p>
          <a:p>
            <a:pPr lvl="1" eaLnBrk="1" hangingPunct="1"/>
            <a:r>
              <a:rPr lang="en-US" sz="2400" smtClean="0"/>
              <a:t>Cost</a:t>
            </a:r>
          </a:p>
          <a:p>
            <a:pPr lvl="1" eaLnBrk="1" hangingPunct="1"/>
            <a:r>
              <a:rPr lang="en-US" sz="2400" smtClean="0"/>
              <a:t>Continuity</a:t>
            </a:r>
          </a:p>
          <a:p>
            <a:pPr lvl="1" eaLnBrk="1" hangingPunct="1"/>
            <a:r>
              <a:rPr lang="en-US" sz="2400" smtClean="0"/>
              <a:t>Impressions</a:t>
            </a:r>
          </a:p>
          <a:p>
            <a:pPr lvl="1" eaLnBrk="1" hangingPunct="1"/>
            <a:endParaRPr lang="en-US" sz="2400" smtClean="0"/>
          </a:p>
          <a:p>
            <a:pPr eaLnBrk="1" hangingPunct="1"/>
            <a:endParaRPr lang="en-US" sz="28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AE3A638-E411-4682-9DDB-89F6FD3B9A2A}" type="slidenum">
              <a:rPr lang="en-US" smtClean="0"/>
              <a:pPr/>
              <a:t>117</a:t>
            </a:fld>
            <a:endParaRPr lang="en-US" smtClean="0"/>
          </a:p>
        </p:txBody>
      </p:sp>
      <p:sp>
        <p:nvSpPr>
          <p:cNvPr id="122883" name="Rectangle 3"/>
          <p:cNvSpPr>
            <a:spLocks noGrp="1" noChangeArrowheads="1"/>
          </p:cNvSpPr>
          <p:nvPr>
            <p:ph sz="quarter" idx="1"/>
          </p:nvPr>
        </p:nvSpPr>
        <p:spPr>
          <a:xfrm>
            <a:off x="610394" y="1524000"/>
            <a:ext cx="10987088" cy="4800600"/>
          </a:xfrm>
        </p:spPr>
        <p:txBody>
          <a:bodyPr/>
          <a:lstStyle/>
          <a:p>
            <a:pPr algn="just" eaLnBrk="1" hangingPunct="1"/>
            <a:r>
              <a:rPr lang="en-US" sz="2400" b="1" smtClean="0"/>
              <a:t>Reach: </a:t>
            </a:r>
            <a:r>
              <a:rPr lang="en-US" sz="2400" smtClean="0"/>
              <a:t>is the no: of people or household or businesses in the target audience exposed to a media vehicle or message schedule at least once during a given time period</a:t>
            </a:r>
          </a:p>
          <a:p>
            <a:pPr algn="just" eaLnBrk="1" hangingPunct="1"/>
            <a:endParaRPr lang="en-US" sz="2400" smtClean="0"/>
          </a:p>
          <a:p>
            <a:pPr algn="just" eaLnBrk="1" hangingPunct="1"/>
            <a:r>
              <a:rPr lang="en-US" sz="2400" smtClean="0"/>
              <a:t>How many target buyers did the ad reach?</a:t>
            </a:r>
          </a:p>
          <a:p>
            <a:pPr algn="just" eaLnBrk="1" hangingPunct="1"/>
            <a:endParaRPr lang="en-US" sz="2400" smtClean="0"/>
          </a:p>
          <a:p>
            <a:pPr algn="just" eaLnBrk="1" hangingPunct="1"/>
            <a:r>
              <a:rPr lang="en-US" sz="2400" b="1" smtClean="0"/>
              <a:t>Frequency: </a:t>
            </a:r>
            <a:r>
              <a:rPr lang="en-US" sz="2400" smtClean="0"/>
              <a:t>how many times did the target audience see the ad during the ad campaign?</a:t>
            </a:r>
          </a:p>
          <a:p>
            <a:pPr algn="just" eaLnBrk="1" hangingPunct="1"/>
            <a:endParaRPr lang="en-US" sz="2400" smtClean="0"/>
          </a:p>
          <a:p>
            <a:pPr marL="273050" lvl="1" algn="just" eaLnBrk="1" hangingPunct="1">
              <a:spcBef>
                <a:spcPts val="600"/>
              </a:spcBef>
              <a:buClr>
                <a:schemeClr val="accent1"/>
              </a:buClr>
            </a:pPr>
            <a:r>
              <a:rPr lang="en-US" sz="2400" smtClean="0"/>
              <a:t>Opportunity to see (</a:t>
            </a:r>
            <a:r>
              <a:rPr lang="en-US" sz="2400" b="1" smtClean="0"/>
              <a:t>OTS) </a:t>
            </a:r>
            <a:r>
              <a:rPr lang="en-US" sz="2400" smtClean="0"/>
              <a:t>: refers to the cumulative exposure achieved in a given time period.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AF8B66-485F-4B09-B909-AB74A1B0B20C}" type="slidenum">
              <a:rPr lang="en-US" smtClean="0"/>
              <a:pPr/>
              <a:t>118</a:t>
            </a:fld>
            <a:endParaRPr lang="en-US" smtClean="0"/>
          </a:p>
        </p:txBody>
      </p:sp>
      <p:sp>
        <p:nvSpPr>
          <p:cNvPr id="123907" name="Rectangle 3"/>
          <p:cNvSpPr>
            <a:spLocks noGrp="1" noChangeArrowheads="1"/>
          </p:cNvSpPr>
          <p:nvPr>
            <p:ph sz="quarter" idx="1"/>
          </p:nvPr>
        </p:nvSpPr>
        <p:spPr>
          <a:xfrm>
            <a:off x="712126" y="1600201"/>
            <a:ext cx="10987088" cy="5059363"/>
          </a:xfrm>
        </p:spPr>
        <p:txBody>
          <a:bodyPr/>
          <a:lstStyle/>
          <a:p>
            <a:pPr algn="just" eaLnBrk="1" hangingPunct="1"/>
            <a:r>
              <a:rPr lang="en-US" sz="2400" b="1" smtClean="0"/>
              <a:t>Gross Rating Points: </a:t>
            </a:r>
            <a:r>
              <a:rPr lang="en-US" sz="2400" smtClean="0"/>
              <a:t>gives the advertiser an idea about the odds of the target audience actually viewing the advertisement.</a:t>
            </a:r>
          </a:p>
          <a:p>
            <a:pPr algn="just" eaLnBrk="1" hangingPunct="1">
              <a:buFont typeface="Wingdings 3" pitchFamily="18" charset="2"/>
              <a:buNone/>
            </a:pPr>
            <a:endParaRPr lang="en-US" sz="2400" smtClean="0"/>
          </a:p>
          <a:p>
            <a:pPr algn="just" eaLnBrk="1" hangingPunct="1"/>
            <a:r>
              <a:rPr lang="en-US" sz="2400" b="1" smtClean="0"/>
              <a:t>Cost</a:t>
            </a:r>
            <a:r>
              <a:rPr lang="en-US" sz="2400" smtClean="0"/>
              <a:t> is the measure of the overall expenditure associated with an ad campaign</a:t>
            </a:r>
          </a:p>
          <a:p>
            <a:pPr algn="just" eaLnBrk="1" hangingPunct="1"/>
            <a:endParaRPr lang="en-US" sz="2400" smtClean="0"/>
          </a:p>
          <a:p>
            <a:pPr algn="just" eaLnBrk="1" hangingPunct="1"/>
            <a:r>
              <a:rPr lang="en-US" sz="2400" smtClean="0"/>
              <a:t>CPM is the dollar cost of reaching 1000 members of the media vehicles audience. The cost per thousand is calculated by using the following formula:</a:t>
            </a:r>
          </a:p>
          <a:p>
            <a:pPr algn="ctr" eaLnBrk="1" hangingPunct="1">
              <a:buFont typeface="Wingdings" pitchFamily="2" charset="2"/>
              <a:buNone/>
            </a:pPr>
            <a:r>
              <a:rPr lang="en-US" sz="2400" smtClean="0"/>
              <a:t>	</a:t>
            </a:r>
          </a:p>
          <a:p>
            <a:pPr algn="ctr" eaLnBrk="1" hangingPunct="1">
              <a:buFont typeface="Wingdings" pitchFamily="2" charset="2"/>
              <a:buNone/>
            </a:pPr>
            <a:r>
              <a:rPr lang="en-US" sz="2400" b="1" i="1" smtClean="0"/>
              <a:t>CPM = (cost of media buy/ Total audience)x1000</a:t>
            </a:r>
          </a:p>
          <a:p>
            <a:pPr eaLnBrk="1" hangingPunct="1"/>
            <a:endParaRPr lang="en-US" sz="2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49A09B9-B1CE-4794-A45A-5CC3F0A8E395}" type="slidenum">
              <a:rPr lang="en-US" smtClean="0"/>
              <a:pPr/>
              <a:t>119</a:t>
            </a:fld>
            <a:endParaRPr lang="en-US" smtClean="0"/>
          </a:p>
        </p:txBody>
      </p:sp>
      <p:sp>
        <p:nvSpPr>
          <p:cNvPr id="124931" name="Rectangle 3"/>
          <p:cNvSpPr>
            <a:spLocks noGrp="1" noChangeArrowheads="1"/>
          </p:cNvSpPr>
          <p:nvPr>
            <p:ph sz="quarter" idx="1"/>
          </p:nvPr>
        </p:nvSpPr>
        <p:spPr>
          <a:xfrm>
            <a:off x="610394" y="1493838"/>
            <a:ext cx="10987088" cy="5211762"/>
          </a:xfrm>
        </p:spPr>
        <p:txBody>
          <a:bodyPr/>
          <a:lstStyle/>
          <a:p>
            <a:pPr algn="just" eaLnBrk="1" hangingPunct="1"/>
            <a:endParaRPr lang="en-US" sz="2400" smtClean="0"/>
          </a:p>
          <a:p>
            <a:pPr algn="just" eaLnBrk="1" hangingPunct="1"/>
            <a:r>
              <a:rPr lang="en-US" sz="2400" smtClean="0"/>
              <a:t>Cost per rating is the relative measure of the efficiency of the media vehicle relative to a firms target market. Ratings measure the % of a firms target market that is exposed to a show on TV or an article in a print medium. To calculate cost per rating point, the formula is :</a:t>
            </a:r>
          </a:p>
          <a:p>
            <a:pPr eaLnBrk="1" hangingPunct="1"/>
            <a:endParaRPr lang="en-US" sz="2400" smtClean="0"/>
          </a:p>
          <a:p>
            <a:pPr algn="ctr" eaLnBrk="1" hangingPunct="1">
              <a:buFont typeface="Wingdings" pitchFamily="2" charset="2"/>
              <a:buNone/>
            </a:pPr>
            <a:r>
              <a:rPr lang="en-US" sz="2400" smtClean="0"/>
              <a:t>	</a:t>
            </a:r>
            <a:r>
              <a:rPr lang="en-US" sz="2400" b="1" i="1" smtClean="0"/>
              <a:t>CPRP= Cost of media buy/Vehicle’s rating</a:t>
            </a:r>
          </a:p>
          <a:p>
            <a:pPr eaLnBrk="1" hangingPunct="1"/>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4423" y="228600"/>
            <a:ext cx="11703452" cy="990600"/>
          </a:xfrm>
        </p:spPr>
        <p:txBody>
          <a:bodyPr>
            <a:normAutofit/>
          </a:bodyPr>
          <a:lstStyle/>
          <a:p>
            <a:pPr eaLnBrk="1" fontAlgn="auto" hangingPunct="1">
              <a:spcAft>
                <a:spcPts val="0"/>
              </a:spcAft>
              <a:defRPr/>
            </a:pPr>
            <a:r>
              <a:rPr lang="en-US" sz="2800" b="1" dirty="0" smtClean="0"/>
              <a:t>ADVERTISING &amp; COMMUNICATION</a:t>
            </a:r>
          </a:p>
        </p:txBody>
      </p:sp>
      <p:sp>
        <p:nvSpPr>
          <p:cNvPr id="225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263CCCEF-E66B-4889-A565-E163A391AFC4}" type="slidenum">
              <a:rPr lang="en-US" smtClean="0"/>
              <a:pPr/>
              <a:t>12</a:t>
            </a:fld>
            <a:endParaRPr lang="en-US" smtClean="0"/>
          </a:p>
        </p:txBody>
      </p:sp>
      <p:sp>
        <p:nvSpPr>
          <p:cNvPr id="22532" name="Rectangle 3"/>
          <p:cNvSpPr>
            <a:spLocks noGrp="1" noChangeArrowheads="1"/>
          </p:cNvSpPr>
          <p:nvPr>
            <p:ph sz="quarter" idx="1"/>
          </p:nvPr>
        </p:nvSpPr>
        <p:spPr>
          <a:xfrm>
            <a:off x="610394" y="1524000"/>
            <a:ext cx="11292284" cy="5105400"/>
          </a:xfrm>
        </p:spPr>
        <p:txBody>
          <a:bodyPr>
            <a:normAutofit/>
          </a:bodyPr>
          <a:lstStyle/>
          <a:p>
            <a:pPr marL="319088" indent="-319088" algn="just" eaLnBrk="1" hangingPunct="1">
              <a:lnSpc>
                <a:spcPct val="150000"/>
              </a:lnSpc>
              <a:buFont typeface="Wingdings" pitchFamily="2" charset="2"/>
              <a:buChar char=""/>
            </a:pPr>
            <a:r>
              <a:rPr lang="en-US" smtClean="0"/>
              <a:t>The idea to be communicated is the message and the source encodes that message, translating it into symbols such as words and images that can be understood by the audience.</a:t>
            </a:r>
          </a:p>
          <a:p>
            <a:pPr marL="319088" indent="-319088" algn="just" eaLnBrk="1" hangingPunct="1">
              <a:lnSpc>
                <a:spcPct val="150000"/>
              </a:lnSpc>
              <a:buFont typeface="Wingdings" pitchFamily="2" charset="2"/>
              <a:buChar char=""/>
            </a:pPr>
            <a:endParaRPr lang="en-US" smtClean="0"/>
          </a:p>
          <a:p>
            <a:pPr marL="319088" indent="-319088" algn="just" eaLnBrk="1" hangingPunct="1">
              <a:lnSpc>
                <a:spcPct val="150000"/>
              </a:lnSpc>
              <a:buFont typeface="Wingdings" pitchFamily="2" charset="2"/>
              <a:buChar char=""/>
            </a:pPr>
            <a:r>
              <a:rPr lang="en-US" smtClean="0"/>
              <a:t>Typical advertising media include newspapers, magazines, radio, TV, signs, packing and direct mail materials. </a:t>
            </a:r>
          </a:p>
          <a:p>
            <a:pPr marL="319088" indent="-319088" algn="just" eaLnBrk="1" hangingPunct="1">
              <a:buFont typeface="Wingdings" pitchFamily="2" charset="2"/>
              <a:buChar char=""/>
            </a:pPr>
            <a:endParaRPr lang="en-US" sz="2800" smtClean="0"/>
          </a:p>
          <a:p>
            <a:pPr marL="319088" indent="-319088" eaLnBrk="1" hangingPunct="1">
              <a:buFont typeface="Wingdings" pitchFamily="2" charset="2"/>
              <a:buChar char=""/>
            </a:pPr>
            <a:endParaRPr lang="en-US" sz="28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EF84DA9-EEEC-4672-A57E-24278ADA6FD1}" type="slidenum">
              <a:rPr lang="en-US" smtClean="0"/>
              <a:pPr/>
              <a:t>120</a:t>
            </a:fld>
            <a:endParaRPr lang="en-US" smtClean="0"/>
          </a:p>
        </p:txBody>
      </p:sp>
      <p:sp>
        <p:nvSpPr>
          <p:cNvPr id="125955" name="Rectangle 3"/>
          <p:cNvSpPr>
            <a:spLocks noGrp="1" noChangeArrowheads="1"/>
          </p:cNvSpPr>
          <p:nvPr>
            <p:ph sz="quarter" idx="1"/>
          </p:nvPr>
        </p:nvSpPr>
        <p:spPr>
          <a:xfrm>
            <a:off x="305197" y="1524000"/>
            <a:ext cx="11495749" cy="5334000"/>
          </a:xfrm>
        </p:spPr>
        <p:txBody>
          <a:bodyPr/>
          <a:lstStyle/>
          <a:p>
            <a:pPr algn="just" eaLnBrk="1" hangingPunct="1">
              <a:lnSpc>
                <a:spcPct val="90000"/>
              </a:lnSpc>
            </a:pPr>
            <a:r>
              <a:rPr lang="en-US" sz="2400" smtClean="0"/>
              <a:t>To further study whether or not an ad has reached the target market effectively, a weighted CPM figure may be calculated. As follows:</a:t>
            </a:r>
          </a:p>
          <a:p>
            <a:pPr algn="ctr" eaLnBrk="1" hangingPunct="1">
              <a:lnSpc>
                <a:spcPct val="90000"/>
              </a:lnSpc>
              <a:buFont typeface="Wingdings" pitchFamily="2" charset="2"/>
              <a:buNone/>
            </a:pPr>
            <a:r>
              <a:rPr lang="en-US" sz="2000" smtClean="0"/>
              <a:t>WEIGHTED CPM = </a:t>
            </a:r>
            <a:r>
              <a:rPr lang="en-US" sz="2000" u="sng" smtClean="0"/>
              <a:t>ADVERTISEMENT COST X 1000</a:t>
            </a:r>
          </a:p>
          <a:p>
            <a:pPr algn="ctr" eaLnBrk="1" hangingPunct="1">
              <a:lnSpc>
                <a:spcPct val="90000"/>
              </a:lnSpc>
              <a:buFont typeface="Wingdings" pitchFamily="2" charset="2"/>
              <a:buNone/>
            </a:pPr>
            <a:r>
              <a:rPr lang="en-US" sz="2000" smtClean="0"/>
              <a:t>			  ACTUAL AUDIENCE REACHED</a:t>
            </a:r>
          </a:p>
          <a:p>
            <a:pPr eaLnBrk="1" hangingPunct="1">
              <a:lnSpc>
                <a:spcPct val="90000"/>
              </a:lnSpc>
              <a:buFont typeface="Wingdings" pitchFamily="2" charset="2"/>
              <a:buNone/>
            </a:pPr>
            <a:r>
              <a:rPr lang="en-US" sz="2000" smtClean="0"/>
              <a:t>For example:</a:t>
            </a:r>
          </a:p>
          <a:p>
            <a:pPr algn="just" eaLnBrk="1" hangingPunct="1">
              <a:lnSpc>
                <a:spcPct val="90000"/>
              </a:lnSpc>
              <a:buFont typeface="Wingdings" pitchFamily="2" charset="2"/>
              <a:buNone/>
            </a:pPr>
            <a:r>
              <a:rPr lang="en-US" sz="2000" smtClean="0"/>
              <a:t>	If the cost of an advertisement in </a:t>
            </a:r>
            <a:r>
              <a:rPr lang="en-US" sz="2000" i="1" smtClean="0"/>
              <a:t>Oman Economic Review</a:t>
            </a:r>
            <a:r>
              <a:rPr lang="en-US" sz="2000" smtClean="0"/>
              <a:t> is R.O.10000/- and the magazine reaches 1,000,000 readers, the standard CPM would be R.O.10/-. If the ad targets Company CEO’s, and research indicates that 150000 of </a:t>
            </a:r>
            <a:r>
              <a:rPr lang="en-US" sz="2000" i="1" smtClean="0"/>
              <a:t>Oman Economic Review</a:t>
            </a:r>
            <a:r>
              <a:rPr lang="en-US" sz="2000" smtClean="0"/>
              <a:t> readers are CEO’s, the result would be:</a:t>
            </a:r>
          </a:p>
          <a:p>
            <a:pPr algn="just" eaLnBrk="1" hangingPunct="1">
              <a:lnSpc>
                <a:spcPct val="90000"/>
              </a:lnSpc>
              <a:buFont typeface="Wingdings" pitchFamily="2" charset="2"/>
              <a:buNone/>
            </a:pPr>
            <a:endParaRPr lang="en-US" sz="2000" smtClean="0"/>
          </a:p>
          <a:p>
            <a:pPr algn="ctr" eaLnBrk="1" hangingPunct="1">
              <a:lnSpc>
                <a:spcPct val="90000"/>
              </a:lnSpc>
              <a:buFont typeface="Wingdings" pitchFamily="2" charset="2"/>
              <a:buNone/>
            </a:pPr>
            <a:r>
              <a:rPr lang="en-US" sz="2000" smtClean="0"/>
              <a:t>Weighted CPM = </a:t>
            </a:r>
            <a:r>
              <a:rPr lang="en-US" sz="2000" u="sng" smtClean="0"/>
              <a:t>R.O.10000 x 1000</a:t>
            </a:r>
            <a:r>
              <a:rPr lang="en-US" sz="2000" smtClean="0"/>
              <a:t> = R.O.66.7/-</a:t>
            </a:r>
          </a:p>
          <a:p>
            <a:pPr algn="ctr" eaLnBrk="1" hangingPunct="1">
              <a:lnSpc>
                <a:spcPct val="90000"/>
              </a:lnSpc>
              <a:buFont typeface="Wingdings" pitchFamily="2" charset="2"/>
              <a:buNone/>
            </a:pPr>
            <a:r>
              <a:rPr lang="en-US" sz="2000" smtClean="0"/>
              <a:t>    150000</a:t>
            </a:r>
          </a:p>
          <a:p>
            <a:pPr algn="just" eaLnBrk="1" hangingPunct="1">
              <a:lnSpc>
                <a:spcPct val="90000"/>
              </a:lnSpc>
              <a:buFont typeface="Wingdings" pitchFamily="2" charset="2"/>
              <a:buNone/>
            </a:pPr>
            <a:r>
              <a:rPr lang="en-US" sz="2000" smtClean="0"/>
              <a:t>This figure could be compared to figures for</a:t>
            </a:r>
            <a:r>
              <a:rPr lang="en-US" sz="2000" i="1" smtClean="0"/>
              <a:t> Economic Times, Commercial </a:t>
            </a:r>
            <a:r>
              <a:rPr lang="en-US" sz="2000" smtClean="0"/>
              <a:t>and other business magazines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7CFD799-035D-415E-8C83-27C919DE41DD}" type="slidenum">
              <a:rPr lang="en-US" smtClean="0"/>
              <a:pPr/>
              <a:t>121</a:t>
            </a:fld>
            <a:endParaRPr lang="en-US" smtClean="0"/>
          </a:p>
        </p:txBody>
      </p:sp>
      <p:sp>
        <p:nvSpPr>
          <p:cNvPr id="126979" name="Rectangle 3"/>
          <p:cNvSpPr>
            <a:spLocks noGrp="1" noChangeArrowheads="1"/>
          </p:cNvSpPr>
          <p:nvPr>
            <p:ph sz="quarter" idx="1"/>
          </p:nvPr>
        </p:nvSpPr>
        <p:spPr>
          <a:xfrm>
            <a:off x="610394" y="1676400"/>
            <a:ext cx="10987088" cy="4114800"/>
          </a:xfrm>
        </p:spPr>
        <p:txBody>
          <a:bodyPr/>
          <a:lstStyle/>
          <a:p>
            <a:pPr algn="just" eaLnBrk="1" hangingPunct="1"/>
            <a:r>
              <a:rPr lang="en-US" sz="2400" b="1" i="1" smtClean="0"/>
              <a:t>Continuity</a:t>
            </a:r>
            <a:r>
              <a:rPr lang="en-US" sz="2400" smtClean="0"/>
              <a:t> is the exposure pattern or schedule used in the ad campaign. The 3 types of pattern used are continuous, pulsating and discontinuous. </a:t>
            </a:r>
          </a:p>
          <a:p>
            <a:pPr algn="just" eaLnBrk="1" hangingPunct="1"/>
            <a:endParaRPr lang="en-US" sz="2400" smtClean="0"/>
          </a:p>
          <a:p>
            <a:pPr algn="just" eaLnBrk="1" hangingPunct="1"/>
            <a:r>
              <a:rPr lang="en-US" sz="2400" smtClean="0"/>
              <a:t>A continuous campaign uses media time in a steady stream. To do so, media buys ad space in a specific magazine for period of 1 or 2 years. By using different ads, readers will not get bored because they will see more than one ad for the same product.</a:t>
            </a:r>
          </a:p>
          <a:p>
            <a:pPr eaLnBrk="1" hangingPunct="1"/>
            <a:endParaRPr lang="en-US" sz="24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BC82995-4E3F-4BF1-B34A-E8A8BE77D8C3}" type="slidenum">
              <a:rPr lang="en-US" smtClean="0"/>
              <a:pPr/>
              <a:t>122</a:t>
            </a:fld>
            <a:endParaRPr lang="en-US" smtClean="0"/>
          </a:p>
        </p:txBody>
      </p:sp>
      <p:sp>
        <p:nvSpPr>
          <p:cNvPr id="128003" name="Rectangle 3"/>
          <p:cNvSpPr>
            <a:spLocks noGrp="1" noChangeArrowheads="1"/>
          </p:cNvSpPr>
          <p:nvPr>
            <p:ph sz="quarter" idx="1"/>
          </p:nvPr>
        </p:nvSpPr>
        <p:spPr>
          <a:xfrm>
            <a:off x="610394" y="1600200"/>
            <a:ext cx="10987088" cy="4876800"/>
          </a:xfrm>
        </p:spPr>
        <p:txBody>
          <a:bodyPr/>
          <a:lstStyle/>
          <a:p>
            <a:pPr algn="just" eaLnBrk="1" hangingPunct="1"/>
            <a:r>
              <a:rPr lang="en-US" sz="2400" smtClean="0"/>
              <a:t>A pulsating schedule means  there is a minimal level of advertising at all times but there are also increases in advertising at periodic intervals. The goal of pulsating advertisement is to reach consumers when they are most likely to make purchases, such as during holiday shopping seasons. Ex: More advertisements from </a:t>
            </a:r>
            <a:r>
              <a:rPr lang="en-US" sz="2400" i="1" smtClean="0"/>
              <a:t>Lulu or Carrefour</a:t>
            </a:r>
            <a:r>
              <a:rPr lang="en-US" sz="2400" smtClean="0"/>
              <a:t> during Ramadan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F5F290A-217E-4690-97AB-2752CDCC7D0B}" type="slidenum">
              <a:rPr lang="en-US" smtClean="0"/>
              <a:pPr/>
              <a:t>123</a:t>
            </a:fld>
            <a:endParaRPr lang="en-US" smtClean="0"/>
          </a:p>
        </p:txBody>
      </p:sp>
      <p:sp>
        <p:nvSpPr>
          <p:cNvPr id="129027" name="Rectangle 3"/>
          <p:cNvSpPr>
            <a:spLocks noGrp="1" noChangeArrowheads="1"/>
          </p:cNvSpPr>
          <p:nvPr>
            <p:ph sz="quarter" idx="1"/>
          </p:nvPr>
        </p:nvSpPr>
        <p:spPr>
          <a:xfrm>
            <a:off x="610394" y="1447800"/>
            <a:ext cx="10987088" cy="5410200"/>
          </a:xfrm>
        </p:spPr>
        <p:txBody>
          <a:bodyPr/>
          <a:lstStyle/>
          <a:p>
            <a:pPr algn="just" eaLnBrk="1" hangingPunct="1">
              <a:lnSpc>
                <a:spcPct val="90000"/>
              </a:lnSpc>
            </a:pPr>
            <a:r>
              <a:rPr lang="en-US" sz="2400" smtClean="0"/>
              <a:t>A fighting or discontinuous ad campaign schedule places advertisements at special intervals with no ads in between. A sun n’ sand sports resort runs several ads during summer but none during winter.</a:t>
            </a:r>
          </a:p>
          <a:p>
            <a:pPr algn="just" eaLnBrk="1" hangingPunct="1">
              <a:lnSpc>
                <a:spcPct val="90000"/>
              </a:lnSpc>
            </a:pPr>
            <a:endParaRPr lang="en-US" sz="2400" smtClean="0"/>
          </a:p>
          <a:p>
            <a:pPr algn="just" eaLnBrk="1" hangingPunct="1">
              <a:lnSpc>
                <a:spcPct val="90000"/>
              </a:lnSpc>
            </a:pPr>
            <a:r>
              <a:rPr lang="en-US" sz="2400" smtClean="0"/>
              <a:t>The </a:t>
            </a:r>
            <a:r>
              <a:rPr lang="en-US" sz="2400" b="1" smtClean="0"/>
              <a:t>final object </a:t>
            </a:r>
            <a:r>
              <a:rPr lang="en-US" sz="2400" smtClean="0"/>
              <a:t>advertisers consider is the concept of I</a:t>
            </a:r>
            <a:r>
              <a:rPr lang="en-US" sz="2400" b="1" smtClean="0"/>
              <a:t>mpression</a:t>
            </a:r>
            <a:r>
              <a:rPr lang="en-US" sz="2400" smtClean="0"/>
              <a:t>. The no: of gross impressions is the total exposures of the audience to an advertisement. It does not take into consideration what % of the total audience may or may not see the advertisement. </a:t>
            </a:r>
          </a:p>
          <a:p>
            <a:pPr algn="just" eaLnBrk="1" hangingPunct="1">
              <a:lnSpc>
                <a:spcPct val="90000"/>
              </a:lnSpc>
            </a:pPr>
            <a:endParaRPr lang="en-US" sz="2400" smtClean="0"/>
          </a:p>
          <a:p>
            <a:pPr algn="just" eaLnBrk="1" hangingPunct="1">
              <a:lnSpc>
                <a:spcPct val="90000"/>
              </a:lnSpc>
            </a:pPr>
            <a:r>
              <a:rPr lang="en-US" sz="2400" smtClean="0"/>
              <a:t>Illustration: the total readership of </a:t>
            </a:r>
            <a:r>
              <a:rPr lang="en-US" sz="2400" i="1" smtClean="0"/>
              <a:t>National Geography</a:t>
            </a:r>
            <a:r>
              <a:rPr lang="en-US" sz="2400" smtClean="0"/>
              <a:t> is 1,000,000, if 6 inserts were placed in National Geography, multiplying the insertions by the readership would yield a total of 6 million impressions.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28600"/>
            <a:ext cx="12207875" cy="990600"/>
          </a:xfrm>
        </p:spPr>
        <p:txBody>
          <a:bodyPr>
            <a:normAutofit fontScale="90000"/>
          </a:bodyPr>
          <a:lstStyle/>
          <a:p>
            <a:pPr algn="ctr" eaLnBrk="1" fontAlgn="auto" hangingPunct="1">
              <a:spcAft>
                <a:spcPts val="0"/>
              </a:spcAft>
              <a:defRPr/>
            </a:pPr>
            <a:r>
              <a:rPr lang="en-US" sz="4000" b="1" smtClean="0"/>
              <a:t>ACHIEVING ADVERTISING OBJECTIVES</a:t>
            </a:r>
          </a:p>
        </p:txBody>
      </p:sp>
      <p:sp>
        <p:nvSpPr>
          <p:cNvPr id="1300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031851C-9F84-4D40-9C92-0DE4AC6A053F}" type="slidenum">
              <a:rPr lang="en-US" smtClean="0"/>
              <a:pPr/>
              <a:t>124</a:t>
            </a:fld>
            <a:endParaRPr lang="en-US" smtClean="0"/>
          </a:p>
        </p:txBody>
      </p:sp>
      <p:sp>
        <p:nvSpPr>
          <p:cNvPr id="130052" name="Rectangle 3"/>
          <p:cNvSpPr>
            <a:spLocks noGrp="1" noChangeArrowheads="1"/>
          </p:cNvSpPr>
          <p:nvPr>
            <p:ph sz="quarter" idx="1"/>
          </p:nvPr>
        </p:nvSpPr>
        <p:spPr>
          <a:xfrm>
            <a:off x="610394" y="1905001"/>
            <a:ext cx="10987088" cy="4525963"/>
          </a:xfrm>
        </p:spPr>
        <p:txBody>
          <a:bodyPr/>
          <a:lstStyle/>
          <a:p>
            <a:pPr algn="just" eaLnBrk="1" hangingPunct="1">
              <a:lnSpc>
                <a:spcPct val="80000"/>
              </a:lnSpc>
            </a:pPr>
            <a:r>
              <a:rPr lang="en-US" sz="2400" smtClean="0"/>
              <a:t>Herbert Krugman, states that it takes a minimum of 3 exposures for an advertisement to be effective. This is called the </a:t>
            </a:r>
            <a:r>
              <a:rPr lang="en-US" sz="2400" i="1" smtClean="0"/>
              <a:t>three exposure hypothesis</a:t>
            </a:r>
          </a:p>
          <a:p>
            <a:pPr algn="just" eaLnBrk="1" hangingPunct="1">
              <a:lnSpc>
                <a:spcPct val="80000"/>
              </a:lnSpc>
            </a:pPr>
            <a:endParaRPr lang="en-US" sz="2400" i="1" smtClean="0"/>
          </a:p>
          <a:p>
            <a:pPr algn="just" eaLnBrk="1" hangingPunct="1">
              <a:lnSpc>
                <a:spcPct val="80000"/>
              </a:lnSpc>
            </a:pPr>
            <a:r>
              <a:rPr lang="en-US" sz="2400" smtClean="0"/>
              <a:t>This could hold true for more well-know brands than new ones</a:t>
            </a:r>
          </a:p>
          <a:p>
            <a:pPr algn="just" eaLnBrk="1" hangingPunct="1">
              <a:lnSpc>
                <a:spcPct val="80000"/>
              </a:lnSpc>
            </a:pPr>
            <a:endParaRPr lang="en-US" sz="2400" smtClean="0"/>
          </a:p>
          <a:p>
            <a:pPr algn="just" eaLnBrk="1" hangingPunct="1">
              <a:lnSpc>
                <a:spcPct val="80000"/>
              </a:lnSpc>
            </a:pPr>
            <a:r>
              <a:rPr lang="en-US" sz="2400" smtClean="0"/>
              <a:t>Hence seeking to discover the minimum no: of exposures needed to be effective is based on 2 concepts: effective frequency &amp; effective reach</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4E1F57F-C944-452F-9D3F-A7E5B99F6BBC}" type="slidenum">
              <a:rPr lang="en-US" smtClean="0"/>
              <a:pPr/>
              <a:t>125</a:t>
            </a:fld>
            <a:endParaRPr lang="en-US" smtClean="0"/>
          </a:p>
        </p:txBody>
      </p:sp>
      <p:sp>
        <p:nvSpPr>
          <p:cNvPr id="135170" name="Rectangle 3"/>
          <p:cNvSpPr>
            <a:spLocks noGrp="1" noChangeArrowheads="1"/>
          </p:cNvSpPr>
          <p:nvPr>
            <p:ph sz="quarter" idx="1"/>
          </p:nvPr>
        </p:nvSpPr>
        <p:spPr>
          <a:xfrm>
            <a:off x="203465" y="1524000"/>
            <a:ext cx="11800946" cy="4495800"/>
          </a:xfrm>
        </p:spPr>
        <p:txBody>
          <a:bodyPr>
            <a:normAutofit fontScale="92500" lnSpcReduction="10000"/>
          </a:bodyPr>
          <a:lstStyle/>
          <a:p>
            <a:pPr marL="320040" indent="-320040" algn="just" eaLnBrk="1" fontAlgn="auto" hangingPunct="1">
              <a:spcAft>
                <a:spcPts val="0"/>
              </a:spcAft>
              <a:buFont typeface="Wingdings"/>
              <a:buChar char=""/>
              <a:defRPr/>
            </a:pPr>
            <a:r>
              <a:rPr lang="en-US" sz="2800" smtClean="0"/>
              <a:t>Effective frequency refers to the no: of times a target audience must be exposed to a message to achieve a particular objective</a:t>
            </a:r>
          </a:p>
          <a:p>
            <a:pPr marL="320040" indent="-320040" algn="just" eaLnBrk="1" fontAlgn="auto" hangingPunct="1">
              <a:spcAft>
                <a:spcPts val="0"/>
              </a:spcAft>
              <a:buFont typeface="Wingdings"/>
              <a:buChar char=""/>
              <a:defRPr/>
            </a:pPr>
            <a:endParaRPr lang="en-US" sz="1800" smtClean="0"/>
          </a:p>
          <a:p>
            <a:pPr marL="320040" indent="-320040" algn="just" eaLnBrk="1" fontAlgn="auto" hangingPunct="1">
              <a:spcAft>
                <a:spcPts val="0"/>
              </a:spcAft>
              <a:buFont typeface="Wingdings"/>
              <a:buChar char=""/>
              <a:defRPr/>
            </a:pPr>
            <a:r>
              <a:rPr lang="en-US" sz="2800" smtClean="0"/>
              <a:t>Effective reach is the percentage of an audience that must be exposed to a particular message to achieve a specific objective</a:t>
            </a:r>
          </a:p>
          <a:p>
            <a:pPr marL="320040" indent="-320040" algn="just" eaLnBrk="1" fontAlgn="auto" hangingPunct="1">
              <a:spcAft>
                <a:spcPts val="0"/>
              </a:spcAft>
              <a:buFont typeface="Wingdings"/>
              <a:buChar char=""/>
              <a:defRPr/>
            </a:pPr>
            <a:endParaRPr lang="en-US" sz="1600" smtClean="0"/>
          </a:p>
          <a:p>
            <a:pPr marL="320040" indent="-320040" algn="just" eaLnBrk="1" fontAlgn="auto" hangingPunct="1">
              <a:spcAft>
                <a:spcPts val="0"/>
              </a:spcAft>
              <a:buFont typeface="Wingdings"/>
              <a:buChar char=""/>
              <a:defRPr/>
            </a:pPr>
            <a:r>
              <a:rPr lang="en-US" sz="2800" smtClean="0"/>
              <a:t>When the objective is to increase brand recognition the emphasis will be on the visual presentation of the product and/or the logo. Media that are good at maximizing reach are TV, billboards, magazines, Internet &amp; direct mail</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01AE7AE-F154-4273-8310-1EC5B917F58C}" type="slidenum">
              <a:rPr lang="en-US" smtClean="0"/>
              <a:pPr/>
              <a:t>126</a:t>
            </a:fld>
            <a:endParaRPr lang="en-US" smtClean="0"/>
          </a:p>
        </p:txBody>
      </p:sp>
      <p:sp>
        <p:nvSpPr>
          <p:cNvPr id="136194" name="Rectangle 3"/>
          <p:cNvSpPr>
            <a:spLocks noGrp="1" noChangeArrowheads="1"/>
          </p:cNvSpPr>
          <p:nvPr>
            <p:ph sz="quarter" idx="1"/>
          </p:nvPr>
        </p:nvSpPr>
        <p:spPr>
          <a:xfrm>
            <a:off x="610394" y="1524001"/>
            <a:ext cx="10987088" cy="4602163"/>
          </a:xfrm>
        </p:spPr>
        <p:txBody>
          <a:bodyPr>
            <a:normAutofit fontScale="92500" lnSpcReduction="10000"/>
          </a:bodyPr>
          <a:lstStyle/>
          <a:p>
            <a:pPr marL="320040" indent="-320040" algn="just" eaLnBrk="1" fontAlgn="auto" hangingPunct="1">
              <a:spcAft>
                <a:spcPts val="0"/>
              </a:spcAft>
              <a:buFont typeface="Wingdings"/>
              <a:buChar char=""/>
              <a:defRPr/>
            </a:pPr>
            <a:r>
              <a:rPr lang="en-US" sz="2800" smtClean="0"/>
              <a:t>When the objective is to increase brand recall, then frequency is more important than reach. </a:t>
            </a:r>
          </a:p>
          <a:p>
            <a:pPr marL="320040" indent="-320040" algn="just" eaLnBrk="1" fontAlgn="auto" hangingPunct="1">
              <a:spcAft>
                <a:spcPts val="0"/>
              </a:spcAft>
              <a:buFont typeface="Wingdings"/>
              <a:buChar char=""/>
              <a:defRPr/>
            </a:pPr>
            <a:endParaRPr lang="en-US" sz="2800" smtClean="0"/>
          </a:p>
          <a:p>
            <a:pPr marL="320040" indent="-320040" algn="just" eaLnBrk="1" fontAlgn="auto" hangingPunct="1">
              <a:spcAft>
                <a:spcPts val="0"/>
              </a:spcAft>
              <a:buFont typeface="Wingdings"/>
              <a:buChar char=""/>
              <a:defRPr/>
            </a:pPr>
            <a:r>
              <a:rPr lang="en-US" sz="2800" smtClean="0"/>
              <a:t>Repetition is required to embed a brand name in the consumers cognitive memory</a:t>
            </a:r>
          </a:p>
          <a:p>
            <a:pPr marL="320040" indent="-320040" algn="just" eaLnBrk="1" fontAlgn="auto" hangingPunct="1">
              <a:spcAft>
                <a:spcPts val="0"/>
              </a:spcAft>
              <a:buFont typeface="Wingdings"/>
              <a:buChar char=""/>
              <a:defRPr/>
            </a:pPr>
            <a:endParaRPr lang="en-US" sz="2800" smtClean="0"/>
          </a:p>
          <a:p>
            <a:pPr marL="320040" indent="-320040" algn="just" eaLnBrk="1" fontAlgn="auto" hangingPunct="1">
              <a:spcAft>
                <a:spcPts val="0"/>
              </a:spcAft>
              <a:buFont typeface="Wingdings"/>
              <a:buChar char=""/>
              <a:defRPr/>
            </a:pPr>
            <a:r>
              <a:rPr lang="en-US" sz="2800" smtClean="0"/>
              <a:t>Repetition increases the chances that a particular brand will come to mind when a person thinks about a product category. In terms of media selection, TV radio, newspaper and the internet offer the potential for high frequency.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35E3398-ACE9-45AC-84DA-08539366EE74}" type="slidenum">
              <a:rPr lang="en-US" smtClean="0"/>
              <a:pPr/>
              <a:t>127</a:t>
            </a:fld>
            <a:endParaRPr lang="en-US" smtClean="0"/>
          </a:p>
        </p:txBody>
      </p:sp>
      <p:sp>
        <p:nvSpPr>
          <p:cNvPr id="133123" name="Rectangle 3"/>
          <p:cNvSpPr>
            <a:spLocks noGrp="1" noChangeArrowheads="1"/>
          </p:cNvSpPr>
          <p:nvPr>
            <p:ph sz="quarter" idx="1"/>
          </p:nvPr>
        </p:nvSpPr>
        <p:spPr>
          <a:xfrm>
            <a:off x="0" y="381000"/>
            <a:ext cx="12207875" cy="6096000"/>
          </a:xfrm>
        </p:spPr>
        <p:txBody>
          <a:bodyPr/>
          <a:lstStyle/>
          <a:p>
            <a:pPr marL="319088" indent="-319088" algn="just" eaLnBrk="1" hangingPunct="1">
              <a:buFont typeface="Wingdings" pitchFamily="2" charset="2"/>
              <a:buChar char=""/>
            </a:pPr>
            <a:r>
              <a:rPr lang="en-US" sz="2400" smtClean="0"/>
              <a:t>Other elements can also increase effective frequency and effective reach. They include the size, placement and the length of an advertisement. </a:t>
            </a:r>
          </a:p>
          <a:p>
            <a:pPr marL="319088" indent="-319088" algn="just" eaLnBrk="1" hangingPunct="1">
              <a:buFont typeface="Wingdings" pitchFamily="2" charset="2"/>
              <a:buChar char=""/>
            </a:pPr>
            <a:endParaRPr lang="en-US" sz="2400" smtClean="0"/>
          </a:p>
          <a:p>
            <a:pPr marL="319088" indent="-319088" algn="just" eaLnBrk="1" hangingPunct="1">
              <a:buFont typeface="Wingdings" pitchFamily="2" charset="2"/>
              <a:buChar char=""/>
            </a:pPr>
            <a:r>
              <a:rPr lang="en-US" sz="2400" smtClean="0"/>
              <a:t>A small magazine ad does not create the same impact as a large advertisement. If a firm uses 15 sec TV ad, effective frequency may require 6 exposures. On the other hand if a firm uses 45 sec ad, 4 exposures will do the job.</a:t>
            </a:r>
          </a:p>
          <a:p>
            <a:pPr marL="319088" indent="-319088" algn="just" eaLnBrk="1" hangingPunct="1">
              <a:buFont typeface="Wingdings" pitchFamily="2" charset="2"/>
              <a:buChar char=""/>
            </a:pPr>
            <a:endParaRPr lang="en-US" sz="2400" smtClean="0"/>
          </a:p>
          <a:p>
            <a:pPr marL="319088" indent="-319088" algn="just" eaLnBrk="1" hangingPunct="1">
              <a:buFont typeface="Wingdings" pitchFamily="2" charset="2"/>
              <a:buChar char=""/>
            </a:pPr>
            <a:r>
              <a:rPr lang="en-US" sz="2400" smtClean="0"/>
              <a:t>Another important factor that affects these objectives is the number of different media used in an advertising campaign.</a:t>
            </a:r>
          </a:p>
          <a:p>
            <a:pPr marL="319088" indent="-319088" algn="just" eaLnBrk="1" hangingPunct="1">
              <a:buFont typeface="Wingdings" pitchFamily="2" charset="2"/>
              <a:buChar char=""/>
            </a:pPr>
            <a:r>
              <a:rPr lang="en-US" sz="2400" smtClean="0"/>
              <a:t>In general, a campaign featuring ads in two types of media such as TV &amp; magazine has greater effective reach than a campaign in in only one media such as magazine only.</a:t>
            </a:r>
          </a:p>
          <a:p>
            <a:pPr marL="319088" indent="-319088" algn="just" eaLnBrk="1" hangingPunct="1">
              <a:buFont typeface="Wingdings" pitchFamily="2" charset="2"/>
              <a:buChar char=""/>
            </a:pPr>
            <a:endParaRPr lang="en-US" sz="2400" smtClean="0"/>
          </a:p>
          <a:p>
            <a:pPr marL="319088" indent="-319088" algn="just" eaLnBrk="1" hangingPunct="1">
              <a:buFont typeface="Wingdings" pitchFamily="2" charset="2"/>
              <a:buChar char=""/>
            </a:pPr>
            <a:endParaRPr lang="en-US" sz="240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gn="ctr" eaLnBrk="1" hangingPunct="1"/>
            <a:r>
              <a:rPr lang="en-US" sz="4000" b="1" smtClean="0"/>
              <a:t>MEDIA SELECTION</a:t>
            </a:r>
          </a:p>
        </p:txBody>
      </p:sp>
      <p:sp>
        <p:nvSpPr>
          <p:cNvPr id="134147"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0E37659-5F47-4B0B-A8A3-6BF4D32AD94E}" type="slidenum">
              <a:rPr lang="en-US" smtClean="0"/>
              <a:pPr/>
              <a:t>128</a:t>
            </a:fld>
            <a:endParaRPr lang="en-US" smtClean="0"/>
          </a:p>
        </p:txBody>
      </p:sp>
      <p:sp>
        <p:nvSpPr>
          <p:cNvPr id="134148" name="Rectangle 3"/>
          <p:cNvSpPr>
            <a:spLocks noGrp="1" noChangeArrowheads="1"/>
          </p:cNvSpPr>
          <p:nvPr>
            <p:ph sz="quarter" idx="1"/>
          </p:nvPr>
        </p:nvSpPr>
        <p:spPr>
          <a:xfrm>
            <a:off x="610394" y="1600200"/>
            <a:ext cx="10987088" cy="5257800"/>
          </a:xfrm>
        </p:spPr>
        <p:txBody>
          <a:bodyPr/>
          <a:lstStyle/>
          <a:p>
            <a:pPr eaLnBrk="1" hangingPunct="1"/>
            <a:r>
              <a:rPr lang="en-US" smtClean="0"/>
              <a:t>It is important to know how attentive are consumers to various medias</a:t>
            </a:r>
          </a:p>
          <a:p>
            <a:pPr eaLnBrk="1" hangingPunct="1"/>
            <a:endParaRPr lang="en-US" smtClean="0"/>
          </a:p>
          <a:p>
            <a:pPr eaLnBrk="1" hangingPunct="1"/>
            <a:endParaRPr lang="en-US" smtClean="0"/>
          </a:p>
        </p:txBody>
      </p:sp>
      <p:sp>
        <p:nvSpPr>
          <p:cNvPr id="188420" name="AutoShape 4"/>
          <p:cNvSpPr>
            <a:spLocks noChangeArrowheads="1"/>
          </p:cNvSpPr>
          <p:nvPr/>
        </p:nvSpPr>
        <p:spPr bwMode="auto">
          <a:xfrm>
            <a:off x="915591" y="2743200"/>
            <a:ext cx="10478426" cy="3733800"/>
          </a:xfrm>
          <a:prstGeom prst="roundRect">
            <a:avLst>
              <a:gd name="adj" fmla="val 16667"/>
            </a:avLst>
          </a:prstGeom>
          <a:noFill/>
          <a:ln w="38100">
            <a:solidFill>
              <a:schemeClr val="tx1"/>
            </a:solidFill>
            <a:round/>
            <a:headEnd/>
            <a:tailEnd/>
          </a:ln>
          <a:effectLst/>
        </p:spPr>
        <p:txBody>
          <a:bodyPr wrap="none" anchor="ctr"/>
          <a:lstStyle/>
          <a:p>
            <a:pPr>
              <a:defRPr/>
            </a:pPr>
            <a:r>
              <a:rPr lang="en-US" b="1" dirty="0">
                <a:solidFill>
                  <a:srgbClr val="000000"/>
                </a:solidFill>
                <a:effectLst>
                  <a:outerShdw blurRad="38100" dist="38100" dir="2700000" algn="tl">
                    <a:srgbClr val="FFFFFF"/>
                  </a:outerShdw>
                </a:effectLst>
              </a:rPr>
              <a:t>WORD OF MOUTH			63%</a:t>
            </a:r>
          </a:p>
          <a:p>
            <a:pPr>
              <a:defRPr/>
            </a:pPr>
            <a:r>
              <a:rPr lang="en-US" b="1" dirty="0">
                <a:solidFill>
                  <a:srgbClr val="000000"/>
                </a:solidFill>
                <a:effectLst>
                  <a:outerShdw blurRad="38100" dist="38100" dir="2700000" algn="tl">
                    <a:srgbClr val="FFFFFF"/>
                  </a:outerShdw>
                </a:effectLst>
              </a:rPr>
              <a:t>SAMPLING					45%</a:t>
            </a:r>
          </a:p>
          <a:p>
            <a:pPr>
              <a:defRPr/>
            </a:pPr>
            <a:r>
              <a:rPr lang="en-US" b="1" dirty="0">
                <a:solidFill>
                  <a:srgbClr val="000000"/>
                </a:solidFill>
                <a:effectLst>
                  <a:outerShdw blurRad="38100" dist="38100" dir="2700000" algn="tl">
                    <a:srgbClr val="FFFFFF"/>
                  </a:outerShdw>
                </a:effectLst>
              </a:rPr>
              <a:t>IN-STORE					32%</a:t>
            </a:r>
          </a:p>
          <a:p>
            <a:pPr>
              <a:defRPr/>
            </a:pPr>
            <a:r>
              <a:rPr lang="en-US" b="1" dirty="0">
                <a:solidFill>
                  <a:srgbClr val="000000"/>
                </a:solidFill>
                <a:effectLst>
                  <a:outerShdw blurRad="38100" dist="38100" dir="2700000" algn="tl">
                    <a:srgbClr val="FFFFFF"/>
                  </a:outerShdw>
                </a:effectLst>
              </a:rPr>
              <a:t>MASS MEDIA 			</a:t>
            </a:r>
            <a:r>
              <a:rPr lang="en-US" sz="1800" b="1" dirty="0">
                <a:solidFill>
                  <a:srgbClr val="000000"/>
                </a:solidFill>
                <a:effectLst>
                  <a:outerShdw blurRad="38100" dist="38100" dir="2700000" algn="tl">
                    <a:srgbClr val="FFFFFF"/>
                  </a:outerShdw>
                </a:effectLst>
              </a:rPr>
              <a:t>	</a:t>
            </a:r>
            <a:r>
              <a:rPr lang="en-US" b="1" dirty="0">
                <a:solidFill>
                  <a:srgbClr val="000000"/>
                </a:solidFill>
                <a:effectLst>
                  <a:outerShdw blurRad="38100" dist="38100" dir="2700000" algn="tl">
                    <a:srgbClr val="FFFFFF"/>
                  </a:outerShdw>
                </a:effectLst>
              </a:rPr>
              <a:t>27%</a:t>
            </a:r>
          </a:p>
          <a:p>
            <a:pPr>
              <a:defRPr/>
            </a:pPr>
            <a:r>
              <a:rPr lang="en-US" sz="2000" b="1" dirty="0">
                <a:solidFill>
                  <a:srgbClr val="000000"/>
                </a:solidFill>
                <a:effectLst>
                  <a:outerShdw blurRad="38100" dist="38100" dir="2700000" algn="tl">
                    <a:srgbClr val="FFFFFF"/>
                  </a:outerShdw>
                </a:effectLst>
              </a:rPr>
              <a:t>(TV, radio, newspaper, magazine, outdoors)</a:t>
            </a:r>
          </a:p>
          <a:p>
            <a:pPr>
              <a:defRPr/>
            </a:pPr>
            <a:r>
              <a:rPr lang="en-US" b="1" dirty="0">
                <a:solidFill>
                  <a:srgbClr val="000000"/>
                </a:solidFill>
                <a:effectLst>
                  <a:outerShdw blurRad="38100" dist="38100" dir="2700000" algn="tl">
                    <a:srgbClr val="FFFFFF"/>
                  </a:outerShdw>
                </a:effectLst>
              </a:rPr>
              <a:t>SPONSORSHIP				23%</a:t>
            </a:r>
          </a:p>
          <a:p>
            <a:pPr>
              <a:defRPr/>
            </a:pPr>
            <a:r>
              <a:rPr lang="en-US" b="1" dirty="0">
                <a:solidFill>
                  <a:srgbClr val="000000"/>
                </a:solidFill>
                <a:effectLst>
                  <a:outerShdw blurRad="38100" dist="38100" dir="2700000" algn="tl">
                    <a:srgbClr val="FFFFFF"/>
                  </a:outerShdw>
                </a:effectLst>
              </a:rPr>
              <a:t>Public Relation				15%</a:t>
            </a:r>
          </a:p>
          <a:p>
            <a:pPr>
              <a:defRPr/>
            </a:pPr>
            <a:r>
              <a:rPr lang="en-US" b="1" dirty="0">
                <a:solidFill>
                  <a:srgbClr val="000000"/>
                </a:solidFill>
                <a:effectLst>
                  <a:outerShdw blurRad="38100" dist="38100" dir="2700000" algn="tl">
                    <a:srgbClr val="FFFFFF"/>
                  </a:outerShdw>
                </a:effectLst>
              </a:rPr>
              <a:t>ONLINE					10%</a:t>
            </a:r>
          </a:p>
          <a:p>
            <a:pPr>
              <a:defRPr/>
            </a:pPr>
            <a:r>
              <a:rPr lang="en-US" b="1" dirty="0">
                <a:solidFill>
                  <a:srgbClr val="000000"/>
                </a:solidFill>
                <a:effectLst>
                  <a:outerShdw blurRad="38100" dist="38100" dir="2700000" algn="tl">
                    <a:srgbClr val="FFFFFF"/>
                  </a:outerShdw>
                </a:effectLst>
              </a:rPr>
              <a:t>DIRECT MAIL				7%</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10394" y="277814"/>
            <a:ext cx="10987088" cy="788987"/>
          </a:xfrm>
        </p:spPr>
        <p:txBody>
          <a:bodyPr/>
          <a:lstStyle/>
          <a:p>
            <a:pPr algn="ctr" eaLnBrk="1" hangingPunct="1"/>
            <a:r>
              <a:rPr lang="en-US" sz="4000" b="1" smtClean="0"/>
              <a:t>TELEVISION</a:t>
            </a:r>
          </a:p>
        </p:txBody>
      </p:sp>
      <p:sp>
        <p:nvSpPr>
          <p:cNvPr id="1351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7D2521D-F27A-468E-B810-046839829707}" type="slidenum">
              <a:rPr lang="en-US" smtClean="0"/>
              <a:pPr/>
              <a:t>129</a:t>
            </a:fld>
            <a:endParaRPr lang="en-US" smtClean="0"/>
          </a:p>
        </p:txBody>
      </p:sp>
      <p:sp>
        <p:nvSpPr>
          <p:cNvPr id="135172" name="Rectangle 3"/>
          <p:cNvSpPr>
            <a:spLocks noGrp="1" noChangeArrowheads="1"/>
          </p:cNvSpPr>
          <p:nvPr>
            <p:ph sz="quarter" idx="1"/>
          </p:nvPr>
        </p:nvSpPr>
        <p:spPr>
          <a:xfrm>
            <a:off x="0" y="1524000"/>
            <a:ext cx="12207875" cy="5334000"/>
          </a:xfrm>
        </p:spPr>
        <p:txBody>
          <a:bodyPr/>
          <a:lstStyle/>
          <a:p>
            <a:pPr eaLnBrk="1" hangingPunct="1">
              <a:lnSpc>
                <a:spcPct val="80000"/>
              </a:lnSpc>
              <a:buFont typeface="Wingdings" pitchFamily="2" charset="2"/>
              <a:buNone/>
            </a:pPr>
            <a:r>
              <a:rPr lang="en-US" sz="2400" b="1" smtClean="0"/>
              <a:t>Advantages</a:t>
            </a:r>
          </a:p>
          <a:p>
            <a:pPr algn="just" eaLnBrk="1" hangingPunct="1">
              <a:lnSpc>
                <a:spcPct val="80000"/>
              </a:lnSpc>
            </a:pPr>
            <a:endParaRPr lang="en-US" sz="1600" smtClean="0"/>
          </a:p>
          <a:p>
            <a:pPr algn="just" eaLnBrk="1" hangingPunct="1">
              <a:lnSpc>
                <a:spcPct val="80000"/>
              </a:lnSpc>
            </a:pPr>
            <a:r>
              <a:rPr lang="en-US" sz="2400" smtClean="0"/>
              <a:t>TV offers advertisers the most extensive coverage and highest reach of all media</a:t>
            </a:r>
          </a:p>
          <a:p>
            <a:pPr algn="just" eaLnBrk="1" hangingPunct="1">
              <a:lnSpc>
                <a:spcPct val="80000"/>
              </a:lnSpc>
            </a:pPr>
            <a:endParaRPr lang="en-US" sz="1200" smtClean="0"/>
          </a:p>
          <a:p>
            <a:pPr algn="just" eaLnBrk="1" hangingPunct="1">
              <a:lnSpc>
                <a:spcPct val="80000"/>
              </a:lnSpc>
            </a:pPr>
            <a:r>
              <a:rPr lang="en-US" sz="2400" smtClean="0"/>
              <a:t>A single ad can reach millions of viewers simultaneously</a:t>
            </a:r>
          </a:p>
          <a:p>
            <a:pPr algn="just" eaLnBrk="1" hangingPunct="1">
              <a:lnSpc>
                <a:spcPct val="80000"/>
              </a:lnSpc>
            </a:pPr>
            <a:endParaRPr lang="en-US" sz="1200" smtClean="0"/>
          </a:p>
          <a:p>
            <a:pPr algn="just" eaLnBrk="1" hangingPunct="1">
              <a:lnSpc>
                <a:spcPct val="80000"/>
              </a:lnSpc>
            </a:pPr>
            <a:r>
              <a:rPr lang="en-US" sz="2400" smtClean="0"/>
              <a:t>Even the total cost of running the ad may be high the cost per contact is low</a:t>
            </a:r>
          </a:p>
          <a:p>
            <a:pPr algn="just" eaLnBrk="1" hangingPunct="1">
              <a:lnSpc>
                <a:spcPct val="80000"/>
              </a:lnSpc>
            </a:pPr>
            <a:endParaRPr lang="en-US" sz="1200" smtClean="0"/>
          </a:p>
          <a:p>
            <a:pPr algn="just" eaLnBrk="1" hangingPunct="1">
              <a:lnSpc>
                <a:spcPct val="80000"/>
              </a:lnSpc>
            </a:pPr>
            <a:r>
              <a:rPr lang="en-US" sz="2400" smtClean="0"/>
              <a:t>TV has the ability to intrude upon a viewer without his or her voluntary attention</a:t>
            </a:r>
          </a:p>
          <a:p>
            <a:pPr algn="just" eaLnBrk="1" hangingPunct="1">
              <a:lnSpc>
                <a:spcPct val="80000"/>
              </a:lnSpc>
            </a:pPr>
            <a:endParaRPr lang="en-US" sz="1200" smtClean="0"/>
          </a:p>
          <a:p>
            <a:pPr algn="just" eaLnBrk="1" hangingPunct="1">
              <a:lnSpc>
                <a:spcPct val="80000"/>
              </a:lnSpc>
            </a:pPr>
            <a:r>
              <a:rPr lang="en-US" sz="2400" smtClean="0"/>
              <a:t>TV ads with a catchy music, romantic content, or humor can quickly grab viewers attention </a:t>
            </a:r>
          </a:p>
          <a:p>
            <a:pPr algn="just" eaLnBrk="1" hangingPunct="1">
              <a:lnSpc>
                <a:spcPct val="80000"/>
              </a:lnSpc>
            </a:pPr>
            <a:endParaRPr lang="en-US" sz="1200" smtClean="0"/>
          </a:p>
          <a:p>
            <a:pPr algn="just" eaLnBrk="1" hangingPunct="1">
              <a:lnSpc>
                <a:spcPct val="80000"/>
              </a:lnSpc>
            </a:pPr>
            <a:r>
              <a:rPr lang="en-US" sz="2400" smtClean="0"/>
              <a:t>Provides greatest opportunity for creativity</a:t>
            </a:r>
          </a:p>
          <a:p>
            <a:pPr algn="just" eaLnBrk="1" hangingPunct="1">
              <a:lnSpc>
                <a:spcPct val="80000"/>
              </a:lnSpc>
            </a:pPr>
            <a:endParaRPr 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18098" y="228600"/>
            <a:ext cx="11389778" cy="990600"/>
          </a:xfrm>
        </p:spPr>
        <p:txBody>
          <a:bodyPr>
            <a:normAutofit/>
          </a:bodyPr>
          <a:lstStyle/>
          <a:p>
            <a:pPr eaLnBrk="1" fontAlgn="auto" hangingPunct="1">
              <a:spcAft>
                <a:spcPts val="0"/>
              </a:spcAft>
              <a:defRPr/>
            </a:pPr>
            <a:r>
              <a:rPr lang="en-US" sz="2800" b="1" dirty="0" smtClean="0"/>
              <a:t>ADVERTISING &amp; COMMUNICATION</a:t>
            </a:r>
          </a:p>
        </p:txBody>
      </p:sp>
      <p:sp>
        <p:nvSpPr>
          <p:cNvPr id="2355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2AB0C137-83A8-41DA-8882-A1322F4CBC7F}" type="slidenum">
              <a:rPr lang="en-US" smtClean="0"/>
              <a:pPr/>
              <a:t>13</a:t>
            </a:fld>
            <a:endParaRPr lang="en-US" smtClean="0"/>
          </a:p>
        </p:txBody>
      </p:sp>
      <p:sp>
        <p:nvSpPr>
          <p:cNvPr id="23556" name="Content Placeholder 2"/>
          <p:cNvSpPr>
            <a:spLocks noGrp="1"/>
          </p:cNvSpPr>
          <p:nvPr>
            <p:ph sz="quarter" idx="1"/>
          </p:nvPr>
        </p:nvSpPr>
        <p:spPr>
          <a:xfrm>
            <a:off x="610394" y="1219201"/>
            <a:ext cx="10987088" cy="4937125"/>
          </a:xfrm>
        </p:spPr>
        <p:txBody>
          <a:bodyPr/>
          <a:lstStyle/>
          <a:p>
            <a:pPr algn="just" eaLnBrk="1" hangingPunct="1">
              <a:lnSpc>
                <a:spcPct val="150000"/>
              </a:lnSpc>
            </a:pPr>
            <a:r>
              <a:rPr lang="en-US" smtClean="0"/>
              <a:t>The audience play an important role in the communication process because when people receive the message they must interpret the meaning a process called decoding.</a:t>
            </a:r>
          </a:p>
          <a:p>
            <a:pPr eaLnBrk="1" hangingPunct="1"/>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10394" y="277814"/>
            <a:ext cx="10987088" cy="712787"/>
          </a:xfrm>
        </p:spPr>
        <p:txBody>
          <a:bodyPr/>
          <a:lstStyle/>
          <a:p>
            <a:pPr algn="ctr" eaLnBrk="1" hangingPunct="1"/>
            <a:r>
              <a:rPr lang="en-US" sz="4000" b="1" smtClean="0"/>
              <a:t>TELEVISION</a:t>
            </a:r>
          </a:p>
        </p:txBody>
      </p:sp>
      <p:sp>
        <p:nvSpPr>
          <p:cNvPr id="13619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4C4A97-0DBF-44ED-9035-B255F23F8201}" type="slidenum">
              <a:rPr lang="en-US" smtClean="0"/>
              <a:pPr/>
              <a:t>130</a:t>
            </a:fld>
            <a:endParaRPr lang="en-US" smtClean="0"/>
          </a:p>
        </p:txBody>
      </p:sp>
      <p:sp>
        <p:nvSpPr>
          <p:cNvPr id="136196" name="Rectangle 3"/>
          <p:cNvSpPr>
            <a:spLocks noGrp="1" noChangeArrowheads="1"/>
          </p:cNvSpPr>
          <p:nvPr>
            <p:ph sz="quarter" idx="1"/>
          </p:nvPr>
        </p:nvSpPr>
        <p:spPr>
          <a:xfrm>
            <a:off x="610394" y="1295400"/>
            <a:ext cx="10987088" cy="5257800"/>
          </a:xfrm>
        </p:spPr>
        <p:txBody>
          <a:bodyPr/>
          <a:lstStyle/>
          <a:p>
            <a:pPr eaLnBrk="1" hangingPunct="1">
              <a:lnSpc>
                <a:spcPct val="90000"/>
              </a:lnSpc>
              <a:buFont typeface="Wingdings" pitchFamily="2" charset="2"/>
              <a:buNone/>
            </a:pPr>
            <a:endParaRPr lang="en-US" sz="2400" b="1" smtClean="0"/>
          </a:p>
          <a:p>
            <a:pPr eaLnBrk="1" hangingPunct="1">
              <a:lnSpc>
                <a:spcPct val="90000"/>
              </a:lnSpc>
              <a:buFont typeface="Wingdings" pitchFamily="2" charset="2"/>
              <a:buNone/>
            </a:pPr>
            <a:r>
              <a:rPr lang="en-US" sz="2800" b="1" smtClean="0"/>
              <a:t>Disadvantages</a:t>
            </a:r>
            <a:endParaRPr lang="en-US" sz="2800" smtClean="0"/>
          </a:p>
          <a:p>
            <a:pPr algn="just" eaLnBrk="1" hangingPunct="1">
              <a:lnSpc>
                <a:spcPct val="90000"/>
              </a:lnSpc>
            </a:pPr>
            <a:r>
              <a:rPr lang="en-US" sz="2800" smtClean="0"/>
              <a:t>High cost per ad</a:t>
            </a:r>
          </a:p>
          <a:p>
            <a:pPr algn="just" eaLnBrk="1" hangingPunct="1">
              <a:lnSpc>
                <a:spcPct val="90000"/>
              </a:lnSpc>
            </a:pPr>
            <a:endParaRPr lang="en-US" sz="2800" smtClean="0"/>
          </a:p>
          <a:p>
            <a:pPr algn="just" eaLnBrk="1" hangingPunct="1">
              <a:lnSpc>
                <a:spcPct val="90000"/>
              </a:lnSpc>
            </a:pPr>
            <a:r>
              <a:rPr lang="en-US" sz="2800" smtClean="0"/>
              <a:t>The ads are shown so frequently, that customer gets tired quickly and hence the advertiser will have to change the ad</a:t>
            </a:r>
          </a:p>
          <a:p>
            <a:pPr algn="just" eaLnBrk="1" hangingPunct="1">
              <a:lnSpc>
                <a:spcPct val="90000"/>
              </a:lnSpc>
            </a:pPr>
            <a:endParaRPr lang="en-US" sz="2800" smtClean="0"/>
          </a:p>
          <a:p>
            <a:pPr algn="just" eaLnBrk="1" hangingPunct="1">
              <a:lnSpc>
                <a:spcPct val="90000"/>
              </a:lnSpc>
            </a:pPr>
            <a:r>
              <a:rPr lang="en-US" sz="2800" smtClean="0"/>
              <a:t>The challenge of choosing the right channels and the program about the various option available, makes the advertisers job challenging</a:t>
            </a:r>
          </a:p>
          <a:p>
            <a:pPr eaLnBrk="1" hangingPunct="1">
              <a:lnSpc>
                <a:spcPct val="90000"/>
              </a:lnSpc>
            </a:pPr>
            <a:endParaRPr lang="en-US" sz="2400"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ctr" eaLnBrk="1" hangingPunct="1"/>
            <a:r>
              <a:rPr lang="en-US" sz="4000" b="1" smtClean="0"/>
              <a:t>TELEVISION</a:t>
            </a:r>
          </a:p>
        </p:txBody>
      </p:sp>
      <p:sp>
        <p:nvSpPr>
          <p:cNvPr id="1372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C08BFFC-E201-4715-BC9F-D06C7AE4120F}" type="slidenum">
              <a:rPr lang="en-US" smtClean="0"/>
              <a:pPr/>
              <a:t>131</a:t>
            </a:fld>
            <a:endParaRPr lang="en-US" smtClean="0"/>
          </a:p>
        </p:txBody>
      </p:sp>
      <p:sp>
        <p:nvSpPr>
          <p:cNvPr id="137220" name="Rectangle 3"/>
          <p:cNvSpPr>
            <a:spLocks noGrp="1" noChangeArrowheads="1"/>
          </p:cNvSpPr>
          <p:nvPr>
            <p:ph sz="quarter" idx="1"/>
          </p:nvPr>
        </p:nvSpPr>
        <p:spPr>
          <a:xfrm>
            <a:off x="610394" y="1219201"/>
            <a:ext cx="10987088" cy="4937125"/>
          </a:xfrm>
        </p:spPr>
        <p:txBody>
          <a:bodyPr/>
          <a:lstStyle/>
          <a:p>
            <a:pPr algn="just" eaLnBrk="1" hangingPunct="1"/>
            <a:r>
              <a:rPr lang="en-US" sz="2800" smtClean="0"/>
              <a:t>To gain a quick sense of how well an advertisement fared in terms of reaching an audience, a given program’s rating can be calculated. The typical rating formula is:</a:t>
            </a:r>
          </a:p>
          <a:p>
            <a:pPr eaLnBrk="1" hangingPunct="1"/>
            <a:endParaRPr lang="en-US" sz="2800" smtClean="0"/>
          </a:p>
          <a:p>
            <a:pPr algn="ctr" eaLnBrk="1" hangingPunct="1">
              <a:buFont typeface="Wingdings" pitchFamily="2" charset="2"/>
              <a:buNone/>
            </a:pPr>
            <a:r>
              <a:rPr lang="en-US" sz="2800" smtClean="0"/>
              <a:t>	</a:t>
            </a:r>
            <a:r>
              <a:rPr lang="en-US" sz="2800" b="1" i="1" smtClean="0"/>
              <a:t>Rating = </a:t>
            </a:r>
            <a:r>
              <a:rPr lang="en-US" sz="2800" b="1" i="1" u="sng" smtClean="0"/>
              <a:t>No: of household turned to a program</a:t>
            </a:r>
          </a:p>
          <a:p>
            <a:pPr algn="ctr" eaLnBrk="1" hangingPunct="1">
              <a:buFont typeface="Wingdings" pitchFamily="2" charset="2"/>
              <a:buNone/>
            </a:pPr>
            <a:r>
              <a:rPr lang="en-US" sz="2800" b="1" i="1" smtClean="0"/>
              <a:t>		   Total no: of household in a market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F08EF0F-7A79-4208-B7EF-750CF41CAD55}" type="slidenum">
              <a:rPr lang="en-US" smtClean="0"/>
              <a:pPr/>
              <a:t>132</a:t>
            </a:fld>
            <a:endParaRPr lang="en-US" smtClean="0"/>
          </a:p>
        </p:txBody>
      </p:sp>
      <p:sp>
        <p:nvSpPr>
          <p:cNvPr id="138243" name="Rectangle 3"/>
          <p:cNvSpPr>
            <a:spLocks noGrp="1" noChangeArrowheads="1"/>
          </p:cNvSpPr>
          <p:nvPr>
            <p:ph sz="quarter" idx="1"/>
          </p:nvPr>
        </p:nvSpPr>
        <p:spPr>
          <a:xfrm>
            <a:off x="610394" y="228600"/>
            <a:ext cx="10987088" cy="6477000"/>
          </a:xfrm>
        </p:spPr>
        <p:txBody>
          <a:bodyPr/>
          <a:lstStyle/>
          <a:p>
            <a:pPr marL="319088" indent="-319088" algn="just" eaLnBrk="1" hangingPunct="1">
              <a:lnSpc>
                <a:spcPct val="80000"/>
              </a:lnSpc>
              <a:buFont typeface="Wingdings" pitchFamily="2" charset="2"/>
              <a:buChar char=""/>
            </a:pPr>
            <a:r>
              <a:rPr lang="en-US" sz="2800" smtClean="0"/>
              <a:t>If the advertiser were interested in the % of household that actually were watching TV at that hour. The program’s share could be calculated. </a:t>
            </a:r>
          </a:p>
          <a:p>
            <a:pPr marL="319088" indent="-319088" eaLnBrk="1" hangingPunct="1">
              <a:lnSpc>
                <a:spcPct val="80000"/>
              </a:lnSpc>
              <a:buFont typeface="Wingdings" pitchFamily="2" charset="2"/>
              <a:buChar char=""/>
            </a:pPr>
            <a:endParaRPr lang="en-US" sz="2800" smtClean="0"/>
          </a:p>
          <a:p>
            <a:pPr marL="319088" indent="-319088" algn="ctr" eaLnBrk="1" hangingPunct="1">
              <a:lnSpc>
                <a:spcPct val="80000"/>
              </a:lnSpc>
              <a:buFont typeface="Wingdings" pitchFamily="2" charset="2"/>
              <a:buNone/>
            </a:pPr>
            <a:r>
              <a:rPr lang="en-US" sz="2800" smtClean="0"/>
              <a:t>	</a:t>
            </a:r>
            <a:r>
              <a:rPr lang="en-US" sz="2800" b="1" i="1" smtClean="0"/>
              <a:t>Share = </a:t>
            </a:r>
            <a:r>
              <a:rPr lang="en-US" sz="2800" b="1" i="1" u="sng" smtClean="0"/>
              <a:t>No: of household tuned to a program</a:t>
            </a:r>
          </a:p>
          <a:p>
            <a:pPr marL="319088" indent="-319088" algn="ctr" eaLnBrk="1" hangingPunct="1">
              <a:lnSpc>
                <a:spcPct val="80000"/>
              </a:lnSpc>
              <a:buFont typeface="Wingdings" pitchFamily="2" charset="2"/>
              <a:buNone/>
            </a:pPr>
            <a:r>
              <a:rPr lang="en-US" sz="2800" b="1" i="1" smtClean="0"/>
              <a:t>		      No: of household with a TV tuned on</a:t>
            </a:r>
          </a:p>
          <a:p>
            <a:pPr marL="319088" indent="-319088" algn="just" eaLnBrk="1" hangingPunct="1">
              <a:lnSpc>
                <a:spcPct val="80000"/>
              </a:lnSpc>
              <a:buFont typeface="Wingdings" pitchFamily="2" charset="2"/>
              <a:buNone/>
            </a:pPr>
            <a:r>
              <a:rPr lang="en-US" sz="2800" smtClean="0"/>
              <a:t>	</a:t>
            </a:r>
          </a:p>
          <a:p>
            <a:pPr marL="319088" indent="-319088" algn="just" eaLnBrk="1" hangingPunct="1">
              <a:lnSpc>
                <a:spcPct val="80000"/>
              </a:lnSpc>
              <a:buFont typeface="Wingdings" pitchFamily="2" charset="2"/>
              <a:buNone/>
            </a:pPr>
            <a:r>
              <a:rPr lang="en-US" sz="2800" smtClean="0"/>
              <a:t>	Of course there is no guarantee that the viewers saw the commercial. Ratings and share are only indicators of how well the program fared against the competition. They are used to establish rates for advertisements</a:t>
            </a:r>
          </a:p>
          <a:p>
            <a:pPr marL="319088" indent="-319088" algn="just" eaLnBrk="1" hangingPunct="1">
              <a:lnSpc>
                <a:spcPct val="80000"/>
              </a:lnSpc>
              <a:buFont typeface="Wingdings" pitchFamily="2" charset="2"/>
              <a:buNone/>
            </a:pPr>
            <a:endParaRPr lang="en-US" sz="2800" smtClean="0"/>
          </a:p>
          <a:p>
            <a:pPr marL="319088" indent="-319088" algn="just" eaLnBrk="1" hangingPunct="1">
              <a:lnSpc>
                <a:spcPct val="80000"/>
              </a:lnSpc>
              <a:buFont typeface="Wingdings" pitchFamily="2" charset="2"/>
              <a:buNone/>
            </a:pPr>
            <a:r>
              <a:rPr lang="en-US" sz="2800" smtClean="0"/>
              <a:t>	The primary agency that calculates and reports ratings and share is the ACNeilson, Starch INRA, Hooper Inc., Mediamark Research Inc., Simmons Marketing Research Bureau.</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0394" y="277814"/>
            <a:ext cx="10987088" cy="712787"/>
          </a:xfrm>
        </p:spPr>
        <p:txBody>
          <a:bodyPr/>
          <a:lstStyle/>
          <a:p>
            <a:pPr algn="ctr" eaLnBrk="1" hangingPunct="1"/>
            <a:r>
              <a:rPr lang="en-US" sz="4000" b="1" smtClean="0"/>
              <a:t>RADIO</a:t>
            </a:r>
          </a:p>
        </p:txBody>
      </p:sp>
      <p:sp>
        <p:nvSpPr>
          <p:cNvPr id="139267"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42F2166-783C-44F1-A0B5-2A546B154AD9}" type="slidenum">
              <a:rPr lang="en-US" smtClean="0"/>
              <a:pPr/>
              <a:t>133</a:t>
            </a:fld>
            <a:endParaRPr lang="en-US" smtClean="0"/>
          </a:p>
        </p:txBody>
      </p:sp>
      <p:sp>
        <p:nvSpPr>
          <p:cNvPr id="144387" name="Rectangle 4"/>
          <p:cNvSpPr>
            <a:spLocks noGrp="1" noChangeArrowheads="1"/>
          </p:cNvSpPr>
          <p:nvPr>
            <p:ph sz="quarter" idx="1"/>
          </p:nvPr>
        </p:nvSpPr>
        <p:spPr>
          <a:xfrm>
            <a:off x="0" y="914400"/>
            <a:ext cx="6612599" cy="5715000"/>
          </a:xfrm>
        </p:spPr>
        <p:txBody>
          <a:bodyPr>
            <a:normAutofit lnSpcReduction="10000"/>
          </a:bodyPr>
          <a:lstStyle/>
          <a:p>
            <a:pPr marL="320040" indent="-320040" algn="ctr" eaLnBrk="1" fontAlgn="auto" hangingPunct="1">
              <a:lnSpc>
                <a:spcPct val="80000"/>
              </a:lnSpc>
              <a:spcAft>
                <a:spcPts val="0"/>
              </a:spcAft>
              <a:buFont typeface="Wingdings" pitchFamily="2" charset="2"/>
              <a:buNone/>
              <a:defRPr/>
            </a:pPr>
            <a:r>
              <a:rPr lang="en-US" sz="2000" b="1" smtClean="0"/>
              <a:t>Advantages:</a:t>
            </a:r>
          </a:p>
          <a:p>
            <a:pPr marL="320040" indent="-320040" eaLnBrk="1" fontAlgn="auto" hangingPunct="1">
              <a:lnSpc>
                <a:spcPct val="80000"/>
              </a:lnSpc>
              <a:spcAft>
                <a:spcPts val="0"/>
              </a:spcAft>
              <a:buFont typeface="Wingdings"/>
              <a:buChar char=""/>
              <a:defRPr/>
            </a:pPr>
            <a:endParaRPr lang="en-US" sz="2000" smtClean="0"/>
          </a:p>
          <a:p>
            <a:pPr marL="320040" indent="-320040" eaLnBrk="1" fontAlgn="auto" hangingPunct="1">
              <a:lnSpc>
                <a:spcPct val="80000"/>
              </a:lnSpc>
              <a:spcAft>
                <a:spcPts val="0"/>
              </a:spcAft>
              <a:buFont typeface="Wingdings"/>
              <a:buChar char=""/>
              <a:defRPr/>
            </a:pPr>
            <a:r>
              <a:rPr lang="en-US" sz="2400" smtClean="0"/>
              <a:t>Recall promoted</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Narrow target markets</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High segmentation potential</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Flexibility in making new ads</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Intimacy (with DJ)</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Mobile people carry radio everywhere</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Creative with music and sounds</a:t>
            </a:r>
          </a:p>
        </p:txBody>
      </p:sp>
      <p:sp>
        <p:nvSpPr>
          <p:cNvPr id="144388" name="Rectangle 5"/>
          <p:cNvSpPr>
            <a:spLocks noGrp="1" noChangeArrowheads="1"/>
          </p:cNvSpPr>
          <p:nvPr>
            <p:ph sz="quarter" idx="2"/>
          </p:nvPr>
        </p:nvSpPr>
        <p:spPr>
          <a:xfrm>
            <a:off x="6714331" y="914401"/>
            <a:ext cx="5391811" cy="5668963"/>
          </a:xfrm>
        </p:spPr>
        <p:txBody>
          <a:bodyPr>
            <a:normAutofit lnSpcReduction="10000"/>
          </a:bodyPr>
          <a:lstStyle/>
          <a:p>
            <a:pPr marL="320040" indent="-320040" algn="ctr" eaLnBrk="1" fontAlgn="auto" hangingPunct="1">
              <a:lnSpc>
                <a:spcPct val="80000"/>
              </a:lnSpc>
              <a:spcAft>
                <a:spcPts val="0"/>
              </a:spcAft>
              <a:buFont typeface="Wingdings" pitchFamily="2" charset="2"/>
              <a:buNone/>
              <a:defRPr/>
            </a:pPr>
            <a:r>
              <a:rPr lang="en-US" sz="2000" b="1" smtClean="0"/>
              <a:t>Disadvantages</a:t>
            </a:r>
          </a:p>
          <a:p>
            <a:pPr marL="320040" indent="-320040" eaLnBrk="1" fontAlgn="auto" hangingPunct="1">
              <a:lnSpc>
                <a:spcPct val="80000"/>
              </a:lnSpc>
              <a:spcAft>
                <a:spcPts val="0"/>
              </a:spcAft>
              <a:buFont typeface="Wingdings"/>
              <a:buChar char=""/>
              <a:defRPr/>
            </a:pPr>
            <a:endParaRPr lang="en-US" sz="2000" smtClean="0"/>
          </a:p>
          <a:p>
            <a:pPr marL="320040" indent="-320040" eaLnBrk="1" fontAlgn="auto" hangingPunct="1">
              <a:lnSpc>
                <a:spcPct val="80000"/>
              </a:lnSpc>
              <a:spcAft>
                <a:spcPts val="0"/>
              </a:spcAft>
              <a:buFont typeface="Wingdings"/>
              <a:buChar char=""/>
              <a:defRPr/>
            </a:pPr>
            <a:r>
              <a:rPr lang="en-US" sz="2400" smtClean="0"/>
              <a:t>Brief exposure time</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Low attention</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Few chances to reach national audience</a:t>
            </a:r>
          </a:p>
          <a:p>
            <a:pPr marL="320040" indent="-320040" eaLnBrk="1" fontAlgn="auto" hangingPunct="1">
              <a:lnSpc>
                <a:spcPct val="80000"/>
              </a:lnSpc>
              <a:spcAft>
                <a:spcPts val="0"/>
              </a:spcAft>
              <a:buFont typeface="Wingdings"/>
              <a:buChar char=""/>
              <a:defRPr/>
            </a:pPr>
            <a:endParaRPr lang="en-US" sz="2400" smtClean="0"/>
          </a:p>
          <a:p>
            <a:pPr marL="320040" indent="-320040" eaLnBrk="1" fontAlgn="auto" hangingPunct="1">
              <a:lnSpc>
                <a:spcPct val="80000"/>
              </a:lnSpc>
              <a:spcAft>
                <a:spcPts val="0"/>
              </a:spcAft>
              <a:buFont typeface="Wingdings"/>
              <a:buChar char=""/>
              <a:defRPr/>
            </a:pPr>
            <a:r>
              <a:rPr lang="en-US" sz="2400" smtClean="0"/>
              <a:t>Information overload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10394" y="277814"/>
            <a:ext cx="10987088" cy="788987"/>
          </a:xfrm>
        </p:spPr>
        <p:txBody>
          <a:bodyPr/>
          <a:lstStyle/>
          <a:p>
            <a:pPr algn="ctr" eaLnBrk="1" hangingPunct="1"/>
            <a:r>
              <a:rPr lang="en-US" sz="4000" b="1" smtClean="0"/>
              <a:t>OUTDOOR ADVERTISING</a:t>
            </a:r>
          </a:p>
        </p:txBody>
      </p:sp>
      <p:sp>
        <p:nvSpPr>
          <p:cNvPr id="140291"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D2FE468-8912-49A4-9A1E-B3E9157C7B5F}" type="slidenum">
              <a:rPr lang="en-US" smtClean="0"/>
              <a:pPr/>
              <a:t>134</a:t>
            </a:fld>
            <a:endParaRPr lang="en-US" smtClean="0"/>
          </a:p>
        </p:txBody>
      </p:sp>
      <p:sp>
        <p:nvSpPr>
          <p:cNvPr id="140292" name="Rectangle 3"/>
          <p:cNvSpPr>
            <a:spLocks noGrp="1" noChangeArrowheads="1"/>
          </p:cNvSpPr>
          <p:nvPr>
            <p:ph sz="quarter" idx="1"/>
          </p:nvPr>
        </p:nvSpPr>
        <p:spPr>
          <a:xfrm>
            <a:off x="0" y="990600"/>
            <a:ext cx="6002205" cy="5867400"/>
          </a:xfrm>
        </p:spPr>
        <p:txBody>
          <a:bodyPr/>
          <a:lstStyle/>
          <a:p>
            <a:pPr algn="ctr" eaLnBrk="1" hangingPunct="1">
              <a:lnSpc>
                <a:spcPct val="80000"/>
              </a:lnSpc>
              <a:buFont typeface="Wingdings" pitchFamily="2" charset="2"/>
              <a:buNone/>
            </a:pPr>
            <a:r>
              <a:rPr lang="en-US" sz="2000" b="1" smtClean="0"/>
              <a:t>Advantages</a:t>
            </a:r>
            <a:r>
              <a:rPr lang="en-US" sz="2000" smtClean="0"/>
              <a:t> </a:t>
            </a:r>
          </a:p>
          <a:p>
            <a:pPr eaLnBrk="1" hangingPunct="1">
              <a:lnSpc>
                <a:spcPct val="80000"/>
              </a:lnSpc>
            </a:pPr>
            <a:endParaRPr lang="en-US" sz="2000" smtClean="0"/>
          </a:p>
          <a:p>
            <a:pPr eaLnBrk="1" hangingPunct="1">
              <a:lnSpc>
                <a:spcPct val="80000"/>
              </a:lnSpc>
            </a:pPr>
            <a:r>
              <a:rPr lang="en-US" sz="2400" smtClean="0"/>
              <a:t>Able to select key geographical areas</a:t>
            </a:r>
          </a:p>
          <a:p>
            <a:pPr eaLnBrk="1" hangingPunct="1">
              <a:lnSpc>
                <a:spcPct val="80000"/>
              </a:lnSpc>
            </a:pPr>
            <a:endParaRPr lang="en-US" sz="2400" smtClean="0"/>
          </a:p>
          <a:p>
            <a:pPr eaLnBrk="1" hangingPunct="1">
              <a:lnSpc>
                <a:spcPct val="80000"/>
              </a:lnSpc>
            </a:pPr>
            <a:r>
              <a:rPr lang="en-US" sz="2400" smtClean="0"/>
              <a:t>Access for local ads</a:t>
            </a:r>
          </a:p>
          <a:p>
            <a:pPr eaLnBrk="1" hangingPunct="1">
              <a:lnSpc>
                <a:spcPct val="80000"/>
              </a:lnSpc>
            </a:pPr>
            <a:endParaRPr lang="en-US" sz="2400" smtClean="0"/>
          </a:p>
          <a:p>
            <a:pPr eaLnBrk="1" hangingPunct="1">
              <a:lnSpc>
                <a:spcPct val="80000"/>
              </a:lnSpc>
            </a:pPr>
            <a:r>
              <a:rPr lang="en-US" sz="2400" smtClean="0"/>
              <a:t>Low cost per impression</a:t>
            </a:r>
          </a:p>
          <a:p>
            <a:pPr eaLnBrk="1" hangingPunct="1">
              <a:lnSpc>
                <a:spcPct val="80000"/>
              </a:lnSpc>
            </a:pPr>
            <a:endParaRPr lang="en-US" sz="2400" smtClean="0"/>
          </a:p>
          <a:p>
            <a:pPr eaLnBrk="1" hangingPunct="1">
              <a:lnSpc>
                <a:spcPct val="80000"/>
              </a:lnSpc>
            </a:pPr>
            <a:r>
              <a:rPr lang="en-US" sz="2400" smtClean="0"/>
              <a:t>Broad reach</a:t>
            </a:r>
          </a:p>
          <a:p>
            <a:pPr eaLnBrk="1" hangingPunct="1">
              <a:lnSpc>
                <a:spcPct val="80000"/>
              </a:lnSpc>
            </a:pPr>
            <a:endParaRPr lang="en-US" sz="2400" smtClean="0"/>
          </a:p>
          <a:p>
            <a:pPr eaLnBrk="1" hangingPunct="1">
              <a:lnSpc>
                <a:spcPct val="80000"/>
              </a:lnSpc>
            </a:pPr>
            <a:r>
              <a:rPr lang="en-US" sz="2400" smtClean="0"/>
              <a:t>High frequency on major commuter routes</a:t>
            </a:r>
          </a:p>
          <a:p>
            <a:pPr eaLnBrk="1" hangingPunct="1">
              <a:lnSpc>
                <a:spcPct val="80000"/>
              </a:lnSpc>
            </a:pPr>
            <a:endParaRPr lang="en-US" sz="2400" smtClean="0"/>
          </a:p>
          <a:p>
            <a:pPr eaLnBrk="1" hangingPunct="1">
              <a:lnSpc>
                <a:spcPct val="80000"/>
              </a:lnSpc>
            </a:pPr>
            <a:r>
              <a:rPr lang="en-US" sz="2400" smtClean="0"/>
              <a:t>Large spectacular ads possible</a:t>
            </a:r>
          </a:p>
        </p:txBody>
      </p:sp>
      <p:sp>
        <p:nvSpPr>
          <p:cNvPr id="140293" name="Rectangle 4"/>
          <p:cNvSpPr>
            <a:spLocks noGrp="1" noChangeArrowheads="1"/>
          </p:cNvSpPr>
          <p:nvPr>
            <p:ph sz="quarter" idx="2"/>
          </p:nvPr>
        </p:nvSpPr>
        <p:spPr>
          <a:xfrm>
            <a:off x="6205670" y="990600"/>
            <a:ext cx="5391811" cy="5867400"/>
          </a:xfrm>
        </p:spPr>
        <p:txBody>
          <a:bodyPr/>
          <a:lstStyle/>
          <a:p>
            <a:pPr algn="ctr" eaLnBrk="1" hangingPunct="1">
              <a:lnSpc>
                <a:spcPct val="80000"/>
              </a:lnSpc>
              <a:buFont typeface="Wingdings" pitchFamily="2" charset="2"/>
              <a:buNone/>
            </a:pPr>
            <a:r>
              <a:rPr lang="en-US" sz="2000" b="1" smtClean="0"/>
              <a:t>Disadvantages</a:t>
            </a:r>
          </a:p>
          <a:p>
            <a:pPr eaLnBrk="1" hangingPunct="1">
              <a:lnSpc>
                <a:spcPct val="80000"/>
              </a:lnSpc>
            </a:pPr>
            <a:endParaRPr lang="en-US" sz="2000" smtClean="0"/>
          </a:p>
          <a:p>
            <a:pPr eaLnBrk="1" hangingPunct="1">
              <a:lnSpc>
                <a:spcPct val="80000"/>
              </a:lnSpc>
            </a:pPr>
            <a:r>
              <a:rPr lang="en-US" sz="2400" smtClean="0"/>
              <a:t>Brief exposure time</a:t>
            </a:r>
          </a:p>
          <a:p>
            <a:pPr eaLnBrk="1" hangingPunct="1">
              <a:lnSpc>
                <a:spcPct val="80000"/>
              </a:lnSpc>
            </a:pPr>
            <a:endParaRPr lang="en-US" sz="2400" smtClean="0"/>
          </a:p>
          <a:p>
            <a:pPr eaLnBrk="1" hangingPunct="1">
              <a:lnSpc>
                <a:spcPct val="80000"/>
              </a:lnSpc>
            </a:pPr>
            <a:r>
              <a:rPr lang="en-US" sz="2400" smtClean="0"/>
              <a:t>Brief message</a:t>
            </a:r>
          </a:p>
          <a:p>
            <a:pPr eaLnBrk="1" hangingPunct="1">
              <a:lnSpc>
                <a:spcPct val="80000"/>
              </a:lnSpc>
            </a:pPr>
            <a:endParaRPr lang="en-US" sz="2400" smtClean="0"/>
          </a:p>
          <a:p>
            <a:pPr eaLnBrk="1" hangingPunct="1">
              <a:lnSpc>
                <a:spcPct val="80000"/>
              </a:lnSpc>
            </a:pPr>
            <a:r>
              <a:rPr lang="en-US" sz="2400" smtClean="0"/>
              <a:t>Little segmentation possible</a:t>
            </a:r>
          </a:p>
          <a:p>
            <a:pPr eaLnBrk="1" hangingPunct="1">
              <a:lnSpc>
                <a:spcPct val="80000"/>
              </a:lnSpc>
            </a:pPr>
            <a:endParaRPr lang="en-US" sz="2400" smtClean="0"/>
          </a:p>
          <a:p>
            <a:pPr eaLnBrk="1" hangingPunct="1">
              <a:lnSpc>
                <a:spcPct val="80000"/>
              </a:lnSpc>
            </a:pPr>
            <a:r>
              <a:rPr lang="en-US" sz="2400" smtClean="0"/>
              <a:t>Cluttered travel routes</a:t>
            </a:r>
          </a:p>
          <a:p>
            <a:pPr eaLnBrk="1" hangingPunct="1">
              <a:lnSpc>
                <a:spcPct val="80000"/>
              </a:lnSpc>
            </a:pPr>
            <a:endParaRPr lang="en-US" sz="2400" smtClean="0"/>
          </a:p>
          <a:p>
            <a:pPr eaLnBrk="1" hangingPunct="1">
              <a:lnSpc>
                <a:spcPct val="80000"/>
              </a:lnSpc>
            </a:pPr>
            <a:r>
              <a:rPr lang="en-US" sz="2400" smtClean="0"/>
              <a:t>Limited opportunity for creativity</a:t>
            </a:r>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10394" y="277814"/>
            <a:ext cx="10987088" cy="788987"/>
          </a:xfrm>
        </p:spPr>
        <p:txBody>
          <a:bodyPr/>
          <a:lstStyle/>
          <a:p>
            <a:pPr algn="ctr" eaLnBrk="1" hangingPunct="1"/>
            <a:r>
              <a:rPr lang="en-US" sz="4000" b="1" smtClean="0"/>
              <a:t>INTERNET</a:t>
            </a:r>
          </a:p>
        </p:txBody>
      </p:sp>
      <p:sp>
        <p:nvSpPr>
          <p:cNvPr id="141315"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A92ABC6-4D9E-4086-8F59-9BC1AC50EED7}" type="slidenum">
              <a:rPr lang="en-US" smtClean="0"/>
              <a:pPr/>
              <a:t>135</a:t>
            </a:fld>
            <a:endParaRPr lang="en-US" smtClean="0"/>
          </a:p>
        </p:txBody>
      </p:sp>
      <p:sp>
        <p:nvSpPr>
          <p:cNvPr id="141316" name="Rectangle 3"/>
          <p:cNvSpPr>
            <a:spLocks noGrp="1" noChangeArrowheads="1"/>
          </p:cNvSpPr>
          <p:nvPr>
            <p:ph sz="quarter" idx="1"/>
          </p:nvPr>
        </p:nvSpPr>
        <p:spPr>
          <a:xfrm>
            <a:off x="610394" y="990600"/>
            <a:ext cx="5391811" cy="5135563"/>
          </a:xfrm>
        </p:spPr>
        <p:txBody>
          <a:bodyPr/>
          <a:lstStyle/>
          <a:p>
            <a:pPr algn="ctr" eaLnBrk="1" hangingPunct="1">
              <a:lnSpc>
                <a:spcPct val="80000"/>
              </a:lnSpc>
              <a:buFont typeface="Wingdings" pitchFamily="2" charset="2"/>
              <a:buNone/>
            </a:pPr>
            <a:r>
              <a:rPr lang="en-US" sz="2000" b="1" smtClean="0"/>
              <a:t>Advantages</a:t>
            </a:r>
            <a:r>
              <a:rPr lang="en-US" sz="2400" smtClean="0"/>
              <a:t> </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Creative possibilities</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Simplicity of segmentation</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High audience interest in each site</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Easier to measure responses directly</a:t>
            </a:r>
          </a:p>
        </p:txBody>
      </p:sp>
      <p:sp>
        <p:nvSpPr>
          <p:cNvPr id="141317" name="Rectangle 4"/>
          <p:cNvSpPr>
            <a:spLocks noGrp="1" noChangeArrowheads="1"/>
          </p:cNvSpPr>
          <p:nvPr>
            <p:ph sz="quarter" idx="2"/>
          </p:nvPr>
        </p:nvSpPr>
        <p:spPr>
          <a:xfrm>
            <a:off x="6205670" y="990600"/>
            <a:ext cx="5391811" cy="5135563"/>
          </a:xfrm>
        </p:spPr>
        <p:txBody>
          <a:bodyPr/>
          <a:lstStyle/>
          <a:p>
            <a:pPr algn="ctr" eaLnBrk="1" hangingPunct="1">
              <a:lnSpc>
                <a:spcPct val="80000"/>
              </a:lnSpc>
              <a:buFont typeface="Wingdings" pitchFamily="2" charset="2"/>
              <a:buNone/>
            </a:pPr>
            <a:r>
              <a:rPr lang="en-US" sz="2000" b="1" smtClean="0"/>
              <a:t>Disadvantages</a:t>
            </a:r>
            <a:r>
              <a:rPr lang="en-US" sz="2400" smtClean="0"/>
              <a:t> </a:t>
            </a:r>
          </a:p>
          <a:p>
            <a:pPr eaLnBrk="1" hangingPunct="1">
              <a:lnSpc>
                <a:spcPct val="80000"/>
              </a:lnSpc>
            </a:pPr>
            <a:endParaRPr lang="en-US" sz="2400" smtClean="0"/>
          </a:p>
          <a:p>
            <a:pPr eaLnBrk="1" hangingPunct="1">
              <a:lnSpc>
                <a:spcPct val="80000"/>
              </a:lnSpc>
            </a:pPr>
            <a:r>
              <a:rPr lang="en-US" sz="2400" smtClean="0"/>
              <a:t>Clutter in each site</a:t>
            </a:r>
          </a:p>
          <a:p>
            <a:pPr eaLnBrk="1" hangingPunct="1">
              <a:lnSpc>
                <a:spcPct val="80000"/>
              </a:lnSpc>
            </a:pPr>
            <a:endParaRPr lang="en-US" sz="2400" smtClean="0"/>
          </a:p>
          <a:p>
            <a:pPr eaLnBrk="1" hangingPunct="1">
              <a:lnSpc>
                <a:spcPct val="80000"/>
              </a:lnSpc>
            </a:pPr>
            <a:r>
              <a:rPr lang="en-US" sz="2400" smtClean="0"/>
              <a:t>Difficult procedure to place and buy time</a:t>
            </a:r>
          </a:p>
          <a:p>
            <a:pPr eaLnBrk="1" hangingPunct="1">
              <a:lnSpc>
                <a:spcPct val="80000"/>
              </a:lnSpc>
            </a:pPr>
            <a:endParaRPr lang="en-US" sz="2400" smtClean="0"/>
          </a:p>
          <a:p>
            <a:pPr eaLnBrk="1" hangingPunct="1">
              <a:lnSpc>
                <a:spcPct val="80000"/>
              </a:lnSpc>
            </a:pPr>
            <a:r>
              <a:rPr lang="en-US" sz="2400" smtClean="0"/>
              <a:t>Only for computer owners</a:t>
            </a:r>
          </a:p>
          <a:p>
            <a:pPr eaLnBrk="1" hangingPunct="1">
              <a:lnSpc>
                <a:spcPct val="80000"/>
              </a:lnSpc>
            </a:pPr>
            <a:endParaRPr lang="en-US" sz="2400" smtClean="0"/>
          </a:p>
          <a:p>
            <a:pPr eaLnBrk="1" hangingPunct="1">
              <a:lnSpc>
                <a:spcPct val="80000"/>
              </a:lnSpc>
            </a:pPr>
            <a:r>
              <a:rPr lang="en-US" sz="2400" smtClean="0"/>
              <a:t>Low intrusion value</a:t>
            </a:r>
          </a:p>
          <a:p>
            <a:pPr eaLnBrk="1" hangingPunct="1">
              <a:lnSpc>
                <a:spcPct val="80000"/>
              </a:lnSpc>
            </a:pPr>
            <a:endParaRPr lang="en-US" sz="2400" smtClean="0"/>
          </a:p>
          <a:p>
            <a:pPr eaLnBrk="1" hangingPunct="1">
              <a:lnSpc>
                <a:spcPct val="80000"/>
              </a:lnSpc>
            </a:pPr>
            <a:r>
              <a:rPr lang="en-US" sz="2400" smtClean="0"/>
              <a:t>Hard to retain interest of surfers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10394" y="277814"/>
            <a:ext cx="10987088" cy="712787"/>
          </a:xfrm>
        </p:spPr>
        <p:txBody>
          <a:bodyPr/>
          <a:lstStyle/>
          <a:p>
            <a:pPr algn="ctr" eaLnBrk="1" hangingPunct="1"/>
            <a:r>
              <a:rPr lang="en-US" sz="4000" b="1" smtClean="0"/>
              <a:t>MAGAZINE ADVERTISING</a:t>
            </a:r>
          </a:p>
        </p:txBody>
      </p:sp>
      <p:sp>
        <p:nvSpPr>
          <p:cNvPr id="142339"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64735A4-D5E3-4CED-AD99-808476E484B4}" type="slidenum">
              <a:rPr lang="en-US" smtClean="0"/>
              <a:pPr/>
              <a:t>136</a:t>
            </a:fld>
            <a:endParaRPr lang="en-US" smtClean="0"/>
          </a:p>
        </p:txBody>
      </p:sp>
      <p:sp>
        <p:nvSpPr>
          <p:cNvPr id="142340" name="Rectangle 3"/>
          <p:cNvSpPr>
            <a:spLocks noGrp="1" noChangeArrowheads="1"/>
          </p:cNvSpPr>
          <p:nvPr>
            <p:ph sz="quarter" idx="1"/>
          </p:nvPr>
        </p:nvSpPr>
        <p:spPr>
          <a:xfrm>
            <a:off x="305197" y="1066800"/>
            <a:ext cx="6409134" cy="5638800"/>
          </a:xfrm>
        </p:spPr>
        <p:txBody>
          <a:bodyPr/>
          <a:lstStyle/>
          <a:p>
            <a:pPr marL="319088" indent="-319088" algn="ctr" eaLnBrk="1" hangingPunct="1">
              <a:lnSpc>
                <a:spcPct val="80000"/>
              </a:lnSpc>
              <a:buFont typeface="Wingdings" pitchFamily="2" charset="2"/>
              <a:buNone/>
            </a:pPr>
            <a:r>
              <a:rPr lang="en-US" sz="2000" b="1" smtClean="0"/>
              <a:t>Advantages</a:t>
            </a:r>
          </a:p>
          <a:p>
            <a:pPr marL="319088" indent="-319088" algn="ctr" eaLnBrk="1" hangingPunct="1">
              <a:lnSpc>
                <a:spcPct val="80000"/>
              </a:lnSpc>
              <a:buFont typeface="Wingdings" pitchFamily="2" charset="2"/>
              <a:buNone/>
            </a:pPr>
            <a:endParaRPr lang="en-US" sz="1600" b="1" smtClean="0"/>
          </a:p>
          <a:p>
            <a:pPr marL="319088" indent="-319088" eaLnBrk="1" hangingPunct="1">
              <a:lnSpc>
                <a:spcPct val="80000"/>
              </a:lnSpc>
              <a:buFont typeface="Wingdings" pitchFamily="2" charset="2"/>
              <a:buChar char=""/>
            </a:pPr>
            <a:r>
              <a:rPr lang="en-US" sz="2000" smtClean="0"/>
              <a:t>High market segmentation</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Target audience interest by magazine</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Direct response techniques (eg: coupons, web addresses, tollfree #)</a:t>
            </a:r>
            <a:endParaRPr lang="en-US" sz="2000" smtClean="0">
              <a:sym typeface="Wingdings" pitchFamily="2" charset="2"/>
            </a:endParaRP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High colour quality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Availability of special features (scratch, sniff)</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Long life</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Read during leisure time ( longer attention to ads)</a:t>
            </a:r>
          </a:p>
        </p:txBody>
      </p:sp>
      <p:sp>
        <p:nvSpPr>
          <p:cNvPr id="142341" name="Rectangle 4"/>
          <p:cNvSpPr>
            <a:spLocks noGrp="1" noChangeArrowheads="1"/>
          </p:cNvSpPr>
          <p:nvPr>
            <p:ph sz="quarter" idx="2"/>
          </p:nvPr>
        </p:nvSpPr>
        <p:spPr>
          <a:xfrm>
            <a:off x="7019528" y="1066800"/>
            <a:ext cx="4577953" cy="5486400"/>
          </a:xfrm>
        </p:spPr>
        <p:txBody>
          <a:bodyPr/>
          <a:lstStyle/>
          <a:p>
            <a:pPr marL="319088" indent="-319088" algn="ctr" eaLnBrk="1" hangingPunct="1">
              <a:lnSpc>
                <a:spcPct val="80000"/>
              </a:lnSpc>
              <a:buFont typeface="Wingdings" pitchFamily="2" charset="2"/>
              <a:buNone/>
            </a:pPr>
            <a:r>
              <a:rPr lang="en-US" sz="2000" b="1" smtClean="0"/>
              <a:t>Disadvantages</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Declining readers of some magazines</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High level of clutter</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Long lead time</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Little flexibility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High cost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0394" y="277814"/>
            <a:ext cx="10987088" cy="712787"/>
          </a:xfrm>
        </p:spPr>
        <p:txBody>
          <a:bodyPr/>
          <a:lstStyle/>
          <a:p>
            <a:pPr algn="ctr" eaLnBrk="1" hangingPunct="1"/>
            <a:r>
              <a:rPr lang="en-US" sz="4000" b="1" smtClean="0"/>
              <a:t>NEWSPAPER</a:t>
            </a:r>
          </a:p>
        </p:txBody>
      </p:sp>
      <p:sp>
        <p:nvSpPr>
          <p:cNvPr id="143363"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C19037B-7DF1-4B06-B1D1-831F7E50A47E}" type="slidenum">
              <a:rPr lang="en-US" smtClean="0"/>
              <a:pPr/>
              <a:t>137</a:t>
            </a:fld>
            <a:endParaRPr lang="en-US" smtClean="0"/>
          </a:p>
        </p:txBody>
      </p:sp>
      <p:sp>
        <p:nvSpPr>
          <p:cNvPr id="143364" name="Rectangle 3"/>
          <p:cNvSpPr>
            <a:spLocks noGrp="1" noChangeArrowheads="1"/>
          </p:cNvSpPr>
          <p:nvPr>
            <p:ph sz="quarter" idx="1"/>
          </p:nvPr>
        </p:nvSpPr>
        <p:spPr>
          <a:xfrm>
            <a:off x="610394" y="990600"/>
            <a:ext cx="5391811" cy="5135563"/>
          </a:xfrm>
        </p:spPr>
        <p:txBody>
          <a:bodyPr/>
          <a:lstStyle/>
          <a:p>
            <a:pPr marL="319088" indent="-319088" algn="ctr" eaLnBrk="1" hangingPunct="1">
              <a:lnSpc>
                <a:spcPct val="80000"/>
              </a:lnSpc>
              <a:buFont typeface="Wingdings" pitchFamily="2" charset="2"/>
              <a:buNone/>
            </a:pPr>
            <a:r>
              <a:rPr lang="en-US" sz="2000" b="1" smtClean="0"/>
              <a:t>Advantages</a:t>
            </a:r>
            <a:r>
              <a:rPr lang="en-US" sz="2000" smtClean="0"/>
              <a:t> </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Geographic selectivity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High flexibility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High credibility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Strong audience interest</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Longer copy</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Cumulative volume discounts</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Coupons and special-response features</a:t>
            </a:r>
          </a:p>
        </p:txBody>
      </p:sp>
      <p:sp>
        <p:nvSpPr>
          <p:cNvPr id="143365" name="Rectangle 4"/>
          <p:cNvSpPr>
            <a:spLocks noGrp="1" noChangeArrowheads="1"/>
          </p:cNvSpPr>
          <p:nvPr>
            <p:ph sz="quarter" idx="2"/>
          </p:nvPr>
        </p:nvSpPr>
        <p:spPr>
          <a:xfrm>
            <a:off x="6205670" y="990600"/>
            <a:ext cx="5391811" cy="5135563"/>
          </a:xfrm>
        </p:spPr>
        <p:txBody>
          <a:bodyPr/>
          <a:lstStyle/>
          <a:p>
            <a:pPr marL="319088" indent="-319088" algn="ctr" eaLnBrk="1" hangingPunct="1">
              <a:lnSpc>
                <a:spcPct val="80000"/>
              </a:lnSpc>
              <a:buFont typeface="Wingdings" pitchFamily="2" charset="2"/>
              <a:buNone/>
            </a:pPr>
            <a:r>
              <a:rPr lang="en-US" sz="2000" b="1" smtClean="0"/>
              <a:t>Disadvantages</a:t>
            </a:r>
          </a:p>
          <a:p>
            <a:pPr marL="319088" indent="-319088" algn="ctr" eaLnBrk="1" hangingPunct="1">
              <a:lnSpc>
                <a:spcPct val="80000"/>
              </a:lnSpc>
              <a:buFont typeface="Wingdings" pitchFamily="2" charset="2"/>
              <a:buNone/>
            </a:pPr>
            <a:endParaRPr lang="en-US" sz="2000" b="1" smtClean="0"/>
          </a:p>
          <a:p>
            <a:pPr marL="319088" indent="-319088" eaLnBrk="1" hangingPunct="1">
              <a:lnSpc>
                <a:spcPct val="80000"/>
              </a:lnSpc>
              <a:buFont typeface="Wingdings" pitchFamily="2" charset="2"/>
              <a:buChar char=""/>
            </a:pPr>
            <a:r>
              <a:rPr lang="en-US" sz="2000" smtClean="0"/>
              <a:t>Poor buying procedure</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Brief exposure</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Major clutter (especially on holidays)</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Poor quality reproduction (especially colour)</a:t>
            </a:r>
          </a:p>
          <a:p>
            <a:pPr marL="319088" indent="-319088" eaLnBrk="1" hangingPunct="1">
              <a:lnSpc>
                <a:spcPct val="80000"/>
              </a:lnSpc>
              <a:buFont typeface="Wingdings" pitchFamily="2" charset="2"/>
              <a:buChar char=""/>
            </a:pPr>
            <a:endParaRPr lang="en-US" sz="2000" smtClean="0"/>
          </a:p>
          <a:p>
            <a:pPr marL="319088" indent="-319088" eaLnBrk="1" hangingPunct="1">
              <a:lnSpc>
                <a:spcPct val="80000"/>
              </a:lnSpc>
              <a:buFont typeface="Wingdings" pitchFamily="2" charset="2"/>
              <a:buChar char=""/>
            </a:pPr>
            <a:r>
              <a:rPr lang="en-US" sz="2000" smtClean="0"/>
              <a:t>Internet competition with classified ads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10394" y="277814"/>
            <a:ext cx="10987088" cy="788987"/>
          </a:xfrm>
        </p:spPr>
        <p:txBody>
          <a:bodyPr/>
          <a:lstStyle/>
          <a:p>
            <a:pPr algn="ctr" eaLnBrk="1" hangingPunct="1"/>
            <a:r>
              <a:rPr lang="en-US" sz="4000" b="1" smtClean="0"/>
              <a:t>DIRECT</a:t>
            </a:r>
            <a:r>
              <a:rPr lang="en-US" smtClean="0"/>
              <a:t> </a:t>
            </a:r>
            <a:r>
              <a:rPr lang="en-US" sz="4000" b="1" smtClean="0"/>
              <a:t>MAIL</a:t>
            </a:r>
          </a:p>
        </p:txBody>
      </p:sp>
      <p:sp>
        <p:nvSpPr>
          <p:cNvPr id="1443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8850EC3-5654-4D4D-8DD8-73C4A7DA4817}" type="slidenum">
              <a:rPr lang="en-US" smtClean="0"/>
              <a:pPr/>
              <a:t>138</a:t>
            </a:fld>
            <a:endParaRPr lang="en-US" smtClean="0"/>
          </a:p>
        </p:txBody>
      </p:sp>
      <p:sp>
        <p:nvSpPr>
          <p:cNvPr id="144388" name="Rectangle 3"/>
          <p:cNvSpPr>
            <a:spLocks noGrp="1" noChangeArrowheads="1"/>
          </p:cNvSpPr>
          <p:nvPr>
            <p:ph sz="quarter" idx="1"/>
          </p:nvPr>
        </p:nvSpPr>
        <p:spPr>
          <a:xfrm>
            <a:off x="610394" y="1143001"/>
            <a:ext cx="10987088" cy="4983163"/>
          </a:xfrm>
        </p:spPr>
        <p:txBody>
          <a:bodyPr/>
          <a:lstStyle/>
          <a:p>
            <a:pPr algn="ctr" eaLnBrk="1" hangingPunct="1">
              <a:lnSpc>
                <a:spcPct val="90000"/>
              </a:lnSpc>
              <a:buFont typeface="Wingdings" pitchFamily="2" charset="2"/>
              <a:buNone/>
            </a:pPr>
            <a:endParaRPr lang="en-US" sz="2400" b="1" smtClean="0"/>
          </a:p>
          <a:p>
            <a:pPr algn="ctr" eaLnBrk="1" hangingPunct="1">
              <a:lnSpc>
                <a:spcPct val="90000"/>
              </a:lnSpc>
              <a:buFont typeface="Wingdings" pitchFamily="2" charset="2"/>
              <a:buNone/>
            </a:pPr>
            <a:r>
              <a:rPr lang="en-US" sz="2400" b="1" smtClean="0"/>
              <a:t>Advantages</a:t>
            </a:r>
            <a:r>
              <a:rPr lang="en-US" sz="2400" smtClean="0"/>
              <a:t>:</a:t>
            </a:r>
          </a:p>
          <a:p>
            <a:pPr algn="just" eaLnBrk="1" hangingPunct="1">
              <a:lnSpc>
                <a:spcPct val="90000"/>
              </a:lnSpc>
            </a:pPr>
            <a:endParaRPr lang="en-US" sz="2400" smtClean="0"/>
          </a:p>
          <a:p>
            <a:pPr algn="just" eaLnBrk="1" hangingPunct="1">
              <a:lnSpc>
                <a:spcPct val="90000"/>
              </a:lnSpc>
            </a:pPr>
            <a:r>
              <a:rPr lang="en-US" sz="2400" smtClean="0"/>
              <a:t>Major advantage of direct mail is that it normally lands in the hands of the person who opens the mail, who usually makes a significant amount of family purchasing decisions</a:t>
            </a:r>
          </a:p>
          <a:p>
            <a:pPr algn="just" eaLnBrk="1" hangingPunct="1">
              <a:lnSpc>
                <a:spcPct val="90000"/>
              </a:lnSpc>
            </a:pPr>
            <a:endParaRPr lang="en-US" sz="2400" smtClean="0"/>
          </a:p>
          <a:p>
            <a:pPr algn="just" eaLnBrk="1" hangingPunct="1">
              <a:lnSpc>
                <a:spcPct val="90000"/>
              </a:lnSpc>
            </a:pPr>
            <a:r>
              <a:rPr lang="en-US" sz="2400" smtClean="0"/>
              <a:t>There is an intimacy and personalization that this media brings about like no other</a:t>
            </a:r>
          </a:p>
          <a:p>
            <a:pPr algn="just" eaLnBrk="1" hangingPunct="1">
              <a:lnSpc>
                <a:spcPct val="90000"/>
              </a:lnSpc>
            </a:pPr>
            <a:endParaRPr lang="en-US" sz="2400" smtClean="0"/>
          </a:p>
          <a:p>
            <a:pPr algn="just" eaLnBrk="1" hangingPunct="1">
              <a:lnSpc>
                <a:spcPct val="90000"/>
              </a:lnSpc>
            </a:pPr>
            <a:r>
              <a:rPr lang="en-US" sz="2400" smtClean="0"/>
              <a:t>Many mail offers include direct response programs, so results are quickly measured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10394" y="277814"/>
            <a:ext cx="10987088" cy="788987"/>
          </a:xfrm>
        </p:spPr>
        <p:txBody>
          <a:bodyPr/>
          <a:lstStyle/>
          <a:p>
            <a:pPr algn="ctr" eaLnBrk="1" hangingPunct="1"/>
            <a:r>
              <a:rPr lang="en-US" sz="4000" b="1" smtClean="0"/>
              <a:t>DIRECT MAIL</a:t>
            </a:r>
          </a:p>
        </p:txBody>
      </p:sp>
      <p:sp>
        <p:nvSpPr>
          <p:cNvPr id="1454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A5C0179-63F9-4A5F-A87A-C7B773656DDA}" type="slidenum">
              <a:rPr lang="en-US" smtClean="0"/>
              <a:pPr/>
              <a:t>139</a:t>
            </a:fld>
            <a:endParaRPr lang="en-US" smtClean="0"/>
          </a:p>
        </p:txBody>
      </p:sp>
      <p:sp>
        <p:nvSpPr>
          <p:cNvPr id="145412" name="Rectangle 3"/>
          <p:cNvSpPr>
            <a:spLocks noGrp="1" noChangeArrowheads="1"/>
          </p:cNvSpPr>
          <p:nvPr>
            <p:ph sz="quarter" idx="1"/>
          </p:nvPr>
        </p:nvSpPr>
        <p:spPr>
          <a:xfrm>
            <a:off x="610394" y="1143000"/>
            <a:ext cx="10987088" cy="5410200"/>
          </a:xfrm>
        </p:spPr>
        <p:txBody>
          <a:bodyPr/>
          <a:lstStyle/>
          <a:p>
            <a:pPr marL="319088" indent="-319088" algn="just" eaLnBrk="1" hangingPunct="1">
              <a:lnSpc>
                <a:spcPct val="90000"/>
              </a:lnSpc>
              <a:buFont typeface="Wingdings" pitchFamily="2" charset="2"/>
              <a:buChar char=""/>
            </a:pPr>
            <a:endParaRPr lang="en-US" sz="2400" smtClean="0"/>
          </a:p>
          <a:p>
            <a:pPr marL="319088" indent="-319088" algn="ctr" eaLnBrk="1" hangingPunct="1">
              <a:lnSpc>
                <a:spcPct val="90000"/>
              </a:lnSpc>
              <a:buFont typeface="Wingdings" pitchFamily="2" charset="2"/>
              <a:buNone/>
            </a:pPr>
            <a:r>
              <a:rPr lang="en-US" sz="2400" smtClean="0"/>
              <a:t>	</a:t>
            </a:r>
            <a:r>
              <a:rPr lang="en-US" sz="2400" b="1" smtClean="0"/>
              <a:t>Disadvantages</a:t>
            </a:r>
            <a:r>
              <a:rPr lang="en-US" sz="2400" smtClean="0"/>
              <a:t>:</a:t>
            </a:r>
          </a:p>
          <a:p>
            <a:pPr marL="319088" indent="-319088" algn="just" eaLnBrk="1" hangingPunct="1">
              <a:lnSpc>
                <a:spcPct val="90000"/>
              </a:lnSpc>
              <a:buFont typeface="Wingdings" pitchFamily="2" charset="2"/>
              <a:buChar char=""/>
            </a:pPr>
            <a:endParaRPr lang="en-US" sz="2400" smtClean="0"/>
          </a:p>
          <a:p>
            <a:pPr marL="319088" indent="-319088" algn="just" eaLnBrk="1" hangingPunct="1">
              <a:lnSpc>
                <a:spcPct val="90000"/>
              </a:lnSpc>
              <a:buFont typeface="Wingdings" pitchFamily="2" charset="2"/>
              <a:buChar char=""/>
            </a:pPr>
            <a:r>
              <a:rPr lang="en-US" sz="2400" smtClean="0"/>
              <a:t>The primary disadvantage of direct mail include cost, clutter and the nuisance factor.</a:t>
            </a:r>
          </a:p>
          <a:p>
            <a:pPr marL="319088" indent="-319088" algn="just" eaLnBrk="1" hangingPunct="1">
              <a:lnSpc>
                <a:spcPct val="90000"/>
              </a:lnSpc>
              <a:buFont typeface="Wingdings" pitchFamily="2" charset="2"/>
              <a:buChar char=""/>
            </a:pPr>
            <a:endParaRPr lang="en-US" sz="2400" smtClean="0"/>
          </a:p>
          <a:p>
            <a:pPr marL="319088" indent="-319088" algn="just" eaLnBrk="1" hangingPunct="1">
              <a:lnSpc>
                <a:spcPct val="90000"/>
              </a:lnSpc>
              <a:buFont typeface="Wingdings" pitchFamily="2" charset="2"/>
              <a:buChar char=""/>
            </a:pPr>
            <a:r>
              <a:rPr lang="en-US" sz="2400" smtClean="0"/>
              <a:t>To make the mail attractive a colourful brochure must be developed, which can be costly in addition to increasing cost of postage</a:t>
            </a:r>
          </a:p>
          <a:p>
            <a:pPr marL="319088" indent="-319088" algn="just" eaLnBrk="1" hangingPunct="1">
              <a:lnSpc>
                <a:spcPct val="90000"/>
              </a:lnSpc>
              <a:buFont typeface="Wingdings" pitchFamily="2" charset="2"/>
              <a:buChar char=""/>
            </a:pPr>
            <a:endParaRPr lang="en-US" sz="2400" smtClean="0"/>
          </a:p>
          <a:p>
            <a:pPr marL="319088" indent="-319088" algn="just" eaLnBrk="1" hangingPunct="1">
              <a:lnSpc>
                <a:spcPct val="90000"/>
              </a:lnSpc>
              <a:buFont typeface="Wingdings" pitchFamily="2" charset="2"/>
              <a:buChar char=""/>
            </a:pPr>
            <a:r>
              <a:rPr lang="en-US" sz="2400" smtClean="0"/>
              <a:t>Mailing tend to clutter post boxes, especially during seasonal timing.</a:t>
            </a:r>
          </a:p>
          <a:p>
            <a:pPr marL="319088" indent="-319088" algn="just" eaLnBrk="1" hangingPunct="1">
              <a:lnSpc>
                <a:spcPct val="90000"/>
              </a:lnSpc>
              <a:buFont typeface="Wingdings" pitchFamily="2" charset="2"/>
              <a:buChar char=""/>
            </a:pPr>
            <a:endParaRPr lang="en-US" sz="2400" smtClean="0"/>
          </a:p>
          <a:p>
            <a:pPr marL="319088" indent="-319088" algn="just" eaLnBrk="1" hangingPunct="1">
              <a:lnSpc>
                <a:spcPct val="90000"/>
              </a:lnSpc>
              <a:buFont typeface="Wingdings" pitchFamily="2" charset="2"/>
              <a:buChar char=""/>
            </a:pPr>
            <a:r>
              <a:rPr lang="en-US" sz="2400" smtClean="0"/>
              <a:t>Some people are genuinely annoyed by junk mails</a:t>
            </a:r>
          </a:p>
          <a:p>
            <a:pPr marL="319088" indent="-319088" eaLnBrk="1" hangingPunct="1">
              <a:lnSpc>
                <a:spcPct val="90000"/>
              </a:lnSpc>
              <a:buFont typeface="Wingdings" pitchFamily="2" charset="2"/>
              <a:buChar char=""/>
            </a:pPr>
            <a:endParaRPr lang="en-US"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19055" y="176214"/>
          <a:ext cx="9969765" cy="652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4" name="Slide Number Placeholder 1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D4432401-C2B9-408D-AC27-424B21F4DE44}" type="slidenum">
              <a:rPr lang="en-US" smtClean="0"/>
              <a:pPr/>
              <a:t>14</a:t>
            </a:fld>
            <a:endParaRPr lang="en-US" smtClean="0"/>
          </a:p>
        </p:txBody>
      </p:sp>
      <p:sp>
        <p:nvSpPr>
          <p:cNvPr id="1035" name="WordArt 17"/>
          <p:cNvSpPr>
            <a:spLocks noChangeArrowheads="1" noChangeShapeType="1" noTextEdit="1"/>
          </p:cNvSpPr>
          <p:nvPr/>
        </p:nvSpPr>
        <p:spPr bwMode="auto">
          <a:xfrm>
            <a:off x="203465" y="6019801"/>
            <a:ext cx="1831181" cy="2762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FF"/>
                </a:solidFill>
                <a:latin typeface="Arial Black"/>
              </a:rPr>
              <a:t>SOURCE</a:t>
            </a:r>
          </a:p>
        </p:txBody>
      </p:sp>
      <p:sp>
        <p:nvSpPr>
          <p:cNvPr id="1036" name="WordArt 19"/>
          <p:cNvSpPr>
            <a:spLocks noChangeArrowheads="1" noChangeShapeType="1" noTextEdit="1"/>
          </p:cNvSpPr>
          <p:nvPr/>
        </p:nvSpPr>
        <p:spPr bwMode="auto">
          <a:xfrm>
            <a:off x="5188347" y="6248401"/>
            <a:ext cx="1729449" cy="2762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MEDIUM</a:t>
            </a:r>
          </a:p>
        </p:txBody>
      </p:sp>
      <p:sp>
        <p:nvSpPr>
          <p:cNvPr id="1037" name="WordArt 20"/>
          <p:cNvSpPr>
            <a:spLocks noChangeArrowheads="1" noChangeShapeType="1" noTextEdit="1"/>
          </p:cNvSpPr>
          <p:nvPr/>
        </p:nvSpPr>
        <p:spPr bwMode="auto">
          <a:xfrm>
            <a:off x="5086614" y="5029201"/>
            <a:ext cx="1932914" cy="2762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MESSAGE</a:t>
            </a:r>
          </a:p>
        </p:txBody>
      </p:sp>
      <p:sp>
        <p:nvSpPr>
          <p:cNvPr id="1038" name="WordArt 21"/>
          <p:cNvSpPr>
            <a:spLocks noChangeArrowheads="1" noChangeShapeType="1" noTextEdit="1"/>
          </p:cNvSpPr>
          <p:nvPr/>
        </p:nvSpPr>
        <p:spPr bwMode="auto">
          <a:xfrm>
            <a:off x="9562835" y="6096001"/>
            <a:ext cx="2136378" cy="2762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AUDIENCE</a:t>
            </a:r>
          </a:p>
        </p:txBody>
      </p:sp>
      <p:sp>
        <p:nvSpPr>
          <p:cNvPr id="1039" name="WordArt 23"/>
          <p:cNvSpPr>
            <a:spLocks noChangeArrowheads="1" noChangeShapeType="1" noTextEdit="1"/>
          </p:cNvSpPr>
          <p:nvPr/>
        </p:nvSpPr>
        <p:spPr bwMode="auto">
          <a:xfrm>
            <a:off x="0" y="4419600"/>
            <a:ext cx="1831181" cy="304800"/>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FF"/>
                </a:solidFill>
                <a:latin typeface="Arial Black"/>
              </a:rPr>
              <a:t>ENCODING</a:t>
            </a:r>
          </a:p>
        </p:txBody>
      </p:sp>
      <p:sp>
        <p:nvSpPr>
          <p:cNvPr id="1040" name="WordArt 24"/>
          <p:cNvSpPr>
            <a:spLocks noChangeArrowheads="1" noChangeShapeType="1" noTextEdit="1"/>
          </p:cNvSpPr>
          <p:nvPr/>
        </p:nvSpPr>
        <p:spPr bwMode="auto">
          <a:xfrm>
            <a:off x="10376694" y="3886201"/>
            <a:ext cx="1831181" cy="3524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DECODING</a:t>
            </a:r>
          </a:p>
        </p:txBody>
      </p:sp>
      <p:sp>
        <p:nvSpPr>
          <p:cNvPr id="1041" name="WordArt 25"/>
          <p:cNvSpPr>
            <a:spLocks noChangeArrowheads="1" noChangeShapeType="1" noTextEdit="1"/>
          </p:cNvSpPr>
          <p:nvPr/>
        </p:nvSpPr>
        <p:spPr bwMode="auto">
          <a:xfrm>
            <a:off x="5493544" y="228601"/>
            <a:ext cx="2441575" cy="2762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FEEDBACK</a:t>
            </a:r>
          </a:p>
        </p:txBody>
      </p:sp>
      <p:pic>
        <p:nvPicPr>
          <p:cNvPr id="1042" name="Picture 26" descr="smiley"/>
          <p:cNvPicPr>
            <a:picLocks noChangeAspect="1" noChangeArrowheads="1"/>
          </p:cNvPicPr>
          <p:nvPr/>
        </p:nvPicPr>
        <p:blipFill>
          <a:blip r:embed="rId7" cstate="print"/>
          <a:srcRect/>
          <a:stretch>
            <a:fillRect/>
          </a:stretch>
        </p:blipFill>
        <p:spPr bwMode="auto">
          <a:xfrm>
            <a:off x="10173229" y="5029200"/>
            <a:ext cx="601916" cy="457200"/>
          </a:xfrm>
          <a:prstGeom prst="rect">
            <a:avLst/>
          </a:prstGeom>
          <a:noFill/>
          <a:ln w="9525">
            <a:noFill/>
            <a:miter lim="800000"/>
            <a:headEnd/>
            <a:tailEnd/>
          </a:ln>
        </p:spPr>
      </p:pic>
      <p:pic>
        <p:nvPicPr>
          <p:cNvPr id="1043" name="Picture 27" descr="smiley"/>
          <p:cNvPicPr>
            <a:picLocks noChangeAspect="1" noChangeArrowheads="1"/>
          </p:cNvPicPr>
          <p:nvPr/>
        </p:nvPicPr>
        <p:blipFill>
          <a:blip r:embed="rId8" cstate="print"/>
          <a:srcRect/>
          <a:stretch>
            <a:fillRect/>
          </a:stretch>
        </p:blipFill>
        <p:spPr bwMode="auto">
          <a:xfrm>
            <a:off x="406929" y="5029200"/>
            <a:ext cx="1246221" cy="946150"/>
          </a:xfrm>
          <a:prstGeom prst="rect">
            <a:avLst/>
          </a:prstGeom>
          <a:noFill/>
          <a:ln w="9525">
            <a:noFill/>
            <a:miter lim="800000"/>
            <a:headEnd/>
            <a:tailEnd/>
          </a:ln>
        </p:spPr>
      </p:pic>
      <p:sp>
        <p:nvSpPr>
          <p:cNvPr id="1044" name="WordArt 28"/>
          <p:cNvSpPr>
            <a:spLocks noChangeArrowheads="1" noChangeShapeType="1" noTextEdit="1"/>
          </p:cNvSpPr>
          <p:nvPr/>
        </p:nvSpPr>
        <p:spPr bwMode="auto">
          <a:xfrm>
            <a:off x="10376694" y="6477001"/>
            <a:ext cx="775709"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FFFFFF"/>
                </a:solidFill>
                <a:latin typeface="Arial Black"/>
              </a:rPr>
              <a:t>Noise</a:t>
            </a:r>
          </a:p>
        </p:txBody>
      </p:sp>
      <p:sp>
        <p:nvSpPr>
          <p:cNvPr id="47133" name="Sound"/>
          <p:cNvSpPr>
            <a:spLocks noEditPoints="1" noChangeArrowheads="1"/>
          </p:cNvSpPr>
          <p:nvPr/>
        </p:nvSpPr>
        <p:spPr bwMode="auto">
          <a:xfrm>
            <a:off x="9359371" y="6477000"/>
            <a:ext cx="813858" cy="3048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1046" name="Picture 30" descr="smiley"/>
          <p:cNvPicPr>
            <a:picLocks noChangeAspect="1" noChangeArrowheads="1"/>
          </p:cNvPicPr>
          <p:nvPr/>
        </p:nvPicPr>
        <p:blipFill>
          <a:blip r:embed="rId7" cstate="print"/>
          <a:srcRect/>
          <a:stretch>
            <a:fillRect/>
          </a:stretch>
        </p:blipFill>
        <p:spPr bwMode="auto">
          <a:xfrm>
            <a:off x="10987088" y="5029200"/>
            <a:ext cx="601916" cy="457200"/>
          </a:xfrm>
          <a:prstGeom prst="rect">
            <a:avLst/>
          </a:prstGeom>
          <a:noFill/>
          <a:ln w="9525">
            <a:noFill/>
            <a:miter lim="800000"/>
            <a:headEnd/>
            <a:tailEnd/>
          </a:ln>
        </p:spPr>
      </p:pic>
      <p:pic>
        <p:nvPicPr>
          <p:cNvPr id="1047" name="Picture 31" descr="smiley"/>
          <p:cNvPicPr>
            <a:picLocks noChangeAspect="1" noChangeArrowheads="1"/>
          </p:cNvPicPr>
          <p:nvPr/>
        </p:nvPicPr>
        <p:blipFill>
          <a:blip r:embed="rId7" cstate="print"/>
          <a:srcRect/>
          <a:stretch>
            <a:fillRect/>
          </a:stretch>
        </p:blipFill>
        <p:spPr bwMode="auto">
          <a:xfrm>
            <a:off x="9562835" y="5486400"/>
            <a:ext cx="601916" cy="457200"/>
          </a:xfrm>
          <a:prstGeom prst="rect">
            <a:avLst/>
          </a:prstGeom>
          <a:noFill/>
          <a:ln w="9525">
            <a:noFill/>
            <a:miter lim="800000"/>
            <a:headEnd/>
            <a:tailEnd/>
          </a:ln>
        </p:spPr>
      </p:pic>
      <p:pic>
        <p:nvPicPr>
          <p:cNvPr id="1048" name="Picture 32" descr="smiley"/>
          <p:cNvPicPr>
            <a:picLocks noChangeAspect="1" noChangeArrowheads="1"/>
          </p:cNvPicPr>
          <p:nvPr/>
        </p:nvPicPr>
        <p:blipFill>
          <a:blip r:embed="rId7" cstate="print"/>
          <a:srcRect/>
          <a:stretch>
            <a:fillRect/>
          </a:stretch>
        </p:blipFill>
        <p:spPr bwMode="auto">
          <a:xfrm>
            <a:off x="10376694" y="5486400"/>
            <a:ext cx="601916" cy="457200"/>
          </a:xfrm>
          <a:prstGeom prst="rect">
            <a:avLst/>
          </a:prstGeom>
          <a:noFill/>
          <a:ln w="9525">
            <a:noFill/>
            <a:miter lim="800000"/>
            <a:headEnd/>
            <a:tailEnd/>
          </a:ln>
        </p:spPr>
      </p:pic>
      <p:pic>
        <p:nvPicPr>
          <p:cNvPr id="1049" name="Picture 33" descr="smiley"/>
          <p:cNvPicPr>
            <a:picLocks noChangeAspect="1" noChangeArrowheads="1"/>
          </p:cNvPicPr>
          <p:nvPr/>
        </p:nvPicPr>
        <p:blipFill>
          <a:blip r:embed="rId7" cstate="print"/>
          <a:srcRect/>
          <a:stretch>
            <a:fillRect/>
          </a:stretch>
        </p:blipFill>
        <p:spPr bwMode="auto">
          <a:xfrm>
            <a:off x="11190552" y="5486400"/>
            <a:ext cx="601916"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hangingPunct="1"/>
            <a:r>
              <a:rPr lang="en-US" sz="4000" b="1" smtClean="0"/>
              <a:t>DIRECT MAIL</a:t>
            </a:r>
          </a:p>
        </p:txBody>
      </p:sp>
      <p:sp>
        <p:nvSpPr>
          <p:cNvPr id="1464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3AB214A-A1EB-49FA-9BFA-72E8AC577B6D}" type="slidenum">
              <a:rPr lang="en-US" smtClean="0"/>
              <a:pPr/>
              <a:t>140</a:t>
            </a:fld>
            <a:endParaRPr lang="en-US" smtClean="0"/>
          </a:p>
        </p:txBody>
      </p:sp>
      <p:sp>
        <p:nvSpPr>
          <p:cNvPr id="146436"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eaLnBrk="1" hangingPunct="1"/>
            <a:r>
              <a:rPr lang="en-US" smtClean="0"/>
              <a:t>This media is a favorite among business–business marketers.</a:t>
            </a:r>
          </a:p>
          <a:p>
            <a:pPr eaLnBrk="1" hangingPunct="1"/>
            <a:endParaRPr lang="en-US" smtClean="0"/>
          </a:p>
          <a:p>
            <a:pPr eaLnBrk="1" hangingPunct="1"/>
            <a:r>
              <a:rPr lang="en-US" smtClean="0"/>
              <a:t>The key successful factor is to make sure that the mail directly gets into the hands of the </a:t>
            </a:r>
            <a:r>
              <a:rPr lang="en-US" b="1" smtClean="0"/>
              <a:t>right person </a:t>
            </a:r>
            <a:r>
              <a:rPr lang="en-US" smtClean="0"/>
              <a:t>in the buying center &amp; that it is attractive enough to grab attention</a:t>
            </a:r>
          </a:p>
          <a:p>
            <a:pPr eaLnBrk="1" hangingPunct="1"/>
            <a:endParaRPr lang="en-US"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r>
              <a:rPr lang="en-US" sz="4000" b="1" smtClean="0"/>
              <a:t>ALTERNATIVE MEDIA</a:t>
            </a:r>
          </a:p>
        </p:txBody>
      </p:sp>
      <p:sp>
        <p:nvSpPr>
          <p:cNvPr id="14745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1294615-5593-4F90-9AE2-50D7CA5FAB82}" type="slidenum">
              <a:rPr lang="en-US" smtClean="0"/>
              <a:pPr/>
              <a:t>141</a:t>
            </a:fld>
            <a:endParaRPr lang="en-US" smtClean="0"/>
          </a:p>
        </p:txBody>
      </p:sp>
      <p:sp>
        <p:nvSpPr>
          <p:cNvPr id="147460" name="Rectangle 3"/>
          <p:cNvSpPr>
            <a:spLocks noGrp="1" noChangeArrowheads="1"/>
          </p:cNvSpPr>
          <p:nvPr>
            <p:ph sz="quarter" idx="1"/>
          </p:nvPr>
        </p:nvSpPr>
        <p:spPr>
          <a:xfrm>
            <a:off x="610394" y="1219201"/>
            <a:ext cx="10987088" cy="4937125"/>
          </a:xfrm>
        </p:spPr>
        <p:txBody>
          <a:bodyPr/>
          <a:lstStyle/>
          <a:p>
            <a:pPr algn="just" eaLnBrk="1" hangingPunct="1">
              <a:lnSpc>
                <a:spcPct val="80000"/>
              </a:lnSpc>
            </a:pPr>
            <a:r>
              <a:rPr lang="en-US" sz="2400" smtClean="0"/>
              <a:t>Besides the above mentioned media, numerous alternative media are available for companies sending out advertisements. The key, as always, is to make sure the ads reach the target audience with the proper message.</a:t>
            </a:r>
          </a:p>
          <a:p>
            <a:pPr algn="just" eaLnBrk="1" hangingPunct="1">
              <a:lnSpc>
                <a:spcPct val="80000"/>
              </a:lnSpc>
            </a:pPr>
            <a:endParaRPr lang="en-US" sz="2400" smtClean="0"/>
          </a:p>
          <a:p>
            <a:pPr algn="just" eaLnBrk="1" hangingPunct="1">
              <a:lnSpc>
                <a:spcPct val="80000"/>
              </a:lnSpc>
            </a:pPr>
            <a:r>
              <a:rPr lang="en-US" sz="2400" smtClean="0"/>
              <a:t>Some examples of additional forms of advertising include:</a:t>
            </a:r>
          </a:p>
          <a:p>
            <a:pPr algn="just" eaLnBrk="1" hangingPunct="1">
              <a:lnSpc>
                <a:spcPct val="80000"/>
              </a:lnSpc>
            </a:pPr>
            <a:endParaRPr lang="en-US" sz="2400" smtClean="0"/>
          </a:p>
          <a:p>
            <a:pPr lvl="1" algn="just" eaLnBrk="1" hangingPunct="1">
              <a:lnSpc>
                <a:spcPct val="80000"/>
              </a:lnSpc>
            </a:pPr>
            <a:r>
              <a:rPr lang="en-US" sz="2400" smtClean="0"/>
              <a:t>Leaflets, brochures &amp; carry home menus</a:t>
            </a:r>
          </a:p>
          <a:p>
            <a:pPr lvl="1" algn="just" eaLnBrk="1" hangingPunct="1">
              <a:lnSpc>
                <a:spcPct val="80000"/>
              </a:lnSpc>
            </a:pPr>
            <a:r>
              <a:rPr lang="en-US" sz="2400" smtClean="0"/>
              <a:t>Ads on carry home bags from stores</a:t>
            </a:r>
          </a:p>
          <a:p>
            <a:pPr lvl="1" algn="just" eaLnBrk="1" hangingPunct="1">
              <a:lnSpc>
                <a:spcPct val="80000"/>
              </a:lnSpc>
            </a:pPr>
            <a:r>
              <a:rPr lang="en-US" sz="2400" smtClean="0"/>
              <a:t>Ads on t-shirts &amp; caps</a:t>
            </a:r>
          </a:p>
          <a:p>
            <a:pPr lvl="1" algn="just" eaLnBrk="1" hangingPunct="1">
              <a:lnSpc>
                <a:spcPct val="80000"/>
              </a:lnSpc>
            </a:pPr>
            <a:r>
              <a:rPr lang="en-US" sz="2400" smtClean="0"/>
              <a:t>Ads on movie trailers</a:t>
            </a:r>
          </a:p>
          <a:p>
            <a:pPr lvl="1" algn="just" eaLnBrk="1" hangingPunct="1">
              <a:lnSpc>
                <a:spcPct val="80000"/>
              </a:lnSpc>
            </a:pPr>
            <a:r>
              <a:rPr lang="en-US" sz="2400" smtClean="0"/>
              <a:t>Small free standing mall signs</a:t>
            </a:r>
          </a:p>
          <a:p>
            <a:pPr lvl="1" algn="just" eaLnBrk="1" hangingPunct="1">
              <a:lnSpc>
                <a:spcPct val="80000"/>
              </a:lnSpc>
            </a:pPr>
            <a:endParaRPr lang="en-US" sz="2400" smtClean="0"/>
          </a:p>
          <a:p>
            <a:pPr eaLnBrk="1" hangingPunct="1">
              <a:lnSpc>
                <a:spcPct val="80000"/>
              </a:lnSpc>
            </a:pPr>
            <a:endParaRPr lang="en-US" sz="2400"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eaLnBrk="1" hangingPunct="1"/>
            <a:r>
              <a:rPr lang="en-US" sz="4000" b="1" smtClean="0"/>
              <a:t>ALTERNATIVE MEDIA</a:t>
            </a:r>
          </a:p>
        </p:txBody>
      </p:sp>
      <p:sp>
        <p:nvSpPr>
          <p:cNvPr id="1484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ADBB78-8A8E-4B60-84C2-1621CA8A2B89}" type="slidenum">
              <a:rPr lang="en-US" smtClean="0"/>
              <a:pPr/>
              <a:t>142</a:t>
            </a:fld>
            <a:endParaRPr lang="en-US" smtClean="0"/>
          </a:p>
        </p:txBody>
      </p:sp>
      <p:sp>
        <p:nvSpPr>
          <p:cNvPr id="153603" name="Rectangle 3"/>
          <p:cNvSpPr>
            <a:spLocks noGrp="1" noChangeArrowheads="1"/>
          </p:cNvSpPr>
          <p:nvPr>
            <p:ph sz="quarter" idx="1"/>
          </p:nvPr>
        </p:nvSpPr>
        <p:spPr>
          <a:xfrm>
            <a:off x="610394" y="1219201"/>
            <a:ext cx="10987088" cy="4937125"/>
          </a:xfrm>
        </p:spPr>
        <p:txBody>
          <a:bodyPr>
            <a:normAutofit lnSpcReduction="10000"/>
          </a:bodyPr>
          <a:lstStyle/>
          <a:p>
            <a:pPr marL="640080" lvl="1" indent="-274320" eaLnBrk="1" fontAlgn="auto" hangingPunct="1">
              <a:lnSpc>
                <a:spcPct val="90000"/>
              </a:lnSpc>
              <a:spcAft>
                <a:spcPts val="0"/>
              </a:spcAft>
              <a:buFont typeface="Wingdings 2"/>
              <a:buChar char=""/>
              <a:defRPr/>
            </a:pPr>
            <a:r>
              <a:rPr lang="en-US" sz="2400" smtClean="0"/>
              <a:t>Self run ads in hotel/motel rooms on TV, towels, soaps etc</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Yellow pages and phone book ads</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Mall kiosk ads</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Ads sent by fax</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Ads shown on video replay scoreboards at major sports events</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In-house advertising magazines placed by airlines on seats</a:t>
            </a:r>
          </a:p>
          <a:p>
            <a:pPr marL="640080" lvl="1" indent="-274320" eaLnBrk="1" fontAlgn="auto" hangingPunct="1">
              <a:lnSpc>
                <a:spcPct val="90000"/>
              </a:lnSpc>
              <a:spcAft>
                <a:spcPts val="0"/>
              </a:spcAft>
              <a:buFont typeface="Wingdings 2"/>
              <a:buChar char=""/>
              <a:defRPr/>
            </a:pPr>
            <a:endParaRPr lang="en-US" sz="1800" smtClean="0"/>
          </a:p>
          <a:p>
            <a:pPr marL="640080" lvl="1" indent="-274320" eaLnBrk="1" fontAlgn="auto" hangingPunct="1">
              <a:lnSpc>
                <a:spcPct val="90000"/>
              </a:lnSpc>
              <a:spcAft>
                <a:spcPts val="0"/>
              </a:spcAft>
              <a:buFont typeface="Wingdings 2"/>
              <a:buChar char=""/>
              <a:defRPr/>
            </a:pPr>
            <a:r>
              <a:rPr lang="en-US" sz="2400" smtClean="0"/>
              <a:t>Ads on the walls of airports, bus terminus, on cabs, buses etc</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eaLnBrk="1" hangingPunct="1"/>
            <a:r>
              <a:rPr lang="en-US" sz="4000" b="1" smtClean="0"/>
              <a:t>ALTERNATIVE MEDIA</a:t>
            </a:r>
          </a:p>
        </p:txBody>
      </p:sp>
      <p:sp>
        <p:nvSpPr>
          <p:cNvPr id="14950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EC73727-A39D-457A-A6D9-14DB502F47A2}" type="slidenum">
              <a:rPr lang="en-US" smtClean="0"/>
              <a:pPr/>
              <a:t>143</a:t>
            </a:fld>
            <a:endParaRPr lang="en-US" smtClean="0"/>
          </a:p>
        </p:txBody>
      </p:sp>
      <p:sp>
        <p:nvSpPr>
          <p:cNvPr id="149508" name="Rectangle 3"/>
          <p:cNvSpPr>
            <a:spLocks noGrp="1" noChangeArrowheads="1"/>
          </p:cNvSpPr>
          <p:nvPr>
            <p:ph sz="quarter" idx="1"/>
          </p:nvPr>
        </p:nvSpPr>
        <p:spPr>
          <a:xfrm>
            <a:off x="610394" y="1600200"/>
            <a:ext cx="11292284" cy="5029200"/>
          </a:xfrm>
        </p:spPr>
        <p:txBody>
          <a:bodyPr/>
          <a:lstStyle/>
          <a:p>
            <a:pPr algn="just" eaLnBrk="1" hangingPunct="1">
              <a:lnSpc>
                <a:spcPct val="90000"/>
              </a:lnSpc>
            </a:pPr>
            <a:r>
              <a:rPr lang="en-US" sz="2400" smtClean="0"/>
              <a:t>One of the widely used alternative media program is called </a:t>
            </a:r>
            <a:r>
              <a:rPr lang="en-US" sz="2400" b="1" smtClean="0"/>
              <a:t>guerrilla marketing</a:t>
            </a:r>
            <a:r>
              <a:rPr lang="en-US" sz="2400" smtClean="0"/>
              <a:t>, which is a focus on </a:t>
            </a:r>
            <a:r>
              <a:rPr lang="en-US" sz="2400" b="1" smtClean="0"/>
              <a:t>low-cost, creative strategies to reach the right people</a:t>
            </a:r>
            <a:r>
              <a:rPr lang="en-US" sz="2400" smtClean="0"/>
              <a:t>. </a:t>
            </a:r>
          </a:p>
          <a:p>
            <a:pPr algn="just" eaLnBrk="1" hangingPunct="1">
              <a:lnSpc>
                <a:spcPct val="90000"/>
              </a:lnSpc>
            </a:pPr>
            <a:endParaRPr lang="en-US" sz="2400" smtClean="0"/>
          </a:p>
          <a:p>
            <a:pPr algn="just" eaLnBrk="1" hangingPunct="1">
              <a:lnSpc>
                <a:spcPct val="90000"/>
              </a:lnSpc>
            </a:pPr>
            <a:r>
              <a:rPr lang="en-US" sz="2400" smtClean="0"/>
              <a:t>Guerrilla marketing means the marketing team looks for  ways to reach the individual and small groups in a unique way that will cause them to take notice. </a:t>
            </a:r>
          </a:p>
          <a:p>
            <a:pPr algn="just" eaLnBrk="1" hangingPunct="1">
              <a:lnSpc>
                <a:spcPct val="90000"/>
              </a:lnSpc>
            </a:pPr>
            <a:endParaRPr lang="en-US" sz="2400" smtClean="0"/>
          </a:p>
          <a:p>
            <a:pPr eaLnBrk="1" hangingPunct="1">
              <a:lnSpc>
                <a:spcPct val="90000"/>
              </a:lnSpc>
            </a:pPr>
            <a:r>
              <a:rPr lang="en-US" sz="2400" smtClean="0"/>
              <a:t>Creativity is the key to guerrilla marketing</a:t>
            </a:r>
          </a:p>
          <a:p>
            <a:pPr eaLnBrk="1" hangingPunct="1">
              <a:lnSpc>
                <a:spcPct val="90000"/>
              </a:lnSpc>
            </a:pPr>
            <a:endParaRPr lang="en-US" sz="2400" smtClean="0"/>
          </a:p>
          <a:p>
            <a:pPr eaLnBrk="1" hangingPunct="1">
              <a:lnSpc>
                <a:spcPct val="90000"/>
              </a:lnSpc>
            </a:pPr>
            <a:r>
              <a:rPr lang="en-US" sz="2400" smtClean="0"/>
              <a:t>Ex: Tiger Woods wears a cap featuring the Nike swoosh, Ali Al Habsi wearing Omantel logo etc</a:t>
            </a:r>
          </a:p>
          <a:p>
            <a:pPr eaLnBrk="1" hangingPunct="1">
              <a:lnSpc>
                <a:spcPct val="90000"/>
              </a:lnSpc>
            </a:pPr>
            <a:endParaRPr lang="en-US" sz="2400" smtClean="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gn="ctr" eaLnBrk="1" hangingPunct="1"/>
            <a:r>
              <a:rPr lang="en-US" sz="4000" b="1" smtClean="0"/>
              <a:t>MEDIA MIX </a:t>
            </a:r>
          </a:p>
        </p:txBody>
      </p:sp>
      <p:sp>
        <p:nvSpPr>
          <p:cNvPr id="1505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CBF8A3-DACA-4622-8BD2-CE324441D9F1}" type="slidenum">
              <a:rPr lang="en-US" smtClean="0"/>
              <a:pPr/>
              <a:t>144</a:t>
            </a:fld>
            <a:endParaRPr lang="en-US" smtClean="0"/>
          </a:p>
        </p:txBody>
      </p:sp>
      <p:sp>
        <p:nvSpPr>
          <p:cNvPr id="150532" name="Rectangle 3"/>
          <p:cNvSpPr>
            <a:spLocks noGrp="1" noChangeArrowheads="1"/>
          </p:cNvSpPr>
          <p:nvPr>
            <p:ph sz="quarter" idx="1"/>
          </p:nvPr>
        </p:nvSpPr>
        <p:spPr>
          <a:xfrm>
            <a:off x="610394" y="1219201"/>
            <a:ext cx="10987088" cy="4937125"/>
          </a:xfrm>
        </p:spPr>
        <p:txBody>
          <a:bodyPr/>
          <a:lstStyle/>
          <a:p>
            <a:pPr algn="just" eaLnBrk="1" hangingPunct="1">
              <a:lnSpc>
                <a:spcPct val="80000"/>
              </a:lnSpc>
            </a:pPr>
            <a:r>
              <a:rPr lang="en-US" sz="2800" smtClean="0"/>
              <a:t>As campaigns are prepared, decisions are made regarding the appropriate mix of media</a:t>
            </a:r>
          </a:p>
          <a:p>
            <a:pPr algn="just" eaLnBrk="1" hangingPunct="1">
              <a:lnSpc>
                <a:spcPct val="80000"/>
              </a:lnSpc>
            </a:pPr>
            <a:endParaRPr lang="en-US" sz="2800" smtClean="0"/>
          </a:p>
          <a:p>
            <a:pPr algn="just" eaLnBrk="1" hangingPunct="1">
              <a:lnSpc>
                <a:spcPct val="80000"/>
              </a:lnSpc>
            </a:pPr>
            <a:r>
              <a:rPr lang="en-US" sz="2800" smtClean="0"/>
              <a:t>Media planners and media buyers are excellent source of information about the most effective type of mix for a particular ad campaign</a:t>
            </a:r>
          </a:p>
          <a:p>
            <a:pPr algn="just" eaLnBrk="1" hangingPunct="1">
              <a:lnSpc>
                <a:spcPct val="80000"/>
              </a:lnSpc>
            </a:pPr>
            <a:endParaRPr lang="en-US" sz="2800" smtClean="0"/>
          </a:p>
          <a:p>
            <a:pPr algn="just" eaLnBrk="1" hangingPunct="1">
              <a:lnSpc>
                <a:spcPct val="80000"/>
              </a:lnSpc>
            </a:pPr>
            <a:r>
              <a:rPr lang="en-US" sz="2800" smtClean="0"/>
              <a:t>It is the challenge of the creative to design ads for each medium that speaks to the audience &amp; that also tie in with the overall theme of IMC program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title"/>
          </p:nvPr>
        </p:nvSpPr>
        <p:spPr>
          <a:xfrm>
            <a:off x="315795" y="506414"/>
            <a:ext cx="11597481" cy="407987"/>
          </a:xfrm>
        </p:spPr>
        <p:txBody>
          <a:bodyPr>
            <a:normAutofit fontScale="90000"/>
          </a:bodyPr>
          <a:lstStyle/>
          <a:p>
            <a:pPr algn="ctr" eaLnBrk="1" hangingPunct="1"/>
            <a:r>
              <a:rPr lang="en-US" sz="2400" b="1" smtClean="0"/>
              <a:t>Advertising Expenditures by Categories</a:t>
            </a:r>
          </a:p>
        </p:txBody>
      </p:sp>
      <p:sp>
        <p:nvSpPr>
          <p:cNvPr id="15155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3DFBD15-472A-4866-A2A0-6BF1759D0B90}" type="slidenum">
              <a:rPr lang="en-US" smtClean="0"/>
              <a:pPr/>
              <a:t>145</a:t>
            </a:fld>
            <a:endParaRPr lang="en-US" smtClean="0"/>
          </a:p>
        </p:txBody>
      </p:sp>
      <p:graphicFrame>
        <p:nvGraphicFramePr>
          <p:cNvPr id="207985" name="Group 113"/>
          <p:cNvGraphicFramePr>
            <a:graphicFrameLocks noGrp="1"/>
          </p:cNvGraphicFramePr>
          <p:nvPr>
            <p:ph sz="quarter" idx="1"/>
          </p:nvPr>
        </p:nvGraphicFramePr>
        <p:xfrm>
          <a:off x="406929" y="1601789"/>
          <a:ext cx="11495749" cy="4740911"/>
        </p:xfrm>
        <a:graphic>
          <a:graphicData uri="http://schemas.openxmlformats.org/drawingml/2006/table">
            <a:tbl>
              <a:tblPr>
                <a:tableStyleId>{5DA37D80-6434-44D0-A028-1B22A696006F}</a:tableStyleId>
              </a:tblPr>
              <a:tblGrid>
                <a:gridCol w="2848504"/>
                <a:gridCol w="1525984"/>
                <a:gridCol w="1729449"/>
                <a:gridCol w="1322520"/>
                <a:gridCol w="1322520"/>
                <a:gridCol w="1322520"/>
                <a:gridCol w="1424252"/>
              </a:tblGrid>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dirty="0" smtClean="0">
                          <a:ln>
                            <a:noFill/>
                          </a:ln>
                          <a:effectLst/>
                        </a:rPr>
                        <a:t>Magazine (%)</a:t>
                      </a:r>
                      <a:endParaRPr kumimoji="0" lang="en-US" sz="18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dirty="0" smtClean="0">
                          <a:ln>
                            <a:noFill/>
                          </a:ln>
                          <a:effectLst/>
                        </a:rPr>
                        <a:t>Newspaper (%)</a:t>
                      </a:r>
                      <a:endParaRPr kumimoji="0" lang="en-US" sz="18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dirty="0" smtClean="0">
                          <a:ln>
                            <a:noFill/>
                          </a:ln>
                          <a:effectLst/>
                        </a:rPr>
                        <a:t>Outdoor (%)</a:t>
                      </a:r>
                      <a:endParaRPr kumimoji="0" lang="en-US" sz="18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dirty="0" smtClean="0">
                          <a:ln>
                            <a:noFill/>
                          </a:ln>
                          <a:effectLst/>
                        </a:rPr>
                        <a:t>TV (%)</a:t>
                      </a:r>
                      <a:endParaRPr kumimoji="0" lang="en-US" sz="18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smtClean="0">
                          <a:ln>
                            <a:noFill/>
                          </a:ln>
                          <a:effectLst/>
                        </a:rPr>
                        <a:t>Radio (%)</a:t>
                      </a:r>
                      <a:endParaRPr kumimoji="0" lang="en-US" sz="18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u="none" strike="noStrike" cap="none" normalizeH="0" baseline="0" smtClean="0">
                          <a:ln>
                            <a:noFill/>
                          </a:ln>
                          <a:effectLst/>
                        </a:rPr>
                        <a:t>Internet (%)</a:t>
                      </a:r>
                      <a:endParaRPr kumimoji="0" lang="en-US" sz="1800" b="1" i="0" u="none" strike="noStrike" cap="none" normalizeH="0" baseline="0" smtClean="0">
                        <a:ln>
                          <a:noFill/>
                        </a:ln>
                        <a:solidFill>
                          <a:schemeClr val="tx1"/>
                        </a:solidFill>
                        <a:effectLst/>
                        <a:latin typeface="Arial" charset="0"/>
                        <a:cs typeface="Arial" charset="0"/>
                      </a:endParaRPr>
                    </a:p>
                  </a:txBody>
                  <a:tcPr marL="122079" marR="122079" horzOverflow="overflow"/>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Retail</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8.4</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41.3</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1.8</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37.0</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4.6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6.9</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Automotive</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11.9</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34.1</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1.8</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48.6</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2.4</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1.2</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Food &amp; Beverage</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24.2</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0.6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0.8</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70.6</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2.7</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1.0</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Airlines/hotel/car rental</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23.1</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34.3</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5.6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27.4</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2.5</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7.1</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Restaurants</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3.6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5.0</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84.8</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3.6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0.4</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r>
              <a:tr h="501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Apparel </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71.6</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1.1</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0.9</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22.9</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0.7</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2.8</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Total Domestic Ad spending</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20.9</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21.4</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2.2</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47.2</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smtClean="0">
                          <a:ln>
                            <a:noFill/>
                          </a:ln>
                          <a:effectLst/>
                        </a:rPr>
                        <a:t>3.0</a:t>
                      </a:r>
                      <a:endParaRPr kumimoji="0" lang="en-US" sz="2000" b="1" i="0" u="none" strike="noStrike" cap="none" normalizeH="0" baseline="0" smtClean="0">
                        <a:ln>
                          <a:noFill/>
                        </a:ln>
                        <a:solidFill>
                          <a:schemeClr val="tx1"/>
                        </a:solidFill>
                        <a:effectLst/>
                        <a:latin typeface="Arial" charset="0"/>
                        <a:cs typeface="Arial" charset="0"/>
                      </a:endParaRPr>
                    </a:p>
                  </a:txBody>
                  <a:tcPr marL="122079" marR="12207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rPr>
                        <a:t>5.3</a:t>
                      </a: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tc>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A91D825-0DBC-41AC-99F3-1E3619D73F2E}" type="slidenum">
              <a:rPr lang="en-US" smtClean="0"/>
              <a:pPr/>
              <a:t>146</a:t>
            </a:fld>
            <a:endParaRPr lang="en-US" smtClean="0"/>
          </a:p>
        </p:txBody>
      </p:sp>
      <p:sp>
        <p:nvSpPr>
          <p:cNvPr id="152579" name="Rectangle 3"/>
          <p:cNvSpPr>
            <a:spLocks noGrp="1" noChangeArrowheads="1"/>
          </p:cNvSpPr>
          <p:nvPr>
            <p:ph sz="quarter" idx="1"/>
          </p:nvPr>
        </p:nvSpPr>
        <p:spPr>
          <a:xfrm>
            <a:off x="610394" y="1524001"/>
            <a:ext cx="10987088" cy="4602163"/>
          </a:xfrm>
        </p:spPr>
        <p:txBody>
          <a:bodyPr/>
          <a:lstStyle/>
          <a:p>
            <a:pPr algn="just" eaLnBrk="1" hangingPunct="1">
              <a:lnSpc>
                <a:spcPct val="90000"/>
              </a:lnSpc>
            </a:pPr>
            <a:r>
              <a:rPr lang="en-US" sz="2800" smtClean="0"/>
              <a:t>Using combination of media to send across a message increases awareness </a:t>
            </a:r>
          </a:p>
          <a:p>
            <a:pPr algn="just" eaLnBrk="1" hangingPunct="1">
              <a:lnSpc>
                <a:spcPct val="90000"/>
              </a:lnSpc>
            </a:pPr>
            <a:endParaRPr lang="en-US" sz="2800" smtClean="0"/>
          </a:p>
          <a:p>
            <a:pPr algn="just" eaLnBrk="1" hangingPunct="1">
              <a:lnSpc>
                <a:spcPct val="90000"/>
              </a:lnSpc>
            </a:pPr>
            <a:r>
              <a:rPr lang="en-US" sz="2800" smtClean="0"/>
              <a:t>The increased impact of using 2 or more media is called a media multiplier effect, which means the combined impact of 2 or more media is stronger than using either medium alone.</a:t>
            </a:r>
          </a:p>
          <a:p>
            <a:pPr algn="just" eaLnBrk="1" hangingPunct="1">
              <a:lnSpc>
                <a:spcPct val="90000"/>
              </a:lnSpc>
            </a:pPr>
            <a:endParaRPr lang="en-US" sz="2800" smtClean="0"/>
          </a:p>
          <a:p>
            <a:pPr algn="just" eaLnBrk="1" hangingPunct="1">
              <a:lnSpc>
                <a:spcPct val="90000"/>
              </a:lnSpc>
            </a:pPr>
            <a:r>
              <a:rPr lang="en-US" sz="2800" smtClean="0"/>
              <a:t>The key is to find an effective combination of media when designing a media mix.</a:t>
            </a:r>
          </a:p>
          <a:p>
            <a:pPr eaLnBrk="1" hangingPunct="1">
              <a:lnSpc>
                <a:spcPct val="90000"/>
              </a:lnSpc>
            </a:pPr>
            <a:endParaRPr lang="en-US"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152401"/>
            <a:ext cx="12207875" cy="1139825"/>
          </a:xfrm>
        </p:spPr>
        <p:txBody>
          <a:bodyPr>
            <a:normAutofit fontScale="90000"/>
          </a:bodyPr>
          <a:lstStyle/>
          <a:p>
            <a:pPr algn="ctr" eaLnBrk="1" fontAlgn="auto" hangingPunct="1">
              <a:spcAft>
                <a:spcPts val="0"/>
              </a:spcAft>
              <a:defRPr/>
            </a:pPr>
            <a:r>
              <a:rPr lang="en-US" sz="4000" b="1" smtClean="0"/>
              <a:t>DEVELOPING LOGICAL COMBINATIONS OF MEDIA</a:t>
            </a:r>
          </a:p>
        </p:txBody>
      </p:sp>
      <p:sp>
        <p:nvSpPr>
          <p:cNvPr id="153603" name="Slide Number Placeholder 1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2EAB526-EA36-43B4-B33B-9BD2A99F9766}" type="slidenum">
              <a:rPr lang="en-US" smtClean="0"/>
              <a:pPr/>
              <a:t>147</a:t>
            </a:fld>
            <a:endParaRPr lang="en-US" smtClean="0"/>
          </a:p>
        </p:txBody>
      </p:sp>
      <p:sp>
        <p:nvSpPr>
          <p:cNvPr id="153604" name="Rectangle 3"/>
          <p:cNvSpPr>
            <a:spLocks noGrp="1" noChangeArrowheads="1"/>
          </p:cNvSpPr>
          <p:nvPr>
            <p:ph sz="quarter" idx="1"/>
          </p:nvPr>
        </p:nvSpPr>
        <p:spPr>
          <a:xfrm>
            <a:off x="203465" y="1371600"/>
            <a:ext cx="11597481" cy="4953000"/>
          </a:xfrm>
        </p:spPr>
        <p:txBody>
          <a:bodyPr/>
          <a:lstStyle/>
          <a:p>
            <a:pPr eaLnBrk="1" hangingPunct="1">
              <a:buFont typeface="Wingdings" pitchFamily="2" charset="2"/>
              <a:buNone/>
            </a:pPr>
            <a:endParaRPr lang="en-US" smtClean="0"/>
          </a:p>
        </p:txBody>
      </p:sp>
      <p:sp>
        <p:nvSpPr>
          <p:cNvPr id="153605" name="Rectangle 6"/>
          <p:cNvSpPr>
            <a:spLocks noChangeArrowheads="1"/>
          </p:cNvSpPr>
          <p:nvPr/>
        </p:nvSpPr>
        <p:spPr bwMode="auto">
          <a:xfrm>
            <a:off x="712126" y="2286000"/>
            <a:ext cx="1525984" cy="914400"/>
          </a:xfrm>
          <a:prstGeom prst="rect">
            <a:avLst/>
          </a:prstGeom>
          <a:noFill/>
          <a:ln w="9525">
            <a:solidFill>
              <a:schemeClr val="tx1"/>
            </a:solidFill>
            <a:miter lim="800000"/>
            <a:headEnd/>
            <a:tailEnd/>
          </a:ln>
        </p:spPr>
        <p:txBody>
          <a:bodyPr wrap="none" anchor="ctr"/>
          <a:lstStyle/>
          <a:p>
            <a:pPr algn="ctr"/>
            <a:r>
              <a:rPr lang="en-US" sz="1800" b="1">
                <a:solidFill>
                  <a:srgbClr val="000000"/>
                </a:solidFill>
              </a:rPr>
              <a:t>Market </a:t>
            </a:r>
          </a:p>
          <a:p>
            <a:pPr algn="ctr"/>
            <a:r>
              <a:rPr lang="en-US" sz="1800" b="1">
                <a:solidFill>
                  <a:srgbClr val="000000"/>
                </a:solidFill>
              </a:rPr>
              <a:t>Scale</a:t>
            </a:r>
          </a:p>
        </p:txBody>
      </p:sp>
      <p:sp>
        <p:nvSpPr>
          <p:cNvPr id="153606" name="Rectangle 7"/>
          <p:cNvSpPr>
            <a:spLocks noChangeArrowheads="1"/>
          </p:cNvSpPr>
          <p:nvPr/>
        </p:nvSpPr>
        <p:spPr bwMode="auto">
          <a:xfrm>
            <a:off x="712126" y="3200400"/>
            <a:ext cx="1525984" cy="2743200"/>
          </a:xfrm>
          <a:prstGeom prst="rect">
            <a:avLst/>
          </a:prstGeom>
          <a:noFill/>
          <a:ln w="9525">
            <a:solidFill>
              <a:schemeClr val="tx1"/>
            </a:solidFill>
            <a:miter lim="800000"/>
            <a:headEnd/>
            <a:tailEnd/>
          </a:ln>
        </p:spPr>
        <p:txBody>
          <a:bodyPr wrap="none" anchor="ctr"/>
          <a:lstStyle/>
          <a:p>
            <a:r>
              <a:rPr lang="en-US" sz="1800" b="1">
                <a:solidFill>
                  <a:srgbClr val="000000"/>
                </a:solidFill>
              </a:rPr>
              <a:t>Local</a:t>
            </a:r>
          </a:p>
          <a:p>
            <a:r>
              <a:rPr lang="en-US" sz="1800" b="1">
                <a:solidFill>
                  <a:srgbClr val="000000"/>
                </a:solidFill>
              </a:rPr>
              <a:t>Regional</a:t>
            </a:r>
          </a:p>
          <a:p>
            <a:r>
              <a:rPr lang="en-US" sz="1800" b="1">
                <a:solidFill>
                  <a:srgbClr val="000000"/>
                </a:solidFill>
              </a:rPr>
              <a:t>National</a:t>
            </a:r>
          </a:p>
          <a:p>
            <a:r>
              <a:rPr lang="en-US" sz="1800" b="1">
                <a:solidFill>
                  <a:srgbClr val="000000"/>
                </a:solidFill>
              </a:rPr>
              <a:t>Global</a:t>
            </a:r>
          </a:p>
        </p:txBody>
      </p:sp>
      <p:sp>
        <p:nvSpPr>
          <p:cNvPr id="153607" name="Rectangle 8"/>
          <p:cNvSpPr>
            <a:spLocks noChangeArrowheads="1"/>
          </p:cNvSpPr>
          <p:nvPr/>
        </p:nvSpPr>
        <p:spPr bwMode="auto">
          <a:xfrm>
            <a:off x="3255433" y="2286000"/>
            <a:ext cx="3153701" cy="914400"/>
          </a:xfrm>
          <a:prstGeom prst="rect">
            <a:avLst/>
          </a:prstGeom>
          <a:noFill/>
          <a:ln w="9525">
            <a:solidFill>
              <a:schemeClr val="tx1"/>
            </a:solidFill>
            <a:miter lim="800000"/>
            <a:headEnd/>
            <a:tailEnd/>
          </a:ln>
        </p:spPr>
        <p:txBody>
          <a:bodyPr wrap="none" anchor="ctr"/>
          <a:lstStyle/>
          <a:p>
            <a:pPr algn="ctr"/>
            <a:r>
              <a:rPr lang="en-US" sz="1800" b="1">
                <a:solidFill>
                  <a:srgbClr val="000000"/>
                </a:solidFill>
              </a:rPr>
              <a:t>Market</a:t>
            </a:r>
            <a:r>
              <a:rPr lang="en-US" sz="1800" b="1"/>
              <a:t> </a:t>
            </a:r>
          </a:p>
          <a:p>
            <a:pPr algn="ctr"/>
            <a:r>
              <a:rPr lang="en-US" sz="1800" b="1">
                <a:solidFill>
                  <a:srgbClr val="000000"/>
                </a:solidFill>
              </a:rPr>
              <a:t>Characteristics</a:t>
            </a:r>
          </a:p>
        </p:txBody>
      </p:sp>
      <p:sp>
        <p:nvSpPr>
          <p:cNvPr id="153608" name="Rectangle 9"/>
          <p:cNvSpPr>
            <a:spLocks noChangeArrowheads="1"/>
          </p:cNvSpPr>
          <p:nvPr/>
        </p:nvSpPr>
        <p:spPr bwMode="auto">
          <a:xfrm>
            <a:off x="3255433" y="3200400"/>
            <a:ext cx="3153701" cy="2819400"/>
          </a:xfrm>
          <a:prstGeom prst="rect">
            <a:avLst/>
          </a:prstGeom>
          <a:noFill/>
          <a:ln w="9525">
            <a:solidFill>
              <a:schemeClr val="tx1"/>
            </a:solidFill>
            <a:miter lim="800000"/>
            <a:headEnd/>
            <a:tailEnd/>
          </a:ln>
        </p:spPr>
        <p:txBody>
          <a:bodyPr wrap="none" anchor="ctr"/>
          <a:lstStyle/>
          <a:p>
            <a:r>
              <a:rPr lang="en-US" sz="2000" b="1">
                <a:solidFill>
                  <a:srgbClr val="000000"/>
                </a:solidFill>
              </a:rPr>
              <a:t>Demographic</a:t>
            </a:r>
          </a:p>
          <a:p>
            <a:r>
              <a:rPr lang="en-US" sz="2000" b="1">
                <a:solidFill>
                  <a:srgbClr val="000000"/>
                </a:solidFill>
              </a:rPr>
              <a:t>Geographic</a:t>
            </a:r>
          </a:p>
          <a:p>
            <a:r>
              <a:rPr lang="en-US" sz="2000" b="1">
                <a:solidFill>
                  <a:srgbClr val="000000"/>
                </a:solidFill>
              </a:rPr>
              <a:t>Psychographics</a:t>
            </a:r>
          </a:p>
          <a:p>
            <a:r>
              <a:rPr lang="en-US" sz="2000" b="1">
                <a:solidFill>
                  <a:srgbClr val="000000"/>
                </a:solidFill>
              </a:rPr>
              <a:t>Geo-demographics</a:t>
            </a:r>
          </a:p>
          <a:p>
            <a:r>
              <a:rPr lang="en-US" sz="2000" b="1">
                <a:solidFill>
                  <a:srgbClr val="000000"/>
                </a:solidFill>
              </a:rPr>
              <a:t>Media habits</a:t>
            </a:r>
          </a:p>
        </p:txBody>
      </p:sp>
      <p:sp>
        <p:nvSpPr>
          <p:cNvPr id="153609" name="Rectangle 10"/>
          <p:cNvSpPr>
            <a:spLocks noChangeArrowheads="1"/>
          </p:cNvSpPr>
          <p:nvPr/>
        </p:nvSpPr>
        <p:spPr bwMode="auto">
          <a:xfrm>
            <a:off x="7426457" y="2286000"/>
            <a:ext cx="1831181" cy="914400"/>
          </a:xfrm>
          <a:prstGeom prst="rect">
            <a:avLst/>
          </a:prstGeom>
          <a:noFill/>
          <a:ln w="9525">
            <a:solidFill>
              <a:schemeClr val="tx1"/>
            </a:solidFill>
            <a:miter lim="800000"/>
            <a:headEnd/>
            <a:tailEnd/>
          </a:ln>
        </p:spPr>
        <p:txBody>
          <a:bodyPr wrap="none" anchor="ctr"/>
          <a:lstStyle/>
          <a:p>
            <a:pPr algn="ctr"/>
            <a:r>
              <a:rPr lang="en-US" sz="2000" b="1">
                <a:solidFill>
                  <a:srgbClr val="000000"/>
                </a:solidFill>
              </a:rPr>
              <a:t>Media</a:t>
            </a:r>
            <a:r>
              <a:rPr lang="en-US" sz="2000">
                <a:solidFill>
                  <a:srgbClr val="000000"/>
                </a:solidFill>
              </a:rPr>
              <a:t> </a:t>
            </a:r>
          </a:p>
          <a:p>
            <a:pPr algn="ctr"/>
            <a:r>
              <a:rPr lang="en-US" sz="2000" b="1">
                <a:solidFill>
                  <a:srgbClr val="000000"/>
                </a:solidFill>
              </a:rPr>
              <a:t>Choice</a:t>
            </a:r>
          </a:p>
        </p:txBody>
      </p:sp>
      <p:sp>
        <p:nvSpPr>
          <p:cNvPr id="153610" name="Rectangle 11"/>
          <p:cNvSpPr>
            <a:spLocks noChangeArrowheads="1"/>
          </p:cNvSpPr>
          <p:nvPr/>
        </p:nvSpPr>
        <p:spPr bwMode="auto">
          <a:xfrm>
            <a:off x="7426457" y="3200400"/>
            <a:ext cx="1932914" cy="2819400"/>
          </a:xfrm>
          <a:prstGeom prst="rect">
            <a:avLst/>
          </a:prstGeom>
          <a:noFill/>
          <a:ln w="9525">
            <a:solidFill>
              <a:schemeClr val="tx1"/>
            </a:solidFill>
            <a:miter lim="800000"/>
            <a:headEnd/>
            <a:tailEnd/>
          </a:ln>
        </p:spPr>
        <p:txBody>
          <a:bodyPr wrap="none" anchor="ctr"/>
          <a:lstStyle/>
          <a:p>
            <a:r>
              <a:rPr lang="en-US" sz="2000" b="1">
                <a:solidFill>
                  <a:srgbClr val="000000"/>
                </a:solidFill>
              </a:rPr>
              <a:t>TV</a:t>
            </a:r>
          </a:p>
          <a:p>
            <a:r>
              <a:rPr lang="en-US" sz="2000" b="1">
                <a:solidFill>
                  <a:srgbClr val="000000"/>
                </a:solidFill>
              </a:rPr>
              <a:t>Radio</a:t>
            </a:r>
          </a:p>
          <a:p>
            <a:r>
              <a:rPr lang="en-US" sz="2000" b="1">
                <a:solidFill>
                  <a:srgbClr val="000000"/>
                </a:solidFill>
              </a:rPr>
              <a:t>Outdoor</a:t>
            </a:r>
          </a:p>
          <a:p>
            <a:r>
              <a:rPr lang="en-US" sz="2000" b="1">
                <a:solidFill>
                  <a:srgbClr val="000000"/>
                </a:solidFill>
              </a:rPr>
              <a:t>Newspaper</a:t>
            </a:r>
          </a:p>
          <a:p>
            <a:r>
              <a:rPr lang="en-US" sz="2000" b="1">
                <a:solidFill>
                  <a:srgbClr val="000000"/>
                </a:solidFill>
              </a:rPr>
              <a:t>Internet</a:t>
            </a:r>
          </a:p>
          <a:p>
            <a:r>
              <a:rPr lang="en-US" sz="2000" b="1">
                <a:solidFill>
                  <a:srgbClr val="000000"/>
                </a:solidFill>
              </a:rPr>
              <a:t>Magazine</a:t>
            </a:r>
          </a:p>
          <a:p>
            <a:r>
              <a:rPr lang="en-US" sz="2000" b="1">
                <a:solidFill>
                  <a:srgbClr val="000000"/>
                </a:solidFill>
              </a:rPr>
              <a:t>Direct mail</a:t>
            </a:r>
          </a:p>
          <a:p>
            <a:r>
              <a:rPr lang="en-US" sz="2000" b="1">
                <a:solidFill>
                  <a:srgbClr val="000000"/>
                </a:solidFill>
              </a:rPr>
              <a:t>Others</a:t>
            </a:r>
          </a:p>
        </p:txBody>
      </p:sp>
      <p:sp>
        <p:nvSpPr>
          <p:cNvPr id="153611" name="Rectangle 12"/>
          <p:cNvSpPr>
            <a:spLocks noChangeArrowheads="1"/>
          </p:cNvSpPr>
          <p:nvPr/>
        </p:nvSpPr>
        <p:spPr bwMode="auto">
          <a:xfrm>
            <a:off x="10173229" y="2286000"/>
            <a:ext cx="1627717" cy="762000"/>
          </a:xfrm>
          <a:prstGeom prst="rect">
            <a:avLst/>
          </a:prstGeom>
          <a:noFill/>
          <a:ln w="9525">
            <a:solidFill>
              <a:schemeClr val="tx1"/>
            </a:solidFill>
            <a:miter lim="800000"/>
            <a:headEnd/>
            <a:tailEnd/>
          </a:ln>
        </p:spPr>
        <p:txBody>
          <a:bodyPr wrap="none" anchor="ctr"/>
          <a:lstStyle/>
          <a:p>
            <a:pPr algn="ctr"/>
            <a:r>
              <a:rPr lang="en-US" sz="2000" b="1">
                <a:solidFill>
                  <a:srgbClr val="000000"/>
                </a:solidFill>
              </a:rPr>
              <a:t>Message </a:t>
            </a:r>
          </a:p>
          <a:p>
            <a:pPr algn="ctr"/>
            <a:r>
              <a:rPr lang="en-US" sz="2000" b="1">
                <a:solidFill>
                  <a:srgbClr val="000000"/>
                </a:solidFill>
              </a:rPr>
              <a:t>Content </a:t>
            </a:r>
          </a:p>
        </p:txBody>
      </p:sp>
      <p:sp>
        <p:nvSpPr>
          <p:cNvPr id="153612" name="Line 13"/>
          <p:cNvSpPr>
            <a:spLocks noChangeShapeType="1"/>
          </p:cNvSpPr>
          <p:nvPr/>
        </p:nvSpPr>
        <p:spPr bwMode="auto">
          <a:xfrm flipV="1">
            <a:off x="2339843" y="2743200"/>
            <a:ext cx="813858" cy="0"/>
          </a:xfrm>
          <a:prstGeom prst="line">
            <a:avLst/>
          </a:prstGeom>
          <a:noFill/>
          <a:ln w="12700">
            <a:solidFill>
              <a:srgbClr val="000000"/>
            </a:solidFill>
            <a:round/>
            <a:headEnd/>
            <a:tailEnd type="triangle" w="med" len="med"/>
          </a:ln>
        </p:spPr>
        <p:txBody>
          <a:bodyPr/>
          <a:lstStyle/>
          <a:p>
            <a:endParaRPr lang="en-US"/>
          </a:p>
        </p:txBody>
      </p:sp>
      <p:sp>
        <p:nvSpPr>
          <p:cNvPr id="153613" name="Line 14"/>
          <p:cNvSpPr>
            <a:spLocks noChangeShapeType="1"/>
          </p:cNvSpPr>
          <p:nvPr/>
        </p:nvSpPr>
        <p:spPr bwMode="auto">
          <a:xfrm flipV="1">
            <a:off x="6510867" y="2743200"/>
            <a:ext cx="813858" cy="0"/>
          </a:xfrm>
          <a:prstGeom prst="line">
            <a:avLst/>
          </a:prstGeom>
          <a:noFill/>
          <a:ln w="12700">
            <a:solidFill>
              <a:srgbClr val="000000"/>
            </a:solidFill>
            <a:round/>
            <a:headEnd/>
            <a:tailEnd type="triangle" w="med" len="med"/>
          </a:ln>
        </p:spPr>
        <p:txBody>
          <a:bodyPr/>
          <a:lstStyle/>
          <a:p>
            <a:endParaRPr lang="en-US"/>
          </a:p>
        </p:txBody>
      </p:sp>
      <p:sp>
        <p:nvSpPr>
          <p:cNvPr id="153614" name="Line 15"/>
          <p:cNvSpPr>
            <a:spLocks noChangeShapeType="1"/>
          </p:cNvSpPr>
          <p:nvPr/>
        </p:nvSpPr>
        <p:spPr bwMode="auto">
          <a:xfrm flipV="1">
            <a:off x="9314864" y="2743200"/>
            <a:ext cx="813858" cy="0"/>
          </a:xfrm>
          <a:prstGeom prst="line">
            <a:avLst/>
          </a:prstGeom>
          <a:noFill/>
          <a:ln w="12700">
            <a:solidFill>
              <a:srgbClr val="000000"/>
            </a:solidFill>
            <a:round/>
            <a:headEnd/>
            <a:tailEnd type="triangle" w="med" len="med"/>
          </a:ln>
        </p:spPr>
        <p:txBody>
          <a:bodyP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06930" y="228600"/>
            <a:ext cx="11296523" cy="990600"/>
          </a:xfrm>
        </p:spPr>
        <p:txBody>
          <a:bodyPr>
            <a:normAutofit fontScale="90000"/>
          </a:bodyPr>
          <a:lstStyle/>
          <a:p>
            <a:pPr algn="ctr" eaLnBrk="1" fontAlgn="auto" hangingPunct="1">
              <a:spcAft>
                <a:spcPts val="0"/>
              </a:spcAft>
              <a:defRPr/>
            </a:pPr>
            <a:r>
              <a:rPr lang="en-US" sz="4000" b="1" smtClean="0"/>
              <a:t>MEDIA SELECTION IN INTERNATIONAL MARKETS</a:t>
            </a:r>
          </a:p>
        </p:txBody>
      </p:sp>
      <p:sp>
        <p:nvSpPr>
          <p:cNvPr id="1546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C0C24E3-9378-4E4E-9D00-4928A4C56A70}" type="slidenum">
              <a:rPr lang="en-US" smtClean="0"/>
              <a:pPr/>
              <a:t>148</a:t>
            </a:fld>
            <a:endParaRPr lang="en-US" smtClean="0"/>
          </a:p>
        </p:txBody>
      </p:sp>
      <p:sp>
        <p:nvSpPr>
          <p:cNvPr id="154628" name="Rectangle 3"/>
          <p:cNvSpPr>
            <a:spLocks noGrp="1" noChangeArrowheads="1"/>
          </p:cNvSpPr>
          <p:nvPr>
            <p:ph sz="quarter" idx="1"/>
          </p:nvPr>
        </p:nvSpPr>
        <p:spPr>
          <a:xfrm>
            <a:off x="610394" y="1981201"/>
            <a:ext cx="10987088" cy="4525963"/>
          </a:xfrm>
        </p:spPr>
        <p:txBody>
          <a:bodyPr/>
          <a:lstStyle/>
          <a:p>
            <a:pPr algn="just" eaLnBrk="1" hangingPunct="1"/>
            <a:r>
              <a:rPr lang="en-US" smtClean="0"/>
              <a:t>In Japan TV is the major advertising tool</a:t>
            </a:r>
          </a:p>
          <a:p>
            <a:pPr algn="just" eaLnBrk="1" hangingPunct="1"/>
            <a:endParaRPr lang="en-US" smtClean="0"/>
          </a:p>
          <a:p>
            <a:pPr algn="just" eaLnBrk="1" hangingPunct="1"/>
            <a:r>
              <a:rPr lang="en-US" smtClean="0"/>
              <a:t>In Europe the best way to reach consumers is through the newspapers &amp; magazines</a:t>
            </a:r>
          </a:p>
          <a:p>
            <a:pPr algn="just" eaLnBrk="1" hangingPunct="1"/>
            <a:endParaRPr lang="en-US" smtClean="0"/>
          </a:p>
          <a:p>
            <a:pPr algn="just" eaLnBrk="1" hangingPunct="1"/>
            <a:r>
              <a:rPr lang="en-US" smtClean="0"/>
              <a:t>Direct mail is more often used in North America</a:t>
            </a:r>
          </a:p>
          <a:p>
            <a:pPr algn="just" eaLnBrk="1" hangingPunct="1"/>
            <a:endParaRPr lang="en-US" smtClean="0"/>
          </a:p>
          <a:p>
            <a:pPr eaLnBrk="1" hangingPunct="1"/>
            <a:endParaRPr lang="en-US"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06929" y="228600"/>
            <a:ext cx="11495749" cy="990600"/>
          </a:xfrm>
        </p:spPr>
        <p:txBody>
          <a:bodyPr>
            <a:normAutofit fontScale="90000"/>
          </a:bodyPr>
          <a:lstStyle/>
          <a:p>
            <a:pPr algn="ctr" eaLnBrk="1" fontAlgn="auto" hangingPunct="1">
              <a:spcAft>
                <a:spcPts val="0"/>
              </a:spcAft>
              <a:defRPr/>
            </a:pPr>
            <a:r>
              <a:rPr lang="en-US" sz="4000" b="1" smtClean="0"/>
              <a:t>MEDIA USAGE IN N.AMERICA, EUROPE &amp; JAPAN</a:t>
            </a:r>
          </a:p>
        </p:txBody>
      </p:sp>
      <p:sp>
        <p:nvSpPr>
          <p:cNvPr id="2"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821B0A3-C758-4453-A58E-441C7D2A8C26}" type="slidenum">
              <a:rPr lang="en-US" smtClean="0"/>
              <a:pPr/>
              <a:t>149</a:t>
            </a:fld>
            <a:endParaRPr lang="en-US" smtClean="0"/>
          </a:p>
        </p:txBody>
      </p:sp>
      <p:graphicFrame>
        <p:nvGraphicFramePr>
          <p:cNvPr id="2050" name="Object 3"/>
          <p:cNvGraphicFramePr>
            <a:graphicFrameLocks noGrp="1" noChangeAspect="1"/>
          </p:cNvGraphicFramePr>
          <p:nvPr>
            <p:ph sz="quarter" idx="1"/>
          </p:nvPr>
        </p:nvGraphicFramePr>
        <p:xfrm>
          <a:off x="610394" y="1420813"/>
          <a:ext cx="10987088" cy="4533900"/>
        </p:xfrm>
        <a:graphic>
          <a:graphicData uri="http://schemas.openxmlformats.org/presentationml/2006/ole">
            <mc:AlternateContent xmlns:mc="http://schemas.openxmlformats.org/markup-compatibility/2006">
              <mc:Choice xmlns:v="urn:schemas-microsoft-com:vml" Requires="v">
                <p:oleObj spid="_x0000_s2068" name="Chart" r:id="rId3" imgW="8229600" imgH="4533938" progId="MSGraph.Chart.8">
                  <p:embed followColorScheme="full"/>
                </p:oleObj>
              </mc:Choice>
              <mc:Fallback>
                <p:oleObj name="Chart" r:id="rId3" imgW="8229600" imgH="4533938"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4" y="1420813"/>
                        <a:ext cx="10987088" cy="453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sz="2800" b="1" dirty="0" smtClean="0"/>
              <a:t>SIX PHASES OF ADVERTISING</a:t>
            </a:r>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8EEBA0EB-68F1-4215-B39F-8D687F943388}" type="slidenum">
              <a:rPr lang="en-US" smtClean="0"/>
              <a:pPr/>
              <a:t>15</a:t>
            </a:fld>
            <a:endParaRPr lang="en-US" smtClean="0"/>
          </a:p>
        </p:txBody>
      </p:sp>
      <p:sp>
        <p:nvSpPr>
          <p:cNvPr id="24580" name="Rectangle 3"/>
          <p:cNvSpPr>
            <a:spLocks noGrp="1" noChangeArrowheads="1"/>
          </p:cNvSpPr>
          <p:nvPr>
            <p:ph sz="quarter" idx="1"/>
          </p:nvPr>
        </p:nvSpPr>
        <p:spPr>
          <a:xfrm>
            <a:off x="610394" y="1600200"/>
            <a:ext cx="10987088" cy="5257800"/>
          </a:xfrm>
        </p:spPr>
        <p:txBody>
          <a:bodyPr>
            <a:normAutofit/>
          </a:bodyPr>
          <a:lstStyle/>
          <a:p>
            <a:pPr marL="319088" indent="-319088" algn="just" eaLnBrk="1" hangingPunct="1">
              <a:lnSpc>
                <a:spcPct val="150000"/>
              </a:lnSpc>
              <a:buFont typeface="Wingdings" pitchFamily="2" charset="2"/>
              <a:buNone/>
            </a:pPr>
            <a:r>
              <a:rPr lang="en-US" dirty="0" smtClean="0"/>
              <a:t>	In advertising communication has a specific purpose: to send a message that will inform and persuade customers to take some action. The process of sending promotional messages to various audience is called marketing communication. Successful marketing communication process takes place is 6 phases:</a:t>
            </a:r>
          </a:p>
          <a:p>
            <a:pPr marL="319088" indent="-319088" eaLnBrk="1" hangingPunct="1">
              <a:lnSpc>
                <a:spcPct val="90000"/>
              </a:lnSpc>
              <a:buFont typeface="Wingdings" pitchFamily="2" charset="2"/>
              <a:buChar char=""/>
            </a:pPr>
            <a:endParaRPr lang="en-US" dirty="0" smtClean="0"/>
          </a:p>
          <a:p>
            <a:pPr marL="319088" indent="-319088" eaLnBrk="1" hangingPunct="1">
              <a:lnSpc>
                <a:spcPct val="90000"/>
              </a:lnSpc>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10394" y="277814"/>
            <a:ext cx="10987088" cy="788987"/>
          </a:xfrm>
        </p:spPr>
        <p:txBody>
          <a:bodyPr>
            <a:normAutofit fontScale="90000"/>
          </a:bodyPr>
          <a:lstStyle/>
          <a:p>
            <a:pPr algn="ctr" eaLnBrk="1" fontAlgn="auto" hangingPunct="1">
              <a:spcAft>
                <a:spcPts val="0"/>
              </a:spcAft>
              <a:defRPr/>
            </a:pPr>
            <a:r>
              <a:rPr lang="en-US" sz="4000" b="1" smtClean="0"/>
              <a:t>MEDIA SELECTION IN INTERNATIONAL MARKETS</a:t>
            </a:r>
          </a:p>
        </p:txBody>
      </p:sp>
      <p:sp>
        <p:nvSpPr>
          <p:cNvPr id="1556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BF2FB36-58FB-4AD0-9BC2-63440B627915}" type="slidenum">
              <a:rPr lang="en-US" smtClean="0"/>
              <a:pPr/>
              <a:t>150</a:t>
            </a:fld>
            <a:endParaRPr lang="en-US" smtClean="0"/>
          </a:p>
        </p:txBody>
      </p:sp>
      <p:sp>
        <p:nvSpPr>
          <p:cNvPr id="155652" name="Rectangle 3"/>
          <p:cNvSpPr>
            <a:spLocks noGrp="1" noChangeArrowheads="1"/>
          </p:cNvSpPr>
          <p:nvPr>
            <p:ph sz="quarter" idx="1"/>
          </p:nvPr>
        </p:nvSpPr>
        <p:spPr>
          <a:xfrm>
            <a:off x="305197" y="1295400"/>
            <a:ext cx="11597481" cy="5334000"/>
          </a:xfrm>
        </p:spPr>
        <p:txBody>
          <a:bodyPr/>
          <a:lstStyle/>
          <a:p>
            <a:pPr algn="just" eaLnBrk="1" hangingPunct="1"/>
            <a:endParaRPr lang="en-US" sz="1400" smtClean="0"/>
          </a:p>
          <a:p>
            <a:pPr algn="just" eaLnBrk="1" hangingPunct="1"/>
            <a:endParaRPr lang="en-US" sz="2800" smtClean="0"/>
          </a:p>
          <a:p>
            <a:pPr algn="just" eaLnBrk="1" hangingPunct="1"/>
            <a:r>
              <a:rPr lang="en-US" sz="2800" smtClean="0"/>
              <a:t>In an international setting it is important to understand the media habits of consumers as well as their daily lifestyle. Many tactics used to develop ads in the USA are international application</a:t>
            </a:r>
          </a:p>
          <a:p>
            <a:pPr algn="just" eaLnBrk="1" hangingPunct="1"/>
            <a:endParaRPr lang="en-US" sz="2800" smtClean="0"/>
          </a:p>
          <a:p>
            <a:pPr algn="just" eaLnBrk="1" hangingPunct="1"/>
            <a:r>
              <a:rPr lang="en-US" sz="2800" smtClean="0"/>
              <a:t>What differs is the nature of target audience, consumer media preferences &amp; the process used to purchase media</a:t>
            </a:r>
          </a:p>
          <a:p>
            <a:pPr algn="just" eaLnBrk="1" hangingPunct="1"/>
            <a:endParaRPr lang="en-US" sz="3300" smtClean="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MEDIA SELECTION IN INTERNATIONAL MARKETS</a:t>
            </a:r>
          </a:p>
        </p:txBody>
      </p:sp>
      <p:sp>
        <p:nvSpPr>
          <p:cNvPr id="1566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B714705-0EC9-421C-9755-E30BE303329E}" type="slidenum">
              <a:rPr lang="en-US" smtClean="0"/>
              <a:pPr/>
              <a:t>151</a:t>
            </a:fld>
            <a:endParaRPr lang="en-US" smtClean="0"/>
          </a:p>
        </p:txBody>
      </p:sp>
      <p:sp>
        <p:nvSpPr>
          <p:cNvPr id="156676" name="Rectangle 3"/>
          <p:cNvSpPr>
            <a:spLocks noGrp="1" noChangeArrowheads="1"/>
          </p:cNvSpPr>
          <p:nvPr>
            <p:ph sz="quarter" idx="1"/>
          </p:nvPr>
        </p:nvSpPr>
        <p:spPr>
          <a:xfrm>
            <a:off x="610394" y="1752600"/>
            <a:ext cx="10987088" cy="4525963"/>
          </a:xfrm>
        </p:spPr>
        <p:txBody>
          <a:bodyPr/>
          <a:lstStyle/>
          <a:p>
            <a:pPr algn="just" eaLnBrk="1" hangingPunct="1">
              <a:lnSpc>
                <a:spcPct val="80000"/>
              </a:lnSpc>
            </a:pPr>
            <a:endParaRPr lang="en-US" sz="2800" smtClean="0"/>
          </a:p>
          <a:p>
            <a:pPr algn="just" eaLnBrk="1" hangingPunct="1">
              <a:lnSpc>
                <a:spcPct val="80000"/>
              </a:lnSpc>
            </a:pPr>
            <a:r>
              <a:rPr lang="en-US" sz="2800" smtClean="0"/>
              <a:t>Also companies must attendant to cultural needs of the target market as well as their cultural values or religious attitudes are not offended</a:t>
            </a:r>
          </a:p>
          <a:p>
            <a:pPr algn="just" eaLnBrk="1" hangingPunct="1">
              <a:lnSpc>
                <a:spcPct val="80000"/>
              </a:lnSpc>
            </a:pPr>
            <a:endParaRPr lang="en-US" sz="2800" smtClean="0"/>
          </a:p>
          <a:p>
            <a:pPr algn="just" eaLnBrk="1" hangingPunct="1">
              <a:lnSpc>
                <a:spcPct val="80000"/>
              </a:lnSpc>
            </a:pPr>
            <a:r>
              <a:rPr lang="en-US" sz="2800" smtClean="0"/>
              <a:t>Therefore it is important to carefully screen clothing, gestures, words, symbols and other ingredients as a company purchases adverting time or space &amp; prepares ads.</a:t>
            </a:r>
          </a:p>
          <a:p>
            <a:pPr eaLnBrk="1" hangingPunct="1">
              <a:lnSpc>
                <a:spcPct val="80000"/>
              </a:lnSpc>
            </a:pPr>
            <a:endParaRPr lang="en-US" sz="2800"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ctrTitle"/>
          </p:nvPr>
        </p:nvSpPr>
        <p:spPr>
          <a:xfrm>
            <a:off x="406929" y="2438400"/>
            <a:ext cx="11292284" cy="1828800"/>
          </a:xfrm>
        </p:spPr>
        <p:txBody>
          <a:bodyPr>
            <a:normAutofit/>
          </a:bodyPr>
          <a:lstStyle/>
          <a:p>
            <a:pPr algn="ctr" eaLnBrk="1" fontAlgn="auto" hangingPunct="1">
              <a:spcAft>
                <a:spcPts val="0"/>
              </a:spcAft>
              <a:defRPr/>
            </a:pPr>
            <a:r>
              <a:rPr lang="en-US" sz="4800" b="1" dirty="0">
                <a:solidFill>
                  <a:schemeClr val="tx2">
                    <a:lumMod val="90000"/>
                  </a:schemeClr>
                </a:solidFill>
              </a:rPr>
              <a:t>EVALUATION OF ADVERTISEMENTS</a:t>
            </a:r>
          </a:p>
        </p:txBody>
      </p:sp>
      <p:sp>
        <p:nvSpPr>
          <p:cNvPr id="1576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FC61BD1-77A3-4C74-AD8B-84FD57B43C56}" type="slidenum">
              <a:rPr lang="en-US" smtClean="0"/>
              <a:pPr/>
              <a:t>152</a:t>
            </a:fld>
            <a:endParaRPr lang="en-US" smtClean="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FCFF1C7-985A-45F2-907E-9DFBEE4F7622}" type="slidenum">
              <a:rPr lang="en-US" smtClean="0"/>
              <a:pPr/>
              <a:t>153</a:t>
            </a:fld>
            <a:endParaRPr lang="en-US" smtClean="0"/>
          </a:p>
        </p:txBody>
      </p:sp>
      <p:sp>
        <p:nvSpPr>
          <p:cNvPr id="158723" name="Rectangle 3"/>
          <p:cNvSpPr>
            <a:spLocks noGrp="1" noChangeArrowheads="1"/>
          </p:cNvSpPr>
          <p:nvPr>
            <p:ph sz="quarter" idx="1"/>
          </p:nvPr>
        </p:nvSpPr>
        <p:spPr>
          <a:xfrm>
            <a:off x="915591" y="1524000"/>
            <a:ext cx="10580158" cy="5334000"/>
          </a:xfrm>
        </p:spPr>
        <p:txBody>
          <a:bodyPr/>
          <a:lstStyle/>
          <a:p>
            <a:pPr algn="just" eaLnBrk="1" hangingPunct="1">
              <a:lnSpc>
                <a:spcPct val="80000"/>
              </a:lnSpc>
            </a:pPr>
            <a:endParaRPr lang="en-US" sz="2400" smtClean="0"/>
          </a:p>
          <a:p>
            <a:pPr algn="just" eaLnBrk="1" hangingPunct="1">
              <a:lnSpc>
                <a:spcPct val="80000"/>
              </a:lnSpc>
            </a:pPr>
            <a:r>
              <a:rPr lang="en-US" sz="2800" smtClean="0"/>
              <a:t>Methods of evaluation</a:t>
            </a:r>
            <a:r>
              <a:rPr lang="en-US" sz="2400" smtClean="0"/>
              <a:t> </a:t>
            </a:r>
            <a:r>
              <a:rPr lang="en-US" sz="2800" smtClean="0"/>
              <a:t>must match the objectives being measured</a:t>
            </a:r>
          </a:p>
          <a:p>
            <a:pPr algn="just" eaLnBrk="1" hangingPunct="1">
              <a:lnSpc>
                <a:spcPct val="80000"/>
              </a:lnSpc>
            </a:pPr>
            <a:endParaRPr lang="en-US" sz="2800" smtClean="0"/>
          </a:p>
          <a:p>
            <a:pPr algn="just" eaLnBrk="1" hangingPunct="1">
              <a:lnSpc>
                <a:spcPct val="80000"/>
              </a:lnSpc>
            </a:pPr>
            <a:r>
              <a:rPr lang="en-US" sz="2800" smtClean="0"/>
              <a:t>When the objective of an ad campaign is to increase customer interest and recall of a brand, then the level of customer awareness should be measured. Normally the marketing teams measures awareness before and after the ads are run. This is called pre &amp; post test analysis</a:t>
            </a:r>
          </a:p>
          <a:p>
            <a:pPr algn="just" eaLnBrk="1" hangingPunct="1">
              <a:lnSpc>
                <a:spcPct val="80000"/>
              </a:lnSpc>
            </a:pPr>
            <a:endParaRPr lang="en-US" sz="240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B2935BD-E936-48D7-ADB5-9CE89AB819FA}" type="slidenum">
              <a:rPr lang="en-US" smtClean="0"/>
              <a:pPr/>
              <a:t>154</a:t>
            </a:fld>
            <a:endParaRPr lang="en-US" smtClean="0"/>
          </a:p>
        </p:txBody>
      </p:sp>
      <p:sp>
        <p:nvSpPr>
          <p:cNvPr id="164866" name="Content Placeholder 2"/>
          <p:cNvSpPr>
            <a:spLocks noGrp="1"/>
          </p:cNvSpPr>
          <p:nvPr>
            <p:ph sz="quarter" idx="1"/>
          </p:nvPr>
        </p:nvSpPr>
        <p:spPr>
          <a:xfrm>
            <a:off x="305197" y="304800"/>
            <a:ext cx="11398256" cy="6553200"/>
          </a:xfrm>
        </p:spPr>
        <p:txBody>
          <a:bodyPr>
            <a:normAutofit lnSpcReduction="10000"/>
          </a:bodyPr>
          <a:lstStyle/>
          <a:p>
            <a:pPr marL="320040" indent="-320040" algn="just" eaLnBrk="1" fontAlgn="auto" hangingPunct="1">
              <a:lnSpc>
                <a:spcPct val="80000"/>
              </a:lnSpc>
              <a:spcAft>
                <a:spcPts val="0"/>
              </a:spcAft>
              <a:buFont typeface="Wingdings"/>
              <a:buChar char=""/>
              <a:defRPr/>
            </a:pPr>
            <a:endParaRPr lang="en-US" sz="2400" dirty="0" smtClean="0"/>
          </a:p>
          <a:p>
            <a:pPr marL="320040" indent="-320040" algn="just" eaLnBrk="1" fontAlgn="auto" hangingPunct="1">
              <a:lnSpc>
                <a:spcPct val="80000"/>
              </a:lnSpc>
              <a:spcAft>
                <a:spcPts val="0"/>
              </a:spcAft>
              <a:buFont typeface="Wingdings"/>
              <a:buChar char=""/>
              <a:defRPr/>
            </a:pPr>
            <a:r>
              <a:rPr lang="en-US" sz="2400" dirty="0" smtClean="0"/>
              <a:t>Several levels of analysis are possible when evaluating an advertising campaign or IMC programs. They include:</a:t>
            </a:r>
          </a:p>
          <a:p>
            <a:pPr marL="320040" indent="-320040" algn="just" eaLnBrk="1" fontAlgn="auto" hangingPunct="1">
              <a:lnSpc>
                <a:spcPct val="80000"/>
              </a:lnSpc>
              <a:spcAft>
                <a:spcPts val="0"/>
              </a:spcAft>
              <a:buFont typeface="Wingdings"/>
              <a:buChar char=""/>
              <a:defRPr/>
            </a:pPr>
            <a:endParaRPr lang="en-US" sz="2400" dirty="0" smtClean="0"/>
          </a:p>
          <a:p>
            <a:pPr marL="640080" lvl="1" indent="-274320" algn="just" eaLnBrk="1" fontAlgn="auto" hangingPunct="1">
              <a:lnSpc>
                <a:spcPct val="80000"/>
              </a:lnSpc>
              <a:spcAft>
                <a:spcPts val="0"/>
              </a:spcAft>
              <a:buFont typeface="Wingdings 2"/>
              <a:buChar char=""/>
              <a:defRPr/>
            </a:pPr>
            <a:r>
              <a:rPr lang="en-US" sz="2200" dirty="0" smtClean="0"/>
              <a:t>Immediate outcomes (sales, redemption rates)</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Long term results (brand awareness, brand loyalty or equity)</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Product-specific awareness</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Awareness of the overall company</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Affective responses (liking the company &amp; positive brand image)</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An ad placed in a trade magazine can have a special code no: or internet site r telephone no: that can be used to track responses to a particular campaign.</a:t>
            </a:r>
          </a:p>
          <a:p>
            <a:pPr marL="640080" lvl="1" indent="-274320" algn="just" eaLnBrk="1" fontAlgn="auto" hangingPunct="1">
              <a:lnSpc>
                <a:spcPct val="80000"/>
              </a:lnSpc>
              <a:spcAft>
                <a:spcPts val="0"/>
              </a:spcAft>
              <a:buFont typeface="Wingdings 2"/>
              <a:buChar char=""/>
              <a:defRPr/>
            </a:pPr>
            <a:endParaRPr lang="en-US" sz="2200" dirty="0" smtClean="0"/>
          </a:p>
          <a:p>
            <a:pPr marL="640080" lvl="1" indent="-274320" algn="just" eaLnBrk="1" fontAlgn="auto" hangingPunct="1">
              <a:lnSpc>
                <a:spcPct val="80000"/>
              </a:lnSpc>
              <a:spcAft>
                <a:spcPts val="0"/>
              </a:spcAft>
              <a:buFont typeface="Wingdings 2"/>
              <a:buChar char=""/>
              <a:defRPr/>
            </a:pPr>
            <a:r>
              <a:rPr lang="en-US" sz="2200" dirty="0" smtClean="0"/>
              <a:t>For coupons, premiums and other sales promotions code </a:t>
            </a:r>
            <a:r>
              <a:rPr lang="en-US" sz="2400" dirty="0" smtClean="0"/>
              <a:t>numbers are printed on each item to identify where it came from.</a:t>
            </a:r>
          </a:p>
          <a:p>
            <a:pPr marL="320040" indent="-320040" eaLnBrk="1" fontAlgn="auto" hangingPunct="1">
              <a:spcAft>
                <a:spcPts val="0"/>
              </a:spcAft>
              <a:buFont typeface="Wingdings"/>
              <a:buChar char=""/>
              <a:defRPr/>
            </a:pPr>
            <a:endParaRPr lang="en-US" dirty="0"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gn="ctr" eaLnBrk="1" hangingPunct="1"/>
            <a:r>
              <a:rPr lang="en-US" sz="4000" b="1" smtClean="0"/>
              <a:t>MESSAGE EVALUATION</a:t>
            </a:r>
          </a:p>
        </p:txBody>
      </p:sp>
      <p:sp>
        <p:nvSpPr>
          <p:cNvPr id="1607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2C8A56F-118E-4974-B984-C71F6738812B}" type="slidenum">
              <a:rPr lang="en-US" smtClean="0"/>
              <a:pPr/>
              <a:t>155</a:t>
            </a:fld>
            <a:endParaRPr lang="en-US" smtClean="0"/>
          </a:p>
        </p:txBody>
      </p:sp>
      <p:graphicFrame>
        <p:nvGraphicFramePr>
          <p:cNvPr id="5" name="Content Placeholder 4"/>
          <p:cNvGraphicFramePr>
            <a:graphicFrameLocks noGrp="1"/>
          </p:cNvGraphicFramePr>
          <p:nvPr>
            <p:ph sz="quarter" idx="1"/>
          </p:nvPr>
        </p:nvGraphicFramePr>
        <p:xfrm>
          <a:off x="406929" y="1554163"/>
          <a:ext cx="11394016" cy="5135628"/>
        </p:xfrm>
        <a:graphic>
          <a:graphicData uri="http://schemas.openxmlformats.org/drawingml/2006/table">
            <a:tbl>
              <a:tblPr firstRow="1" bandRow="1">
                <a:tableStyleId>{21E4AEA4-8DFA-4A89-87EB-49C32662AFE0}</a:tableStyleId>
              </a:tblPr>
              <a:tblGrid>
                <a:gridCol w="5697008"/>
                <a:gridCol w="5697008"/>
              </a:tblGrid>
              <a:tr h="984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MESSAGE EVALUATION METHOD </a:t>
                      </a:r>
                    </a:p>
                  </a:txBody>
                  <a:tcPr marL="122079" marR="12207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WHEN THE TEST IS USED </a:t>
                      </a:r>
                    </a:p>
                    <a:p>
                      <a:pPr algn="ctr"/>
                      <a:endParaRPr lang="en-US" sz="2000" dirty="0">
                        <a:solidFill>
                          <a:schemeClr val="tx1"/>
                        </a:solidFill>
                      </a:endParaRPr>
                    </a:p>
                  </a:txBody>
                  <a:tcPr marL="122079" marR="122079">
                    <a:solidFill>
                      <a:schemeClr val="bg1">
                        <a:lumMod val="85000"/>
                      </a:schemeClr>
                    </a:solidFill>
                  </a:tcPr>
                </a:tc>
              </a:tr>
              <a:tr h="507937">
                <a:tc>
                  <a:txBody>
                    <a:bodyPr/>
                    <a:lstStyle/>
                    <a:p>
                      <a:r>
                        <a:rPr lang="en-US" sz="2000" dirty="0" smtClean="0">
                          <a:solidFill>
                            <a:schemeClr val="tx1"/>
                          </a:solidFill>
                        </a:rPr>
                        <a:t>Concept test</a:t>
                      </a:r>
                      <a:endParaRPr lang="en-US" sz="2000" dirty="0">
                        <a:solidFill>
                          <a:schemeClr val="tx1"/>
                        </a:solidFill>
                      </a:endParaRPr>
                    </a:p>
                  </a:txBody>
                  <a:tcPr marL="122079" marR="122079">
                    <a:solidFill>
                      <a:schemeClr val="bg1">
                        <a:lumMod val="85000"/>
                      </a:schemeClr>
                    </a:solidFill>
                  </a:tcPr>
                </a:tc>
                <a:tc>
                  <a:txBody>
                    <a:bodyPr/>
                    <a:lstStyle/>
                    <a:p>
                      <a:r>
                        <a:rPr lang="en-US" sz="2000" dirty="0" smtClean="0">
                          <a:solidFill>
                            <a:schemeClr val="tx1"/>
                          </a:solidFill>
                        </a:rPr>
                        <a:t>Prior to Ad</a:t>
                      </a:r>
                      <a:r>
                        <a:rPr lang="en-US" sz="2000" baseline="0" dirty="0" smtClean="0">
                          <a:solidFill>
                            <a:schemeClr val="tx1"/>
                          </a:solidFill>
                        </a:rPr>
                        <a:t> Development</a:t>
                      </a:r>
                      <a:endParaRPr lang="en-US" sz="2000" dirty="0">
                        <a:solidFill>
                          <a:schemeClr val="tx1"/>
                        </a:solidFill>
                      </a:endParaRPr>
                    </a:p>
                  </a:txBody>
                  <a:tcPr marL="122079" marR="122079">
                    <a:solidFill>
                      <a:schemeClr val="bg1">
                        <a:lumMod val="85000"/>
                      </a:schemeClr>
                    </a:solidFill>
                  </a:tcPr>
                </a:tc>
              </a:tr>
              <a:tr h="685926">
                <a:tc>
                  <a:txBody>
                    <a:bodyPr/>
                    <a:lstStyle/>
                    <a:p>
                      <a:r>
                        <a:rPr lang="en-US" sz="2000" dirty="0" smtClean="0">
                          <a:solidFill>
                            <a:schemeClr val="tx1"/>
                          </a:solidFill>
                        </a:rPr>
                        <a:t>Copy Test</a:t>
                      </a:r>
                      <a:endParaRPr lang="en-US" sz="2000" dirty="0">
                        <a:solidFill>
                          <a:schemeClr val="tx1"/>
                        </a:solidFill>
                      </a:endParaRPr>
                    </a:p>
                  </a:txBody>
                  <a:tcPr marL="122079" marR="122079">
                    <a:solidFill>
                      <a:schemeClr val="bg1">
                        <a:lumMod val="85000"/>
                      </a:schemeClr>
                    </a:solidFill>
                  </a:tcPr>
                </a:tc>
                <a:tc>
                  <a:txBody>
                    <a:bodyPr/>
                    <a:lstStyle/>
                    <a:p>
                      <a:r>
                        <a:rPr lang="en-US" sz="2000" dirty="0" smtClean="0">
                          <a:solidFill>
                            <a:schemeClr val="tx1"/>
                          </a:solidFill>
                        </a:rPr>
                        <a:t>Final</a:t>
                      </a:r>
                      <a:r>
                        <a:rPr lang="en-US" sz="2000" baseline="0" dirty="0" smtClean="0">
                          <a:solidFill>
                            <a:schemeClr val="tx1"/>
                          </a:solidFill>
                        </a:rPr>
                        <a:t> stage of development of finished ad</a:t>
                      </a:r>
                      <a:endParaRPr lang="en-US" sz="2000" dirty="0">
                        <a:solidFill>
                          <a:schemeClr val="tx1"/>
                        </a:solidFill>
                      </a:endParaRPr>
                    </a:p>
                  </a:txBody>
                  <a:tcPr marL="122079" marR="122079">
                    <a:solidFill>
                      <a:schemeClr val="bg1">
                        <a:lumMod val="85000"/>
                      </a:schemeClr>
                    </a:solidFill>
                  </a:tcPr>
                </a:tc>
              </a:tr>
              <a:tr h="507937">
                <a:tc>
                  <a:txBody>
                    <a:bodyPr/>
                    <a:lstStyle/>
                    <a:p>
                      <a:r>
                        <a:rPr lang="en-US" sz="2000" dirty="0" smtClean="0">
                          <a:solidFill>
                            <a:schemeClr val="tx1"/>
                          </a:solidFill>
                        </a:rPr>
                        <a:t>Recall Testing</a:t>
                      </a:r>
                      <a:endParaRPr lang="en-US" sz="2000" dirty="0">
                        <a:solidFill>
                          <a:schemeClr val="tx1"/>
                        </a:solidFill>
                      </a:endParaRPr>
                    </a:p>
                  </a:txBody>
                  <a:tcPr marL="122079" marR="122079">
                    <a:solidFill>
                      <a:schemeClr val="bg1">
                        <a:lumMod val="85000"/>
                      </a:schemeClr>
                    </a:solidFill>
                  </a:tcPr>
                </a:tc>
                <a:tc rowSpan="3">
                  <a:txBody>
                    <a:bodyPr/>
                    <a:lstStyle/>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After an ad has been launched</a:t>
                      </a:r>
                      <a:endParaRPr lang="en-US" sz="2000" dirty="0">
                        <a:solidFill>
                          <a:schemeClr val="tx1"/>
                        </a:solidFill>
                      </a:endParaRPr>
                    </a:p>
                  </a:txBody>
                  <a:tcPr marL="122079" marR="122079">
                    <a:solidFill>
                      <a:schemeClr val="bg1">
                        <a:lumMod val="85000"/>
                      </a:schemeClr>
                    </a:solidFill>
                  </a:tcPr>
                </a:tc>
              </a:tr>
              <a:tr h="507937">
                <a:tc>
                  <a:txBody>
                    <a:bodyPr/>
                    <a:lstStyle/>
                    <a:p>
                      <a:r>
                        <a:rPr lang="en-US" sz="2000" dirty="0" smtClean="0">
                          <a:solidFill>
                            <a:schemeClr val="tx1"/>
                          </a:solidFill>
                        </a:rPr>
                        <a:t>Recognition testing</a:t>
                      </a:r>
                      <a:endParaRPr lang="en-US" sz="2000" dirty="0">
                        <a:solidFill>
                          <a:schemeClr val="tx1"/>
                        </a:solidFill>
                      </a:endParaRPr>
                    </a:p>
                  </a:txBody>
                  <a:tcPr marL="122079" marR="122079">
                    <a:solidFill>
                      <a:schemeClr val="bg1">
                        <a:lumMod val="85000"/>
                      </a:schemeClr>
                    </a:solidFill>
                  </a:tcPr>
                </a:tc>
                <a:tc vMerge="1">
                  <a:txBody>
                    <a:bodyPr/>
                    <a:lstStyle/>
                    <a:p>
                      <a:endParaRPr lang="en-US" dirty="0"/>
                    </a:p>
                  </a:txBody>
                  <a:tcPr/>
                </a:tc>
              </a:tr>
              <a:tr h="507937">
                <a:tc>
                  <a:txBody>
                    <a:bodyPr/>
                    <a:lstStyle/>
                    <a:p>
                      <a:r>
                        <a:rPr lang="en-US" sz="2000" dirty="0" smtClean="0">
                          <a:solidFill>
                            <a:schemeClr val="tx1"/>
                          </a:solidFill>
                        </a:rPr>
                        <a:t>Persuasion</a:t>
                      </a:r>
                      <a:r>
                        <a:rPr lang="en-US" sz="2000" baseline="0" dirty="0" smtClean="0">
                          <a:solidFill>
                            <a:schemeClr val="tx1"/>
                          </a:solidFill>
                        </a:rPr>
                        <a:t> testing</a:t>
                      </a:r>
                      <a:endParaRPr lang="en-US" sz="2000" dirty="0">
                        <a:solidFill>
                          <a:schemeClr val="tx1"/>
                        </a:solidFill>
                      </a:endParaRPr>
                    </a:p>
                  </a:txBody>
                  <a:tcPr marL="122079" marR="122079">
                    <a:solidFill>
                      <a:schemeClr val="bg1">
                        <a:lumMod val="85000"/>
                      </a:schemeClr>
                    </a:solidFill>
                  </a:tcPr>
                </a:tc>
                <a:tc vMerge="1">
                  <a:txBody>
                    <a:bodyPr/>
                    <a:lstStyle/>
                    <a:p>
                      <a:endParaRPr lang="en-US" dirty="0"/>
                    </a:p>
                  </a:txBody>
                  <a:tcPr/>
                </a:tc>
              </a:tr>
              <a:tr h="507937">
                <a:tc>
                  <a:txBody>
                    <a:bodyPr/>
                    <a:lstStyle/>
                    <a:p>
                      <a:r>
                        <a:rPr lang="en-US" sz="2000" dirty="0" smtClean="0">
                          <a:solidFill>
                            <a:schemeClr val="tx1"/>
                          </a:solidFill>
                        </a:rPr>
                        <a:t>Attitude and opinion test</a:t>
                      </a:r>
                      <a:endParaRPr lang="en-US" sz="2000" dirty="0">
                        <a:solidFill>
                          <a:schemeClr val="tx1"/>
                        </a:solidFill>
                      </a:endParaRPr>
                    </a:p>
                  </a:txBody>
                  <a:tcPr marL="122079" marR="122079">
                    <a:solidFill>
                      <a:schemeClr val="bg1">
                        <a:lumMod val="85000"/>
                      </a:schemeClr>
                    </a:solidFill>
                  </a:tcPr>
                </a:tc>
                <a:tc rowSpan="3">
                  <a:txBody>
                    <a:bodyPr/>
                    <a:lstStyle/>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Anytime during or after an ad development</a:t>
                      </a:r>
                      <a:endParaRPr lang="en-US" sz="2000" dirty="0">
                        <a:solidFill>
                          <a:schemeClr val="tx1"/>
                        </a:solidFill>
                      </a:endParaRPr>
                    </a:p>
                  </a:txBody>
                  <a:tcPr marL="122079" marR="122079">
                    <a:solidFill>
                      <a:schemeClr val="bg1">
                        <a:lumMod val="85000"/>
                      </a:schemeClr>
                    </a:solidFill>
                  </a:tcPr>
                </a:tc>
              </a:tr>
              <a:tr h="507937">
                <a:tc>
                  <a:txBody>
                    <a:bodyPr/>
                    <a:lstStyle/>
                    <a:p>
                      <a:r>
                        <a:rPr lang="en-US" sz="2000" dirty="0" smtClean="0">
                          <a:solidFill>
                            <a:schemeClr val="tx1"/>
                          </a:solidFill>
                        </a:rPr>
                        <a:t>Emotional reaction test</a:t>
                      </a:r>
                      <a:endParaRPr lang="en-US" sz="2000" dirty="0">
                        <a:solidFill>
                          <a:schemeClr val="tx1"/>
                        </a:solidFill>
                      </a:endParaRPr>
                    </a:p>
                  </a:txBody>
                  <a:tcPr marL="122079" marR="122079">
                    <a:solidFill>
                      <a:schemeClr val="bg1">
                        <a:lumMod val="85000"/>
                      </a:schemeClr>
                    </a:solidFill>
                  </a:tcPr>
                </a:tc>
                <a:tc vMerge="1">
                  <a:txBody>
                    <a:bodyPr/>
                    <a:lstStyle/>
                    <a:p>
                      <a:endParaRPr lang="en-US" dirty="0"/>
                    </a:p>
                  </a:txBody>
                  <a:tcPr/>
                </a:tc>
              </a:tr>
              <a:tr h="387697">
                <a:tc>
                  <a:txBody>
                    <a:bodyPr/>
                    <a:lstStyle/>
                    <a:p>
                      <a:r>
                        <a:rPr lang="en-US" sz="2000" dirty="0" smtClean="0">
                          <a:solidFill>
                            <a:schemeClr val="tx1"/>
                          </a:solidFill>
                        </a:rPr>
                        <a:t>Psychological test</a:t>
                      </a:r>
                      <a:endParaRPr lang="en-US" sz="2000" dirty="0">
                        <a:solidFill>
                          <a:schemeClr val="tx1"/>
                        </a:solidFill>
                      </a:endParaRPr>
                    </a:p>
                  </a:txBody>
                  <a:tcPr marL="122079" marR="122079">
                    <a:solidFill>
                      <a:schemeClr val="bg1">
                        <a:lumMod val="85000"/>
                      </a:schemeClr>
                    </a:solidFill>
                  </a:tcPr>
                </a:tc>
                <a:tc vMerge="1">
                  <a:txBody>
                    <a:bodyPr/>
                    <a:lstStyle/>
                    <a:p>
                      <a:endParaRPr lang="en-US" dirty="0"/>
                    </a:p>
                  </a:txBody>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10394" y="277814"/>
            <a:ext cx="10987088" cy="788987"/>
          </a:xfrm>
        </p:spPr>
        <p:txBody>
          <a:bodyPr/>
          <a:lstStyle/>
          <a:p>
            <a:pPr algn="ctr" eaLnBrk="1" hangingPunct="1"/>
            <a:r>
              <a:rPr lang="en-US" sz="4000" b="1" smtClean="0"/>
              <a:t>COPY TESTING</a:t>
            </a:r>
          </a:p>
        </p:txBody>
      </p:sp>
      <p:sp>
        <p:nvSpPr>
          <p:cNvPr id="16179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E315F37-7DE1-4533-9144-0E77CB0A71ED}" type="slidenum">
              <a:rPr lang="en-US" smtClean="0"/>
              <a:pPr/>
              <a:t>156</a:t>
            </a:fld>
            <a:endParaRPr lang="en-US" smtClean="0"/>
          </a:p>
        </p:txBody>
      </p:sp>
      <p:sp>
        <p:nvSpPr>
          <p:cNvPr id="161796" name="Rectangle 3"/>
          <p:cNvSpPr>
            <a:spLocks noGrp="1" noChangeArrowheads="1"/>
          </p:cNvSpPr>
          <p:nvPr>
            <p:ph sz="quarter" idx="1"/>
          </p:nvPr>
        </p:nvSpPr>
        <p:spPr>
          <a:xfrm>
            <a:off x="610394" y="1524000"/>
            <a:ext cx="10987088" cy="5105400"/>
          </a:xfrm>
        </p:spPr>
        <p:txBody>
          <a:bodyPr/>
          <a:lstStyle/>
          <a:p>
            <a:pPr algn="just" eaLnBrk="1" hangingPunct="1">
              <a:lnSpc>
                <a:spcPct val="90000"/>
              </a:lnSpc>
            </a:pPr>
            <a:r>
              <a:rPr lang="en-US" sz="2400" smtClean="0"/>
              <a:t>Examines the proposed content of an advertisement and the impact that content may have on potential consumers. Advertising agencies conduct concept tests before spending money to develop an advertisement or promotional piece.</a:t>
            </a:r>
          </a:p>
          <a:p>
            <a:pPr algn="just" eaLnBrk="1" hangingPunct="1">
              <a:lnSpc>
                <a:spcPct val="90000"/>
              </a:lnSpc>
            </a:pPr>
            <a:endParaRPr lang="en-US" sz="2400" smtClean="0"/>
          </a:p>
          <a:p>
            <a:pPr algn="just" eaLnBrk="1" hangingPunct="1">
              <a:lnSpc>
                <a:spcPct val="90000"/>
              </a:lnSpc>
            </a:pPr>
            <a:r>
              <a:rPr lang="en-US" sz="2400" smtClean="0"/>
              <a:t>Components of marketing communication plan that can be evaluated with concept tests are:</a:t>
            </a:r>
          </a:p>
          <a:p>
            <a:pPr algn="just" eaLnBrk="1" hangingPunct="1">
              <a:lnSpc>
                <a:spcPct val="90000"/>
              </a:lnSpc>
            </a:pPr>
            <a:endParaRPr lang="en-US" sz="2400" smtClean="0"/>
          </a:p>
          <a:p>
            <a:pPr lvl="1" algn="just" eaLnBrk="1" hangingPunct="1">
              <a:lnSpc>
                <a:spcPct val="90000"/>
              </a:lnSpc>
            </a:pPr>
            <a:r>
              <a:rPr lang="en-US" sz="2000" smtClean="0">
                <a:solidFill>
                  <a:schemeClr val="tx1"/>
                </a:solidFill>
              </a:rPr>
              <a:t>Copy or verbal component of an ad</a:t>
            </a:r>
          </a:p>
          <a:p>
            <a:pPr lvl="1" algn="just" eaLnBrk="1" hangingPunct="1">
              <a:lnSpc>
                <a:spcPct val="90000"/>
              </a:lnSpc>
            </a:pPr>
            <a:r>
              <a:rPr lang="en-US" sz="2000" smtClean="0">
                <a:solidFill>
                  <a:schemeClr val="tx1"/>
                </a:solidFill>
              </a:rPr>
              <a:t>Message &amp; its meaning</a:t>
            </a:r>
          </a:p>
          <a:p>
            <a:pPr lvl="1" algn="just" eaLnBrk="1" hangingPunct="1">
              <a:lnSpc>
                <a:spcPct val="90000"/>
              </a:lnSpc>
            </a:pPr>
            <a:r>
              <a:rPr lang="en-US" sz="2000" smtClean="0">
                <a:solidFill>
                  <a:schemeClr val="tx1"/>
                </a:solidFill>
              </a:rPr>
              <a:t>Translation of copy in an international ad</a:t>
            </a:r>
          </a:p>
          <a:p>
            <a:pPr lvl="1" algn="just" eaLnBrk="1" hangingPunct="1">
              <a:lnSpc>
                <a:spcPct val="90000"/>
              </a:lnSpc>
            </a:pPr>
            <a:r>
              <a:rPr lang="en-US" sz="2000" smtClean="0">
                <a:solidFill>
                  <a:schemeClr val="tx1"/>
                </a:solidFill>
              </a:rPr>
              <a:t>Effectiveness of peripheral cues, such as product placement in an ad &amp; props used</a:t>
            </a:r>
          </a:p>
          <a:p>
            <a:pPr lvl="1" algn="just" eaLnBrk="1" hangingPunct="1">
              <a:lnSpc>
                <a:spcPct val="90000"/>
              </a:lnSpc>
            </a:pPr>
            <a:r>
              <a:rPr lang="en-US" sz="2000" smtClean="0">
                <a:solidFill>
                  <a:schemeClr val="tx1"/>
                </a:solidFill>
              </a:rPr>
              <a:t>Value associated with an offer or prize in a contest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10394" y="354014"/>
            <a:ext cx="10987088" cy="636587"/>
          </a:xfrm>
        </p:spPr>
        <p:txBody>
          <a:bodyPr>
            <a:normAutofit fontScale="90000"/>
          </a:bodyPr>
          <a:lstStyle/>
          <a:p>
            <a:pPr algn="ctr" eaLnBrk="1" fontAlgn="auto" hangingPunct="1">
              <a:spcAft>
                <a:spcPts val="0"/>
              </a:spcAft>
              <a:defRPr/>
            </a:pPr>
            <a:r>
              <a:rPr lang="en-US" sz="4000" b="1" smtClean="0"/>
              <a:t>RECALL TESTS</a:t>
            </a:r>
          </a:p>
        </p:txBody>
      </p:sp>
      <p:sp>
        <p:nvSpPr>
          <p:cNvPr id="1628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7148086-0F3B-4BE3-9825-2C155E356876}" type="slidenum">
              <a:rPr lang="en-US" smtClean="0"/>
              <a:pPr/>
              <a:t>157</a:t>
            </a:fld>
            <a:endParaRPr lang="en-US" smtClean="0"/>
          </a:p>
        </p:txBody>
      </p:sp>
      <p:sp>
        <p:nvSpPr>
          <p:cNvPr id="167939" name="Rectangle 3"/>
          <p:cNvSpPr>
            <a:spLocks noGrp="1" noChangeArrowheads="1"/>
          </p:cNvSpPr>
          <p:nvPr>
            <p:ph sz="quarter" idx="1"/>
          </p:nvPr>
        </p:nvSpPr>
        <p:spPr>
          <a:xfrm>
            <a:off x="406929" y="1524000"/>
            <a:ext cx="11190552" cy="5029200"/>
          </a:xfrm>
        </p:spPr>
        <p:txBody>
          <a:bodyPr>
            <a:normAutofit lnSpcReduction="10000"/>
          </a:bodyPr>
          <a:lstStyle/>
          <a:p>
            <a:pPr marL="320040" indent="-320040" eaLnBrk="1" fontAlgn="auto" hangingPunct="1">
              <a:lnSpc>
                <a:spcPct val="80000"/>
              </a:lnSpc>
              <a:spcAft>
                <a:spcPts val="0"/>
              </a:spcAft>
              <a:buFont typeface="Wingdings"/>
              <a:buChar char=""/>
              <a:defRPr/>
            </a:pPr>
            <a:r>
              <a:rPr lang="en-US" sz="2400" dirty="0" smtClean="0"/>
              <a:t>This approach involves asking an individual to recall what ad he/she viewed in a given setting or time period. </a:t>
            </a:r>
          </a:p>
          <a:p>
            <a:pPr marL="320040" indent="-320040" eaLnBrk="1" fontAlgn="auto" hangingPunct="1">
              <a:lnSpc>
                <a:spcPct val="80000"/>
              </a:lnSpc>
              <a:spcAft>
                <a:spcPts val="0"/>
              </a:spcAft>
              <a:buFont typeface="Wingdings" pitchFamily="2" charset="2"/>
              <a:buNone/>
              <a:defRPr/>
            </a:pPr>
            <a:endParaRPr lang="en-US" sz="2400" dirty="0" smtClean="0"/>
          </a:p>
          <a:p>
            <a:pPr marL="320040" indent="-320040" eaLnBrk="1" fontAlgn="auto" hangingPunct="1">
              <a:lnSpc>
                <a:spcPct val="80000"/>
              </a:lnSpc>
              <a:spcAft>
                <a:spcPts val="0"/>
              </a:spcAft>
              <a:buFont typeface="Wingdings"/>
              <a:buChar char=""/>
              <a:defRPr/>
            </a:pPr>
            <a:r>
              <a:rPr lang="en-US" sz="2400" dirty="0" smtClean="0"/>
              <a:t>The most common form of recall test is the Day-after recall (DAR) test. They are tested using aided recall (or) unaided recall tests.</a:t>
            </a:r>
          </a:p>
          <a:p>
            <a:pPr marL="320040" indent="-320040" eaLnBrk="1" fontAlgn="auto" hangingPunct="1">
              <a:lnSpc>
                <a:spcPct val="80000"/>
              </a:lnSpc>
              <a:spcAft>
                <a:spcPts val="0"/>
              </a:spcAft>
              <a:buFont typeface="Wingdings" pitchFamily="2" charset="2"/>
              <a:buNone/>
              <a:defRPr/>
            </a:pPr>
            <a:endParaRPr lang="en-US" sz="2400" dirty="0" smtClean="0"/>
          </a:p>
          <a:p>
            <a:pPr marL="320040" indent="-320040" eaLnBrk="1" fontAlgn="auto" hangingPunct="1">
              <a:lnSpc>
                <a:spcPct val="80000"/>
              </a:lnSpc>
              <a:spcAft>
                <a:spcPts val="0"/>
              </a:spcAft>
              <a:buFont typeface="Wingdings"/>
              <a:buChar char=""/>
              <a:defRPr/>
            </a:pPr>
            <a:r>
              <a:rPr lang="en-US" sz="2400" dirty="0" smtClean="0"/>
              <a:t>Items tested for recall usually are:</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Product name or brand</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Firm name </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Company location</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Theme music</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Spokesperson</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Tagline</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Incentive being offered</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Product attributes</a:t>
            </a:r>
          </a:p>
          <a:p>
            <a:pPr marL="640080" lvl="1" indent="-274320" eaLnBrk="1" fontAlgn="auto" hangingPunct="1">
              <a:lnSpc>
                <a:spcPct val="80000"/>
              </a:lnSpc>
              <a:spcAft>
                <a:spcPts val="0"/>
              </a:spcAft>
              <a:buFont typeface="Wingdings 2"/>
              <a:buChar char=""/>
              <a:defRPr/>
            </a:pPr>
            <a:r>
              <a:rPr lang="en-US" sz="2000" dirty="0" smtClean="0">
                <a:solidFill>
                  <a:schemeClr val="tx1"/>
                </a:solidFill>
              </a:rPr>
              <a:t>Selling point of communication piece</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eaLnBrk="1" hangingPunct="1"/>
            <a:r>
              <a:rPr lang="en-US" sz="4000" b="1" smtClean="0"/>
              <a:t>RECOGNITION TEST</a:t>
            </a:r>
            <a:endParaRPr lang="en-US" b="1" smtClean="0"/>
          </a:p>
        </p:txBody>
      </p:sp>
      <p:sp>
        <p:nvSpPr>
          <p:cNvPr id="16384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F6B22E3-69FD-4207-9631-034588ED0A47}" type="slidenum">
              <a:rPr lang="en-US" smtClean="0"/>
              <a:pPr/>
              <a:t>158</a:t>
            </a:fld>
            <a:endParaRPr lang="en-US" smtClean="0"/>
          </a:p>
        </p:txBody>
      </p:sp>
      <p:sp>
        <p:nvSpPr>
          <p:cNvPr id="163844"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algn="just" eaLnBrk="1" hangingPunct="1"/>
            <a:r>
              <a:rPr lang="en-US" smtClean="0"/>
              <a:t>Is a format in which individuals are given copies of an ad and asked if they recognize it or have seen it before. Those who say have seen the ad are asked to provide additional information about when and where the ad was encountered (eg: specific TV program, the magazine, location of billboard etc)</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ctr" eaLnBrk="1" hangingPunct="1"/>
            <a:r>
              <a:rPr lang="en-US" sz="4000" b="1" smtClean="0"/>
              <a:t>ATTITUDE &amp; OPINION TEST</a:t>
            </a:r>
            <a:endParaRPr lang="en-US" b="1" smtClean="0"/>
          </a:p>
        </p:txBody>
      </p:sp>
      <p:sp>
        <p:nvSpPr>
          <p:cNvPr id="16486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0A6711-718B-43B6-952B-FA5DD14AE507}" type="slidenum">
              <a:rPr lang="en-US" smtClean="0"/>
              <a:pPr/>
              <a:t>159</a:t>
            </a:fld>
            <a:endParaRPr lang="en-US" smtClean="0"/>
          </a:p>
        </p:txBody>
      </p:sp>
      <p:sp>
        <p:nvSpPr>
          <p:cNvPr id="164868" name="Rectangle 3"/>
          <p:cNvSpPr>
            <a:spLocks noGrp="1" noChangeArrowheads="1"/>
          </p:cNvSpPr>
          <p:nvPr>
            <p:ph sz="quarter" idx="1"/>
          </p:nvPr>
        </p:nvSpPr>
        <p:spPr>
          <a:xfrm>
            <a:off x="610394" y="1219201"/>
            <a:ext cx="10987088" cy="4937125"/>
          </a:xfrm>
        </p:spPr>
        <p:txBody>
          <a:bodyPr/>
          <a:lstStyle/>
          <a:p>
            <a:pPr algn="just" eaLnBrk="1" hangingPunct="1">
              <a:lnSpc>
                <a:spcPct val="90000"/>
              </a:lnSpc>
            </a:pPr>
            <a:endParaRPr lang="en-US" sz="2800" smtClean="0"/>
          </a:p>
          <a:p>
            <a:pPr algn="just" eaLnBrk="1" hangingPunct="1">
              <a:lnSpc>
                <a:spcPct val="90000"/>
              </a:lnSpc>
            </a:pPr>
            <a:r>
              <a:rPr lang="en-US" sz="2800" smtClean="0"/>
              <a:t>These tests cam be used in conjunction with recall or recognition tests. Attitude tests deal with both the cognitive and affective reactions to an advertisement. They are also used to solicit consumer opinions. Such opinions are gathers from surveys or focus group interviews. </a:t>
            </a:r>
          </a:p>
          <a:p>
            <a:pPr algn="just" eaLnBrk="1" hangingPunct="1">
              <a:lnSpc>
                <a:spcPct val="90000"/>
              </a:lnSpc>
            </a:pPr>
            <a:endParaRPr lang="en-US" sz="2800" smtClean="0"/>
          </a:p>
          <a:p>
            <a:pPr algn="just" eaLnBrk="1" hangingPunct="1">
              <a:lnSpc>
                <a:spcPct val="90000"/>
              </a:lnSpc>
            </a:pPr>
            <a:r>
              <a:rPr lang="en-US" sz="2800" smtClean="0"/>
              <a:t>The content of an attitude test may include closed-end questionnaire or open-ended questionnaire.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2800" b="1" dirty="0" smtClean="0"/>
              <a:t>SIX PHASES OF ADVERTISING</a:t>
            </a:r>
          </a:p>
        </p:txBody>
      </p:sp>
      <p:sp>
        <p:nvSpPr>
          <p:cNvPr id="2560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534B5ABC-0F62-466A-BBED-229E9777F149}" type="slidenum">
              <a:rPr lang="en-US" smtClean="0"/>
              <a:pPr/>
              <a:t>16</a:t>
            </a:fld>
            <a:endParaRPr lang="en-US" smtClean="0"/>
          </a:p>
        </p:txBody>
      </p:sp>
      <p:sp>
        <p:nvSpPr>
          <p:cNvPr id="27652" name="Rectangle 3"/>
          <p:cNvSpPr>
            <a:spLocks noGrp="1" noChangeArrowheads="1"/>
          </p:cNvSpPr>
          <p:nvPr>
            <p:ph sz="quarter" idx="1"/>
          </p:nvPr>
        </p:nvSpPr>
        <p:spPr>
          <a:xfrm>
            <a:off x="203465" y="1600200"/>
            <a:ext cx="11800946" cy="5257800"/>
          </a:xfrm>
        </p:spPr>
        <p:txBody>
          <a:bodyPr>
            <a:normAutofit/>
          </a:bodyPr>
          <a:lstStyle/>
          <a:p>
            <a:pPr marL="274320" indent="-274320" algn="just" eaLnBrk="1" fontAlgn="auto" hangingPunct="1">
              <a:lnSpc>
                <a:spcPct val="150000"/>
              </a:lnSpc>
              <a:spcAft>
                <a:spcPts val="0"/>
              </a:spcAft>
              <a:buFont typeface="Wingdings 3"/>
              <a:buChar char=""/>
              <a:defRPr/>
            </a:pPr>
            <a:r>
              <a:rPr lang="en-US" sz="2800" b="1" smtClean="0"/>
              <a:t>Phase 1 – Awareness</a:t>
            </a:r>
          </a:p>
          <a:p>
            <a:pPr marL="548640" lvl="1" indent="-274320" algn="just" eaLnBrk="1" fontAlgn="auto" hangingPunct="1">
              <a:lnSpc>
                <a:spcPct val="150000"/>
              </a:lnSpc>
              <a:spcAft>
                <a:spcPts val="0"/>
              </a:spcAft>
              <a:buFont typeface="Wingdings 3"/>
              <a:buChar char=""/>
              <a:defRPr/>
            </a:pPr>
            <a:r>
              <a:rPr lang="en-US" sz="2400" smtClean="0"/>
              <a:t>Make sure your audience is aware of your products.</a:t>
            </a:r>
          </a:p>
          <a:p>
            <a:pPr marL="548640" lvl="1" indent="-274320" algn="just" eaLnBrk="1" fontAlgn="auto" hangingPunct="1">
              <a:lnSpc>
                <a:spcPct val="150000"/>
              </a:lnSpc>
              <a:spcAft>
                <a:spcPts val="0"/>
              </a:spcAft>
              <a:buFont typeface="Wingdings 3"/>
              <a:buChar char=""/>
              <a:defRPr/>
            </a:pPr>
            <a:r>
              <a:rPr lang="en-US" sz="2400" smtClean="0"/>
              <a:t>Critical when introducing new product or product into new market</a:t>
            </a:r>
          </a:p>
          <a:p>
            <a:pPr marL="274320" indent="-274320" algn="just" eaLnBrk="1" fontAlgn="auto" hangingPunct="1">
              <a:lnSpc>
                <a:spcPct val="150000"/>
              </a:lnSpc>
              <a:spcAft>
                <a:spcPts val="0"/>
              </a:spcAft>
              <a:buFont typeface="Wingdings 3"/>
              <a:buChar char=""/>
              <a:defRPr/>
            </a:pPr>
            <a:r>
              <a:rPr lang="en-US" sz="2800" b="1" smtClean="0"/>
              <a:t>Phase 2 – Comprehension</a:t>
            </a:r>
          </a:p>
          <a:p>
            <a:pPr marL="548640" lvl="1" indent="-274320" algn="just" eaLnBrk="1" fontAlgn="auto" hangingPunct="1">
              <a:lnSpc>
                <a:spcPct val="150000"/>
              </a:lnSpc>
              <a:spcAft>
                <a:spcPts val="0"/>
              </a:spcAft>
              <a:buFont typeface="Wingdings 3"/>
              <a:buChar char=""/>
              <a:defRPr/>
            </a:pPr>
            <a:r>
              <a:rPr lang="en-US" sz="2400" smtClean="0"/>
              <a:t>Makes sure that potential customers understand your product’s features and benefits. </a:t>
            </a:r>
          </a:p>
          <a:p>
            <a:pPr marL="548640" lvl="1" indent="-274320" algn="just" eaLnBrk="1" fontAlgn="auto" hangingPunct="1">
              <a:lnSpc>
                <a:spcPct val="150000"/>
              </a:lnSpc>
              <a:spcAft>
                <a:spcPts val="0"/>
              </a:spcAft>
              <a:buFont typeface="Wingdings 3"/>
              <a:buChar char=""/>
              <a:defRPr/>
            </a:pPr>
            <a:r>
              <a:rPr lang="en-US" sz="2400" smtClean="0"/>
              <a:t>This phase can get complicated with the type of product being advertised</a:t>
            </a:r>
          </a:p>
          <a:p>
            <a:pPr marL="548640" lvl="1" indent="-274320" eaLnBrk="1" fontAlgn="auto" hangingPunct="1">
              <a:lnSpc>
                <a:spcPct val="90000"/>
              </a:lnSpc>
              <a:spcAft>
                <a:spcPts val="0"/>
              </a:spcAft>
              <a:buFont typeface="Wingdings 3"/>
              <a:buChar char=""/>
              <a:defRPr/>
            </a:pPr>
            <a:endParaRPr lang="en-US" sz="2400" smtClean="0"/>
          </a:p>
          <a:p>
            <a:pPr marL="548640" lvl="1" indent="-274320" eaLnBrk="1" fontAlgn="auto" hangingPunct="1">
              <a:lnSpc>
                <a:spcPct val="90000"/>
              </a:lnSpc>
              <a:spcAft>
                <a:spcPts val="0"/>
              </a:spcAft>
              <a:buFont typeface="Wingdings" pitchFamily="2" charset="2"/>
              <a:buNone/>
              <a:defRPr/>
            </a:pPr>
            <a:endParaRPr lang="en-US" sz="2400" smtClean="0"/>
          </a:p>
          <a:p>
            <a:pPr marL="274320" indent="-274320" eaLnBrk="1" fontAlgn="auto" hangingPunct="1">
              <a:lnSpc>
                <a:spcPct val="90000"/>
              </a:lnSpc>
              <a:spcAft>
                <a:spcPts val="0"/>
              </a:spcAft>
              <a:buFont typeface="Wingdings 3"/>
              <a:buChar char=""/>
              <a:defRPr/>
            </a:pPr>
            <a:endParaRPr lang="en-US" sz="2800" smtClean="0"/>
          </a:p>
          <a:p>
            <a:pPr marL="274320" indent="-274320" eaLnBrk="1" fontAlgn="auto" hangingPunct="1">
              <a:lnSpc>
                <a:spcPct val="90000"/>
              </a:lnSpc>
              <a:spcAft>
                <a:spcPts val="0"/>
              </a:spcAft>
              <a:buFont typeface="Wingdings 3"/>
              <a:buChar char=""/>
              <a:defRPr/>
            </a:pPr>
            <a:endParaRPr lang="en-US" sz="28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10394" y="277814"/>
            <a:ext cx="10987088" cy="941387"/>
          </a:xfrm>
        </p:spPr>
        <p:txBody>
          <a:bodyPr/>
          <a:lstStyle/>
          <a:p>
            <a:pPr algn="ctr" eaLnBrk="1" hangingPunct="1"/>
            <a:r>
              <a:rPr lang="en-US" sz="4000" b="1" smtClean="0"/>
              <a:t>EMOTIONAL REACTION TEST</a:t>
            </a:r>
            <a:endParaRPr lang="en-US" b="1" smtClean="0"/>
          </a:p>
        </p:txBody>
      </p:sp>
      <p:sp>
        <p:nvSpPr>
          <p:cNvPr id="1658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23D31B1-302E-4018-81B4-2B5AEECA31EB}" type="slidenum">
              <a:rPr lang="en-US" smtClean="0"/>
              <a:pPr/>
              <a:t>160</a:t>
            </a:fld>
            <a:endParaRPr lang="en-US" smtClean="0"/>
          </a:p>
        </p:txBody>
      </p:sp>
      <p:sp>
        <p:nvSpPr>
          <p:cNvPr id="165892" name="Rectangle 3"/>
          <p:cNvSpPr>
            <a:spLocks noGrp="1" noChangeArrowheads="1"/>
          </p:cNvSpPr>
          <p:nvPr>
            <p:ph sz="quarter" idx="1"/>
          </p:nvPr>
        </p:nvSpPr>
        <p:spPr>
          <a:xfrm>
            <a:off x="610394" y="1219201"/>
            <a:ext cx="10987088" cy="4937125"/>
          </a:xfrm>
        </p:spPr>
        <p:txBody>
          <a:bodyPr/>
          <a:lstStyle/>
          <a:p>
            <a:pPr algn="just" eaLnBrk="1" hangingPunct="1"/>
            <a:endParaRPr lang="en-US" smtClean="0"/>
          </a:p>
          <a:p>
            <a:pPr algn="just" eaLnBrk="1" hangingPunct="1"/>
            <a:r>
              <a:rPr lang="en-US" smtClean="0"/>
              <a:t>The test ad is placed along with other ads and shown to a set audience in a lab/theatrical set up or in a focus group. The group is then asked to tell their feeling or emotions after exposure o the particular ad.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PSYCHOLOGICAL AROUSAL TEST</a:t>
            </a:r>
            <a:endParaRPr lang="en-US" b="1" smtClean="0"/>
          </a:p>
        </p:txBody>
      </p:sp>
      <p:sp>
        <p:nvSpPr>
          <p:cNvPr id="16691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D440FEB-9377-46C9-836A-25BD04194ECE}" type="slidenum">
              <a:rPr lang="en-US" smtClean="0"/>
              <a:pPr/>
              <a:t>161</a:t>
            </a:fld>
            <a:endParaRPr lang="en-US" smtClean="0"/>
          </a:p>
        </p:txBody>
      </p:sp>
      <p:sp>
        <p:nvSpPr>
          <p:cNvPr id="166916" name="Rectangle 3"/>
          <p:cNvSpPr>
            <a:spLocks noGrp="1" noChangeArrowheads="1"/>
          </p:cNvSpPr>
          <p:nvPr>
            <p:ph sz="quarter" idx="1"/>
          </p:nvPr>
        </p:nvSpPr>
        <p:spPr>
          <a:xfrm>
            <a:off x="610394" y="1219201"/>
            <a:ext cx="10987088" cy="4937125"/>
          </a:xfrm>
        </p:spPr>
        <p:txBody>
          <a:bodyPr/>
          <a:lstStyle/>
          <a:p>
            <a:pPr algn="just" eaLnBrk="1" hangingPunct="1"/>
            <a:r>
              <a:rPr lang="en-US" sz="2800" smtClean="0"/>
              <a:t>They measure fluctuations in persons body functions that are associated with changing emotions. The primary physiological tests are:</a:t>
            </a:r>
          </a:p>
          <a:p>
            <a:pPr algn="just" eaLnBrk="1" hangingPunct="1"/>
            <a:endParaRPr lang="en-US" sz="2800" smtClean="0"/>
          </a:p>
          <a:p>
            <a:pPr lvl="1" algn="just" eaLnBrk="1" hangingPunct="1"/>
            <a:r>
              <a:rPr lang="en-US" sz="2400" smtClean="0">
                <a:solidFill>
                  <a:schemeClr val="tx1"/>
                </a:solidFill>
              </a:rPr>
              <a:t>The psychogalvanometer – it measures person’s perspiration levels.</a:t>
            </a:r>
          </a:p>
          <a:p>
            <a:pPr lvl="1" algn="just" eaLnBrk="1" hangingPunct="1"/>
            <a:r>
              <a:rPr lang="en-US" sz="2400" smtClean="0">
                <a:solidFill>
                  <a:schemeClr val="tx1"/>
                </a:solidFill>
              </a:rPr>
              <a:t>A pupillometer – measures the dilation of person’s pupil.</a:t>
            </a:r>
          </a:p>
          <a:p>
            <a:pPr lvl="1" algn="just" eaLnBrk="1" hangingPunct="1"/>
            <a:r>
              <a:rPr lang="en-US" sz="2400" smtClean="0">
                <a:solidFill>
                  <a:schemeClr val="tx1"/>
                </a:solidFill>
              </a:rPr>
              <a:t>Psychophysiology – it tracks the flow and movement of electrical currents in the brain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ctr" eaLnBrk="1" hangingPunct="1"/>
            <a:r>
              <a:rPr lang="en-US" sz="4000" b="1" smtClean="0"/>
              <a:t>PERSUASION TEST</a:t>
            </a:r>
            <a:endParaRPr lang="en-US" b="1" smtClean="0"/>
          </a:p>
        </p:txBody>
      </p:sp>
      <p:sp>
        <p:nvSpPr>
          <p:cNvPr id="1679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A4E9D91-7DD3-4B1A-A19F-6CAF397C595C}" type="slidenum">
              <a:rPr lang="en-US" smtClean="0"/>
              <a:pPr/>
              <a:t>162</a:t>
            </a:fld>
            <a:endParaRPr lang="en-US" smtClean="0"/>
          </a:p>
        </p:txBody>
      </p:sp>
      <p:sp>
        <p:nvSpPr>
          <p:cNvPr id="167940" name="Rectangle 3"/>
          <p:cNvSpPr>
            <a:spLocks noGrp="1" noChangeArrowheads="1"/>
          </p:cNvSpPr>
          <p:nvPr>
            <p:ph sz="quarter" idx="1"/>
          </p:nvPr>
        </p:nvSpPr>
        <p:spPr>
          <a:xfrm>
            <a:off x="610394" y="1219201"/>
            <a:ext cx="10987088" cy="4937125"/>
          </a:xfrm>
        </p:spPr>
        <p:txBody>
          <a:bodyPr/>
          <a:lstStyle/>
          <a:p>
            <a:pPr algn="just" eaLnBrk="1" hangingPunct="1"/>
            <a:endParaRPr lang="en-US" smtClean="0"/>
          </a:p>
          <a:p>
            <a:pPr algn="just" eaLnBrk="1" hangingPunct="1"/>
            <a:r>
              <a:rPr lang="en-US" smtClean="0"/>
              <a:t>A final type of message evaluation tool that is designed to appraise the persuasiveness of a marketing communication item. This requires a pre test and post test assessments.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Grp="1" noChangeArrowheads="1"/>
          </p:cNvSpPr>
          <p:nvPr>
            <p:ph type="ctrTitle"/>
          </p:nvPr>
        </p:nvSpPr>
        <p:spPr>
          <a:xfrm>
            <a:off x="1424252" y="685800"/>
            <a:ext cx="10376694" cy="4953000"/>
          </a:xfrm>
        </p:spPr>
        <p:txBody>
          <a:bodyPr>
            <a:normAutofit/>
          </a:bodyPr>
          <a:lstStyle/>
          <a:p>
            <a:pPr algn="ctr" eaLnBrk="1" fontAlgn="auto" hangingPunct="1">
              <a:spcAft>
                <a:spcPts val="0"/>
              </a:spcAft>
              <a:defRPr/>
            </a:pPr>
            <a:r>
              <a:rPr lang="en-US" sz="4800" b="1" dirty="0">
                <a:solidFill>
                  <a:schemeClr val="tx2">
                    <a:lumMod val="90000"/>
                  </a:schemeClr>
                </a:solidFill>
              </a:rPr>
              <a:t>PUBLIC RELATIONS &amp; SPECIAL </a:t>
            </a:r>
            <a:r>
              <a:rPr lang="en-US" sz="4800" b="1" dirty="0" smtClean="0">
                <a:solidFill>
                  <a:schemeClr val="tx2">
                    <a:lumMod val="90000"/>
                  </a:schemeClr>
                </a:solidFill>
              </a:rPr>
              <a:t>COMMUNICATIONS</a:t>
            </a:r>
            <a:br>
              <a:rPr lang="en-US" sz="4800" b="1" dirty="0" smtClean="0">
                <a:solidFill>
                  <a:schemeClr val="tx2">
                    <a:lumMod val="90000"/>
                  </a:schemeClr>
                </a:solidFill>
              </a:rPr>
            </a:br>
            <a:r>
              <a:rPr lang="en-US" sz="4800" b="1" dirty="0" smtClean="0">
                <a:solidFill>
                  <a:schemeClr val="tx2">
                    <a:lumMod val="90000"/>
                  </a:schemeClr>
                </a:solidFill>
              </a:rPr>
              <a:t/>
            </a:r>
            <a:br>
              <a:rPr lang="en-US" sz="4800" b="1" dirty="0" smtClean="0">
                <a:solidFill>
                  <a:schemeClr val="tx2">
                    <a:lumMod val="90000"/>
                  </a:schemeClr>
                </a:solidFill>
              </a:rPr>
            </a:br>
            <a:endParaRPr lang="en-US" sz="4800" b="1" dirty="0">
              <a:solidFill>
                <a:schemeClr val="tx2">
                  <a:lumMod val="90000"/>
                </a:schemeClr>
              </a:solidFill>
            </a:endParaRPr>
          </a:p>
        </p:txBody>
      </p:sp>
      <p:sp>
        <p:nvSpPr>
          <p:cNvPr id="16896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61FF64B-C271-4C5E-9E73-CB29362A2B2A}" type="slidenum">
              <a:rPr lang="en-US" smtClean="0"/>
              <a:pPr/>
              <a:t>163</a:t>
            </a:fld>
            <a:endParaRPr lang="en-US"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eaLnBrk="1" hangingPunct="1"/>
            <a:r>
              <a:rPr lang="en-US" sz="4000" b="1" smtClean="0"/>
              <a:t>PUBLIC RELATIONS</a:t>
            </a:r>
          </a:p>
        </p:txBody>
      </p:sp>
      <p:sp>
        <p:nvSpPr>
          <p:cNvPr id="1699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B9E55D-BD6C-409A-8327-379851CD5FA0}" type="slidenum">
              <a:rPr lang="en-US" smtClean="0"/>
              <a:pPr/>
              <a:t>164</a:t>
            </a:fld>
            <a:endParaRPr lang="en-US" smtClean="0"/>
          </a:p>
        </p:txBody>
      </p:sp>
      <p:sp>
        <p:nvSpPr>
          <p:cNvPr id="169988" name="Rectangle 3"/>
          <p:cNvSpPr>
            <a:spLocks noGrp="1" noChangeArrowheads="1"/>
          </p:cNvSpPr>
          <p:nvPr>
            <p:ph sz="quarter" idx="1"/>
          </p:nvPr>
        </p:nvSpPr>
        <p:spPr>
          <a:xfrm>
            <a:off x="610394" y="1600200"/>
            <a:ext cx="10987088" cy="5029200"/>
          </a:xfrm>
        </p:spPr>
        <p:txBody>
          <a:bodyPr/>
          <a:lstStyle/>
          <a:p>
            <a:pPr algn="just" eaLnBrk="1" hangingPunct="1">
              <a:lnSpc>
                <a:spcPct val="80000"/>
              </a:lnSpc>
            </a:pPr>
            <a:r>
              <a:rPr lang="en-US" sz="2400" smtClean="0"/>
              <a:t>Work of a Public relations professional : </a:t>
            </a:r>
            <a:r>
              <a:rPr lang="en-US" sz="2400" b="1" smtClean="0"/>
              <a:t>work with</a:t>
            </a:r>
            <a:r>
              <a:rPr lang="en-US" sz="2400" smtClean="0"/>
              <a:t> the </a:t>
            </a:r>
            <a:r>
              <a:rPr lang="en-US" sz="2400" b="1" smtClean="0"/>
              <a:t>media</a:t>
            </a:r>
            <a:r>
              <a:rPr lang="en-US" sz="2400" smtClean="0"/>
              <a:t> to provide </a:t>
            </a:r>
            <a:r>
              <a:rPr lang="en-US" sz="2400" b="1" smtClean="0"/>
              <a:t>facts and information</a:t>
            </a:r>
            <a:r>
              <a:rPr lang="en-US" sz="2400" smtClean="0"/>
              <a:t> about the company and the product, respond to questions from the community activists, explain to investors why the company is a good investment &amp; make sure government officials understand the impact of regulations on the company and the industry.</a:t>
            </a:r>
          </a:p>
          <a:p>
            <a:pPr algn="just" eaLnBrk="1" hangingPunct="1">
              <a:lnSpc>
                <a:spcPct val="80000"/>
              </a:lnSpc>
            </a:pPr>
            <a:endParaRPr lang="en-US" sz="2400" smtClean="0"/>
          </a:p>
          <a:p>
            <a:pPr algn="just" eaLnBrk="1" hangingPunct="1">
              <a:lnSpc>
                <a:spcPct val="80000"/>
              </a:lnSpc>
            </a:pPr>
            <a:r>
              <a:rPr lang="en-US" sz="2400" smtClean="0"/>
              <a:t>PR includes all communication activities outside advertising &amp; personnel selling</a:t>
            </a:r>
          </a:p>
          <a:p>
            <a:pPr algn="just" eaLnBrk="1" hangingPunct="1">
              <a:lnSpc>
                <a:spcPct val="80000"/>
              </a:lnSpc>
            </a:pPr>
            <a:endParaRPr lang="en-US" sz="2400" smtClean="0"/>
          </a:p>
          <a:p>
            <a:pPr algn="just" eaLnBrk="1" hangingPunct="1">
              <a:lnSpc>
                <a:spcPct val="80000"/>
              </a:lnSpc>
            </a:pPr>
            <a:r>
              <a:rPr lang="en-US" sz="2400" smtClean="0"/>
              <a:t>Definition: Pr is the process of understanding peoples attitudes on relevant issues, interpreting such attitudes for senior management &amp; then working either to align organizations policies &amp; practices with those attitudes or to modify the attitudes themselves.</a:t>
            </a:r>
          </a:p>
          <a:p>
            <a:pPr eaLnBrk="1" hangingPunct="1">
              <a:lnSpc>
                <a:spcPct val="80000"/>
              </a:lnSpc>
            </a:pPr>
            <a:endParaRPr lang="en-US" sz="2400" smtClean="0"/>
          </a:p>
          <a:p>
            <a:pPr eaLnBrk="1" hangingPunct="1">
              <a:lnSpc>
                <a:spcPct val="80000"/>
              </a:lnSpc>
            </a:pPr>
            <a:endParaRPr lang="en-US" sz="2000"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10394" y="277814"/>
            <a:ext cx="10987088" cy="865187"/>
          </a:xfrm>
        </p:spPr>
        <p:txBody>
          <a:bodyPr/>
          <a:lstStyle/>
          <a:p>
            <a:pPr algn="ctr" eaLnBrk="1" hangingPunct="1"/>
            <a:r>
              <a:rPr lang="en-US" sz="4000" b="1" smtClean="0"/>
              <a:t>MANAGING THE PR PROCESS</a:t>
            </a:r>
          </a:p>
        </p:txBody>
      </p:sp>
      <p:sp>
        <p:nvSpPr>
          <p:cNvPr id="1710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BE998C2-45A9-40A1-846D-844752CBBD17}" type="slidenum">
              <a:rPr lang="en-US" smtClean="0"/>
              <a:pPr/>
              <a:t>165</a:t>
            </a:fld>
            <a:endParaRPr lang="en-US" smtClean="0"/>
          </a:p>
        </p:txBody>
      </p:sp>
      <p:sp>
        <p:nvSpPr>
          <p:cNvPr id="171012" name="Rectangle 3"/>
          <p:cNvSpPr>
            <a:spLocks noGrp="1" noChangeArrowheads="1"/>
          </p:cNvSpPr>
          <p:nvPr>
            <p:ph sz="quarter" idx="1"/>
          </p:nvPr>
        </p:nvSpPr>
        <p:spPr>
          <a:xfrm>
            <a:off x="203464" y="1524000"/>
            <a:ext cx="11699214" cy="5029200"/>
          </a:xfrm>
        </p:spPr>
        <p:txBody>
          <a:bodyPr/>
          <a:lstStyle/>
          <a:p>
            <a:pPr algn="just" eaLnBrk="1" hangingPunct="1">
              <a:lnSpc>
                <a:spcPct val="90000"/>
              </a:lnSpc>
              <a:buFont typeface="Wingdings" pitchFamily="2" charset="2"/>
              <a:buNone/>
            </a:pPr>
            <a:r>
              <a:rPr lang="en-US" sz="2400" smtClean="0"/>
              <a:t>	Firstly clear objectives for PR must be identified. Most PR activities focus on one of the following objectives:</a:t>
            </a:r>
          </a:p>
          <a:p>
            <a:pPr lvl="1" algn="just" eaLnBrk="1" hangingPunct="1">
              <a:lnSpc>
                <a:spcPct val="90000"/>
              </a:lnSpc>
            </a:pPr>
            <a:endParaRPr lang="en-US" sz="1000" i="1" smtClean="0"/>
          </a:p>
          <a:p>
            <a:pPr lvl="1" algn="just" eaLnBrk="1" hangingPunct="1">
              <a:lnSpc>
                <a:spcPct val="90000"/>
              </a:lnSpc>
            </a:pPr>
            <a:r>
              <a:rPr lang="en-US" sz="2400" i="1" smtClean="0"/>
              <a:t>Keeping management in touch with public sentiments</a:t>
            </a:r>
            <a:r>
              <a:rPr lang="en-US" sz="2400" smtClean="0"/>
              <a:t> – PR interprets the organizations policies &amp; position to the public; in the other direction they interpret public attitudes and beliefs for the organizations management</a:t>
            </a:r>
          </a:p>
          <a:p>
            <a:pPr lvl="1" algn="just" eaLnBrk="1" hangingPunct="1">
              <a:lnSpc>
                <a:spcPct val="90000"/>
              </a:lnSpc>
            </a:pPr>
            <a:endParaRPr lang="en-US" sz="1000" smtClean="0"/>
          </a:p>
          <a:p>
            <a:pPr lvl="1" algn="just" eaLnBrk="1" hangingPunct="1">
              <a:lnSpc>
                <a:spcPct val="90000"/>
              </a:lnSpc>
            </a:pPr>
            <a:r>
              <a:rPr lang="en-US" sz="2400" i="1" smtClean="0"/>
              <a:t>Aligning the organization with public attitudes:</a:t>
            </a:r>
            <a:r>
              <a:rPr lang="en-US" sz="2400" smtClean="0"/>
              <a:t> ex: concerns for the natural environment is strong concern for many people in general, non-profit organizations &amp; governments. Obviously, every company wants to be seen as being environmentally responsible. Thus it is the job of the company’s PR to make sure the promoted image matches reality.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0AF68FE-39AB-48A4-A71C-B27262EBFD06}" type="slidenum">
              <a:rPr lang="en-US" smtClean="0"/>
              <a:pPr/>
              <a:t>166</a:t>
            </a:fld>
            <a:endParaRPr lang="en-US" smtClean="0"/>
          </a:p>
        </p:txBody>
      </p:sp>
      <p:sp>
        <p:nvSpPr>
          <p:cNvPr id="172035" name="Rectangle 3"/>
          <p:cNvSpPr>
            <a:spLocks noGrp="1" noChangeArrowheads="1"/>
          </p:cNvSpPr>
          <p:nvPr>
            <p:ph sz="quarter" idx="1"/>
          </p:nvPr>
        </p:nvSpPr>
        <p:spPr>
          <a:xfrm>
            <a:off x="610394" y="1143001"/>
            <a:ext cx="10987088" cy="4983163"/>
          </a:xfrm>
        </p:spPr>
        <p:txBody>
          <a:bodyPr/>
          <a:lstStyle/>
          <a:p>
            <a:pPr algn="just" eaLnBrk="1" hangingPunct="1">
              <a:lnSpc>
                <a:spcPct val="90000"/>
              </a:lnSpc>
            </a:pPr>
            <a:r>
              <a:rPr lang="en-US" sz="2400" i="1" smtClean="0"/>
              <a:t>Correcting or updating public perceptions</a:t>
            </a:r>
            <a:r>
              <a:rPr lang="en-US" sz="2400" smtClean="0"/>
              <a:t>: There are ties when public perceptions are out dated or incorrect. It is the job of the PR to make sure such unrealistic perceptions are corrected, especially in high profile industries.</a:t>
            </a:r>
          </a:p>
          <a:p>
            <a:pPr algn="just" eaLnBrk="1" hangingPunct="1">
              <a:lnSpc>
                <a:spcPct val="90000"/>
              </a:lnSpc>
            </a:pPr>
            <a:endParaRPr lang="en-US" sz="2400" smtClean="0"/>
          </a:p>
          <a:p>
            <a:pPr algn="just" eaLnBrk="1" hangingPunct="1">
              <a:lnSpc>
                <a:spcPct val="90000"/>
              </a:lnSpc>
            </a:pPr>
            <a:r>
              <a:rPr lang="en-US" sz="2400" i="1" smtClean="0"/>
              <a:t>Promoting goods and services</a:t>
            </a:r>
            <a:r>
              <a:rPr lang="en-US" sz="2400" smtClean="0"/>
              <a:t>: the goal here is to to use non-advertising communication to create sales. Techniques used to accomplish this goal range from telling the news media about your product, to sponsor festivals and other special events. Ex: Omantel, Nawras are sponsors of Muscat festival. The sponsorship both increases the company’s exposure to audience &amp; links the Omantel / Nawras name with an enjoyable consumer activity.</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CCB3D34-B66C-48A8-AD62-23FB7DFC550B}" type="slidenum">
              <a:rPr lang="en-US" smtClean="0"/>
              <a:pPr/>
              <a:t>167</a:t>
            </a:fld>
            <a:endParaRPr lang="en-US" smtClean="0"/>
          </a:p>
        </p:txBody>
      </p:sp>
      <p:sp>
        <p:nvSpPr>
          <p:cNvPr id="173059" name="Rectangle 3"/>
          <p:cNvSpPr>
            <a:spLocks noGrp="1" noChangeArrowheads="1"/>
          </p:cNvSpPr>
          <p:nvPr>
            <p:ph sz="quarter" idx="1"/>
          </p:nvPr>
        </p:nvSpPr>
        <p:spPr>
          <a:xfrm>
            <a:off x="610394" y="1524000"/>
            <a:ext cx="10987088" cy="5105400"/>
          </a:xfrm>
        </p:spPr>
        <p:txBody>
          <a:bodyPr>
            <a:normAutofit/>
          </a:bodyPr>
          <a:lstStyle/>
          <a:p>
            <a:pPr algn="just" eaLnBrk="1" hangingPunct="1">
              <a:lnSpc>
                <a:spcPct val="90000"/>
              </a:lnSpc>
            </a:pPr>
            <a:r>
              <a:rPr lang="en-US" sz="2400" i="1" smtClean="0"/>
              <a:t>Adding value to brands:</a:t>
            </a:r>
            <a:r>
              <a:rPr lang="en-US" sz="2400" smtClean="0"/>
              <a:t> PR adds value because it boosts a brand credibility. Say you're considering buying one of 2 cars. Both are well engineered, well-built &amp; with similar price tags. One is from Chevrolet &amp; the other from Michigan Motors. You just watched a Car Race program on TV &amp; noticed that Chevy is a major supplier of racing engines &amp; you have never heard of Michigan Motors. Which car will you buy?</a:t>
            </a:r>
          </a:p>
          <a:p>
            <a:pPr algn="just" eaLnBrk="1" hangingPunct="1">
              <a:lnSpc>
                <a:spcPct val="90000"/>
              </a:lnSpc>
            </a:pPr>
            <a:endParaRPr lang="en-US" sz="2400" smtClean="0"/>
          </a:p>
          <a:p>
            <a:pPr algn="just" eaLnBrk="1" hangingPunct="1">
              <a:lnSpc>
                <a:spcPct val="90000"/>
              </a:lnSpc>
            </a:pPr>
            <a:r>
              <a:rPr lang="en-US" sz="2400" i="1" smtClean="0"/>
              <a:t>Responding to crisis situations:</a:t>
            </a:r>
            <a:r>
              <a:rPr lang="en-US" sz="2400" smtClean="0"/>
              <a:t> one of PR’s key roles is managing the dialogue between the organization &amp; the outside world during times of crisis. From natural disaster to financial crisis the PR is the key link in the communication process.</a:t>
            </a:r>
          </a:p>
          <a:p>
            <a:pPr algn="just" eaLnBrk="1" hangingPunct="1">
              <a:lnSpc>
                <a:spcPct val="90000"/>
              </a:lnSpc>
            </a:pPr>
            <a:endParaRPr lang="en-US" sz="2400" smtClean="0"/>
          </a:p>
          <a:p>
            <a:pPr algn="ctr" eaLnBrk="1" hangingPunct="1">
              <a:lnSpc>
                <a:spcPct val="90000"/>
              </a:lnSpc>
              <a:buFont typeface="Wingdings" pitchFamily="2" charset="2"/>
              <a:buNone/>
            </a:pPr>
            <a:r>
              <a:rPr lang="en-US" sz="2400" b="1" i="1" smtClean="0"/>
              <a:t>In brief PR helps an organization manage its reputation</a:t>
            </a:r>
            <a:r>
              <a:rPr lang="en-US" sz="2400" smtClean="0"/>
              <a:t> </a:t>
            </a:r>
          </a:p>
          <a:p>
            <a:pPr eaLnBrk="1" hangingPunct="1">
              <a:lnSpc>
                <a:spcPct val="90000"/>
              </a:lnSpc>
            </a:pPr>
            <a:endParaRPr lang="en-US" sz="2400" smtClean="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ctr" eaLnBrk="1" hangingPunct="1"/>
            <a:r>
              <a:rPr lang="en-US" sz="4000" b="1" smtClean="0"/>
              <a:t>DEFINING PR AUDIENCES</a:t>
            </a:r>
            <a:endParaRPr lang="en-US" b="1" smtClean="0"/>
          </a:p>
        </p:txBody>
      </p:sp>
      <p:sp>
        <p:nvSpPr>
          <p:cNvPr id="1740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3B9CC81-5F04-454E-BEEA-2C21E70829DA}" type="slidenum">
              <a:rPr lang="en-US" smtClean="0"/>
              <a:pPr/>
              <a:t>168</a:t>
            </a:fld>
            <a:endParaRPr lang="en-US" smtClean="0"/>
          </a:p>
        </p:txBody>
      </p:sp>
      <p:sp>
        <p:nvSpPr>
          <p:cNvPr id="174084"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eaLnBrk="1" hangingPunct="1"/>
            <a:r>
              <a:rPr lang="en-US" smtClean="0"/>
              <a:t>Media</a:t>
            </a:r>
          </a:p>
          <a:p>
            <a:pPr eaLnBrk="1" hangingPunct="1"/>
            <a:r>
              <a:rPr lang="en-US" smtClean="0"/>
              <a:t>Customers</a:t>
            </a:r>
          </a:p>
          <a:p>
            <a:pPr eaLnBrk="1" hangingPunct="1"/>
            <a:r>
              <a:rPr lang="en-US" smtClean="0"/>
              <a:t>Employees</a:t>
            </a:r>
          </a:p>
          <a:p>
            <a:pPr eaLnBrk="1" hangingPunct="1"/>
            <a:r>
              <a:rPr lang="en-US" smtClean="0"/>
              <a:t>Communities</a:t>
            </a:r>
          </a:p>
          <a:p>
            <a:pPr eaLnBrk="1" hangingPunct="1"/>
            <a:r>
              <a:rPr lang="en-US" smtClean="0"/>
              <a:t>Governments</a:t>
            </a:r>
          </a:p>
          <a:p>
            <a:pPr eaLnBrk="1" hangingPunct="1"/>
            <a:r>
              <a:rPr lang="en-US" smtClean="0"/>
              <a:t>Investors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ctr" eaLnBrk="1" hangingPunct="1"/>
            <a:r>
              <a:rPr lang="en-US" sz="4000" b="1" smtClean="0"/>
              <a:t>SELECTING PR VEHICLES</a:t>
            </a:r>
          </a:p>
        </p:txBody>
      </p:sp>
      <p:sp>
        <p:nvSpPr>
          <p:cNvPr id="17510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CC112A0-EA6A-4FA6-903D-65A4D4B65D48}" type="slidenum">
              <a:rPr lang="en-US" smtClean="0"/>
              <a:pPr/>
              <a:t>169</a:t>
            </a:fld>
            <a:endParaRPr lang="en-US" smtClean="0"/>
          </a:p>
        </p:txBody>
      </p:sp>
      <p:sp>
        <p:nvSpPr>
          <p:cNvPr id="175108"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eaLnBrk="1" hangingPunct="1"/>
            <a:r>
              <a:rPr lang="en-US" smtClean="0"/>
              <a:t>Press Releases</a:t>
            </a:r>
          </a:p>
          <a:p>
            <a:pPr eaLnBrk="1" hangingPunct="1"/>
            <a:endParaRPr lang="en-US" smtClean="0"/>
          </a:p>
          <a:p>
            <a:pPr eaLnBrk="1" hangingPunct="1"/>
            <a:r>
              <a:rPr lang="en-US" smtClean="0"/>
              <a:t>Press Conferences</a:t>
            </a:r>
          </a:p>
          <a:p>
            <a:pPr eaLnBrk="1" hangingPunct="1"/>
            <a:endParaRPr lang="en-US" smtClean="0"/>
          </a:p>
          <a:p>
            <a:pPr eaLnBrk="1" hangingPunct="1"/>
            <a:r>
              <a:rPr lang="en-US" smtClean="0"/>
              <a:t>Special Events</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1BCF2B7E-2848-4217-A863-F90937631518}" type="slidenum">
              <a:rPr lang="en-US" smtClean="0"/>
              <a:pPr/>
              <a:t>17</a:t>
            </a:fld>
            <a:endParaRPr lang="en-US" smtClean="0"/>
          </a:p>
        </p:txBody>
      </p:sp>
      <p:sp>
        <p:nvSpPr>
          <p:cNvPr id="29698" name="Content Placeholder 2"/>
          <p:cNvSpPr>
            <a:spLocks noGrp="1"/>
          </p:cNvSpPr>
          <p:nvPr>
            <p:ph sz="quarter" idx="1"/>
          </p:nvPr>
        </p:nvSpPr>
        <p:spPr>
          <a:xfrm>
            <a:off x="610394" y="1219201"/>
            <a:ext cx="10987088" cy="4937125"/>
          </a:xfrm>
        </p:spPr>
        <p:txBody>
          <a:bodyPr>
            <a:normAutofit fontScale="92500"/>
          </a:bodyPr>
          <a:lstStyle/>
          <a:p>
            <a:pPr marL="320040" indent="-320040" algn="just" eaLnBrk="1" fontAlgn="auto" hangingPunct="1">
              <a:lnSpc>
                <a:spcPct val="150000"/>
              </a:lnSpc>
              <a:spcAft>
                <a:spcPts val="0"/>
              </a:spcAft>
              <a:buFont typeface="Wingdings"/>
              <a:buChar char=""/>
              <a:defRPr/>
            </a:pPr>
            <a:r>
              <a:rPr lang="en-US" sz="2400" b="1" smtClean="0"/>
              <a:t>Phase 3 – Acceptance</a:t>
            </a:r>
          </a:p>
          <a:p>
            <a:pPr marL="640080" lvl="1" indent="-274320" algn="just" eaLnBrk="1" fontAlgn="auto" hangingPunct="1">
              <a:lnSpc>
                <a:spcPct val="150000"/>
              </a:lnSpc>
              <a:spcAft>
                <a:spcPts val="0"/>
              </a:spcAft>
              <a:buFont typeface="Wingdings 2"/>
              <a:buChar char=""/>
              <a:defRPr/>
            </a:pPr>
            <a:r>
              <a:rPr lang="en-US" sz="2400" smtClean="0"/>
              <a:t>Customers decide whether product meets their needs</a:t>
            </a:r>
          </a:p>
          <a:p>
            <a:pPr marL="640080" lvl="1" indent="-274320" algn="just" eaLnBrk="1" fontAlgn="auto" hangingPunct="1">
              <a:lnSpc>
                <a:spcPct val="150000"/>
              </a:lnSpc>
              <a:spcAft>
                <a:spcPts val="0"/>
              </a:spcAft>
              <a:buFont typeface="Wingdings 2"/>
              <a:buChar char=""/>
              <a:defRPr/>
            </a:pPr>
            <a:r>
              <a:rPr lang="en-US" sz="2400" smtClean="0"/>
              <a:t>They may reject it or accept it, but will compare with other products</a:t>
            </a:r>
          </a:p>
          <a:p>
            <a:pPr marL="320040" indent="-320040" algn="just" eaLnBrk="1" fontAlgn="auto" hangingPunct="1">
              <a:lnSpc>
                <a:spcPct val="150000"/>
              </a:lnSpc>
              <a:spcAft>
                <a:spcPts val="0"/>
              </a:spcAft>
              <a:buFont typeface="Wingdings"/>
              <a:buChar char=""/>
              <a:defRPr/>
            </a:pPr>
            <a:r>
              <a:rPr lang="en-US" sz="2400" b="1" smtClean="0"/>
              <a:t>Phase 4 – Preference </a:t>
            </a:r>
          </a:p>
          <a:p>
            <a:pPr marL="640080" lvl="1" indent="-274320" algn="just" eaLnBrk="1" fontAlgn="auto" hangingPunct="1">
              <a:lnSpc>
                <a:spcPct val="150000"/>
              </a:lnSpc>
              <a:spcAft>
                <a:spcPts val="0"/>
              </a:spcAft>
              <a:buFont typeface="Wingdings 2"/>
              <a:buChar char=""/>
              <a:defRPr/>
            </a:pPr>
            <a:r>
              <a:rPr lang="en-US" sz="2400" smtClean="0"/>
              <a:t>Buyers choose their favorite among the products they believe will meet their needs</a:t>
            </a:r>
          </a:p>
          <a:p>
            <a:pPr marL="640080" lvl="1" indent="-274320" algn="just" eaLnBrk="1" fontAlgn="auto" hangingPunct="1">
              <a:lnSpc>
                <a:spcPct val="150000"/>
              </a:lnSpc>
              <a:spcAft>
                <a:spcPts val="0"/>
              </a:spcAft>
              <a:buFont typeface="Wingdings 2"/>
              <a:buChar char=""/>
              <a:defRPr/>
            </a:pPr>
            <a:r>
              <a:rPr lang="en-US" sz="2400" smtClean="0"/>
              <a:t>However, preferring your product does not mean buying your product</a:t>
            </a:r>
          </a:p>
          <a:p>
            <a:pPr marL="640080" lvl="1" indent="-274320" algn="just" eaLnBrk="1" fontAlgn="auto" hangingPunct="1">
              <a:lnSpc>
                <a:spcPct val="150000"/>
              </a:lnSpc>
              <a:spcAft>
                <a:spcPts val="0"/>
              </a:spcAft>
              <a:buFont typeface="Wingdings 2"/>
              <a:buChar char=""/>
              <a:defRPr/>
            </a:pPr>
            <a:r>
              <a:rPr lang="en-US" sz="2400" smtClean="0"/>
              <a:t>Therefore advertising must try and provide a compelling reason for people to buy your product</a:t>
            </a:r>
          </a:p>
          <a:p>
            <a:pPr marL="320040" indent="-320040" eaLnBrk="1" fontAlgn="auto" hangingPunct="1">
              <a:spcAft>
                <a:spcPts val="0"/>
              </a:spcAft>
              <a:buFont typeface="Wingdings"/>
              <a:buChar char=""/>
              <a:defRPr/>
            </a:pPr>
            <a:endParaRPr lang="en-US" smtClean="0"/>
          </a:p>
        </p:txBody>
      </p:sp>
      <p:sp>
        <p:nvSpPr>
          <p:cNvPr id="7" name="Rectangle 2"/>
          <p:cNvSpPr>
            <a:spLocks noGrp="1" noChangeArrowheads="1"/>
          </p:cNvSpPr>
          <p:nvPr>
            <p:ph type="title"/>
          </p:nvPr>
        </p:nvSpPr>
        <p:spPr/>
        <p:txBody>
          <a:bodyPr>
            <a:normAutofit/>
          </a:bodyPr>
          <a:lstStyle/>
          <a:p>
            <a:r>
              <a:rPr lang="en-US" sz="2800" b="1" dirty="0" smtClean="0"/>
              <a:t>SIX PHASES OF ADVERTISING</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eaLnBrk="1" hangingPunct="1"/>
            <a:r>
              <a:rPr lang="en-US" sz="4000" b="1" smtClean="0"/>
              <a:t>SPECIAL COMMUNICATION</a:t>
            </a:r>
            <a:endParaRPr lang="en-US" b="1" smtClean="0"/>
          </a:p>
        </p:txBody>
      </p:sp>
      <p:sp>
        <p:nvSpPr>
          <p:cNvPr id="1761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D77310D-C04B-425E-A0FD-A72DA05D978D}" type="slidenum">
              <a:rPr lang="en-US" smtClean="0"/>
              <a:pPr/>
              <a:t>170</a:t>
            </a:fld>
            <a:endParaRPr lang="en-US" smtClean="0"/>
          </a:p>
        </p:txBody>
      </p:sp>
      <p:sp>
        <p:nvSpPr>
          <p:cNvPr id="176132"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eaLnBrk="1" hangingPunct="1"/>
            <a:r>
              <a:rPr lang="en-US" smtClean="0"/>
              <a:t>To serve as the organizations voice</a:t>
            </a:r>
          </a:p>
          <a:p>
            <a:pPr algn="just" eaLnBrk="1" hangingPunct="1"/>
            <a:endParaRPr lang="en-US" smtClean="0"/>
          </a:p>
          <a:p>
            <a:pPr algn="just" eaLnBrk="1" hangingPunct="1"/>
            <a:r>
              <a:rPr lang="en-US" smtClean="0"/>
              <a:t>3 elements of crisis management: Organization must have real interest in the welfare of employees, customers, stakeholders &amp; the surrounding community</a:t>
            </a:r>
          </a:p>
          <a:p>
            <a:pPr algn="just" eaLnBrk="1" hangingPunct="1"/>
            <a:endParaRPr lang="en-US"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0AF8294-7C06-4CA4-A635-71F3A54651CD}" type="slidenum">
              <a:rPr lang="en-US" smtClean="0"/>
              <a:pPr/>
              <a:t>171</a:t>
            </a:fld>
            <a:endParaRPr lang="en-US" smtClean="0"/>
          </a:p>
        </p:txBody>
      </p:sp>
      <p:sp>
        <p:nvSpPr>
          <p:cNvPr id="177155" name="Rectangle 3"/>
          <p:cNvSpPr>
            <a:spLocks noGrp="1" noChangeArrowheads="1"/>
          </p:cNvSpPr>
          <p:nvPr>
            <p:ph sz="quarter" idx="1"/>
          </p:nvPr>
        </p:nvSpPr>
        <p:spPr>
          <a:xfrm>
            <a:off x="610394" y="1524000"/>
            <a:ext cx="10987088" cy="5181600"/>
          </a:xfrm>
        </p:spPr>
        <p:txBody>
          <a:bodyPr/>
          <a:lstStyle/>
          <a:p>
            <a:pPr algn="just" eaLnBrk="1" hangingPunct="1">
              <a:lnSpc>
                <a:spcPct val="90000"/>
              </a:lnSpc>
            </a:pPr>
            <a:endParaRPr lang="en-US" sz="2700" smtClean="0"/>
          </a:p>
          <a:p>
            <a:pPr algn="just" eaLnBrk="1" hangingPunct="1">
              <a:lnSpc>
                <a:spcPct val="90000"/>
              </a:lnSpc>
            </a:pPr>
            <a:r>
              <a:rPr lang="en-US" sz="2700" smtClean="0"/>
              <a:t>You need a plan in place before any crisis occurs. Third one needs to act decisively during crisis providing as much informational as possible. It is crucial for important executives to show up during a crisis in order to acknowledge that the seriousness of the crisis, take control of the situation and to let people know that they are there to set things right</a:t>
            </a:r>
          </a:p>
          <a:p>
            <a:pPr algn="just" eaLnBrk="1" hangingPunct="1">
              <a:lnSpc>
                <a:spcPct val="90000"/>
              </a:lnSpc>
            </a:pPr>
            <a:endParaRPr lang="en-US" sz="2700" smtClean="0"/>
          </a:p>
          <a:p>
            <a:pPr algn="just" eaLnBrk="1" hangingPunct="1">
              <a:lnSpc>
                <a:spcPct val="90000"/>
              </a:lnSpc>
            </a:pPr>
            <a:r>
              <a:rPr lang="en-US" sz="2000" smtClean="0"/>
              <a:t>Ex: Exxon Valdez ran aground, dumping 10 million gallons of oil on Alaska’s Prince William Sound. CEO Lawrence Rawl’s response. While… Ashland Oil spilled a million gallons of diesel fuel in the Monongahela river. CEO John Hall response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eaLnBrk="1" hangingPunct="1"/>
            <a:r>
              <a:rPr lang="en-GB" sz="4000" b="1" smtClean="0"/>
              <a:t>PR MEDIA &amp; TECHNIQUES</a:t>
            </a:r>
            <a:endParaRPr lang="en-US" b="1" smtClean="0"/>
          </a:p>
        </p:txBody>
      </p:sp>
      <p:sp>
        <p:nvSpPr>
          <p:cNvPr id="17817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71E4251-8C4C-47FD-83C9-7F0DCBE5A3C6}" type="slidenum">
              <a:rPr lang="en-US" smtClean="0"/>
              <a:pPr/>
              <a:t>172</a:t>
            </a:fld>
            <a:endParaRPr lang="en-US" smtClean="0"/>
          </a:p>
        </p:txBody>
      </p:sp>
      <p:sp>
        <p:nvSpPr>
          <p:cNvPr id="183299" name="Rectangle 3"/>
          <p:cNvSpPr>
            <a:spLocks noGrp="1" noChangeArrowheads="1"/>
          </p:cNvSpPr>
          <p:nvPr>
            <p:ph sz="quarter" idx="1"/>
          </p:nvPr>
        </p:nvSpPr>
        <p:spPr>
          <a:xfrm>
            <a:off x="712126" y="1600200"/>
            <a:ext cx="10885355" cy="5257800"/>
          </a:xfrm>
        </p:spPr>
        <p:txBody>
          <a:bodyPr>
            <a:normAutofit fontScale="92500" lnSpcReduction="10000"/>
          </a:bodyPr>
          <a:lstStyle/>
          <a:p>
            <a:pPr marL="320040" indent="-320040" eaLnBrk="1" fontAlgn="auto" hangingPunct="1">
              <a:lnSpc>
                <a:spcPct val="80000"/>
              </a:lnSpc>
              <a:spcAft>
                <a:spcPts val="0"/>
              </a:spcAft>
              <a:buFont typeface="Wingdings"/>
              <a:buChar char=""/>
              <a:defRPr/>
            </a:pPr>
            <a:r>
              <a:rPr lang="en-GB" sz="3100" dirty="0" smtClean="0"/>
              <a:t>News stories, feature articles, newspapers, pictures for the press</a:t>
            </a:r>
            <a:r>
              <a:rPr lang="en-GB" dirty="0" smtClean="0"/>
              <a:t>. </a:t>
            </a:r>
            <a:endParaRPr lang="en-GB" sz="1300" dirty="0" smtClean="0"/>
          </a:p>
          <a:p>
            <a:pPr marL="320040" indent="-320040" algn="just" eaLnBrk="1" fontAlgn="auto" hangingPunct="1">
              <a:lnSpc>
                <a:spcPct val="80000"/>
              </a:lnSpc>
              <a:spcAft>
                <a:spcPts val="0"/>
              </a:spcAft>
              <a:buFont typeface="Wingdings"/>
              <a:buChar char=""/>
              <a:defRPr/>
            </a:pPr>
            <a:endParaRPr lang="en-GB" dirty="0" smtClean="0"/>
          </a:p>
          <a:p>
            <a:pPr marL="320040" indent="-320040" algn="just" eaLnBrk="1" fontAlgn="auto" hangingPunct="1">
              <a:lnSpc>
                <a:spcPct val="80000"/>
              </a:lnSpc>
              <a:spcAft>
                <a:spcPts val="0"/>
              </a:spcAft>
              <a:buFont typeface="Wingdings"/>
              <a:buChar char=""/>
              <a:defRPr/>
            </a:pPr>
            <a:r>
              <a:rPr lang="en-GB" sz="3100" dirty="0" smtClean="0"/>
              <a:t>Videotapes, slides, cassettes, corporate video by satellite, video news releases, CD-ROM, DVD, Sponsored TV/radio programmes</a:t>
            </a:r>
            <a:endParaRPr lang="en-GB" dirty="0" smtClean="0"/>
          </a:p>
          <a:p>
            <a:pPr marL="320040" indent="-320040" algn="just" eaLnBrk="1" fontAlgn="auto" hangingPunct="1">
              <a:lnSpc>
                <a:spcPct val="80000"/>
              </a:lnSpc>
              <a:spcAft>
                <a:spcPts val="0"/>
              </a:spcAft>
              <a:buFont typeface="Wingdings"/>
              <a:buChar char=""/>
              <a:defRPr/>
            </a:pPr>
            <a:endParaRPr lang="en-GB" dirty="0" smtClean="0"/>
          </a:p>
          <a:p>
            <a:pPr marL="320040" indent="-320040" algn="just" eaLnBrk="1" fontAlgn="auto" hangingPunct="1">
              <a:lnSpc>
                <a:spcPct val="80000"/>
              </a:lnSpc>
              <a:spcAft>
                <a:spcPts val="0"/>
              </a:spcAft>
              <a:buFont typeface="Wingdings"/>
              <a:buChar char=""/>
              <a:defRPr/>
            </a:pPr>
            <a:r>
              <a:rPr lang="en-GB" sz="3100" dirty="0" smtClean="0"/>
              <a:t>Taped radio interviews, studio interviews phone-ins, news</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Educational posters, in house posters</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Public relations aspects of all exhibitions and private exhibitions</a:t>
            </a:r>
          </a:p>
          <a:p>
            <a:pPr marL="320040" indent="-320040" algn="just" eaLnBrk="1" fontAlgn="auto" hangingPunct="1">
              <a:lnSpc>
                <a:spcPct val="80000"/>
              </a:lnSpc>
              <a:spcAft>
                <a:spcPts val="0"/>
              </a:spcAft>
              <a:buFont typeface="Wingdings"/>
              <a:buChar char=""/>
              <a:defRPr/>
            </a:pPr>
            <a:endParaRPr lang="en-GB" sz="2400" dirty="0" smtClean="0"/>
          </a:p>
          <a:p>
            <a:pPr marL="320040" indent="-320040" eaLnBrk="1" fontAlgn="auto" hangingPunct="1">
              <a:lnSpc>
                <a:spcPct val="80000"/>
              </a:lnSpc>
              <a:spcAft>
                <a:spcPts val="0"/>
              </a:spcAft>
              <a:buFont typeface="Wingdings"/>
              <a:buChar char=""/>
              <a:defRPr/>
            </a:pPr>
            <a:endParaRPr lang="en-US" sz="2400" dirty="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4C82CD8-9709-48E0-A6CA-1705373048BD}" type="slidenum">
              <a:rPr lang="en-US" smtClean="0"/>
              <a:pPr/>
              <a:t>173</a:t>
            </a:fld>
            <a:endParaRPr lang="en-US" smtClean="0"/>
          </a:p>
        </p:txBody>
      </p:sp>
      <p:sp>
        <p:nvSpPr>
          <p:cNvPr id="179203" name="Rectangle 3"/>
          <p:cNvSpPr>
            <a:spLocks noGrp="1" noChangeArrowheads="1"/>
          </p:cNvSpPr>
          <p:nvPr>
            <p:ph sz="quarter" idx="1"/>
          </p:nvPr>
        </p:nvSpPr>
        <p:spPr>
          <a:xfrm>
            <a:off x="610394" y="1600200"/>
            <a:ext cx="10987088" cy="5257800"/>
          </a:xfrm>
        </p:spPr>
        <p:txBody>
          <a:bodyPr/>
          <a:lstStyle/>
          <a:p>
            <a:pPr algn="just" eaLnBrk="1" hangingPunct="1">
              <a:lnSpc>
                <a:spcPct val="90000"/>
              </a:lnSpc>
            </a:pPr>
            <a:r>
              <a:rPr lang="en-GB" sz="2800" smtClean="0"/>
              <a:t>Seminars and conferences, spoken word sometimes combined with video shows, slide presentations and exhibits</a:t>
            </a:r>
            <a:r>
              <a:rPr lang="en-GB" sz="2400" smtClean="0"/>
              <a:t> Annual reports and accounts, company history</a:t>
            </a:r>
          </a:p>
          <a:p>
            <a:pPr algn="just" eaLnBrk="1" hangingPunct="1">
              <a:lnSpc>
                <a:spcPct val="90000"/>
              </a:lnSpc>
            </a:pPr>
            <a:endParaRPr lang="en-GB" sz="1400" smtClean="0"/>
          </a:p>
          <a:p>
            <a:pPr algn="just" eaLnBrk="1" hangingPunct="1">
              <a:lnSpc>
                <a:spcPct val="90000"/>
              </a:lnSpc>
            </a:pPr>
            <a:r>
              <a:rPr lang="en-GB" sz="2400" smtClean="0"/>
              <a:t>Educational literature and other printed information</a:t>
            </a:r>
          </a:p>
          <a:p>
            <a:pPr algn="just" eaLnBrk="1" hangingPunct="1">
              <a:lnSpc>
                <a:spcPct val="90000"/>
              </a:lnSpc>
            </a:pPr>
            <a:endParaRPr lang="en-GB" sz="1400" smtClean="0"/>
          </a:p>
          <a:p>
            <a:pPr algn="just" eaLnBrk="1" hangingPunct="1">
              <a:lnSpc>
                <a:spcPct val="90000"/>
              </a:lnSpc>
            </a:pPr>
            <a:r>
              <a:rPr lang="en-GB" sz="2400" smtClean="0"/>
              <a:t>Sponsored publications</a:t>
            </a:r>
          </a:p>
          <a:p>
            <a:pPr algn="just" eaLnBrk="1" hangingPunct="1">
              <a:lnSpc>
                <a:spcPct val="90000"/>
              </a:lnSpc>
            </a:pPr>
            <a:endParaRPr lang="en-GB" sz="1400" smtClean="0"/>
          </a:p>
          <a:p>
            <a:pPr algn="just" eaLnBrk="1" hangingPunct="1">
              <a:lnSpc>
                <a:spcPct val="90000"/>
              </a:lnSpc>
            </a:pPr>
            <a:r>
              <a:rPr lang="en-GB" sz="2400" smtClean="0"/>
              <a:t>Internal and external journals</a:t>
            </a:r>
          </a:p>
          <a:p>
            <a:pPr algn="just" eaLnBrk="1" hangingPunct="1">
              <a:lnSpc>
                <a:spcPct val="90000"/>
              </a:lnSpc>
            </a:pPr>
            <a:endParaRPr lang="en-GB" sz="1400" smtClean="0"/>
          </a:p>
          <a:p>
            <a:pPr algn="just" eaLnBrk="1" hangingPunct="1">
              <a:lnSpc>
                <a:spcPct val="90000"/>
              </a:lnSpc>
            </a:pPr>
            <a:r>
              <a:rPr lang="en-GB" sz="2400" smtClean="0"/>
              <a:t>Press facility visits, works visits, open days</a:t>
            </a:r>
          </a:p>
          <a:p>
            <a:pPr algn="just" eaLnBrk="1" hangingPunct="1">
              <a:lnSpc>
                <a:spcPct val="90000"/>
              </a:lnSpc>
            </a:pPr>
            <a:endParaRPr lang="en-GB" sz="1400" smtClean="0"/>
          </a:p>
          <a:p>
            <a:pPr algn="just" eaLnBrk="1" hangingPunct="1">
              <a:lnSpc>
                <a:spcPct val="90000"/>
              </a:lnSpc>
            </a:pPr>
            <a:r>
              <a:rPr lang="en-GB" sz="2400" smtClean="0"/>
              <a:t>Event management, e.g. floats at carnivals, awards of prizes, corporate events, sponsorship of events and causes </a:t>
            </a:r>
            <a:r>
              <a:rPr lang="en-GB" sz="1000" smtClean="0">
                <a:hlinkClick r:id="rId2"/>
              </a:rPr>
              <a:t>http://www.andersonbaillie-events.com/</a:t>
            </a:r>
            <a:r>
              <a:rPr lang="en-GB" sz="1000" smtClean="0"/>
              <a:t>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48F89E6-BDB4-4FDC-9CC3-8F7A5B057812}" type="slidenum">
              <a:rPr lang="en-US" smtClean="0"/>
              <a:pPr/>
              <a:t>174</a:t>
            </a:fld>
            <a:endParaRPr lang="en-US" smtClean="0"/>
          </a:p>
        </p:txBody>
      </p:sp>
      <p:sp>
        <p:nvSpPr>
          <p:cNvPr id="180227" name="Rectangle 3"/>
          <p:cNvSpPr>
            <a:spLocks noGrp="1" noChangeArrowheads="1"/>
          </p:cNvSpPr>
          <p:nvPr>
            <p:ph sz="quarter" idx="1"/>
          </p:nvPr>
        </p:nvSpPr>
        <p:spPr>
          <a:xfrm>
            <a:off x="610394" y="1524001"/>
            <a:ext cx="10987088" cy="4602163"/>
          </a:xfrm>
        </p:spPr>
        <p:txBody>
          <a:bodyPr/>
          <a:lstStyle/>
          <a:p>
            <a:pPr algn="just" eaLnBrk="1" hangingPunct="1"/>
            <a:r>
              <a:rPr lang="en-GB" sz="2800" smtClean="0"/>
              <a:t>Corporate identity, livery, symbols (logos), colours, typography, uniforms, dress, badges</a:t>
            </a:r>
          </a:p>
          <a:p>
            <a:pPr algn="just" eaLnBrk="1" hangingPunct="1"/>
            <a:endParaRPr lang="en-GB" sz="2800" smtClean="0"/>
          </a:p>
          <a:p>
            <a:pPr algn="just" eaLnBrk="1" hangingPunct="1"/>
            <a:r>
              <a:rPr lang="en-GB" sz="2800" smtClean="0"/>
              <a:t>Blogs – encouraged by some firms, written/devised by employees.</a:t>
            </a:r>
            <a:endParaRPr lang="en-US" sz="100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GB" sz="4000" b="1" smtClean="0"/>
              <a:t>SUMMARY OF OUTCOMES OF MEDIA &amp; TECHNIQUES</a:t>
            </a:r>
            <a:endParaRPr lang="en-US" sz="4000" b="1" smtClean="0"/>
          </a:p>
        </p:txBody>
      </p:sp>
      <p:sp>
        <p:nvSpPr>
          <p:cNvPr id="1812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8DE5106-036E-4230-9AFA-CFB7FAC966F2}" type="slidenum">
              <a:rPr lang="en-US" smtClean="0"/>
              <a:pPr/>
              <a:t>175</a:t>
            </a:fld>
            <a:endParaRPr lang="en-US" smtClean="0"/>
          </a:p>
        </p:txBody>
      </p:sp>
      <p:sp>
        <p:nvSpPr>
          <p:cNvPr id="181252" name="Rectangle 3"/>
          <p:cNvSpPr>
            <a:spLocks noGrp="1" noChangeArrowheads="1"/>
          </p:cNvSpPr>
          <p:nvPr>
            <p:ph sz="quarter" idx="1"/>
          </p:nvPr>
        </p:nvSpPr>
        <p:spPr>
          <a:xfrm>
            <a:off x="818097" y="1828800"/>
            <a:ext cx="10885355" cy="4495800"/>
          </a:xfrm>
        </p:spPr>
        <p:txBody>
          <a:bodyPr/>
          <a:lstStyle/>
          <a:p>
            <a:pPr eaLnBrk="1" hangingPunct="1"/>
            <a:r>
              <a:rPr lang="en-GB" smtClean="0"/>
              <a:t>Gaining publicity</a:t>
            </a:r>
          </a:p>
          <a:p>
            <a:pPr eaLnBrk="1" hangingPunct="1"/>
            <a:r>
              <a:rPr lang="en-GB" smtClean="0"/>
              <a:t>Fostering press relations</a:t>
            </a:r>
          </a:p>
          <a:p>
            <a:pPr eaLnBrk="1" hangingPunct="1"/>
            <a:r>
              <a:rPr lang="en-GB" smtClean="0"/>
              <a:t>Sponsorship</a:t>
            </a:r>
          </a:p>
          <a:p>
            <a:pPr eaLnBrk="1" hangingPunct="1"/>
            <a:r>
              <a:rPr lang="en-GB" smtClean="0"/>
              <a:t>Goodwill</a:t>
            </a:r>
          </a:p>
          <a:p>
            <a:pPr eaLnBrk="1" hangingPunct="1"/>
            <a:r>
              <a:rPr lang="en-GB" smtClean="0"/>
              <a:t>Internal goodwill</a:t>
            </a:r>
          </a:p>
          <a:p>
            <a:pPr eaLnBrk="1" hangingPunct="1"/>
            <a:r>
              <a:rPr lang="en-GB" smtClean="0"/>
              <a:t>Corporate identity</a:t>
            </a:r>
          </a:p>
          <a:p>
            <a:pPr eaLnBrk="1" hangingPunct="1"/>
            <a:r>
              <a:rPr lang="en-GB" smtClean="0"/>
              <a:t>Reputation</a:t>
            </a:r>
            <a:endParaRPr lang="en-US" smtClean="0"/>
          </a:p>
          <a:p>
            <a:pPr eaLnBrk="1" hangingPunct="1"/>
            <a:endParaRPr lang="en-US"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10394" y="277814"/>
            <a:ext cx="10987088" cy="636587"/>
          </a:xfrm>
        </p:spPr>
        <p:txBody>
          <a:bodyPr>
            <a:normAutofit fontScale="90000"/>
          </a:bodyPr>
          <a:lstStyle/>
          <a:p>
            <a:pPr algn="ctr" eaLnBrk="1" fontAlgn="auto" hangingPunct="1">
              <a:spcAft>
                <a:spcPts val="0"/>
              </a:spcAft>
              <a:defRPr/>
            </a:pPr>
            <a:r>
              <a:rPr lang="en-US" sz="4000" b="1" smtClean="0"/>
              <a:t>DO’S OF PR</a:t>
            </a:r>
          </a:p>
        </p:txBody>
      </p:sp>
      <p:sp>
        <p:nvSpPr>
          <p:cNvPr id="1822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C459F44-6B6B-4326-A42D-4AAF1D7BC816}" type="slidenum">
              <a:rPr lang="en-US" smtClean="0"/>
              <a:pPr/>
              <a:t>176</a:t>
            </a:fld>
            <a:endParaRPr lang="en-US" smtClean="0"/>
          </a:p>
        </p:txBody>
      </p:sp>
      <p:sp>
        <p:nvSpPr>
          <p:cNvPr id="187395" name="Rectangle 3"/>
          <p:cNvSpPr>
            <a:spLocks noGrp="1" noChangeArrowheads="1"/>
          </p:cNvSpPr>
          <p:nvPr>
            <p:ph sz="quarter" idx="1"/>
          </p:nvPr>
        </p:nvSpPr>
        <p:spPr>
          <a:xfrm>
            <a:off x="305197" y="1447800"/>
            <a:ext cx="11597481" cy="5410200"/>
          </a:xfrm>
        </p:spPr>
        <p:txBody>
          <a:bodyPr>
            <a:normAutofit fontScale="92500" lnSpcReduction="10000"/>
          </a:bodyPr>
          <a:lstStyle/>
          <a:p>
            <a:pPr marL="320040" indent="-320040" algn="just" eaLnBrk="1" fontAlgn="auto" hangingPunct="1">
              <a:lnSpc>
                <a:spcPct val="80000"/>
              </a:lnSpc>
              <a:spcAft>
                <a:spcPts val="0"/>
              </a:spcAft>
              <a:buFont typeface="Wingdings"/>
              <a:buChar char=""/>
              <a:defRPr/>
            </a:pPr>
            <a:endParaRPr lang="en-US" sz="1800" dirty="0" smtClean="0"/>
          </a:p>
          <a:p>
            <a:pPr marL="320040" indent="-320040" algn="just" eaLnBrk="1" fontAlgn="auto" hangingPunct="1">
              <a:lnSpc>
                <a:spcPct val="80000"/>
              </a:lnSpc>
              <a:spcAft>
                <a:spcPts val="0"/>
              </a:spcAft>
              <a:buFont typeface="Wingdings"/>
              <a:buChar char=""/>
              <a:defRPr/>
            </a:pPr>
            <a:r>
              <a:rPr lang="en-US" sz="3100" dirty="0" smtClean="0"/>
              <a:t>Take prompt action, be proactive, not reactive</a:t>
            </a:r>
          </a:p>
          <a:p>
            <a:pPr marL="320040" indent="-320040" algn="just" eaLnBrk="1" fontAlgn="auto" hangingPunct="1">
              <a:lnSpc>
                <a:spcPct val="80000"/>
              </a:lnSpc>
              <a:spcAft>
                <a:spcPts val="0"/>
              </a:spcAft>
              <a:buFont typeface="Wingdings"/>
              <a:buChar char=""/>
              <a:defRPr/>
            </a:pPr>
            <a:endParaRPr lang="en-US" sz="1700" dirty="0" smtClean="0"/>
          </a:p>
          <a:p>
            <a:pPr marL="320040" indent="-320040" algn="just" eaLnBrk="1" fontAlgn="auto" hangingPunct="1">
              <a:lnSpc>
                <a:spcPct val="80000"/>
              </a:lnSpc>
              <a:spcAft>
                <a:spcPts val="0"/>
              </a:spcAft>
              <a:buFont typeface="Wingdings"/>
              <a:buChar char=""/>
              <a:defRPr/>
            </a:pPr>
            <a:r>
              <a:rPr lang="en-US" sz="3100" dirty="0" smtClean="0"/>
              <a:t>Tell the truth, tell it all, tell it fast &amp; tell it truthfully</a:t>
            </a:r>
          </a:p>
          <a:p>
            <a:pPr marL="320040" indent="-320040" algn="just" eaLnBrk="1" fontAlgn="auto" hangingPunct="1">
              <a:lnSpc>
                <a:spcPct val="80000"/>
              </a:lnSpc>
              <a:spcAft>
                <a:spcPts val="0"/>
              </a:spcAft>
              <a:buFont typeface="Wingdings"/>
              <a:buChar char=""/>
              <a:defRPr/>
            </a:pPr>
            <a:endParaRPr lang="en-US" sz="1700" dirty="0" smtClean="0"/>
          </a:p>
          <a:p>
            <a:pPr marL="320040" indent="-320040" algn="just" eaLnBrk="1" fontAlgn="auto" hangingPunct="1">
              <a:lnSpc>
                <a:spcPct val="80000"/>
              </a:lnSpc>
              <a:spcAft>
                <a:spcPts val="0"/>
              </a:spcAft>
              <a:buFont typeface="Wingdings"/>
              <a:buChar char=""/>
              <a:defRPr/>
            </a:pPr>
            <a:r>
              <a:rPr lang="en-US" sz="3100" dirty="0" smtClean="0"/>
              <a:t>Consider customers shareholders and staff</a:t>
            </a:r>
          </a:p>
          <a:p>
            <a:pPr marL="320040" indent="-320040" algn="just" eaLnBrk="1" fontAlgn="auto" hangingPunct="1">
              <a:lnSpc>
                <a:spcPct val="80000"/>
              </a:lnSpc>
              <a:spcAft>
                <a:spcPts val="0"/>
              </a:spcAft>
              <a:buFont typeface="Wingdings"/>
              <a:buChar char=""/>
              <a:defRPr/>
            </a:pPr>
            <a:endParaRPr lang="en-US" sz="1700" dirty="0" smtClean="0"/>
          </a:p>
          <a:p>
            <a:pPr marL="320040" indent="-320040" algn="just" eaLnBrk="1" fontAlgn="auto" hangingPunct="1">
              <a:lnSpc>
                <a:spcPct val="80000"/>
              </a:lnSpc>
              <a:spcAft>
                <a:spcPts val="0"/>
              </a:spcAft>
              <a:buFont typeface="Wingdings"/>
              <a:buChar char=""/>
              <a:defRPr/>
            </a:pPr>
            <a:r>
              <a:rPr lang="en-US" sz="3100" dirty="0" smtClean="0"/>
              <a:t>Issue an early, statement by a senior member of staff</a:t>
            </a:r>
          </a:p>
          <a:p>
            <a:pPr marL="320040" indent="-320040" algn="just" eaLnBrk="1" fontAlgn="auto" hangingPunct="1">
              <a:lnSpc>
                <a:spcPct val="80000"/>
              </a:lnSpc>
              <a:spcAft>
                <a:spcPts val="0"/>
              </a:spcAft>
              <a:buFont typeface="Wingdings"/>
              <a:buChar char=""/>
              <a:defRPr/>
            </a:pPr>
            <a:endParaRPr lang="en-US" sz="3100" dirty="0" smtClean="0"/>
          </a:p>
          <a:p>
            <a:pPr marL="320040" indent="-320040" algn="just" eaLnBrk="1" fontAlgn="auto" hangingPunct="1">
              <a:lnSpc>
                <a:spcPct val="80000"/>
              </a:lnSpc>
              <a:spcAft>
                <a:spcPts val="0"/>
              </a:spcAft>
              <a:buFont typeface="Wingdings"/>
              <a:buChar char=""/>
              <a:defRPr/>
            </a:pPr>
            <a:r>
              <a:rPr lang="en-US" sz="3100" dirty="0" smtClean="0"/>
              <a:t>Have crisis </a:t>
            </a:r>
            <a:r>
              <a:rPr lang="en-US" sz="3100" dirty="0" err="1" smtClean="0"/>
              <a:t>mgnt</a:t>
            </a:r>
            <a:r>
              <a:rPr lang="en-US" sz="3100" dirty="0" smtClean="0"/>
              <a:t> plans ready defining role of exe/dept</a:t>
            </a:r>
          </a:p>
          <a:p>
            <a:pPr marL="320040" indent="-320040" algn="just" eaLnBrk="1" fontAlgn="auto" hangingPunct="1">
              <a:lnSpc>
                <a:spcPct val="80000"/>
              </a:lnSpc>
              <a:spcAft>
                <a:spcPts val="0"/>
              </a:spcAft>
              <a:buFont typeface="Wingdings"/>
              <a:buChar char=""/>
              <a:defRPr/>
            </a:pPr>
            <a:endParaRPr lang="en-US" sz="1700" dirty="0" smtClean="0"/>
          </a:p>
          <a:p>
            <a:pPr marL="320040" indent="-320040" algn="just" eaLnBrk="1" fontAlgn="auto" hangingPunct="1">
              <a:lnSpc>
                <a:spcPct val="80000"/>
              </a:lnSpc>
              <a:spcAft>
                <a:spcPts val="0"/>
              </a:spcAft>
              <a:buFont typeface="Wingdings"/>
              <a:buChar char=""/>
              <a:defRPr/>
            </a:pPr>
            <a:r>
              <a:rPr lang="en-US" sz="3100" dirty="0" smtClean="0"/>
              <a:t>Review or suspend promotional messages</a:t>
            </a:r>
          </a:p>
          <a:p>
            <a:pPr marL="320040" indent="-320040" algn="just" eaLnBrk="1" fontAlgn="auto" hangingPunct="1">
              <a:lnSpc>
                <a:spcPct val="80000"/>
              </a:lnSpc>
              <a:spcAft>
                <a:spcPts val="0"/>
              </a:spcAft>
              <a:buFont typeface="Wingdings"/>
              <a:buChar char=""/>
              <a:defRPr/>
            </a:pPr>
            <a:endParaRPr lang="en-US" sz="1700" dirty="0" smtClean="0"/>
          </a:p>
          <a:p>
            <a:pPr marL="320040" indent="-320040" algn="just" eaLnBrk="1" fontAlgn="auto" hangingPunct="1">
              <a:lnSpc>
                <a:spcPct val="80000"/>
              </a:lnSpc>
              <a:spcAft>
                <a:spcPts val="0"/>
              </a:spcAft>
              <a:buFont typeface="Wingdings"/>
              <a:buChar char=""/>
              <a:defRPr/>
            </a:pPr>
            <a:r>
              <a:rPr lang="en-US" sz="3100" dirty="0" smtClean="0"/>
              <a:t>Be prepared to sacrifice immediate sales rather than lose long-term goodwill &amp; confidence</a:t>
            </a:r>
            <a:endParaRPr lang="en-GB" sz="3100" dirty="0" smtClean="0"/>
          </a:p>
          <a:p>
            <a:pPr marL="320040" indent="-320040" algn="just" eaLnBrk="1" fontAlgn="auto" hangingPunct="1">
              <a:lnSpc>
                <a:spcPct val="80000"/>
              </a:lnSpc>
              <a:spcAft>
                <a:spcPts val="0"/>
              </a:spcAft>
              <a:buFont typeface="Wingdings"/>
              <a:buChar char=""/>
              <a:defRPr/>
            </a:pPr>
            <a:endParaRPr lang="en-US" sz="2800" dirty="0" smtClean="0"/>
          </a:p>
          <a:p>
            <a:pPr marL="320040" indent="-320040" eaLnBrk="1" fontAlgn="auto" hangingPunct="1">
              <a:lnSpc>
                <a:spcPct val="80000"/>
              </a:lnSpc>
              <a:spcAft>
                <a:spcPts val="0"/>
              </a:spcAft>
              <a:buFont typeface="Wingdings"/>
              <a:buChar char=""/>
              <a:defRPr/>
            </a:pPr>
            <a:endParaRPr lang="en-US" sz="2800"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10394" y="201614"/>
            <a:ext cx="10987088" cy="865187"/>
          </a:xfrm>
        </p:spPr>
        <p:txBody>
          <a:bodyPr/>
          <a:lstStyle/>
          <a:p>
            <a:pPr algn="ctr" eaLnBrk="1" hangingPunct="1"/>
            <a:r>
              <a:rPr lang="en-US" sz="4000" b="1" smtClean="0"/>
              <a:t>DON’TS OF PR </a:t>
            </a:r>
          </a:p>
        </p:txBody>
      </p:sp>
      <p:sp>
        <p:nvSpPr>
          <p:cNvPr id="1832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A1F7253-915A-4007-9BDF-F27A45CE5B27}" type="slidenum">
              <a:rPr lang="en-US" smtClean="0"/>
              <a:pPr/>
              <a:t>177</a:t>
            </a:fld>
            <a:endParaRPr lang="en-US" smtClean="0"/>
          </a:p>
        </p:txBody>
      </p:sp>
      <p:sp>
        <p:nvSpPr>
          <p:cNvPr id="183300" name="Rectangle 3"/>
          <p:cNvSpPr>
            <a:spLocks noGrp="1" noChangeArrowheads="1"/>
          </p:cNvSpPr>
          <p:nvPr>
            <p:ph sz="quarter" idx="1"/>
          </p:nvPr>
        </p:nvSpPr>
        <p:spPr>
          <a:xfrm>
            <a:off x="305197" y="1524000"/>
            <a:ext cx="11597481" cy="5105400"/>
          </a:xfrm>
        </p:spPr>
        <p:txBody>
          <a:bodyPr>
            <a:normAutofit/>
          </a:bodyPr>
          <a:lstStyle/>
          <a:p>
            <a:pPr marL="319088" indent="-319088" eaLnBrk="1" hangingPunct="1">
              <a:lnSpc>
                <a:spcPct val="80000"/>
              </a:lnSpc>
              <a:buFont typeface="Wingdings" pitchFamily="2" charset="2"/>
              <a:buChar char=""/>
            </a:pPr>
            <a:endParaRPr lang="en-US" sz="1800" smtClean="0"/>
          </a:p>
          <a:p>
            <a:pPr marL="319088" indent="-319088" eaLnBrk="1" hangingPunct="1">
              <a:lnSpc>
                <a:spcPct val="80000"/>
              </a:lnSpc>
              <a:buFont typeface="Wingdings" pitchFamily="2" charset="2"/>
              <a:buChar char=""/>
            </a:pPr>
            <a:r>
              <a:rPr lang="en-US" smtClean="0"/>
              <a:t>Lie, hide from media, be complacent</a:t>
            </a:r>
          </a:p>
          <a:p>
            <a:pPr marL="319088" indent="-319088" eaLnBrk="1" hangingPunct="1">
              <a:lnSpc>
                <a:spcPct val="80000"/>
              </a:lnSpc>
              <a:buFont typeface="Wingdings" pitchFamily="2" charset="2"/>
              <a:buChar char=""/>
            </a:pPr>
            <a:endParaRPr lang="en-US" sz="1900" smtClean="0"/>
          </a:p>
          <a:p>
            <a:pPr marL="319088" indent="-319088" eaLnBrk="1" hangingPunct="1">
              <a:lnSpc>
                <a:spcPct val="80000"/>
              </a:lnSpc>
              <a:buFont typeface="Wingdings" pitchFamily="2" charset="2"/>
              <a:buChar char=""/>
            </a:pPr>
            <a:r>
              <a:rPr lang="en-US" smtClean="0"/>
              <a:t>Shift blame</a:t>
            </a:r>
          </a:p>
          <a:p>
            <a:pPr marL="319088" indent="-319088" eaLnBrk="1" hangingPunct="1">
              <a:lnSpc>
                <a:spcPct val="80000"/>
              </a:lnSpc>
              <a:buFont typeface="Wingdings" pitchFamily="2" charset="2"/>
              <a:buChar char=""/>
            </a:pPr>
            <a:endParaRPr lang="en-US" sz="1900" smtClean="0"/>
          </a:p>
          <a:p>
            <a:pPr marL="319088" indent="-319088" algn="just" eaLnBrk="1" hangingPunct="1">
              <a:lnSpc>
                <a:spcPct val="80000"/>
              </a:lnSpc>
              <a:buFont typeface="Wingdings" pitchFamily="2" charset="2"/>
              <a:buChar char=""/>
            </a:pPr>
            <a:r>
              <a:rPr lang="en-US" smtClean="0"/>
              <a:t>Leave it to others to explain the situation</a:t>
            </a:r>
          </a:p>
          <a:p>
            <a:pPr marL="319088" indent="-319088" eaLnBrk="1" hangingPunct="1">
              <a:lnSpc>
                <a:spcPct val="80000"/>
              </a:lnSpc>
              <a:buFont typeface="Wingdings" pitchFamily="2" charset="2"/>
              <a:buChar char=""/>
            </a:pPr>
            <a:endParaRPr lang="en-US" sz="1900" smtClean="0"/>
          </a:p>
          <a:p>
            <a:pPr marL="319088" indent="-319088" eaLnBrk="1" hangingPunct="1">
              <a:lnSpc>
                <a:spcPct val="80000"/>
              </a:lnSpc>
              <a:buFont typeface="Wingdings" pitchFamily="2" charset="2"/>
              <a:buChar char=""/>
            </a:pPr>
            <a:r>
              <a:rPr lang="en-US" smtClean="0"/>
              <a:t>Leave staff to learn about a crisis in media</a:t>
            </a:r>
          </a:p>
          <a:p>
            <a:pPr marL="319088" indent="-319088" eaLnBrk="1" hangingPunct="1">
              <a:lnSpc>
                <a:spcPct val="80000"/>
              </a:lnSpc>
              <a:buFont typeface="Wingdings" pitchFamily="2" charset="2"/>
              <a:buChar char=""/>
            </a:pPr>
            <a:endParaRPr lang="en-US" sz="1900" smtClean="0"/>
          </a:p>
          <a:p>
            <a:pPr marL="319088" indent="-319088" eaLnBrk="1" hangingPunct="1">
              <a:lnSpc>
                <a:spcPct val="80000"/>
              </a:lnSpc>
              <a:buFont typeface="Wingdings" pitchFamily="2" charset="2"/>
              <a:buChar char=""/>
            </a:pPr>
            <a:r>
              <a:rPr lang="en-US" smtClean="0"/>
              <a:t>Wait for a press conference</a:t>
            </a:r>
          </a:p>
          <a:p>
            <a:pPr marL="319088" indent="-319088" eaLnBrk="1" hangingPunct="1">
              <a:lnSpc>
                <a:spcPct val="80000"/>
              </a:lnSpc>
              <a:buFont typeface="Wingdings" pitchFamily="2" charset="2"/>
              <a:buChar char=""/>
            </a:pPr>
            <a:endParaRPr lang="en-US" sz="1900" smtClean="0"/>
          </a:p>
          <a:p>
            <a:pPr marL="319088" indent="-319088" eaLnBrk="1" hangingPunct="1">
              <a:lnSpc>
                <a:spcPct val="80000"/>
              </a:lnSpc>
              <a:buFont typeface="Wingdings" pitchFamily="2" charset="2"/>
              <a:buChar char=""/>
            </a:pPr>
            <a:r>
              <a:rPr lang="en-US" smtClean="0"/>
              <a:t>Saying “I don’t know”</a:t>
            </a:r>
          </a:p>
          <a:p>
            <a:pPr marL="319088" indent="-319088" eaLnBrk="1" hangingPunct="1">
              <a:lnSpc>
                <a:spcPct val="80000"/>
              </a:lnSpc>
              <a:buFont typeface="Wingdings" pitchFamily="2" charset="2"/>
              <a:buChar char=""/>
            </a:pPr>
            <a:endParaRPr lang="en-US" sz="1800" smtClean="0"/>
          </a:p>
          <a:p>
            <a:pPr marL="319088" indent="-319088" eaLnBrk="1" hangingPunct="1">
              <a:lnSpc>
                <a:spcPct val="80000"/>
              </a:lnSpc>
              <a:buFont typeface="Wingdings" pitchFamily="2" charset="2"/>
              <a:buChar char=""/>
            </a:pPr>
            <a:r>
              <a:rPr lang="en-US" smtClean="0"/>
              <a:t>If possible say “no comment”</a:t>
            </a:r>
            <a:endParaRPr lang="en-GB" smtClean="0"/>
          </a:p>
          <a:p>
            <a:pPr marL="319088" indent="-319088" eaLnBrk="1" hangingPunct="1">
              <a:lnSpc>
                <a:spcPct val="80000"/>
              </a:lnSpc>
              <a:buFont typeface="Wingdings" pitchFamily="2" charset="2"/>
              <a:buChar char=""/>
            </a:pPr>
            <a:endParaRPr lang="en-US" sz="2400"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ctrTitle"/>
          </p:nvPr>
        </p:nvSpPr>
        <p:spPr/>
        <p:txBody>
          <a:bodyPr/>
          <a:lstStyle/>
          <a:p>
            <a:pPr eaLnBrk="1" hangingPunct="1"/>
            <a:r>
              <a:rPr lang="en-GB" b="1" smtClean="0"/>
              <a:t>PR tools and their application</a:t>
            </a:r>
            <a:endParaRPr lang="en-US" b="1" smtClean="0"/>
          </a:p>
        </p:txBody>
      </p:sp>
      <p:sp>
        <p:nvSpPr>
          <p:cNvPr id="18432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C93A973-2722-4FC4-95B7-7C9A655FE484}" type="slidenum">
              <a:rPr lang="en-US" smtClean="0"/>
              <a:pPr/>
              <a:t>178</a:t>
            </a:fld>
            <a:endParaRPr lang="en-US"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10394" y="277814"/>
            <a:ext cx="10987088" cy="712787"/>
          </a:xfrm>
        </p:spPr>
        <p:txBody>
          <a:bodyPr/>
          <a:lstStyle/>
          <a:p>
            <a:pPr algn="ctr" eaLnBrk="1" hangingPunct="1"/>
            <a:r>
              <a:rPr lang="en-GB" sz="4000" b="1" smtClean="0"/>
              <a:t>PUBLICITY TOOLS</a:t>
            </a:r>
            <a:endParaRPr lang="en-US" sz="4000" b="1" smtClean="0"/>
          </a:p>
        </p:txBody>
      </p:sp>
      <p:sp>
        <p:nvSpPr>
          <p:cNvPr id="1853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451DB72-F2A1-4121-91F8-6EF13B6E1823}" type="slidenum">
              <a:rPr lang="en-US" smtClean="0"/>
              <a:pPr/>
              <a:t>179</a:t>
            </a:fld>
            <a:endParaRPr lang="en-US" smtClean="0"/>
          </a:p>
        </p:txBody>
      </p:sp>
      <p:sp>
        <p:nvSpPr>
          <p:cNvPr id="185348" name="Rectangle 3"/>
          <p:cNvSpPr>
            <a:spLocks noGrp="1" noChangeArrowheads="1"/>
          </p:cNvSpPr>
          <p:nvPr>
            <p:ph sz="quarter" idx="1"/>
          </p:nvPr>
        </p:nvSpPr>
        <p:spPr>
          <a:xfrm>
            <a:off x="610394" y="1600200"/>
            <a:ext cx="11088820" cy="5029200"/>
          </a:xfrm>
        </p:spPr>
        <p:txBody>
          <a:bodyPr/>
          <a:lstStyle/>
          <a:p>
            <a:pPr eaLnBrk="1" hangingPunct="1">
              <a:lnSpc>
                <a:spcPct val="80000"/>
              </a:lnSpc>
            </a:pPr>
            <a:r>
              <a:rPr lang="en-GB" smtClean="0"/>
              <a:t>Press/news release</a:t>
            </a:r>
          </a:p>
          <a:p>
            <a:pPr eaLnBrk="1" hangingPunct="1">
              <a:lnSpc>
                <a:spcPct val="80000"/>
              </a:lnSpc>
            </a:pPr>
            <a:r>
              <a:rPr lang="en-GB" smtClean="0"/>
              <a:t>Press/news kit</a:t>
            </a:r>
          </a:p>
          <a:p>
            <a:pPr eaLnBrk="1" hangingPunct="1">
              <a:lnSpc>
                <a:spcPct val="80000"/>
              </a:lnSpc>
            </a:pPr>
            <a:r>
              <a:rPr lang="en-GB" smtClean="0"/>
              <a:t>Press conference</a:t>
            </a:r>
          </a:p>
          <a:p>
            <a:pPr eaLnBrk="1" hangingPunct="1">
              <a:lnSpc>
                <a:spcPct val="80000"/>
              </a:lnSpc>
            </a:pPr>
            <a:r>
              <a:rPr lang="en-GB" smtClean="0"/>
              <a:t>Entertainment</a:t>
            </a:r>
          </a:p>
          <a:p>
            <a:pPr eaLnBrk="1" hangingPunct="1">
              <a:lnSpc>
                <a:spcPct val="80000"/>
              </a:lnSpc>
            </a:pPr>
            <a:r>
              <a:rPr lang="en-GB" smtClean="0"/>
              <a:t>Media tour</a:t>
            </a:r>
          </a:p>
          <a:p>
            <a:pPr eaLnBrk="1" hangingPunct="1">
              <a:lnSpc>
                <a:spcPct val="80000"/>
              </a:lnSpc>
            </a:pPr>
            <a:r>
              <a:rPr lang="en-GB" smtClean="0"/>
              <a:t>Media event (stunts)</a:t>
            </a:r>
            <a:endParaRPr lang="en-GB" sz="1000" smtClean="0"/>
          </a:p>
          <a:p>
            <a:pPr eaLnBrk="1" hangingPunct="1">
              <a:lnSpc>
                <a:spcPct val="80000"/>
              </a:lnSpc>
            </a:pPr>
            <a:r>
              <a:rPr lang="en-GB" smtClean="0"/>
              <a:t>Speeches</a:t>
            </a:r>
            <a:endParaRPr lang="en-GB" sz="1000" smtClean="0"/>
          </a:p>
          <a:p>
            <a:pPr eaLnBrk="1" hangingPunct="1">
              <a:lnSpc>
                <a:spcPct val="80000"/>
              </a:lnSpc>
            </a:pPr>
            <a:r>
              <a:rPr lang="en-GB" smtClean="0"/>
              <a:t>Pitch letter</a:t>
            </a:r>
          </a:p>
          <a:p>
            <a:pPr eaLnBrk="1" hangingPunct="1">
              <a:lnSpc>
                <a:spcPct val="80000"/>
              </a:lnSpc>
            </a:pPr>
            <a:r>
              <a:rPr lang="en-GB" smtClean="0"/>
              <a:t>Fact sheet</a:t>
            </a:r>
          </a:p>
          <a:p>
            <a:pPr eaLnBrk="1" hangingPunct="1">
              <a:lnSpc>
                <a:spcPct val="80000"/>
              </a:lnSpc>
            </a:pPr>
            <a:r>
              <a:rPr lang="en-GB" smtClean="0"/>
              <a:t>Product placement</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3164551B-D392-4A8C-B9D1-4C15F4EA4B6A}" type="slidenum">
              <a:rPr lang="en-US" smtClean="0"/>
              <a:pPr/>
              <a:t>18</a:t>
            </a:fld>
            <a:endParaRPr lang="en-US" smtClean="0"/>
          </a:p>
        </p:txBody>
      </p:sp>
      <p:sp>
        <p:nvSpPr>
          <p:cNvPr id="27652" name="Rectangle 3"/>
          <p:cNvSpPr>
            <a:spLocks noGrp="1" noChangeArrowheads="1"/>
          </p:cNvSpPr>
          <p:nvPr>
            <p:ph sz="quarter" idx="1"/>
          </p:nvPr>
        </p:nvSpPr>
        <p:spPr>
          <a:xfrm>
            <a:off x="610394" y="1600200"/>
            <a:ext cx="10987088" cy="5257800"/>
          </a:xfrm>
        </p:spPr>
        <p:txBody>
          <a:bodyPr>
            <a:normAutofit/>
          </a:bodyPr>
          <a:lstStyle/>
          <a:p>
            <a:pPr algn="just" eaLnBrk="1" hangingPunct="1">
              <a:lnSpc>
                <a:spcPct val="150000"/>
              </a:lnSpc>
            </a:pPr>
            <a:r>
              <a:rPr lang="en-US" sz="2400" b="1" smtClean="0"/>
              <a:t>Phase 5 – Ownership</a:t>
            </a:r>
          </a:p>
          <a:p>
            <a:pPr lvl="1" algn="just" eaLnBrk="1" hangingPunct="1">
              <a:lnSpc>
                <a:spcPct val="150000"/>
              </a:lnSpc>
            </a:pPr>
            <a:r>
              <a:rPr lang="en-US" sz="2400" smtClean="0">
                <a:solidFill>
                  <a:schemeClr val="tx1"/>
                </a:solidFill>
              </a:rPr>
              <a:t>The element of your advertising known as call to action motivates people to actually buy your product</a:t>
            </a:r>
          </a:p>
          <a:p>
            <a:pPr algn="just" eaLnBrk="1" hangingPunct="1">
              <a:lnSpc>
                <a:spcPct val="150000"/>
              </a:lnSpc>
            </a:pPr>
            <a:r>
              <a:rPr lang="en-US" sz="2400" b="1" smtClean="0"/>
              <a:t>Phase 6 – Reinforcement</a:t>
            </a:r>
          </a:p>
          <a:p>
            <a:pPr lvl="1" algn="just" eaLnBrk="1" hangingPunct="1">
              <a:lnSpc>
                <a:spcPct val="150000"/>
              </a:lnSpc>
            </a:pPr>
            <a:r>
              <a:rPr lang="en-US" sz="2400" smtClean="0">
                <a:solidFill>
                  <a:schemeClr val="tx1"/>
                </a:solidFill>
              </a:rPr>
              <a:t>This phase starts a new cycle in the communication process because you are sending another message to your audience and looking for feedback such as more purchase.</a:t>
            </a:r>
          </a:p>
          <a:p>
            <a:pPr algn="ctr" eaLnBrk="1" hangingPunct="1">
              <a:lnSpc>
                <a:spcPct val="150000"/>
              </a:lnSpc>
              <a:buFont typeface="Wingdings" pitchFamily="2" charset="2"/>
              <a:buNone/>
            </a:pPr>
            <a:r>
              <a:rPr lang="en-US" sz="2400" b="1" smtClean="0"/>
              <a:t>	This is also called </a:t>
            </a:r>
            <a:r>
              <a:rPr lang="en-US" sz="2400" b="1" i="1" smtClean="0"/>
              <a:t>hierarchy of effects model</a:t>
            </a:r>
            <a:endParaRPr lang="en-US" sz="2400" b="1" smtClean="0"/>
          </a:p>
          <a:p>
            <a:pPr algn="just" eaLnBrk="1" hangingPunct="1">
              <a:lnSpc>
                <a:spcPct val="80000"/>
              </a:lnSpc>
            </a:pPr>
            <a:endParaRPr lang="en-US" sz="2400" smtClean="0"/>
          </a:p>
        </p:txBody>
      </p:sp>
      <p:sp>
        <p:nvSpPr>
          <p:cNvPr id="5" name="Rectangle 2"/>
          <p:cNvSpPr>
            <a:spLocks noGrp="1" noChangeArrowheads="1"/>
          </p:cNvSpPr>
          <p:nvPr>
            <p:ph type="title"/>
          </p:nvPr>
        </p:nvSpPr>
        <p:spPr/>
        <p:txBody>
          <a:bodyPr>
            <a:normAutofit/>
          </a:bodyPr>
          <a:lstStyle/>
          <a:p>
            <a:r>
              <a:rPr lang="en-US" sz="2800" b="1" dirty="0" smtClean="0"/>
              <a:t>SIX PHASES OF ADVERTISING</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10394" y="277814"/>
            <a:ext cx="10987088" cy="636587"/>
          </a:xfrm>
        </p:spPr>
        <p:txBody>
          <a:bodyPr>
            <a:normAutofit fontScale="90000"/>
          </a:bodyPr>
          <a:lstStyle/>
          <a:p>
            <a:pPr algn="ctr" eaLnBrk="1" fontAlgn="auto" hangingPunct="1">
              <a:spcAft>
                <a:spcPts val="0"/>
              </a:spcAft>
              <a:defRPr/>
            </a:pPr>
            <a:r>
              <a:rPr lang="en-GB" sz="4000" b="1" smtClean="0"/>
              <a:t>WRITING A PRESS RELEASE</a:t>
            </a:r>
            <a:endParaRPr lang="en-US" sz="4000" b="1" smtClean="0"/>
          </a:p>
        </p:txBody>
      </p:sp>
      <p:sp>
        <p:nvSpPr>
          <p:cNvPr id="1863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419086C-DFBD-44E3-98C5-8F267EA8DCFA}" type="slidenum">
              <a:rPr lang="en-US" smtClean="0"/>
              <a:pPr/>
              <a:t>180</a:t>
            </a:fld>
            <a:endParaRPr lang="en-US" smtClean="0"/>
          </a:p>
        </p:txBody>
      </p:sp>
      <p:sp>
        <p:nvSpPr>
          <p:cNvPr id="191491" name="Rectangle 3"/>
          <p:cNvSpPr>
            <a:spLocks noGrp="1" noChangeArrowheads="1"/>
          </p:cNvSpPr>
          <p:nvPr>
            <p:ph sz="quarter" idx="1"/>
          </p:nvPr>
        </p:nvSpPr>
        <p:spPr>
          <a:xfrm>
            <a:off x="610394" y="1447800"/>
            <a:ext cx="10987088" cy="5410200"/>
          </a:xfrm>
        </p:spPr>
        <p:txBody>
          <a:bodyPr>
            <a:normAutofit fontScale="92500" lnSpcReduction="20000"/>
          </a:bodyPr>
          <a:lstStyle/>
          <a:p>
            <a:pPr marL="320040" indent="-320040" algn="just" eaLnBrk="1" fontAlgn="auto" hangingPunct="1">
              <a:lnSpc>
                <a:spcPct val="80000"/>
              </a:lnSpc>
              <a:spcAft>
                <a:spcPts val="0"/>
              </a:spcAft>
              <a:buFont typeface="Wingdings"/>
              <a:buChar char=""/>
              <a:defRPr/>
            </a:pPr>
            <a:endParaRPr lang="en-GB" sz="2400" dirty="0" smtClean="0"/>
          </a:p>
          <a:p>
            <a:pPr marL="320040" indent="-320040" algn="just" eaLnBrk="1" fontAlgn="auto" hangingPunct="1">
              <a:lnSpc>
                <a:spcPct val="80000"/>
              </a:lnSpc>
              <a:spcAft>
                <a:spcPts val="0"/>
              </a:spcAft>
              <a:buFont typeface="Wingdings"/>
              <a:buChar char=""/>
              <a:defRPr/>
            </a:pPr>
            <a:r>
              <a:rPr lang="en-GB" sz="3100" dirty="0" smtClean="0"/>
              <a:t>According to Hunt &amp; </a:t>
            </a:r>
            <a:r>
              <a:rPr lang="en-GB" sz="3100" dirty="0" err="1" smtClean="0"/>
              <a:t>Grunig</a:t>
            </a:r>
            <a:r>
              <a:rPr lang="en-GB" sz="3100" dirty="0" smtClean="0"/>
              <a:t> (1994) good release writing is clear, concise, correct and complete</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Ask (&amp; answer) who, what, why, where and when</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Most important news at the top – the 1</a:t>
            </a:r>
            <a:r>
              <a:rPr lang="en-GB" sz="3100" baseline="30000" dirty="0" smtClean="0"/>
              <a:t>st</a:t>
            </a:r>
            <a:r>
              <a:rPr lang="en-GB" sz="3100" dirty="0" smtClean="0"/>
              <a:t>  sentence</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Brief paragraphs</a:t>
            </a:r>
          </a:p>
          <a:p>
            <a:pPr marL="320040" indent="-320040" algn="just" eaLnBrk="1" fontAlgn="auto" hangingPunct="1">
              <a:lnSpc>
                <a:spcPct val="80000"/>
              </a:lnSpc>
              <a:spcAft>
                <a:spcPts val="0"/>
              </a:spcAft>
              <a:buFont typeface="Wingdings"/>
              <a:buChar char=""/>
              <a:defRPr/>
            </a:pPr>
            <a:endParaRPr lang="en-GB" sz="3100" dirty="0" smtClean="0"/>
          </a:p>
          <a:p>
            <a:pPr marL="320040" indent="-320040" algn="just" eaLnBrk="1" fontAlgn="auto" hangingPunct="1">
              <a:lnSpc>
                <a:spcPct val="80000"/>
              </a:lnSpc>
              <a:spcAft>
                <a:spcPts val="0"/>
              </a:spcAft>
              <a:buFont typeface="Wingdings"/>
              <a:buChar char=""/>
              <a:defRPr/>
            </a:pPr>
            <a:r>
              <a:rPr lang="en-GB" sz="3100" dirty="0" smtClean="0"/>
              <a:t>Match the publication and publics interest</a:t>
            </a:r>
          </a:p>
          <a:p>
            <a:pPr marL="320040" indent="-320040" algn="just" eaLnBrk="1" fontAlgn="auto" hangingPunct="1">
              <a:lnSpc>
                <a:spcPct val="80000"/>
              </a:lnSpc>
              <a:spcAft>
                <a:spcPts val="0"/>
              </a:spcAft>
              <a:buFont typeface="Wingdings"/>
              <a:buChar char=""/>
              <a:defRPr/>
            </a:pPr>
            <a:endParaRPr lang="en-GB" sz="3100" dirty="0" smtClean="0"/>
          </a:p>
          <a:p>
            <a:pPr marL="320040" indent="-320040" eaLnBrk="1" fontAlgn="auto" hangingPunct="1">
              <a:lnSpc>
                <a:spcPct val="80000"/>
              </a:lnSpc>
              <a:spcAft>
                <a:spcPts val="0"/>
              </a:spcAft>
              <a:buFont typeface="Wingdings"/>
              <a:buChar char=""/>
              <a:defRPr/>
            </a:pPr>
            <a:r>
              <a:rPr lang="en-GB" sz="3100" dirty="0" smtClean="0"/>
              <a:t>Cut out superfluous copy – draft/redraft</a:t>
            </a:r>
          </a:p>
          <a:p>
            <a:pPr marL="320040" indent="-320040" eaLnBrk="1" fontAlgn="auto" hangingPunct="1">
              <a:lnSpc>
                <a:spcPct val="80000"/>
              </a:lnSpc>
              <a:spcAft>
                <a:spcPts val="0"/>
              </a:spcAft>
              <a:buFont typeface="Wingdings"/>
              <a:buChar char=""/>
              <a:defRPr/>
            </a:pPr>
            <a:endParaRPr lang="en-GB" sz="3100" dirty="0" smtClean="0"/>
          </a:p>
          <a:p>
            <a:pPr marL="320040" indent="-320040" eaLnBrk="1" fontAlgn="auto" hangingPunct="1">
              <a:lnSpc>
                <a:spcPct val="80000"/>
              </a:lnSpc>
              <a:spcAft>
                <a:spcPts val="0"/>
              </a:spcAft>
              <a:buFont typeface="Wingdings"/>
              <a:buChar char=""/>
              <a:defRPr/>
            </a:pPr>
            <a:r>
              <a:rPr lang="en-GB" sz="3100" dirty="0" smtClean="0"/>
              <a:t>Avoid jargons, be precise</a:t>
            </a:r>
            <a:endParaRPr lang="en-US" sz="3100" dirty="0" smtClean="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02A3845-3AAE-4CB5-BDA6-0F42228AAFF6}" type="slidenum">
              <a:rPr lang="en-US" smtClean="0"/>
              <a:pPr/>
              <a:t>181</a:t>
            </a:fld>
            <a:endParaRPr lang="en-US" smtClean="0"/>
          </a:p>
        </p:txBody>
      </p:sp>
      <p:sp>
        <p:nvSpPr>
          <p:cNvPr id="187395" name="Rectangle 3"/>
          <p:cNvSpPr>
            <a:spLocks noGrp="1" noChangeArrowheads="1"/>
          </p:cNvSpPr>
          <p:nvPr>
            <p:ph sz="quarter" idx="1"/>
          </p:nvPr>
        </p:nvSpPr>
        <p:spPr>
          <a:xfrm>
            <a:off x="610394" y="76200"/>
            <a:ext cx="10987088" cy="6629400"/>
          </a:xfrm>
        </p:spPr>
        <p:txBody>
          <a:bodyPr/>
          <a:lstStyle/>
          <a:p>
            <a:pPr algn="just" eaLnBrk="1" hangingPunct="1">
              <a:lnSpc>
                <a:spcPct val="80000"/>
              </a:lnSpc>
            </a:pPr>
            <a:r>
              <a:rPr lang="en-GB" sz="2800" smtClean="0"/>
              <a:t>Be factual, don’t fudge, exaggerate, mislead</a:t>
            </a:r>
          </a:p>
          <a:p>
            <a:pPr algn="just" eaLnBrk="1" hangingPunct="1">
              <a:lnSpc>
                <a:spcPct val="80000"/>
              </a:lnSpc>
            </a:pPr>
            <a:endParaRPr lang="en-GB" sz="1000" smtClean="0"/>
          </a:p>
          <a:p>
            <a:pPr algn="just" eaLnBrk="1" hangingPunct="1">
              <a:lnSpc>
                <a:spcPct val="80000"/>
              </a:lnSpc>
            </a:pPr>
            <a:r>
              <a:rPr lang="en-GB" sz="2800" smtClean="0"/>
              <a:t>Substantiate claims, document facts, use reliable quotes where necessary</a:t>
            </a:r>
          </a:p>
          <a:p>
            <a:pPr algn="just" eaLnBrk="1" hangingPunct="1">
              <a:lnSpc>
                <a:spcPct val="80000"/>
              </a:lnSpc>
            </a:pPr>
            <a:endParaRPr lang="en-GB" sz="1000" smtClean="0"/>
          </a:p>
          <a:p>
            <a:pPr algn="just" eaLnBrk="1" hangingPunct="1">
              <a:lnSpc>
                <a:spcPct val="80000"/>
              </a:lnSpc>
            </a:pPr>
            <a:r>
              <a:rPr lang="en-GB" sz="2800" smtClean="0"/>
              <a:t>News story – is the news angle obvious / timely?</a:t>
            </a:r>
          </a:p>
          <a:p>
            <a:pPr algn="just" eaLnBrk="1" hangingPunct="1">
              <a:lnSpc>
                <a:spcPct val="80000"/>
              </a:lnSpc>
            </a:pPr>
            <a:endParaRPr lang="en-GB" sz="1000" smtClean="0"/>
          </a:p>
          <a:p>
            <a:pPr algn="just" eaLnBrk="1" hangingPunct="1">
              <a:lnSpc>
                <a:spcPct val="80000"/>
              </a:lnSpc>
            </a:pPr>
            <a:r>
              <a:rPr lang="en-GB" sz="2800" smtClean="0"/>
              <a:t>Feature story – is the human interest angle obvious?</a:t>
            </a:r>
          </a:p>
          <a:p>
            <a:pPr algn="just" eaLnBrk="1" hangingPunct="1">
              <a:lnSpc>
                <a:spcPct val="80000"/>
              </a:lnSpc>
            </a:pPr>
            <a:endParaRPr lang="en-GB" sz="1000" smtClean="0"/>
          </a:p>
          <a:p>
            <a:pPr algn="just" eaLnBrk="1" hangingPunct="1">
              <a:lnSpc>
                <a:spcPct val="80000"/>
              </a:lnSpc>
            </a:pPr>
            <a:r>
              <a:rPr lang="en-GB" sz="2800" smtClean="0"/>
              <a:t>Is it simple to understand? Can you use examples / illustrations?</a:t>
            </a:r>
          </a:p>
          <a:p>
            <a:pPr algn="just" eaLnBrk="1" hangingPunct="1">
              <a:lnSpc>
                <a:spcPct val="80000"/>
              </a:lnSpc>
            </a:pPr>
            <a:endParaRPr lang="en-GB" sz="1000" smtClean="0"/>
          </a:p>
          <a:p>
            <a:pPr algn="just" eaLnBrk="1" hangingPunct="1">
              <a:lnSpc>
                <a:spcPct val="80000"/>
              </a:lnSpc>
            </a:pPr>
            <a:r>
              <a:rPr lang="en-GB" sz="2800" smtClean="0"/>
              <a:t>Subject and opening paragraph – these can destroy the press release!</a:t>
            </a:r>
          </a:p>
          <a:p>
            <a:pPr algn="just" eaLnBrk="1" hangingPunct="1">
              <a:lnSpc>
                <a:spcPct val="80000"/>
              </a:lnSpc>
            </a:pPr>
            <a:endParaRPr lang="en-GB" sz="1000" smtClean="0"/>
          </a:p>
          <a:p>
            <a:pPr algn="just" eaLnBrk="1" hangingPunct="1">
              <a:lnSpc>
                <a:spcPct val="80000"/>
              </a:lnSpc>
            </a:pPr>
            <a:r>
              <a:rPr lang="en-GB" sz="2800" smtClean="0"/>
              <a:t>First paragraph – should fully summarise the content of the release</a:t>
            </a:r>
          </a:p>
          <a:p>
            <a:pPr algn="just" eaLnBrk="1" hangingPunct="1">
              <a:lnSpc>
                <a:spcPct val="80000"/>
              </a:lnSpc>
            </a:pPr>
            <a:endParaRPr lang="en-GB" sz="1000" smtClean="0"/>
          </a:p>
          <a:p>
            <a:pPr algn="just" eaLnBrk="1" hangingPunct="1">
              <a:lnSpc>
                <a:spcPct val="80000"/>
              </a:lnSpc>
            </a:pPr>
            <a:r>
              <a:rPr lang="en-GB" sz="2800" smtClean="0"/>
              <a:t>It should always be written as if addressing the reader of  the newspaper or journal</a:t>
            </a:r>
            <a:endParaRPr lang="en-US" sz="2800" smtClean="0"/>
          </a:p>
          <a:p>
            <a:pPr eaLnBrk="1" hangingPunct="1">
              <a:lnSpc>
                <a:spcPct val="80000"/>
              </a:lnSpc>
            </a:pPr>
            <a:endParaRPr lang="en-US" sz="2800" smtClean="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10394" y="277814"/>
            <a:ext cx="10987088" cy="712787"/>
          </a:xfrm>
        </p:spPr>
        <p:txBody>
          <a:bodyPr/>
          <a:lstStyle/>
          <a:p>
            <a:pPr algn="ctr" eaLnBrk="1" hangingPunct="1"/>
            <a:r>
              <a:rPr lang="en-GB" sz="4000" b="1" smtClean="0">
                <a:solidFill>
                  <a:schemeClr val="tx1"/>
                </a:solidFill>
              </a:rPr>
              <a:t>SOLAADS</a:t>
            </a:r>
            <a:r>
              <a:rPr lang="en-GB" sz="4000" smtClean="0"/>
              <a:t> (Jefkins, 1994)</a:t>
            </a:r>
            <a:endParaRPr lang="en-US" sz="4000" smtClean="0"/>
          </a:p>
        </p:txBody>
      </p:sp>
      <p:sp>
        <p:nvSpPr>
          <p:cNvPr id="1884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D45E8F5-3E70-41D2-B4B5-DFD8174D232B}" type="slidenum">
              <a:rPr lang="en-US" smtClean="0"/>
              <a:pPr/>
              <a:t>182</a:t>
            </a:fld>
            <a:endParaRPr lang="en-US" smtClean="0"/>
          </a:p>
        </p:txBody>
      </p:sp>
      <p:sp>
        <p:nvSpPr>
          <p:cNvPr id="193539" name="Rectangle 3"/>
          <p:cNvSpPr>
            <a:spLocks noGrp="1" noChangeArrowheads="1"/>
          </p:cNvSpPr>
          <p:nvPr>
            <p:ph sz="quarter" idx="1"/>
          </p:nvPr>
        </p:nvSpPr>
        <p:spPr>
          <a:xfrm>
            <a:off x="1119055" y="1646238"/>
            <a:ext cx="10173229" cy="5211762"/>
          </a:xfrm>
        </p:spPr>
        <p:txBody>
          <a:bodyPr>
            <a:normAutofit lnSpcReduction="10000"/>
          </a:bodyPr>
          <a:lstStyle/>
          <a:p>
            <a:pPr marL="320040" indent="-320040" eaLnBrk="1" fontAlgn="auto" hangingPunct="1">
              <a:lnSpc>
                <a:spcPct val="80000"/>
              </a:lnSpc>
              <a:spcAft>
                <a:spcPts val="0"/>
              </a:spcAft>
              <a:buClr>
                <a:schemeClr val="tx1"/>
              </a:buClr>
              <a:buFont typeface="Wingdings" pitchFamily="2" charset="2"/>
              <a:buNone/>
              <a:defRPr/>
            </a:pPr>
            <a:r>
              <a:rPr lang="en-GB" sz="2800" b="1" u="sng" dirty="0" smtClean="0"/>
              <a:t>S</a:t>
            </a:r>
            <a:r>
              <a:rPr lang="en-GB" sz="2800" dirty="0" smtClean="0"/>
              <a:t>ubject – what the story is about</a:t>
            </a:r>
          </a:p>
          <a:p>
            <a:pPr marL="320040" indent="-320040"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O</a:t>
            </a:r>
            <a:r>
              <a:rPr lang="en-GB" sz="2800" dirty="0" smtClean="0"/>
              <a:t>rganisation – what is the name of the organization</a:t>
            </a:r>
          </a:p>
          <a:p>
            <a:pPr marL="320040" indent="-320040" algn="just"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L</a:t>
            </a:r>
            <a:r>
              <a:rPr lang="en-GB" sz="2800" dirty="0" smtClean="0"/>
              <a:t>ocation – where is it to be found?</a:t>
            </a:r>
          </a:p>
          <a:p>
            <a:pPr marL="320040" indent="-320040" algn="just"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A</a:t>
            </a:r>
            <a:r>
              <a:rPr lang="en-GB" sz="2800" dirty="0" smtClean="0"/>
              <a:t>dvantages – what is new, special, beneficial about the product / service</a:t>
            </a:r>
          </a:p>
          <a:p>
            <a:pPr marL="320040" indent="-320040" algn="just"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A</a:t>
            </a:r>
            <a:r>
              <a:rPr lang="en-GB" sz="2800" dirty="0" smtClean="0"/>
              <a:t>pplications – how / by whom can the product / service be enjoyed / used</a:t>
            </a:r>
          </a:p>
          <a:p>
            <a:pPr marL="320040" indent="-320040" algn="just"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D</a:t>
            </a:r>
            <a:r>
              <a:rPr lang="en-GB" sz="2800" dirty="0" smtClean="0"/>
              <a:t>etails – what are the specifications, colours, prices, sizes…..</a:t>
            </a:r>
          </a:p>
          <a:p>
            <a:pPr marL="320040" indent="-320040" algn="just" eaLnBrk="1" fontAlgn="auto" hangingPunct="1">
              <a:lnSpc>
                <a:spcPct val="80000"/>
              </a:lnSpc>
              <a:spcAft>
                <a:spcPts val="0"/>
              </a:spcAft>
              <a:buClr>
                <a:schemeClr val="tx1"/>
              </a:buClr>
              <a:buFont typeface="Wingdings" pitchFamily="2" charset="2"/>
              <a:buNone/>
              <a:defRPr/>
            </a:pPr>
            <a:endParaRPr lang="en-GB" sz="1000" dirty="0" smtClean="0"/>
          </a:p>
          <a:p>
            <a:pPr marL="320040" indent="-320040" algn="just" eaLnBrk="1" fontAlgn="auto" hangingPunct="1">
              <a:lnSpc>
                <a:spcPct val="80000"/>
              </a:lnSpc>
              <a:spcAft>
                <a:spcPts val="0"/>
              </a:spcAft>
              <a:buClr>
                <a:schemeClr val="tx1"/>
              </a:buClr>
              <a:buFont typeface="Wingdings" pitchFamily="2" charset="2"/>
              <a:buNone/>
              <a:defRPr/>
            </a:pPr>
            <a:r>
              <a:rPr lang="en-GB" sz="2800" b="1" u="sng" dirty="0" smtClean="0"/>
              <a:t>S</a:t>
            </a:r>
            <a:r>
              <a:rPr lang="en-GB" sz="2800" dirty="0" smtClean="0"/>
              <a:t>ource – if different from the location</a:t>
            </a:r>
            <a:endParaRPr lang="en-US" sz="2800" dirty="0" smtClean="0"/>
          </a:p>
          <a:p>
            <a:pPr marL="320040" indent="-320040" eaLnBrk="1" fontAlgn="auto" hangingPunct="1">
              <a:lnSpc>
                <a:spcPct val="80000"/>
              </a:lnSpc>
              <a:spcAft>
                <a:spcPts val="0"/>
              </a:spcAft>
              <a:buFont typeface="Wingdings"/>
              <a:buChar char=""/>
              <a:defRPr/>
            </a:pPr>
            <a:endParaRPr lang="en-US" sz="2800" dirty="0" smtClean="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GB" sz="4000" b="1" smtClean="0"/>
              <a:t>DIFFERENT KINDS OF RELEASES</a:t>
            </a:r>
            <a:endParaRPr lang="en-US" b="1" smtClean="0"/>
          </a:p>
        </p:txBody>
      </p:sp>
      <p:sp>
        <p:nvSpPr>
          <p:cNvPr id="18944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A3CA533-42AE-4479-BE9A-EAD7C8DABB6A}" type="slidenum">
              <a:rPr lang="en-US" smtClean="0"/>
              <a:pPr/>
              <a:t>183</a:t>
            </a:fld>
            <a:endParaRPr lang="en-US" smtClean="0"/>
          </a:p>
        </p:txBody>
      </p:sp>
      <p:sp>
        <p:nvSpPr>
          <p:cNvPr id="189444" name="Rectangle 3"/>
          <p:cNvSpPr>
            <a:spLocks noGrp="1" noChangeArrowheads="1"/>
          </p:cNvSpPr>
          <p:nvPr>
            <p:ph sz="quarter" idx="1"/>
          </p:nvPr>
        </p:nvSpPr>
        <p:spPr>
          <a:xfrm>
            <a:off x="712126" y="1828800"/>
            <a:ext cx="10885355" cy="4648200"/>
          </a:xfrm>
        </p:spPr>
        <p:txBody>
          <a:bodyPr/>
          <a:lstStyle/>
          <a:p>
            <a:pPr eaLnBrk="1" hangingPunct="1"/>
            <a:r>
              <a:rPr lang="en-GB" smtClean="0"/>
              <a:t>The publishable release</a:t>
            </a:r>
          </a:p>
          <a:p>
            <a:pPr eaLnBrk="1" hangingPunct="1"/>
            <a:r>
              <a:rPr lang="en-GB" smtClean="0"/>
              <a:t>The background story</a:t>
            </a:r>
          </a:p>
          <a:p>
            <a:pPr eaLnBrk="1" hangingPunct="1"/>
            <a:r>
              <a:rPr lang="en-GB" smtClean="0"/>
              <a:t>The technical story with summary</a:t>
            </a:r>
          </a:p>
          <a:p>
            <a:pPr eaLnBrk="1" hangingPunct="1"/>
            <a:r>
              <a:rPr lang="en-GB" smtClean="0"/>
              <a:t>The summary of a report, speech or document</a:t>
            </a:r>
          </a:p>
          <a:p>
            <a:pPr eaLnBrk="1" hangingPunct="1"/>
            <a:r>
              <a:rPr lang="en-GB" smtClean="0"/>
              <a:t>The extended picture caption</a:t>
            </a:r>
          </a:p>
          <a:p>
            <a:pPr eaLnBrk="1" hangingPunct="1"/>
            <a:r>
              <a:rPr lang="en-GB" smtClean="0"/>
              <a:t>The brief announcement</a:t>
            </a:r>
          </a:p>
          <a:p>
            <a:pPr eaLnBrk="1" hangingPunct="1"/>
            <a:endParaRPr lang="en-US" sz="2800" smtClean="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eaLnBrk="1" hangingPunct="1"/>
            <a:r>
              <a:rPr lang="en-GB" sz="4000" b="1" smtClean="0"/>
              <a:t>VIDEO, DVD, CD-ROMS</a:t>
            </a:r>
            <a:endParaRPr lang="en-US" b="1" smtClean="0"/>
          </a:p>
        </p:txBody>
      </p:sp>
      <p:sp>
        <p:nvSpPr>
          <p:cNvPr id="19046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346E6CA-3364-42CF-9FC4-00F3704D1819}" type="slidenum">
              <a:rPr lang="en-US" smtClean="0"/>
              <a:pPr/>
              <a:t>184</a:t>
            </a:fld>
            <a:endParaRPr lang="en-US" smtClean="0"/>
          </a:p>
        </p:txBody>
      </p:sp>
      <p:sp>
        <p:nvSpPr>
          <p:cNvPr id="190468" name="Rectangle 3"/>
          <p:cNvSpPr>
            <a:spLocks noGrp="1" noChangeArrowheads="1"/>
          </p:cNvSpPr>
          <p:nvPr>
            <p:ph sz="quarter" idx="1"/>
          </p:nvPr>
        </p:nvSpPr>
        <p:spPr>
          <a:xfrm>
            <a:off x="712126" y="2362200"/>
            <a:ext cx="10885355" cy="3429000"/>
          </a:xfrm>
        </p:spPr>
        <p:txBody>
          <a:bodyPr>
            <a:normAutofit/>
          </a:bodyPr>
          <a:lstStyle/>
          <a:p>
            <a:pPr algn="just" eaLnBrk="1" hangingPunct="1"/>
            <a:r>
              <a:rPr lang="en-GB" smtClean="0"/>
              <a:t>Video (now replaced with DVD) and CD-ROMs are media that can be adapted to target important publics as distinct from commercial or mass media</a:t>
            </a:r>
          </a:p>
          <a:p>
            <a:pPr algn="just" eaLnBrk="1" hangingPunct="1"/>
            <a:endParaRPr lang="en-GB" smtClean="0"/>
          </a:p>
          <a:p>
            <a:pPr algn="just" eaLnBrk="1" hangingPunct="1"/>
            <a:r>
              <a:rPr lang="en-GB" smtClean="0"/>
              <a:t>Usually such media are created to reach special, private, identified and sometimes small audiences</a:t>
            </a:r>
            <a:endParaRPr lang="en-US" smtClean="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r>
              <a:rPr lang="en-GB" sz="4000" b="1" smtClean="0"/>
              <a:t>INTERNET &amp; E-MAIL</a:t>
            </a:r>
          </a:p>
        </p:txBody>
      </p:sp>
      <p:sp>
        <p:nvSpPr>
          <p:cNvPr id="1914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62E7000-999C-406A-BE71-978790F9FB64}" type="slidenum">
              <a:rPr lang="en-US" smtClean="0"/>
              <a:pPr/>
              <a:t>185</a:t>
            </a:fld>
            <a:endParaRPr lang="en-US" smtClean="0"/>
          </a:p>
        </p:txBody>
      </p:sp>
      <p:sp>
        <p:nvSpPr>
          <p:cNvPr id="191492" name="Rectangle 3"/>
          <p:cNvSpPr>
            <a:spLocks noGrp="1" noChangeArrowheads="1"/>
          </p:cNvSpPr>
          <p:nvPr>
            <p:ph sz="quarter" idx="1"/>
          </p:nvPr>
        </p:nvSpPr>
        <p:spPr>
          <a:xfrm>
            <a:off x="610394" y="2209800"/>
            <a:ext cx="10885355" cy="3581400"/>
          </a:xfrm>
        </p:spPr>
        <p:txBody>
          <a:bodyPr>
            <a:normAutofit/>
          </a:bodyPr>
          <a:lstStyle/>
          <a:p>
            <a:pPr algn="just" eaLnBrk="1" hangingPunct="1">
              <a:lnSpc>
                <a:spcPct val="90000"/>
              </a:lnSpc>
            </a:pPr>
            <a:r>
              <a:rPr lang="en-GB" smtClean="0"/>
              <a:t>Websites have become major communication points between organisations and their publics </a:t>
            </a:r>
          </a:p>
          <a:p>
            <a:pPr algn="just" eaLnBrk="1" hangingPunct="1">
              <a:lnSpc>
                <a:spcPct val="90000"/>
              </a:lnSpc>
              <a:buFont typeface="Wingdings" pitchFamily="2" charset="2"/>
              <a:buNone/>
            </a:pPr>
            <a:r>
              <a:rPr lang="en-GB" smtClean="0"/>
              <a:t>	</a:t>
            </a:r>
            <a:endParaRPr lang="en-GB" sz="1000" smtClean="0"/>
          </a:p>
          <a:p>
            <a:pPr algn="just" eaLnBrk="1" hangingPunct="1">
              <a:lnSpc>
                <a:spcPct val="90000"/>
              </a:lnSpc>
              <a:buFont typeface="Wingdings" pitchFamily="2" charset="2"/>
              <a:buNone/>
            </a:pPr>
            <a:endParaRPr lang="en-GB" sz="2800" smtClean="0"/>
          </a:p>
          <a:p>
            <a:pPr algn="just" eaLnBrk="1" hangingPunct="1">
              <a:lnSpc>
                <a:spcPct val="90000"/>
              </a:lnSpc>
            </a:pPr>
            <a:r>
              <a:rPr lang="en-GB" smtClean="0"/>
              <a:t>E-mail has the advantage of speed, cost and the ability to carry electronic attachments (Buena Vista launched ‘Starship Trouper’ with a digital press kit)</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10394" y="277814"/>
            <a:ext cx="10987088" cy="865187"/>
          </a:xfrm>
        </p:spPr>
        <p:txBody>
          <a:bodyPr>
            <a:normAutofit fontScale="90000"/>
          </a:bodyPr>
          <a:lstStyle/>
          <a:p>
            <a:pPr algn="ctr" eaLnBrk="1" fontAlgn="auto" hangingPunct="1">
              <a:spcAft>
                <a:spcPts val="0"/>
              </a:spcAft>
              <a:defRPr/>
            </a:pPr>
            <a:r>
              <a:rPr lang="en-GB" sz="4000" b="1" smtClean="0"/>
              <a:t>POTENTIALLY NEWSWORTHY TOPICS</a:t>
            </a:r>
            <a:endParaRPr lang="en-GB" sz="4000" smtClean="0"/>
          </a:p>
        </p:txBody>
      </p:sp>
      <p:sp>
        <p:nvSpPr>
          <p:cNvPr id="19251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CF99485-2FD4-404A-97FE-4D0427014AEC}" type="slidenum">
              <a:rPr lang="en-US" smtClean="0"/>
              <a:pPr/>
              <a:t>186</a:t>
            </a:fld>
            <a:endParaRPr lang="en-US" smtClean="0"/>
          </a:p>
        </p:txBody>
      </p:sp>
      <p:sp>
        <p:nvSpPr>
          <p:cNvPr id="192516" name="Rectangle 3"/>
          <p:cNvSpPr>
            <a:spLocks noGrp="1" noChangeArrowheads="1"/>
          </p:cNvSpPr>
          <p:nvPr>
            <p:ph sz="quarter" idx="1"/>
          </p:nvPr>
        </p:nvSpPr>
        <p:spPr>
          <a:xfrm>
            <a:off x="610394" y="1600200"/>
            <a:ext cx="10987088" cy="5257800"/>
          </a:xfrm>
        </p:spPr>
        <p:txBody>
          <a:bodyPr>
            <a:normAutofit/>
          </a:bodyPr>
          <a:lstStyle/>
          <a:p>
            <a:pPr eaLnBrk="1" hangingPunct="1">
              <a:lnSpc>
                <a:spcPct val="90000"/>
              </a:lnSpc>
            </a:pPr>
            <a:r>
              <a:rPr lang="en-GB" smtClean="0"/>
              <a:t>Being or doing something first</a:t>
            </a:r>
          </a:p>
          <a:p>
            <a:pPr eaLnBrk="1" hangingPunct="1">
              <a:lnSpc>
                <a:spcPct val="90000"/>
              </a:lnSpc>
            </a:pPr>
            <a:endParaRPr lang="en-GB" smtClean="0"/>
          </a:p>
          <a:p>
            <a:pPr eaLnBrk="1" hangingPunct="1">
              <a:lnSpc>
                <a:spcPct val="90000"/>
              </a:lnSpc>
            </a:pPr>
            <a:r>
              <a:rPr lang="en-GB" smtClean="0"/>
              <a:t>Marketing issues</a:t>
            </a:r>
          </a:p>
          <a:p>
            <a:pPr lvl="1" eaLnBrk="1" hangingPunct="1">
              <a:lnSpc>
                <a:spcPct val="90000"/>
              </a:lnSpc>
            </a:pPr>
            <a:r>
              <a:rPr lang="en-GB" smtClean="0"/>
              <a:t>New products</a:t>
            </a:r>
          </a:p>
          <a:p>
            <a:pPr lvl="1" eaLnBrk="1" hangingPunct="1">
              <a:lnSpc>
                <a:spcPct val="90000"/>
              </a:lnSpc>
            </a:pPr>
            <a:r>
              <a:rPr lang="en-GB" smtClean="0"/>
              <a:t>Research breakthroughs</a:t>
            </a:r>
          </a:p>
          <a:p>
            <a:pPr lvl="1" eaLnBrk="1" hangingPunct="1">
              <a:lnSpc>
                <a:spcPct val="90000"/>
              </a:lnSpc>
            </a:pPr>
            <a:r>
              <a:rPr lang="en-GB" smtClean="0"/>
              <a:t>Future new products</a:t>
            </a:r>
          </a:p>
          <a:p>
            <a:pPr lvl="1" eaLnBrk="1" hangingPunct="1">
              <a:lnSpc>
                <a:spcPct val="90000"/>
              </a:lnSpc>
            </a:pPr>
            <a:r>
              <a:rPr lang="en-GB" smtClean="0"/>
              <a:t>Large orders/contracts</a:t>
            </a:r>
          </a:p>
          <a:p>
            <a:pPr lvl="1" eaLnBrk="1" hangingPunct="1">
              <a:lnSpc>
                <a:spcPct val="90000"/>
              </a:lnSpc>
            </a:pPr>
            <a:r>
              <a:rPr lang="en-GB" smtClean="0"/>
              <a:t>Sponsorships</a:t>
            </a:r>
          </a:p>
          <a:p>
            <a:pPr lvl="1" eaLnBrk="1" hangingPunct="1">
              <a:lnSpc>
                <a:spcPct val="90000"/>
              </a:lnSpc>
            </a:pPr>
            <a:r>
              <a:rPr lang="en-GB" smtClean="0"/>
              <a:t>Price changes</a:t>
            </a:r>
          </a:p>
          <a:p>
            <a:pPr lvl="1" eaLnBrk="1" hangingPunct="1">
              <a:lnSpc>
                <a:spcPct val="90000"/>
              </a:lnSpc>
            </a:pPr>
            <a:r>
              <a:rPr lang="en-GB" smtClean="0"/>
              <a:t>Service changes</a:t>
            </a:r>
          </a:p>
          <a:p>
            <a:pPr lvl="1" eaLnBrk="1" hangingPunct="1">
              <a:lnSpc>
                <a:spcPct val="90000"/>
              </a:lnSpc>
            </a:pPr>
            <a:r>
              <a:rPr lang="en-GB" smtClean="0"/>
              <a:t>New logos</a:t>
            </a:r>
          </a:p>
          <a:p>
            <a:pPr lvl="1" eaLnBrk="1" hangingPunct="1">
              <a:lnSpc>
                <a:spcPct val="90000"/>
              </a:lnSpc>
            </a:pPr>
            <a:r>
              <a:rPr lang="en-GB" smtClean="0"/>
              <a:t>Export success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10394" y="277814"/>
            <a:ext cx="10987088" cy="788987"/>
          </a:xfrm>
        </p:spPr>
        <p:txBody>
          <a:bodyPr>
            <a:noAutofit/>
          </a:bodyPr>
          <a:lstStyle/>
          <a:p>
            <a:pPr eaLnBrk="1" fontAlgn="auto" hangingPunct="1">
              <a:spcAft>
                <a:spcPts val="0"/>
              </a:spcAft>
              <a:defRPr/>
            </a:pPr>
            <a:r>
              <a:rPr lang="en-GB" sz="2800" b="1" dirty="0" smtClean="0"/>
              <a:t>POTENTIALLY NEWSWORTHY TOPICS</a:t>
            </a:r>
            <a:endParaRPr lang="en-GB" sz="2800" dirty="0" smtClean="0"/>
          </a:p>
        </p:txBody>
      </p:sp>
      <p:sp>
        <p:nvSpPr>
          <p:cNvPr id="1935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BAC71D5-2CCC-4128-8AA8-AF7B10280DC6}" type="slidenum">
              <a:rPr lang="en-US" smtClean="0"/>
              <a:pPr/>
              <a:t>187</a:t>
            </a:fld>
            <a:endParaRPr lang="en-US" smtClean="0"/>
          </a:p>
        </p:txBody>
      </p:sp>
      <p:sp>
        <p:nvSpPr>
          <p:cNvPr id="193540" name="Rectangle 3"/>
          <p:cNvSpPr>
            <a:spLocks noGrp="1" noChangeArrowheads="1"/>
          </p:cNvSpPr>
          <p:nvPr>
            <p:ph sz="quarter" idx="1"/>
          </p:nvPr>
        </p:nvSpPr>
        <p:spPr>
          <a:xfrm>
            <a:off x="610394" y="1524000"/>
            <a:ext cx="10987088" cy="5105400"/>
          </a:xfrm>
        </p:spPr>
        <p:txBody>
          <a:bodyPr/>
          <a:lstStyle/>
          <a:p>
            <a:pPr eaLnBrk="1" hangingPunct="1">
              <a:lnSpc>
                <a:spcPct val="80000"/>
              </a:lnSpc>
            </a:pPr>
            <a:endParaRPr lang="en-GB" sz="2800" dirty="0" smtClean="0"/>
          </a:p>
          <a:p>
            <a:pPr eaLnBrk="1" hangingPunct="1">
              <a:lnSpc>
                <a:spcPct val="80000"/>
              </a:lnSpc>
            </a:pPr>
            <a:r>
              <a:rPr lang="en-GB" dirty="0" smtClean="0"/>
              <a:t>Production Issues</a:t>
            </a:r>
          </a:p>
          <a:p>
            <a:pPr lvl="1" eaLnBrk="1" hangingPunct="1">
              <a:lnSpc>
                <a:spcPct val="80000"/>
              </a:lnSpc>
            </a:pPr>
            <a:r>
              <a:rPr lang="en-GB" sz="2900" dirty="0" smtClean="0"/>
              <a:t>Productivity achievements</a:t>
            </a:r>
          </a:p>
          <a:p>
            <a:pPr lvl="1" eaLnBrk="1" hangingPunct="1">
              <a:lnSpc>
                <a:spcPct val="80000"/>
              </a:lnSpc>
            </a:pPr>
            <a:r>
              <a:rPr lang="en-GB" sz="2900" dirty="0" smtClean="0"/>
              <a:t>Employment changes</a:t>
            </a:r>
          </a:p>
          <a:p>
            <a:pPr lvl="1" eaLnBrk="1" hangingPunct="1">
              <a:lnSpc>
                <a:spcPct val="80000"/>
              </a:lnSpc>
            </a:pPr>
            <a:r>
              <a:rPr lang="en-GB" sz="2900" dirty="0" smtClean="0"/>
              <a:t>Capital changes</a:t>
            </a:r>
          </a:p>
          <a:p>
            <a:pPr eaLnBrk="1" hangingPunct="1">
              <a:lnSpc>
                <a:spcPct val="80000"/>
              </a:lnSpc>
            </a:pPr>
            <a:endParaRPr lang="en-GB" dirty="0" smtClean="0"/>
          </a:p>
          <a:p>
            <a:pPr eaLnBrk="1" hangingPunct="1">
              <a:lnSpc>
                <a:spcPct val="80000"/>
              </a:lnSpc>
            </a:pPr>
            <a:r>
              <a:rPr lang="en-GB" dirty="0" smtClean="0"/>
              <a:t>Financial Issues</a:t>
            </a:r>
          </a:p>
          <a:p>
            <a:pPr lvl="1" eaLnBrk="1" hangingPunct="1">
              <a:lnSpc>
                <a:spcPct val="80000"/>
              </a:lnSpc>
            </a:pPr>
            <a:r>
              <a:rPr lang="en-GB" sz="2900" dirty="0" smtClean="0"/>
              <a:t>Financial statements</a:t>
            </a:r>
          </a:p>
          <a:p>
            <a:pPr lvl="1" eaLnBrk="1" hangingPunct="1">
              <a:lnSpc>
                <a:spcPct val="80000"/>
              </a:lnSpc>
            </a:pPr>
            <a:r>
              <a:rPr lang="en-GB" sz="2900" dirty="0" smtClean="0"/>
              <a:t>Acquisitions</a:t>
            </a:r>
          </a:p>
          <a:p>
            <a:pPr lvl="1" eaLnBrk="1" hangingPunct="1">
              <a:lnSpc>
                <a:spcPct val="80000"/>
              </a:lnSpc>
            </a:pPr>
            <a:r>
              <a:rPr lang="en-GB" sz="2900" dirty="0" smtClean="0"/>
              <a:t>Sales/profit achievements</a:t>
            </a:r>
          </a:p>
          <a:p>
            <a:pPr eaLnBrk="1" hangingPunct="1">
              <a:lnSpc>
                <a:spcPct val="80000"/>
              </a:lnSpc>
            </a:pPr>
            <a:endParaRPr lang="en-GB" sz="1000" dirty="0" smtClean="0"/>
          </a:p>
          <a:p>
            <a:pPr eaLnBrk="1" hangingPunct="1">
              <a:lnSpc>
                <a:spcPct val="80000"/>
              </a:lnSpc>
            </a:pPr>
            <a:endParaRPr lang="en-GB" dirty="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Autofit/>
          </a:bodyPr>
          <a:lstStyle/>
          <a:p>
            <a:pPr eaLnBrk="1" fontAlgn="auto" hangingPunct="1">
              <a:spcAft>
                <a:spcPts val="0"/>
              </a:spcAft>
              <a:defRPr/>
            </a:pPr>
            <a:r>
              <a:rPr lang="en-GB" sz="2800" b="1" dirty="0" smtClean="0"/>
              <a:t>POTENTIALLY NEWSWORTHY TOPICS</a:t>
            </a:r>
            <a:endParaRPr lang="en-GB" sz="2400" b="1" dirty="0" smtClean="0"/>
          </a:p>
        </p:txBody>
      </p:sp>
      <p:sp>
        <p:nvSpPr>
          <p:cNvPr id="1945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509D63B-DE88-4AA0-BC06-747EDD675BC9}" type="slidenum">
              <a:rPr lang="en-US" smtClean="0"/>
              <a:pPr/>
              <a:t>188</a:t>
            </a:fld>
            <a:endParaRPr lang="en-US" smtClean="0"/>
          </a:p>
        </p:txBody>
      </p:sp>
      <p:sp>
        <p:nvSpPr>
          <p:cNvPr id="194564" name="Rectangle 3"/>
          <p:cNvSpPr>
            <a:spLocks noGrp="1" noChangeArrowheads="1"/>
          </p:cNvSpPr>
          <p:nvPr>
            <p:ph sz="quarter" idx="1"/>
          </p:nvPr>
        </p:nvSpPr>
        <p:spPr>
          <a:xfrm>
            <a:off x="712126" y="1981200"/>
            <a:ext cx="10885355" cy="4495800"/>
          </a:xfrm>
        </p:spPr>
        <p:txBody>
          <a:bodyPr>
            <a:normAutofit/>
          </a:bodyPr>
          <a:lstStyle/>
          <a:p>
            <a:pPr eaLnBrk="1" hangingPunct="1">
              <a:lnSpc>
                <a:spcPct val="90000"/>
              </a:lnSpc>
            </a:pPr>
            <a:r>
              <a:rPr lang="en-GB" sz="2800" smtClean="0"/>
              <a:t>General Issues</a:t>
            </a:r>
          </a:p>
          <a:p>
            <a:pPr lvl="1" eaLnBrk="1" hangingPunct="1">
              <a:lnSpc>
                <a:spcPct val="90000"/>
              </a:lnSpc>
            </a:pPr>
            <a:r>
              <a:rPr lang="en-GB" smtClean="0"/>
              <a:t>Conferences, seminars</a:t>
            </a:r>
          </a:p>
          <a:p>
            <a:pPr lvl="1" eaLnBrk="1" hangingPunct="1">
              <a:lnSpc>
                <a:spcPct val="90000"/>
              </a:lnSpc>
            </a:pPr>
            <a:r>
              <a:rPr lang="en-GB" smtClean="0"/>
              <a:t>Anniversaries of significant events</a:t>
            </a:r>
          </a:p>
          <a:p>
            <a:pPr lvl="1" eaLnBrk="1" hangingPunct="1">
              <a:lnSpc>
                <a:spcPct val="90000"/>
              </a:lnSpc>
            </a:pPr>
            <a:endParaRPr lang="en-GB" smtClean="0"/>
          </a:p>
          <a:p>
            <a:pPr eaLnBrk="1" hangingPunct="1">
              <a:lnSpc>
                <a:spcPct val="90000"/>
              </a:lnSpc>
            </a:pPr>
            <a:r>
              <a:rPr lang="en-GB" sz="2800" smtClean="0"/>
              <a:t>Personal Issues</a:t>
            </a:r>
          </a:p>
          <a:p>
            <a:pPr lvl="1" eaLnBrk="1" hangingPunct="1">
              <a:lnSpc>
                <a:spcPct val="90000"/>
              </a:lnSpc>
            </a:pPr>
            <a:r>
              <a:rPr lang="en-GB" smtClean="0"/>
              <a:t>Training awards</a:t>
            </a:r>
          </a:p>
          <a:p>
            <a:pPr lvl="1" eaLnBrk="1" hangingPunct="1">
              <a:lnSpc>
                <a:spcPct val="90000"/>
              </a:lnSpc>
            </a:pPr>
            <a:r>
              <a:rPr lang="en-GB" smtClean="0"/>
              <a:t>Promotions/new appointments</a:t>
            </a:r>
          </a:p>
          <a:p>
            <a:pPr lvl="1" eaLnBrk="1" hangingPunct="1">
              <a:lnSpc>
                <a:spcPct val="90000"/>
              </a:lnSpc>
            </a:pPr>
            <a:r>
              <a:rPr lang="en-GB" smtClean="0"/>
              <a:t>Success stories </a:t>
            </a:r>
          </a:p>
          <a:p>
            <a:pPr lvl="1" eaLnBrk="1" hangingPunct="1">
              <a:lnSpc>
                <a:spcPct val="90000"/>
              </a:lnSpc>
            </a:pPr>
            <a:r>
              <a:rPr lang="en-GB" smtClean="0"/>
              <a:t>Visits by famous people</a:t>
            </a:r>
          </a:p>
          <a:p>
            <a:pPr lvl="1" eaLnBrk="1" hangingPunct="1">
              <a:lnSpc>
                <a:spcPct val="90000"/>
              </a:lnSpc>
            </a:pPr>
            <a:r>
              <a:rPr lang="en-GB" smtClean="0"/>
              <a:t>Reports of interviews</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03465" y="277814"/>
            <a:ext cx="12004410" cy="788987"/>
          </a:xfrm>
        </p:spPr>
        <p:txBody>
          <a:bodyPr>
            <a:noAutofit/>
          </a:bodyPr>
          <a:lstStyle/>
          <a:p>
            <a:pPr eaLnBrk="1" fontAlgn="auto" hangingPunct="1">
              <a:spcAft>
                <a:spcPts val="0"/>
              </a:spcAft>
              <a:defRPr/>
            </a:pPr>
            <a:r>
              <a:rPr lang="en-GB" sz="2800" b="1" dirty="0" smtClean="0"/>
              <a:t>FACT SHEET, PITCH LETTERS, NEWS KITS</a:t>
            </a:r>
          </a:p>
        </p:txBody>
      </p:sp>
      <p:sp>
        <p:nvSpPr>
          <p:cNvPr id="1955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E9E1EFB-1A2F-412A-861E-905C6C3CA56A}" type="slidenum">
              <a:rPr lang="en-US" smtClean="0"/>
              <a:pPr/>
              <a:t>189</a:t>
            </a:fld>
            <a:endParaRPr lang="en-US" smtClean="0"/>
          </a:p>
        </p:txBody>
      </p:sp>
      <p:sp>
        <p:nvSpPr>
          <p:cNvPr id="195588" name="Rectangle 3"/>
          <p:cNvSpPr>
            <a:spLocks noGrp="1" noChangeArrowheads="1"/>
          </p:cNvSpPr>
          <p:nvPr>
            <p:ph sz="quarter" idx="1"/>
          </p:nvPr>
        </p:nvSpPr>
        <p:spPr>
          <a:xfrm>
            <a:off x="610394" y="1828800"/>
            <a:ext cx="10987088" cy="4724400"/>
          </a:xfrm>
        </p:spPr>
        <p:txBody>
          <a:bodyPr>
            <a:normAutofit/>
          </a:bodyPr>
          <a:lstStyle/>
          <a:p>
            <a:pPr eaLnBrk="1" hangingPunct="1">
              <a:lnSpc>
                <a:spcPct val="90000"/>
              </a:lnSpc>
            </a:pPr>
            <a:r>
              <a:rPr lang="en-GB" sz="2800" smtClean="0"/>
              <a:t>Fact sheets</a:t>
            </a:r>
          </a:p>
          <a:p>
            <a:pPr lvl="1" eaLnBrk="1" hangingPunct="1">
              <a:lnSpc>
                <a:spcPct val="90000"/>
              </a:lnSpc>
            </a:pPr>
            <a:r>
              <a:rPr lang="en-GB" smtClean="0"/>
              <a:t>Summary of key info</a:t>
            </a:r>
          </a:p>
          <a:p>
            <a:pPr lvl="1" eaLnBrk="1" hangingPunct="1">
              <a:lnSpc>
                <a:spcPct val="90000"/>
              </a:lnSpc>
            </a:pPr>
            <a:endParaRPr lang="en-GB" smtClean="0"/>
          </a:p>
          <a:p>
            <a:pPr eaLnBrk="1" hangingPunct="1">
              <a:lnSpc>
                <a:spcPct val="90000"/>
              </a:lnSpc>
            </a:pPr>
            <a:r>
              <a:rPr lang="en-GB" sz="2800" smtClean="0"/>
              <a:t>Pitch letters</a:t>
            </a:r>
          </a:p>
          <a:p>
            <a:pPr lvl="1" algn="just" eaLnBrk="1" hangingPunct="1">
              <a:lnSpc>
                <a:spcPct val="90000"/>
              </a:lnSpc>
            </a:pPr>
            <a:r>
              <a:rPr lang="en-GB" smtClean="0"/>
              <a:t>Story proposal sent to journalist who will follow it up</a:t>
            </a:r>
          </a:p>
          <a:p>
            <a:pPr lvl="1" eaLnBrk="1" hangingPunct="1">
              <a:lnSpc>
                <a:spcPct val="90000"/>
              </a:lnSpc>
            </a:pPr>
            <a:endParaRPr lang="en-GB" smtClean="0"/>
          </a:p>
          <a:p>
            <a:pPr eaLnBrk="1" hangingPunct="1">
              <a:lnSpc>
                <a:spcPct val="90000"/>
              </a:lnSpc>
            </a:pPr>
            <a:r>
              <a:rPr lang="en-GB" sz="2800" smtClean="0"/>
              <a:t>Press / news kits</a:t>
            </a:r>
          </a:p>
          <a:p>
            <a:pPr lvl="1" algn="just" eaLnBrk="1" hangingPunct="1">
              <a:lnSpc>
                <a:spcPct val="90000"/>
              </a:lnSpc>
            </a:pPr>
            <a:r>
              <a:rPr lang="en-GB" smtClean="0"/>
              <a:t>Info pack sent to journalists covering major event or press conference. Includes biographies, historical info, maps, drawings, photos, speeches, quotes, contact info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0394" y="152400"/>
            <a:ext cx="11190552" cy="990600"/>
          </a:xfrm>
        </p:spPr>
        <p:txBody>
          <a:bodyPr>
            <a:noAutofit/>
          </a:bodyPr>
          <a:lstStyle/>
          <a:p>
            <a:pPr eaLnBrk="1" fontAlgn="auto" hangingPunct="1">
              <a:spcAft>
                <a:spcPts val="0"/>
              </a:spcAft>
              <a:defRPr/>
            </a:pPr>
            <a:r>
              <a:rPr lang="en-US" sz="2800" b="1" dirty="0" smtClean="0"/>
              <a:t>INTEGRATE MARKETING COMMUNICATION (IMC)</a:t>
            </a:r>
          </a:p>
        </p:txBody>
      </p:sp>
      <p:sp>
        <p:nvSpPr>
          <p:cNvPr id="286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6388C0FC-5B7A-4F33-B205-DBDB13EF8D02}" type="slidenum">
              <a:rPr lang="en-US" smtClean="0"/>
              <a:pPr/>
              <a:t>19</a:t>
            </a:fld>
            <a:endParaRPr lang="en-US" smtClean="0"/>
          </a:p>
        </p:txBody>
      </p:sp>
      <p:sp>
        <p:nvSpPr>
          <p:cNvPr id="28676" name="Rectangle 3"/>
          <p:cNvSpPr>
            <a:spLocks noGrp="1" noChangeArrowheads="1"/>
          </p:cNvSpPr>
          <p:nvPr>
            <p:ph sz="quarter" idx="1"/>
          </p:nvPr>
        </p:nvSpPr>
        <p:spPr>
          <a:xfrm>
            <a:off x="610394" y="1219201"/>
            <a:ext cx="10987088" cy="4937125"/>
          </a:xfrm>
        </p:spPr>
        <p:txBody>
          <a:bodyPr>
            <a:normAutofit/>
          </a:bodyPr>
          <a:lstStyle/>
          <a:p>
            <a:pPr eaLnBrk="1" hangingPunct="1">
              <a:buFont typeface="Wingdings" pitchFamily="2" charset="2"/>
              <a:buNone/>
            </a:pPr>
            <a:r>
              <a:rPr lang="en-US" dirty="0" smtClean="0"/>
              <a:t>	</a:t>
            </a:r>
          </a:p>
          <a:p>
            <a:pPr algn="just" eaLnBrk="1" hangingPunct="1">
              <a:lnSpc>
                <a:spcPct val="150000"/>
              </a:lnSpc>
              <a:buFont typeface="Wingdings" pitchFamily="2" charset="2"/>
              <a:buNone/>
            </a:pPr>
            <a:r>
              <a:rPr lang="en-US" dirty="0" smtClean="0"/>
              <a:t>	A strategy of coordinating and integrating all of a company’s marketing efforts as well as its promotional communications (through all the diverse channels of communication) to convey a consistent, unified message and image.</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eaLnBrk="1" fontAlgn="auto" hangingPunct="1">
              <a:spcAft>
                <a:spcPts val="0"/>
              </a:spcAft>
              <a:defRPr/>
            </a:pPr>
            <a:r>
              <a:rPr lang="en-GB" sz="2800" b="1" dirty="0" smtClean="0"/>
              <a:t>CORPORATE COMMUNICATION</a:t>
            </a:r>
          </a:p>
        </p:txBody>
      </p:sp>
      <p:sp>
        <p:nvSpPr>
          <p:cNvPr id="1966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A60A04A-B897-4932-A605-182DCA98545C}" type="slidenum">
              <a:rPr lang="en-US" smtClean="0"/>
              <a:pPr/>
              <a:t>190</a:t>
            </a:fld>
            <a:endParaRPr lang="en-US" smtClean="0"/>
          </a:p>
        </p:txBody>
      </p:sp>
      <p:sp>
        <p:nvSpPr>
          <p:cNvPr id="201731" name="Rectangle 3"/>
          <p:cNvSpPr>
            <a:spLocks noGrp="1" noChangeArrowheads="1"/>
          </p:cNvSpPr>
          <p:nvPr>
            <p:ph sz="quarter" idx="1"/>
          </p:nvPr>
        </p:nvSpPr>
        <p:spPr>
          <a:xfrm>
            <a:off x="712126" y="1905000"/>
            <a:ext cx="10885355" cy="4495800"/>
          </a:xfrm>
        </p:spPr>
        <p:txBody>
          <a:bodyPr>
            <a:normAutofit fontScale="92500" lnSpcReduction="10000"/>
          </a:bodyPr>
          <a:lstStyle/>
          <a:p>
            <a:pPr marL="320040" indent="-320040" eaLnBrk="1" fontAlgn="auto" hangingPunct="1">
              <a:lnSpc>
                <a:spcPct val="90000"/>
              </a:lnSpc>
              <a:spcAft>
                <a:spcPts val="0"/>
              </a:spcAft>
              <a:buFont typeface="Wingdings"/>
              <a:buChar char=""/>
              <a:defRPr/>
            </a:pPr>
            <a:r>
              <a:rPr lang="en-GB" sz="2800" dirty="0" smtClean="0"/>
              <a:t>Senior management activity, involved with key stakeholders</a:t>
            </a:r>
          </a:p>
          <a:p>
            <a:pPr marL="320040" indent="-320040" eaLnBrk="1" fontAlgn="auto" hangingPunct="1">
              <a:lnSpc>
                <a:spcPct val="90000"/>
              </a:lnSpc>
              <a:spcAft>
                <a:spcPts val="0"/>
              </a:spcAft>
              <a:buFont typeface="Wingdings"/>
              <a:buChar char=""/>
              <a:defRPr/>
            </a:pPr>
            <a:endParaRPr lang="en-GB" sz="2000" dirty="0" smtClean="0"/>
          </a:p>
          <a:p>
            <a:pPr marL="320040" indent="-320040" eaLnBrk="1" fontAlgn="auto" hangingPunct="1">
              <a:lnSpc>
                <a:spcPct val="90000"/>
              </a:lnSpc>
              <a:spcAft>
                <a:spcPts val="0"/>
              </a:spcAft>
              <a:buFont typeface="Wingdings"/>
              <a:buChar char=""/>
              <a:defRPr/>
            </a:pPr>
            <a:r>
              <a:rPr lang="en-GB" sz="2800" dirty="0" smtClean="0"/>
              <a:t>Corporate image and reputation	</a:t>
            </a:r>
          </a:p>
          <a:p>
            <a:pPr marL="640080" lvl="1" indent="-274320" eaLnBrk="1" fontAlgn="auto" hangingPunct="1">
              <a:lnSpc>
                <a:spcPct val="90000"/>
              </a:lnSpc>
              <a:spcAft>
                <a:spcPts val="0"/>
              </a:spcAft>
              <a:buFont typeface="Wingdings 2"/>
              <a:buChar char=""/>
              <a:defRPr/>
            </a:pPr>
            <a:r>
              <a:rPr lang="en-GB" dirty="0" smtClean="0"/>
              <a:t>Tools:	</a:t>
            </a:r>
          </a:p>
          <a:p>
            <a:pPr marL="822960" lvl="2" eaLnBrk="1" fontAlgn="auto" hangingPunct="1">
              <a:lnSpc>
                <a:spcPct val="90000"/>
              </a:lnSpc>
              <a:spcAft>
                <a:spcPts val="0"/>
              </a:spcAft>
              <a:buClr>
                <a:schemeClr val="bg1">
                  <a:shade val="50000"/>
                </a:schemeClr>
              </a:buClr>
              <a:buFont typeface="Wingdings"/>
              <a:buChar char=""/>
              <a:defRPr/>
            </a:pPr>
            <a:r>
              <a:rPr lang="en-GB" sz="2800" dirty="0" smtClean="0"/>
              <a:t>Corporate advertising</a:t>
            </a:r>
          </a:p>
          <a:p>
            <a:pPr marL="822960" lvl="2" eaLnBrk="1" fontAlgn="auto" hangingPunct="1">
              <a:lnSpc>
                <a:spcPct val="90000"/>
              </a:lnSpc>
              <a:spcAft>
                <a:spcPts val="0"/>
              </a:spcAft>
              <a:buClr>
                <a:schemeClr val="bg1">
                  <a:shade val="50000"/>
                </a:schemeClr>
              </a:buClr>
              <a:buFont typeface="Wingdings"/>
              <a:buChar char=""/>
              <a:defRPr/>
            </a:pPr>
            <a:r>
              <a:rPr lang="en-GB" sz="2800" dirty="0" smtClean="0"/>
              <a:t>Public service announcements (PSA’s)</a:t>
            </a:r>
          </a:p>
          <a:p>
            <a:pPr marL="822960" lvl="2" eaLnBrk="1" fontAlgn="auto" hangingPunct="1">
              <a:lnSpc>
                <a:spcPct val="90000"/>
              </a:lnSpc>
              <a:spcAft>
                <a:spcPts val="0"/>
              </a:spcAft>
              <a:buClr>
                <a:schemeClr val="bg1">
                  <a:shade val="50000"/>
                </a:schemeClr>
              </a:buClr>
              <a:buFont typeface="Wingdings"/>
              <a:buChar char=""/>
              <a:defRPr/>
            </a:pPr>
            <a:r>
              <a:rPr lang="en-GB" sz="2800" dirty="0" smtClean="0"/>
              <a:t>Lobbying </a:t>
            </a:r>
          </a:p>
          <a:p>
            <a:pPr marL="822960" lvl="2" eaLnBrk="1" fontAlgn="auto" hangingPunct="1">
              <a:lnSpc>
                <a:spcPct val="90000"/>
              </a:lnSpc>
              <a:spcAft>
                <a:spcPts val="0"/>
              </a:spcAft>
              <a:buClr>
                <a:schemeClr val="bg1">
                  <a:shade val="50000"/>
                </a:schemeClr>
              </a:buClr>
              <a:buFont typeface="Wingdings"/>
              <a:buChar char=""/>
              <a:defRPr/>
            </a:pPr>
            <a:endParaRPr lang="en-GB" dirty="0" smtClean="0"/>
          </a:p>
          <a:p>
            <a:pPr marL="320040" indent="-320040" eaLnBrk="1" fontAlgn="auto" hangingPunct="1">
              <a:lnSpc>
                <a:spcPct val="90000"/>
              </a:lnSpc>
              <a:spcAft>
                <a:spcPts val="0"/>
              </a:spcAft>
              <a:buFont typeface="Wingdings"/>
              <a:buChar char=""/>
              <a:defRPr/>
            </a:pPr>
            <a:r>
              <a:rPr lang="en-GB" sz="2800" dirty="0" smtClean="0"/>
              <a:t>Mission marketing &amp; Cause Marketing</a:t>
            </a:r>
          </a:p>
          <a:p>
            <a:pPr marL="640080" lvl="1" indent="-274320" eaLnBrk="1" fontAlgn="auto" hangingPunct="1">
              <a:lnSpc>
                <a:spcPct val="90000"/>
              </a:lnSpc>
              <a:spcAft>
                <a:spcPts val="0"/>
              </a:spcAft>
              <a:buFont typeface="Wingdings 2"/>
              <a:buChar char=""/>
              <a:defRPr/>
            </a:pPr>
            <a:r>
              <a:rPr lang="en-GB" dirty="0" smtClean="0"/>
              <a:t>Tools:</a:t>
            </a:r>
          </a:p>
          <a:p>
            <a:pPr marL="822960" lvl="2" eaLnBrk="1" fontAlgn="auto" hangingPunct="1">
              <a:lnSpc>
                <a:spcPct val="90000"/>
              </a:lnSpc>
              <a:spcAft>
                <a:spcPts val="0"/>
              </a:spcAft>
              <a:buClr>
                <a:schemeClr val="bg1">
                  <a:shade val="50000"/>
                </a:schemeClr>
              </a:buClr>
              <a:buFont typeface="Wingdings"/>
              <a:buChar char=""/>
              <a:defRPr/>
            </a:pPr>
            <a:r>
              <a:rPr lang="en-GB" sz="2800" dirty="0" smtClean="0"/>
              <a:t>sponsorship</a:t>
            </a:r>
          </a:p>
          <a:p>
            <a:pPr marL="320040" indent="-320040" eaLnBrk="1" fontAlgn="auto" hangingPunct="1">
              <a:lnSpc>
                <a:spcPct val="90000"/>
              </a:lnSpc>
              <a:spcAft>
                <a:spcPts val="0"/>
              </a:spcAft>
              <a:buFont typeface="Wingdings"/>
              <a:buChar char=""/>
              <a:defRPr/>
            </a:pPr>
            <a:endParaRPr lang="en-GB" sz="2800"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en-GB" sz="2800" b="1" dirty="0" smtClean="0"/>
              <a:t>EMPLOYEE &amp; FINANCIAL RELATIONS</a:t>
            </a:r>
          </a:p>
        </p:txBody>
      </p:sp>
      <p:sp>
        <p:nvSpPr>
          <p:cNvPr id="1976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81EB804-0CD3-4B84-B718-0705D57BD273}" type="slidenum">
              <a:rPr lang="en-US" smtClean="0"/>
              <a:pPr/>
              <a:t>191</a:t>
            </a:fld>
            <a:endParaRPr lang="en-US" smtClean="0"/>
          </a:p>
        </p:txBody>
      </p:sp>
      <p:sp>
        <p:nvSpPr>
          <p:cNvPr id="202755" name="Rectangle 3"/>
          <p:cNvSpPr>
            <a:spLocks noGrp="1" noChangeArrowheads="1"/>
          </p:cNvSpPr>
          <p:nvPr>
            <p:ph sz="quarter" idx="1"/>
          </p:nvPr>
        </p:nvSpPr>
        <p:spPr>
          <a:xfrm>
            <a:off x="712126" y="1905000"/>
            <a:ext cx="10885355" cy="4648200"/>
          </a:xfrm>
        </p:spPr>
        <p:txBody>
          <a:bodyPr>
            <a:normAutofit fontScale="92500" lnSpcReduction="10000"/>
          </a:bodyPr>
          <a:lstStyle/>
          <a:p>
            <a:pPr marL="320040" indent="-320040" algn="just" eaLnBrk="1" fontAlgn="auto" hangingPunct="1">
              <a:lnSpc>
                <a:spcPct val="90000"/>
              </a:lnSpc>
              <a:spcAft>
                <a:spcPts val="0"/>
              </a:spcAft>
              <a:buFont typeface="Wingdings"/>
              <a:buChar char=""/>
              <a:defRPr/>
            </a:pPr>
            <a:r>
              <a:rPr lang="en-GB" sz="3100" dirty="0" smtClean="0"/>
              <a:t>Employee relations – establishes positive relations with employees</a:t>
            </a:r>
          </a:p>
          <a:p>
            <a:pPr marL="320040" indent="-320040" algn="just" eaLnBrk="1" fontAlgn="auto" hangingPunct="1">
              <a:lnSpc>
                <a:spcPct val="90000"/>
              </a:lnSpc>
              <a:spcAft>
                <a:spcPts val="0"/>
              </a:spcAft>
              <a:buFont typeface="Wingdings"/>
              <a:buChar char=""/>
              <a:defRPr/>
            </a:pPr>
            <a:endParaRPr lang="en-GB" sz="2800" dirty="0" smtClean="0"/>
          </a:p>
          <a:p>
            <a:pPr marL="640080" lvl="1" indent="-274320" algn="just" eaLnBrk="1" fontAlgn="auto" hangingPunct="1">
              <a:lnSpc>
                <a:spcPct val="90000"/>
              </a:lnSpc>
              <a:spcAft>
                <a:spcPts val="0"/>
              </a:spcAft>
              <a:buFont typeface="Wingdings 2"/>
              <a:buChar char=""/>
              <a:defRPr/>
            </a:pPr>
            <a:r>
              <a:rPr lang="en-GB" sz="2800" dirty="0" smtClean="0"/>
              <a:t>Internal marketing, newsletters, staff magazines, bulletin boards, posters, meetings, websites, intranets, family days</a:t>
            </a:r>
          </a:p>
          <a:p>
            <a:pPr marL="640080" lvl="1" indent="-274320" algn="just" eaLnBrk="1" fontAlgn="auto" hangingPunct="1">
              <a:lnSpc>
                <a:spcPct val="90000"/>
              </a:lnSpc>
              <a:spcAft>
                <a:spcPts val="0"/>
              </a:spcAft>
              <a:buFont typeface="Wingdings 2"/>
              <a:buChar char=""/>
              <a:defRPr/>
            </a:pPr>
            <a:endParaRPr lang="en-GB" dirty="0" smtClean="0"/>
          </a:p>
          <a:p>
            <a:pPr marL="320040" indent="-320040" algn="just" eaLnBrk="1" fontAlgn="auto" hangingPunct="1">
              <a:lnSpc>
                <a:spcPct val="90000"/>
              </a:lnSpc>
              <a:spcAft>
                <a:spcPts val="0"/>
              </a:spcAft>
              <a:buFont typeface="Wingdings"/>
              <a:buChar char=""/>
              <a:defRPr/>
            </a:pPr>
            <a:r>
              <a:rPr lang="en-GB" sz="3100" dirty="0" smtClean="0"/>
              <a:t>Financial relations – investors analysts, stockbroker and financial media</a:t>
            </a:r>
          </a:p>
          <a:p>
            <a:pPr marL="320040" indent="-320040" algn="just" eaLnBrk="1" fontAlgn="auto" hangingPunct="1">
              <a:lnSpc>
                <a:spcPct val="90000"/>
              </a:lnSpc>
              <a:spcAft>
                <a:spcPts val="0"/>
              </a:spcAft>
              <a:buFont typeface="Wingdings"/>
              <a:buChar char=""/>
              <a:defRPr/>
            </a:pPr>
            <a:endParaRPr lang="en-GB" sz="2800" dirty="0" smtClean="0"/>
          </a:p>
          <a:p>
            <a:pPr marL="640080" lvl="1" indent="-274320" algn="just" eaLnBrk="1" fontAlgn="auto" hangingPunct="1">
              <a:lnSpc>
                <a:spcPct val="90000"/>
              </a:lnSpc>
              <a:spcAft>
                <a:spcPts val="0"/>
              </a:spcAft>
              <a:buFont typeface="Wingdings 2"/>
              <a:buChar char=""/>
              <a:defRPr/>
            </a:pPr>
            <a:r>
              <a:rPr lang="en-GB" sz="2800" dirty="0" smtClean="0"/>
              <a:t>AGM’s, annual reports, website, press releases, customer/shareholder magazines</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1424252" y="3886201"/>
            <a:ext cx="9461103" cy="1736725"/>
          </a:xfrm>
        </p:spPr>
        <p:txBody>
          <a:bodyPr>
            <a:normAutofit/>
          </a:bodyPr>
          <a:lstStyle/>
          <a:p>
            <a:pPr algn="ctr" eaLnBrk="1" hangingPunct="1"/>
            <a:r>
              <a:rPr lang="en-US" sz="2800" b="1" dirty="0" smtClean="0"/>
              <a:t>PLANNING &amp;  EXECUTING THE PR PROGRAMME</a:t>
            </a:r>
          </a:p>
        </p:txBody>
      </p:sp>
      <p:sp>
        <p:nvSpPr>
          <p:cNvPr id="198659"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9BC0A0B-F9AC-4A07-BCB9-3FC21A8FD8BF}" type="slidenum">
              <a:rPr lang="en-US" smtClean="0"/>
              <a:pPr/>
              <a:t>192</a:t>
            </a:fld>
            <a:endParaRPr lang="en-US" smtClean="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eaLnBrk="1" hangingPunct="1"/>
            <a:r>
              <a:rPr lang="en-GB" sz="4000" b="1" smtClean="0"/>
              <a:t>PR CAMPAIGNS (JEFKINS)</a:t>
            </a:r>
            <a:endParaRPr lang="en-US" b="1" smtClean="0"/>
          </a:p>
        </p:txBody>
      </p:sp>
      <p:sp>
        <p:nvSpPr>
          <p:cNvPr id="1996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48AF78E-76AB-4068-963C-8D1FD9B9BB2C}" type="slidenum">
              <a:rPr lang="en-US" smtClean="0"/>
              <a:pPr/>
              <a:t>193</a:t>
            </a:fld>
            <a:endParaRPr lang="en-US" smtClean="0"/>
          </a:p>
        </p:txBody>
      </p:sp>
      <p:sp>
        <p:nvSpPr>
          <p:cNvPr id="199684" name="Rectangle 3"/>
          <p:cNvSpPr>
            <a:spLocks noGrp="1" noChangeArrowheads="1"/>
          </p:cNvSpPr>
          <p:nvPr>
            <p:ph sz="quarter" idx="1"/>
          </p:nvPr>
        </p:nvSpPr>
        <p:spPr>
          <a:xfrm>
            <a:off x="610394" y="1219201"/>
            <a:ext cx="10987088" cy="4937125"/>
          </a:xfrm>
        </p:spPr>
        <p:txBody>
          <a:bodyPr/>
          <a:lstStyle/>
          <a:p>
            <a:pPr eaLnBrk="1" hangingPunct="1"/>
            <a:endParaRPr lang="en-GB" sz="2800" smtClean="0"/>
          </a:p>
          <a:p>
            <a:pPr algn="just" eaLnBrk="1" hangingPunct="1"/>
            <a:r>
              <a:rPr lang="en-GB" sz="2800" smtClean="0"/>
              <a:t>According to Yeshin, a PR campaign consists of four major steps:</a:t>
            </a:r>
          </a:p>
          <a:p>
            <a:pPr eaLnBrk="1" hangingPunct="1"/>
            <a:endParaRPr lang="en-GB" sz="2800" smtClean="0"/>
          </a:p>
          <a:p>
            <a:pPr lvl="1" eaLnBrk="1" hangingPunct="1"/>
            <a:r>
              <a:rPr lang="en-GB" smtClean="0"/>
              <a:t>identifying PR problems/opportunities</a:t>
            </a:r>
          </a:p>
          <a:p>
            <a:pPr lvl="1" eaLnBrk="1" hangingPunct="1"/>
            <a:r>
              <a:rPr lang="en-GB" smtClean="0"/>
              <a:t>planning PR activities</a:t>
            </a:r>
          </a:p>
          <a:p>
            <a:pPr lvl="1" eaLnBrk="1" hangingPunct="1"/>
            <a:r>
              <a:rPr lang="en-GB" smtClean="0"/>
              <a:t>implementing the plan</a:t>
            </a:r>
          </a:p>
          <a:p>
            <a:pPr lvl="1" eaLnBrk="1" hangingPunct="1"/>
            <a:r>
              <a:rPr lang="en-GB" smtClean="0"/>
              <a:t>evaluating the plan</a:t>
            </a:r>
          </a:p>
          <a:p>
            <a:pPr eaLnBrk="1" hangingPunct="1"/>
            <a:endParaRPr lang="en-US" sz="280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GB" sz="4000" b="1" smtClean="0"/>
              <a:t>STATE THE PROBLEM OR THE AIM</a:t>
            </a:r>
            <a:endParaRPr lang="en-US" sz="4000" b="1" smtClean="0"/>
          </a:p>
        </p:txBody>
      </p:sp>
      <p:sp>
        <p:nvSpPr>
          <p:cNvPr id="20070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A72B760-1D50-48B5-95DE-5499324BD042}" type="slidenum">
              <a:rPr lang="en-US" smtClean="0"/>
              <a:pPr/>
              <a:t>194</a:t>
            </a:fld>
            <a:endParaRPr lang="en-US" smtClean="0"/>
          </a:p>
        </p:txBody>
      </p:sp>
      <p:sp>
        <p:nvSpPr>
          <p:cNvPr id="200708" name="Rectangle 3"/>
          <p:cNvSpPr>
            <a:spLocks noGrp="1" noChangeArrowheads="1"/>
          </p:cNvSpPr>
          <p:nvPr>
            <p:ph sz="quarter" idx="1"/>
          </p:nvPr>
        </p:nvSpPr>
        <p:spPr>
          <a:xfrm>
            <a:off x="712126" y="1905000"/>
            <a:ext cx="10885355" cy="4495800"/>
          </a:xfrm>
        </p:spPr>
        <p:txBody>
          <a:bodyPr/>
          <a:lstStyle/>
          <a:p>
            <a:pPr algn="just" eaLnBrk="1" hangingPunct="1"/>
            <a:r>
              <a:rPr lang="en-GB" sz="2800" smtClean="0"/>
              <a:t>Through PR feedback and research a company should be aware of how its image and product are being viewed by the customer and society.  PR is a two way process.  From this process problems/aims will be identified and aims formulated.</a:t>
            </a:r>
          </a:p>
          <a:p>
            <a:pPr algn="just" eaLnBrk="1" hangingPunct="1"/>
            <a:endParaRPr lang="en-GB" sz="2800" smtClean="0"/>
          </a:p>
          <a:p>
            <a:pPr eaLnBrk="1" hangingPunct="1"/>
            <a:r>
              <a:rPr lang="en-GB" sz="2800" smtClean="0"/>
              <a:t>Reactive/Defensive</a:t>
            </a:r>
          </a:p>
          <a:p>
            <a:pPr eaLnBrk="1" hangingPunct="1"/>
            <a:endParaRPr lang="en-GB" sz="2800" smtClean="0"/>
          </a:p>
          <a:p>
            <a:pPr eaLnBrk="1" hangingPunct="1"/>
            <a:r>
              <a:rPr lang="en-GB" sz="2800" smtClean="0"/>
              <a:t>Proactive</a:t>
            </a:r>
            <a:endParaRPr lang="en-US" sz="280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A58FCED-C9E7-46D5-8225-DDAEAC924CEE}" type="slidenum">
              <a:rPr lang="en-US" smtClean="0"/>
              <a:pPr/>
              <a:t>195</a:t>
            </a:fld>
            <a:endParaRPr lang="en-US" smtClean="0"/>
          </a:p>
        </p:txBody>
      </p:sp>
      <p:sp>
        <p:nvSpPr>
          <p:cNvPr id="201731" name="Rectangle 3"/>
          <p:cNvSpPr>
            <a:spLocks noGrp="1" noChangeArrowheads="1"/>
          </p:cNvSpPr>
          <p:nvPr>
            <p:ph sz="quarter" idx="1"/>
          </p:nvPr>
        </p:nvSpPr>
        <p:spPr>
          <a:xfrm>
            <a:off x="712126" y="2057400"/>
            <a:ext cx="10885355" cy="4495800"/>
          </a:xfrm>
        </p:spPr>
        <p:txBody>
          <a:bodyPr/>
          <a:lstStyle/>
          <a:p>
            <a:pPr algn="just" eaLnBrk="1" hangingPunct="1">
              <a:buFont typeface="Wingdings" pitchFamily="2" charset="2"/>
              <a:buNone/>
            </a:pPr>
            <a:r>
              <a:rPr lang="en-GB" sz="2800" smtClean="0"/>
              <a:t>	Conventional research methods are used by PR units and agencies with the addition of personal direct contact, reading relevant information sources and listening.  These methods help to gauge the “feel” of what is currently happening in a PR “universe”</a:t>
            </a:r>
            <a:endParaRPr lang="en-US" sz="2800"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10394" y="277814"/>
            <a:ext cx="10987088" cy="712787"/>
          </a:xfrm>
        </p:spPr>
        <p:txBody>
          <a:bodyPr/>
          <a:lstStyle/>
          <a:p>
            <a:pPr algn="ctr" eaLnBrk="1" hangingPunct="1"/>
            <a:r>
              <a:rPr lang="en-GB" sz="4000" b="1" smtClean="0"/>
              <a:t>PR PLANNING</a:t>
            </a:r>
          </a:p>
        </p:txBody>
      </p:sp>
      <p:sp>
        <p:nvSpPr>
          <p:cNvPr id="20275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CA7E46-B294-4A3A-8F68-101B4E91E63C}" type="slidenum">
              <a:rPr lang="en-US" smtClean="0"/>
              <a:pPr/>
              <a:t>196</a:t>
            </a:fld>
            <a:endParaRPr lang="en-US" smtClean="0"/>
          </a:p>
        </p:txBody>
      </p:sp>
      <p:sp>
        <p:nvSpPr>
          <p:cNvPr id="202756" name="Rectangle 3"/>
          <p:cNvSpPr>
            <a:spLocks noGrp="1" noChangeArrowheads="1"/>
          </p:cNvSpPr>
          <p:nvPr>
            <p:ph sz="quarter" idx="1"/>
          </p:nvPr>
        </p:nvSpPr>
        <p:spPr>
          <a:xfrm>
            <a:off x="712126" y="1524000"/>
            <a:ext cx="11048551" cy="5029200"/>
          </a:xfrm>
        </p:spPr>
        <p:txBody>
          <a:bodyPr/>
          <a:lstStyle/>
          <a:p>
            <a:pPr eaLnBrk="1" hangingPunct="1"/>
            <a:endParaRPr lang="en-GB" sz="2800" smtClean="0"/>
          </a:p>
          <a:p>
            <a:pPr eaLnBrk="1" hangingPunct="1"/>
            <a:r>
              <a:rPr lang="en-GB" sz="2800" smtClean="0"/>
              <a:t>Situation analysis</a:t>
            </a:r>
          </a:p>
          <a:p>
            <a:pPr eaLnBrk="1" hangingPunct="1"/>
            <a:r>
              <a:rPr lang="en-GB" sz="2800" smtClean="0"/>
              <a:t>Identify target audiences</a:t>
            </a:r>
          </a:p>
          <a:p>
            <a:pPr eaLnBrk="1" hangingPunct="1"/>
            <a:r>
              <a:rPr lang="en-GB" sz="2800" smtClean="0"/>
              <a:t>Set objectives</a:t>
            </a:r>
          </a:p>
          <a:p>
            <a:pPr eaLnBrk="1" hangingPunct="1"/>
            <a:r>
              <a:rPr lang="en-GB" sz="2800" smtClean="0"/>
              <a:t>Select PR strategy</a:t>
            </a:r>
          </a:p>
          <a:p>
            <a:pPr eaLnBrk="1" hangingPunct="1"/>
            <a:r>
              <a:rPr lang="en-GB" sz="2800" smtClean="0"/>
              <a:t>Define budget</a:t>
            </a:r>
          </a:p>
          <a:p>
            <a:pPr eaLnBrk="1" hangingPunct="1"/>
            <a:r>
              <a:rPr lang="en-GB" sz="2800" smtClean="0"/>
              <a:t>Develop programme components (Tactics)</a:t>
            </a:r>
          </a:p>
          <a:p>
            <a:pPr eaLnBrk="1" hangingPunct="1"/>
            <a:r>
              <a:rPr lang="en-GB" sz="2800" smtClean="0"/>
              <a:t>Implement</a:t>
            </a:r>
          </a:p>
          <a:p>
            <a:pPr eaLnBrk="1" hangingPunct="1"/>
            <a:r>
              <a:rPr lang="en-GB" sz="2800" smtClean="0"/>
              <a:t>Evaluate (&amp; feedback)</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TARGET AUDIENCE - PR PUBLIC</a:t>
            </a:r>
            <a:endParaRPr lang="en-GB" b="1" smtClean="0"/>
          </a:p>
        </p:txBody>
      </p:sp>
      <p:sp>
        <p:nvSpPr>
          <p:cNvPr id="203779"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9C7ACF-AF7A-4D95-9687-0B58CDAFDDBD}" type="slidenum">
              <a:rPr lang="en-US" smtClean="0"/>
              <a:pPr/>
              <a:t>197</a:t>
            </a:fld>
            <a:endParaRPr lang="en-US" smtClean="0"/>
          </a:p>
        </p:txBody>
      </p:sp>
      <p:sp>
        <p:nvSpPr>
          <p:cNvPr id="203780" name="Rectangle 3"/>
          <p:cNvSpPr>
            <a:spLocks noGrp="1" noChangeArrowheads="1"/>
          </p:cNvSpPr>
          <p:nvPr>
            <p:ph sz="quarter" idx="1"/>
          </p:nvPr>
        </p:nvSpPr>
        <p:spPr>
          <a:xfrm>
            <a:off x="610394" y="1600200"/>
            <a:ext cx="5391811" cy="5029200"/>
          </a:xfrm>
        </p:spPr>
        <p:txBody>
          <a:bodyPr/>
          <a:lstStyle/>
          <a:p>
            <a:pPr marL="319088" indent="-319088" eaLnBrk="1" hangingPunct="1">
              <a:lnSpc>
                <a:spcPct val="90000"/>
              </a:lnSpc>
              <a:buFont typeface="Wingdings" pitchFamily="2" charset="2"/>
              <a:buChar char=""/>
            </a:pPr>
            <a:r>
              <a:rPr lang="en-GB" smtClean="0"/>
              <a:t>Central and local government</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Suppliers</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US" smtClean="0"/>
              <a:t>Distributors</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Trade Unions</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Employees and their families</a:t>
            </a:r>
            <a:endParaRPr lang="en-US" smtClean="0"/>
          </a:p>
          <a:p>
            <a:pPr marL="319088" indent="-319088" eaLnBrk="1" hangingPunct="1">
              <a:lnSpc>
                <a:spcPct val="90000"/>
              </a:lnSpc>
              <a:buFont typeface="Wingdings" pitchFamily="2" charset="2"/>
              <a:buChar char=""/>
            </a:pPr>
            <a:endParaRPr lang="en-GB" smtClean="0"/>
          </a:p>
        </p:txBody>
      </p:sp>
      <p:sp>
        <p:nvSpPr>
          <p:cNvPr id="203781" name="Rectangle 4"/>
          <p:cNvSpPr>
            <a:spLocks noGrp="1" noChangeArrowheads="1"/>
          </p:cNvSpPr>
          <p:nvPr>
            <p:ph sz="quarter" idx="2"/>
          </p:nvPr>
        </p:nvSpPr>
        <p:spPr>
          <a:xfrm>
            <a:off x="6205670" y="1600200"/>
            <a:ext cx="5391811" cy="5257800"/>
          </a:xfrm>
        </p:spPr>
        <p:txBody>
          <a:bodyPr/>
          <a:lstStyle/>
          <a:p>
            <a:pPr marL="319088" indent="-319088" eaLnBrk="1" hangingPunct="1">
              <a:lnSpc>
                <a:spcPct val="90000"/>
              </a:lnSpc>
              <a:buFont typeface="Wingdings" pitchFamily="2" charset="2"/>
              <a:buChar char=""/>
            </a:pPr>
            <a:r>
              <a:rPr lang="en-GB" smtClean="0"/>
              <a:t>Consumers and Customers </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Opinion Formers</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The Media</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Local Communities</a:t>
            </a:r>
          </a:p>
          <a:p>
            <a:pPr marL="319088" indent="-319088" eaLnBrk="1" hangingPunct="1">
              <a:lnSpc>
                <a:spcPct val="90000"/>
              </a:lnSpc>
              <a:buFont typeface="Wingdings" pitchFamily="2" charset="2"/>
              <a:buChar char=""/>
            </a:pPr>
            <a:endParaRPr lang="en-GB" smtClean="0"/>
          </a:p>
          <a:p>
            <a:pPr marL="319088" indent="-319088" eaLnBrk="1" hangingPunct="1">
              <a:lnSpc>
                <a:spcPct val="90000"/>
              </a:lnSpc>
              <a:buFont typeface="Wingdings" pitchFamily="2" charset="2"/>
              <a:buChar char=""/>
            </a:pPr>
            <a:r>
              <a:rPr lang="en-GB" smtClean="0"/>
              <a:t>Shareholders and the “City”</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ctr" eaLnBrk="1" hangingPunct="1"/>
            <a:r>
              <a:rPr lang="en-GB" sz="4000" b="1" smtClean="0"/>
              <a:t>OBJECTIVES</a:t>
            </a:r>
            <a:endParaRPr lang="en-GB" b="1" smtClean="0"/>
          </a:p>
        </p:txBody>
      </p:sp>
      <p:sp>
        <p:nvSpPr>
          <p:cNvPr id="20480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C1A80B6-F97C-4A4A-8CB2-524DF85BAD47}" type="slidenum">
              <a:rPr lang="en-US" smtClean="0"/>
              <a:pPr/>
              <a:t>198</a:t>
            </a:fld>
            <a:endParaRPr lang="en-US" smtClean="0"/>
          </a:p>
        </p:txBody>
      </p:sp>
      <p:sp>
        <p:nvSpPr>
          <p:cNvPr id="204804" name="Rectangle 3"/>
          <p:cNvSpPr>
            <a:spLocks noGrp="1" noChangeArrowheads="1"/>
          </p:cNvSpPr>
          <p:nvPr>
            <p:ph sz="quarter" idx="1"/>
          </p:nvPr>
        </p:nvSpPr>
        <p:spPr>
          <a:xfrm>
            <a:off x="406929" y="1905000"/>
            <a:ext cx="11241418" cy="4953000"/>
          </a:xfrm>
        </p:spPr>
        <p:txBody>
          <a:bodyPr>
            <a:normAutofit/>
          </a:bodyPr>
          <a:lstStyle/>
          <a:p>
            <a:pPr algn="just" eaLnBrk="1" hangingPunct="1">
              <a:lnSpc>
                <a:spcPct val="90000"/>
              </a:lnSpc>
            </a:pPr>
            <a:r>
              <a:rPr lang="en-GB" sz="2800" smtClean="0"/>
              <a:t>May relate to the image of the organisations (to improve, modify…in light of research into current perceptions)</a:t>
            </a:r>
          </a:p>
          <a:p>
            <a:pPr algn="just" eaLnBrk="1" hangingPunct="1">
              <a:lnSpc>
                <a:spcPct val="90000"/>
              </a:lnSpc>
            </a:pPr>
            <a:endParaRPr lang="en-GB" sz="2800" smtClean="0"/>
          </a:p>
          <a:p>
            <a:pPr algn="just" eaLnBrk="1" hangingPunct="1">
              <a:lnSpc>
                <a:spcPct val="90000"/>
              </a:lnSpc>
            </a:pPr>
            <a:r>
              <a:rPr lang="en-GB" sz="2800" smtClean="0"/>
              <a:t>or to change attitudes towards the organisation….</a:t>
            </a:r>
          </a:p>
          <a:p>
            <a:pPr lvl="1" algn="just" eaLnBrk="1" hangingPunct="1">
              <a:lnSpc>
                <a:spcPct val="90000"/>
              </a:lnSpc>
            </a:pPr>
            <a:endParaRPr lang="en-GB" smtClean="0"/>
          </a:p>
          <a:p>
            <a:pPr lvl="1" algn="just" eaLnBrk="1" hangingPunct="1">
              <a:lnSpc>
                <a:spcPct val="90000"/>
              </a:lnSpc>
            </a:pPr>
            <a:r>
              <a:rPr lang="en-GB" smtClean="0"/>
              <a:t>E.g. “raise awareness of product X by retail managers (where turnover exceeds £Y) from current 25% to 35%. </a:t>
            </a:r>
          </a:p>
          <a:p>
            <a:pPr lvl="1" algn="just" eaLnBrk="1" hangingPunct="1">
              <a:lnSpc>
                <a:spcPct val="90000"/>
              </a:lnSpc>
              <a:buFont typeface="Wingdings" pitchFamily="2" charset="2"/>
              <a:buNone/>
            </a:pPr>
            <a:r>
              <a:rPr lang="en-GB" smtClean="0"/>
              <a:t>  (Define awareness as unprompted identification of X as one of the top three products in its product group).”</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eaLnBrk="1" hangingPunct="1"/>
            <a:r>
              <a:rPr lang="en-GB" sz="4000" b="1" smtClean="0"/>
              <a:t>STRATEGIES</a:t>
            </a:r>
          </a:p>
        </p:txBody>
      </p:sp>
      <p:sp>
        <p:nvSpPr>
          <p:cNvPr id="2058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E717A1F-B2B4-4002-B05D-B14CCD6E045E}" type="slidenum">
              <a:rPr lang="en-US" smtClean="0"/>
              <a:pPr/>
              <a:t>199</a:t>
            </a:fld>
            <a:endParaRPr lang="en-US" smtClean="0"/>
          </a:p>
        </p:txBody>
      </p:sp>
      <p:sp>
        <p:nvSpPr>
          <p:cNvPr id="205828" name="Rectangle 3"/>
          <p:cNvSpPr>
            <a:spLocks noGrp="1" noChangeArrowheads="1"/>
          </p:cNvSpPr>
          <p:nvPr>
            <p:ph sz="quarter" idx="1"/>
          </p:nvPr>
        </p:nvSpPr>
        <p:spPr>
          <a:xfrm>
            <a:off x="712126" y="2286000"/>
            <a:ext cx="10885355" cy="4038600"/>
          </a:xfrm>
        </p:spPr>
        <p:txBody>
          <a:bodyPr/>
          <a:lstStyle/>
          <a:p>
            <a:pPr algn="just" eaLnBrk="1" hangingPunct="1">
              <a:lnSpc>
                <a:spcPct val="90000"/>
              </a:lnSpc>
            </a:pPr>
            <a:r>
              <a:rPr lang="en-GB" smtClean="0"/>
              <a:t>Strategy development will depend on objectives, skills required (internal or external specialists?), scale of the budget</a:t>
            </a:r>
          </a:p>
          <a:p>
            <a:pPr algn="just" eaLnBrk="1" hangingPunct="1">
              <a:lnSpc>
                <a:spcPct val="90000"/>
              </a:lnSpc>
            </a:pPr>
            <a:endParaRPr lang="en-GB" smtClean="0"/>
          </a:p>
          <a:p>
            <a:pPr algn="just" eaLnBrk="1" hangingPunct="1">
              <a:lnSpc>
                <a:spcPct val="90000"/>
              </a:lnSpc>
            </a:pPr>
            <a:r>
              <a:rPr lang="en-GB" smtClean="0"/>
              <a:t>strategy must reflect the needs of each different identified audience - i.e. in message development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2800" b="1" dirty="0" smtClean="0"/>
              <a:t>MODULE DESCRIPTOR</a:t>
            </a:r>
          </a:p>
        </p:txBody>
      </p:sp>
      <p:sp>
        <p:nvSpPr>
          <p:cNvPr id="122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B42499A-8C5B-47EF-BFDC-F2C089D20099}" type="slidenum">
              <a:rPr lang="en-US" smtClean="0"/>
              <a:pPr/>
              <a:t>2</a:t>
            </a:fld>
            <a:endParaRPr lang="en-US" smtClean="0"/>
          </a:p>
        </p:txBody>
      </p:sp>
      <p:sp>
        <p:nvSpPr>
          <p:cNvPr id="12292" name="Rectangle 3"/>
          <p:cNvSpPr>
            <a:spLocks noGrp="1" noChangeArrowheads="1"/>
          </p:cNvSpPr>
          <p:nvPr>
            <p:ph sz="quarter" idx="1"/>
          </p:nvPr>
        </p:nvSpPr>
        <p:spPr>
          <a:xfrm>
            <a:off x="818097" y="1600200"/>
            <a:ext cx="10885355" cy="4953000"/>
          </a:xfrm>
        </p:spPr>
        <p:txBody>
          <a:bodyPr/>
          <a:lstStyle/>
          <a:p>
            <a:pPr eaLnBrk="1" hangingPunct="1">
              <a:lnSpc>
                <a:spcPct val="90000"/>
              </a:lnSpc>
              <a:buFont typeface="Wingdings" pitchFamily="2" charset="2"/>
              <a:buNone/>
            </a:pPr>
            <a:r>
              <a:rPr lang="en-US" sz="2200" dirty="0" smtClean="0"/>
              <a:t>	Introduction to Advertising and Public relations</a:t>
            </a:r>
          </a:p>
          <a:p>
            <a:pPr eaLnBrk="1" hangingPunct="1">
              <a:lnSpc>
                <a:spcPct val="90000"/>
              </a:lnSpc>
              <a:buFont typeface="Wingdings" pitchFamily="2" charset="2"/>
              <a:buNone/>
            </a:pPr>
            <a:r>
              <a:rPr lang="en-US" sz="2200" dirty="0" smtClean="0"/>
              <a:t>	 - Definitions</a:t>
            </a:r>
          </a:p>
          <a:p>
            <a:pPr eaLnBrk="1" hangingPunct="1">
              <a:lnSpc>
                <a:spcPct val="90000"/>
              </a:lnSpc>
              <a:buFont typeface="Wingdings" pitchFamily="2" charset="2"/>
              <a:buNone/>
            </a:pPr>
            <a:r>
              <a:rPr lang="en-US" sz="2200" dirty="0" smtClean="0"/>
              <a:t>	 - Differences</a:t>
            </a:r>
          </a:p>
          <a:p>
            <a:pPr eaLnBrk="1" hangingPunct="1">
              <a:lnSpc>
                <a:spcPct val="90000"/>
              </a:lnSpc>
              <a:buFont typeface="Wingdings" pitchFamily="2" charset="2"/>
              <a:buNone/>
            </a:pPr>
            <a:r>
              <a:rPr lang="en-US" sz="2200" dirty="0" smtClean="0"/>
              <a:t>	 - IMC</a:t>
            </a:r>
          </a:p>
          <a:p>
            <a:pPr lvl="1" eaLnBrk="1" hangingPunct="1">
              <a:lnSpc>
                <a:spcPct val="90000"/>
              </a:lnSpc>
              <a:buFont typeface="Wingdings" pitchFamily="2" charset="2"/>
              <a:buNone/>
            </a:pPr>
            <a:endParaRPr lang="en-US" sz="2200" dirty="0" smtClean="0"/>
          </a:p>
          <a:p>
            <a:pPr lvl="1" eaLnBrk="1" hangingPunct="1">
              <a:lnSpc>
                <a:spcPct val="90000"/>
              </a:lnSpc>
              <a:buFont typeface="Wingdings" pitchFamily="2" charset="2"/>
              <a:buNone/>
            </a:pPr>
            <a:r>
              <a:rPr lang="en-US" sz="2200" dirty="0" smtClean="0"/>
              <a:t>Advertising</a:t>
            </a:r>
          </a:p>
          <a:p>
            <a:pPr lvl="1" eaLnBrk="1" hangingPunct="1">
              <a:lnSpc>
                <a:spcPct val="90000"/>
              </a:lnSpc>
              <a:buFontTx/>
              <a:buChar char="-"/>
            </a:pPr>
            <a:r>
              <a:rPr lang="en-US" sz="2200" dirty="0" smtClean="0"/>
              <a:t>Trends and expenditure</a:t>
            </a:r>
          </a:p>
          <a:p>
            <a:pPr lvl="1" eaLnBrk="1" hangingPunct="1">
              <a:lnSpc>
                <a:spcPct val="90000"/>
              </a:lnSpc>
              <a:buFontTx/>
              <a:buChar char="-"/>
            </a:pPr>
            <a:r>
              <a:rPr lang="en-US" sz="2200" dirty="0" smtClean="0"/>
              <a:t>Advertising as a communication process</a:t>
            </a:r>
          </a:p>
          <a:p>
            <a:pPr lvl="1" eaLnBrk="1" hangingPunct="1">
              <a:lnSpc>
                <a:spcPct val="90000"/>
              </a:lnSpc>
              <a:buFontTx/>
              <a:buChar char="-"/>
            </a:pPr>
            <a:r>
              <a:rPr lang="en-US" sz="2200" dirty="0" smtClean="0"/>
              <a:t>Types of advertisements</a:t>
            </a:r>
          </a:p>
          <a:p>
            <a:pPr lvl="1" eaLnBrk="1" hangingPunct="1">
              <a:lnSpc>
                <a:spcPct val="90000"/>
              </a:lnSpc>
              <a:buFontTx/>
              <a:buChar char="-"/>
            </a:pPr>
            <a:r>
              <a:rPr lang="en-US" sz="2200" dirty="0" smtClean="0"/>
              <a:t>Research in advertising</a:t>
            </a:r>
          </a:p>
          <a:p>
            <a:pPr lvl="1" eaLnBrk="1" hangingPunct="1">
              <a:lnSpc>
                <a:spcPct val="90000"/>
              </a:lnSpc>
              <a:buFontTx/>
              <a:buChar char="-"/>
            </a:pPr>
            <a:r>
              <a:rPr lang="en-US" sz="2200" dirty="0" smtClean="0"/>
              <a:t>Advertising media</a:t>
            </a:r>
          </a:p>
          <a:p>
            <a:pPr lvl="1" eaLnBrk="1" hangingPunct="1">
              <a:lnSpc>
                <a:spcPct val="90000"/>
              </a:lnSpc>
              <a:buFontTx/>
              <a:buChar char="-"/>
            </a:pPr>
            <a:r>
              <a:rPr lang="en-US" sz="2200" dirty="0" smtClean="0"/>
              <a:t>Benefits and limitation of advertising</a:t>
            </a:r>
          </a:p>
          <a:p>
            <a:pPr lvl="1" eaLnBrk="1" hangingPunct="1">
              <a:lnSpc>
                <a:spcPct val="90000"/>
              </a:lnSpc>
            </a:pPr>
            <a:endParaRPr lang="en-US" sz="2200" dirty="0" smtClean="0"/>
          </a:p>
          <a:p>
            <a:pPr lvl="1" eaLnBrk="1" hangingPunct="1">
              <a:lnSpc>
                <a:spcPct val="90000"/>
              </a:lnSpc>
            </a:pPr>
            <a:endParaRPr 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sz="2800" b="1" dirty="0" smtClean="0"/>
              <a:t>PUBLIC RELATIONS</a:t>
            </a:r>
          </a:p>
        </p:txBody>
      </p:sp>
      <p:sp>
        <p:nvSpPr>
          <p:cNvPr id="296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C765CCEC-E82B-4C0F-8BB8-CCDBCEC9D281}" type="slidenum">
              <a:rPr lang="en-US" smtClean="0"/>
              <a:pPr/>
              <a:t>20</a:t>
            </a:fld>
            <a:endParaRPr lang="en-US" smtClean="0"/>
          </a:p>
        </p:txBody>
      </p:sp>
      <p:sp>
        <p:nvSpPr>
          <p:cNvPr id="29700" name="Rectangle 3"/>
          <p:cNvSpPr>
            <a:spLocks noGrp="1" noChangeArrowheads="1"/>
          </p:cNvSpPr>
          <p:nvPr>
            <p:ph sz="quarter" idx="1"/>
          </p:nvPr>
        </p:nvSpPr>
        <p:spPr>
          <a:xfrm>
            <a:off x="610394" y="1219201"/>
            <a:ext cx="10987088" cy="4937125"/>
          </a:xfrm>
        </p:spPr>
        <p:txBody>
          <a:bodyPr>
            <a:normAutofit/>
          </a:bodyPr>
          <a:lstStyle/>
          <a:p>
            <a:pPr algn="just" eaLnBrk="1" hangingPunct="1">
              <a:buFont typeface="Wingdings" pitchFamily="2" charset="2"/>
              <a:buNone/>
            </a:pPr>
            <a:r>
              <a:rPr lang="en-US" smtClean="0"/>
              <a:t>	</a:t>
            </a:r>
          </a:p>
          <a:p>
            <a:pPr algn="just" eaLnBrk="1" hangingPunct="1">
              <a:lnSpc>
                <a:spcPct val="150000"/>
              </a:lnSpc>
              <a:buFont typeface="Wingdings" pitchFamily="2" charset="2"/>
              <a:buNone/>
            </a:pPr>
            <a:r>
              <a:rPr lang="en-US" smtClean="0"/>
              <a:t>	It is process of understanding public attitude on relevant issues interpreting those attitudes for senior management and then working either to align the organizations policies and practices with those attitudes or to modify the attitudes themselves.</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eaLnBrk="1" hangingPunct="1"/>
            <a:r>
              <a:rPr lang="en-GB" sz="4000" b="1" smtClean="0"/>
              <a:t>PUBLIC RELATIONS MEDIA</a:t>
            </a:r>
          </a:p>
        </p:txBody>
      </p:sp>
      <p:sp>
        <p:nvSpPr>
          <p:cNvPr id="206851"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8AA0F90-35AA-4583-B983-DDF6DCBF11A5}" type="slidenum">
              <a:rPr lang="en-US" smtClean="0"/>
              <a:pPr/>
              <a:t>200</a:t>
            </a:fld>
            <a:endParaRPr lang="en-US" smtClean="0"/>
          </a:p>
        </p:txBody>
      </p:sp>
      <p:sp>
        <p:nvSpPr>
          <p:cNvPr id="206852" name="Rectangle 3"/>
          <p:cNvSpPr>
            <a:spLocks noGrp="1" noChangeArrowheads="1"/>
          </p:cNvSpPr>
          <p:nvPr>
            <p:ph sz="quarter" idx="1"/>
          </p:nvPr>
        </p:nvSpPr>
        <p:spPr>
          <a:xfrm>
            <a:off x="813859" y="1916114"/>
            <a:ext cx="5092974" cy="4713287"/>
          </a:xfrm>
        </p:spPr>
        <p:txBody>
          <a:bodyPr/>
          <a:lstStyle/>
          <a:p>
            <a:pPr eaLnBrk="1" hangingPunct="1"/>
            <a:r>
              <a:rPr lang="en-GB" smtClean="0"/>
              <a:t>Press</a:t>
            </a:r>
          </a:p>
          <a:p>
            <a:pPr eaLnBrk="1" hangingPunct="1"/>
            <a:r>
              <a:rPr lang="en-GB" smtClean="0"/>
              <a:t>TV</a:t>
            </a:r>
          </a:p>
          <a:p>
            <a:pPr eaLnBrk="1" hangingPunct="1"/>
            <a:r>
              <a:rPr lang="en-GB" smtClean="0"/>
              <a:t>Radio</a:t>
            </a:r>
          </a:p>
          <a:p>
            <a:pPr eaLnBrk="1" hangingPunct="1"/>
            <a:r>
              <a:rPr lang="en-GB" smtClean="0"/>
              <a:t>Internet</a:t>
            </a:r>
          </a:p>
          <a:p>
            <a:pPr eaLnBrk="1" hangingPunct="1"/>
            <a:r>
              <a:rPr lang="en-GB" smtClean="0"/>
              <a:t>Posters</a:t>
            </a:r>
          </a:p>
          <a:p>
            <a:pPr eaLnBrk="1" hangingPunct="1"/>
            <a:r>
              <a:rPr lang="en-GB" smtClean="0"/>
              <a:t>Exhibitions, trade shows</a:t>
            </a:r>
          </a:p>
          <a:p>
            <a:pPr eaLnBrk="1" hangingPunct="1"/>
            <a:r>
              <a:rPr lang="en-GB" smtClean="0"/>
              <a:t>Seminars conferences</a:t>
            </a:r>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mtClean="0"/>
          </a:p>
        </p:txBody>
      </p:sp>
      <p:sp>
        <p:nvSpPr>
          <p:cNvPr id="206853" name="Rectangle 4"/>
          <p:cNvSpPr>
            <a:spLocks noGrp="1" noChangeArrowheads="1"/>
          </p:cNvSpPr>
          <p:nvPr>
            <p:ph sz="quarter" idx="2"/>
          </p:nvPr>
        </p:nvSpPr>
        <p:spPr>
          <a:xfrm>
            <a:off x="6199313" y="1900238"/>
            <a:ext cx="5673694" cy="4729162"/>
          </a:xfrm>
        </p:spPr>
        <p:txBody>
          <a:bodyPr/>
          <a:lstStyle/>
          <a:p>
            <a:pPr eaLnBrk="1" hangingPunct="1"/>
            <a:r>
              <a:rPr lang="en-GB" smtClean="0"/>
              <a:t>Sponsored publications</a:t>
            </a:r>
          </a:p>
          <a:p>
            <a:pPr eaLnBrk="1" hangingPunct="1"/>
            <a:r>
              <a:rPr lang="en-GB" smtClean="0"/>
              <a:t>Internal - posters, intranet, notice boards, magazines</a:t>
            </a:r>
          </a:p>
          <a:p>
            <a:pPr eaLnBrk="1" hangingPunct="1"/>
            <a:r>
              <a:rPr lang="en-GB" smtClean="0"/>
              <a:t>Annual reports, AGM</a:t>
            </a:r>
          </a:p>
          <a:p>
            <a:pPr eaLnBrk="1" hangingPunct="1"/>
            <a:r>
              <a:rPr lang="en-GB" smtClean="0"/>
              <a:t>Educational literature</a:t>
            </a:r>
          </a:p>
          <a:p>
            <a:pPr eaLnBrk="1" hangingPunct="1"/>
            <a:r>
              <a:rPr lang="en-GB" smtClean="0"/>
              <a:t>Sponsored events</a:t>
            </a:r>
          </a:p>
          <a:p>
            <a:pPr eaLnBrk="1" hangingPunct="1"/>
            <a:r>
              <a:rPr lang="en-GB" smtClean="0"/>
              <a:t>Works visits</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eaLnBrk="1" hangingPunct="1"/>
            <a:r>
              <a:rPr lang="en-GB" sz="4000" b="1" smtClean="0"/>
              <a:t>MONITORING</a:t>
            </a:r>
            <a:endParaRPr lang="en-US" b="1" smtClean="0"/>
          </a:p>
        </p:txBody>
      </p:sp>
      <p:sp>
        <p:nvSpPr>
          <p:cNvPr id="2078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6F8EAA9-6D56-479E-B5ED-0822EB3BA2A1}" type="slidenum">
              <a:rPr lang="en-US" smtClean="0"/>
              <a:pPr/>
              <a:t>201</a:t>
            </a:fld>
            <a:endParaRPr lang="en-US" smtClean="0"/>
          </a:p>
        </p:txBody>
      </p:sp>
      <p:sp>
        <p:nvSpPr>
          <p:cNvPr id="207876" name="Rectangle 3"/>
          <p:cNvSpPr>
            <a:spLocks noGrp="1" noChangeArrowheads="1"/>
          </p:cNvSpPr>
          <p:nvPr>
            <p:ph sz="quarter" idx="1"/>
          </p:nvPr>
        </p:nvSpPr>
        <p:spPr>
          <a:xfrm>
            <a:off x="712126" y="2286000"/>
            <a:ext cx="10885355" cy="3810000"/>
          </a:xfrm>
        </p:spPr>
        <p:txBody>
          <a:bodyPr/>
          <a:lstStyle/>
          <a:p>
            <a:pPr algn="just" eaLnBrk="1" hangingPunct="1"/>
            <a:endParaRPr lang="en-GB" smtClean="0"/>
          </a:p>
          <a:p>
            <a:pPr algn="just" eaLnBrk="1" hangingPunct="1"/>
            <a:r>
              <a:rPr lang="en-GB" smtClean="0"/>
              <a:t>Public Relations is highly labour intensive and never cheap.</a:t>
            </a:r>
          </a:p>
          <a:p>
            <a:pPr algn="just" eaLnBrk="1" hangingPunct="1"/>
            <a:endParaRPr lang="en-GB" smtClean="0"/>
          </a:p>
          <a:p>
            <a:pPr algn="just" eaLnBrk="1" hangingPunct="1"/>
            <a:r>
              <a:rPr lang="en-GB" smtClean="0"/>
              <a:t>Constant monitoring help ensure that the declared aim is being achieved at an acceptable cost</a:t>
            </a:r>
            <a:endParaRPr lang="en-US"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eaLnBrk="1" hangingPunct="1"/>
            <a:r>
              <a:rPr lang="en-US" sz="4000" b="1" smtClean="0"/>
              <a:t>EVALUATION</a:t>
            </a:r>
            <a:endParaRPr lang="en-US" b="1" smtClean="0"/>
          </a:p>
        </p:txBody>
      </p:sp>
      <p:sp>
        <p:nvSpPr>
          <p:cNvPr id="2088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1F5BC6C-0C1B-4520-9BF5-93219D9BC04B}" type="slidenum">
              <a:rPr lang="en-US" smtClean="0"/>
              <a:pPr/>
              <a:t>202</a:t>
            </a:fld>
            <a:endParaRPr lang="en-US" smtClean="0"/>
          </a:p>
        </p:txBody>
      </p:sp>
      <p:sp>
        <p:nvSpPr>
          <p:cNvPr id="214019" name="Rectangle 3"/>
          <p:cNvSpPr>
            <a:spLocks noGrp="1" noChangeArrowheads="1"/>
          </p:cNvSpPr>
          <p:nvPr>
            <p:ph sz="quarter" idx="1"/>
          </p:nvPr>
        </p:nvSpPr>
        <p:spPr>
          <a:xfrm>
            <a:off x="712126" y="1981200"/>
            <a:ext cx="10885355" cy="4495800"/>
          </a:xfrm>
        </p:spPr>
        <p:txBody>
          <a:bodyPr>
            <a:normAutofit fontScale="92500" lnSpcReduction="10000"/>
          </a:bodyPr>
          <a:lstStyle/>
          <a:p>
            <a:pPr marL="320040" indent="-320040" algn="just" eaLnBrk="1" fontAlgn="auto" hangingPunct="1">
              <a:spcAft>
                <a:spcPts val="0"/>
              </a:spcAft>
              <a:buFont typeface="Wingdings"/>
              <a:buChar char=""/>
              <a:defRPr/>
            </a:pPr>
            <a:r>
              <a:rPr lang="en-GB" sz="2800" dirty="0" smtClean="0"/>
              <a:t>Evaluation depends on appropriately defined objectives - clear and quantified</a:t>
            </a:r>
          </a:p>
          <a:p>
            <a:pPr marL="320040" indent="-320040" algn="just" eaLnBrk="1" fontAlgn="auto" hangingPunct="1">
              <a:spcAft>
                <a:spcPts val="0"/>
              </a:spcAft>
              <a:buFont typeface="Wingdings"/>
              <a:buChar char=""/>
              <a:defRPr/>
            </a:pPr>
            <a:endParaRPr lang="en-GB" sz="2800" dirty="0" smtClean="0"/>
          </a:p>
          <a:p>
            <a:pPr marL="320040" indent="-320040" algn="just" eaLnBrk="1" fontAlgn="auto" hangingPunct="1">
              <a:spcAft>
                <a:spcPts val="0"/>
              </a:spcAft>
              <a:buFont typeface="Wingdings"/>
              <a:buChar char=""/>
              <a:defRPr/>
            </a:pPr>
            <a:r>
              <a:rPr lang="en-GB" sz="2800" dirty="0" smtClean="0"/>
              <a:t>note that PR does not exist in isolation, so it’s sometimes difficult to isolate effects of PR campaigns</a:t>
            </a:r>
          </a:p>
          <a:p>
            <a:pPr marL="320040" indent="-320040" algn="just" eaLnBrk="1" fontAlgn="auto" hangingPunct="1">
              <a:spcAft>
                <a:spcPts val="0"/>
              </a:spcAft>
              <a:buFont typeface="Wingdings"/>
              <a:buChar char=""/>
              <a:defRPr/>
            </a:pPr>
            <a:endParaRPr lang="en-GB" sz="2800" dirty="0" smtClean="0"/>
          </a:p>
          <a:p>
            <a:pPr marL="320040" indent="-320040" algn="just" eaLnBrk="1" fontAlgn="auto" hangingPunct="1">
              <a:spcAft>
                <a:spcPts val="0"/>
              </a:spcAft>
              <a:buFont typeface="Wingdings"/>
              <a:buChar char=""/>
              <a:defRPr/>
            </a:pPr>
            <a:r>
              <a:rPr lang="en-GB" sz="2800" dirty="0" smtClean="0"/>
              <a:t>Maintain financial checks at all stages</a:t>
            </a:r>
          </a:p>
          <a:p>
            <a:pPr marL="320040" indent="-320040" algn="just" eaLnBrk="1" fontAlgn="auto" hangingPunct="1">
              <a:spcAft>
                <a:spcPts val="0"/>
              </a:spcAft>
              <a:buFont typeface="Wingdings" pitchFamily="2" charset="2"/>
              <a:buNone/>
              <a:defRPr/>
            </a:pPr>
            <a:endParaRPr lang="en-GB" sz="2800" dirty="0" smtClean="0"/>
          </a:p>
          <a:p>
            <a:pPr marL="320040" indent="-320040" algn="just" eaLnBrk="1" fontAlgn="auto" hangingPunct="1">
              <a:spcAft>
                <a:spcPts val="0"/>
              </a:spcAft>
              <a:buFont typeface="Wingdings"/>
              <a:buChar char=""/>
              <a:defRPr/>
            </a:pPr>
            <a:r>
              <a:rPr lang="en-GB" sz="2800" dirty="0" smtClean="0"/>
              <a:t>The effects of PR can be difficult to quantify, but efforts must be made to see that money is well spent</a:t>
            </a:r>
            <a:endParaRPr lang="en-US" sz="2800"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B7AC416-D837-4CC5-A6A0-53E776B4E882}" type="slidenum">
              <a:rPr lang="en-US" smtClean="0"/>
              <a:pPr/>
              <a:t>203</a:t>
            </a:fld>
            <a:endParaRPr lang="en-US" smtClean="0"/>
          </a:p>
        </p:txBody>
      </p:sp>
      <p:sp>
        <p:nvSpPr>
          <p:cNvPr id="209923" name="Rectangle 3"/>
          <p:cNvSpPr>
            <a:spLocks noGrp="1" noChangeArrowheads="1"/>
          </p:cNvSpPr>
          <p:nvPr>
            <p:ph sz="quarter" idx="1"/>
          </p:nvPr>
        </p:nvSpPr>
        <p:spPr>
          <a:xfrm>
            <a:off x="610394" y="1874838"/>
            <a:ext cx="10987088" cy="4678362"/>
          </a:xfrm>
        </p:spPr>
        <p:txBody>
          <a:bodyPr>
            <a:normAutofit/>
          </a:bodyPr>
          <a:lstStyle/>
          <a:p>
            <a:pPr algn="just" eaLnBrk="1" hangingPunct="1"/>
            <a:r>
              <a:rPr lang="en-GB" smtClean="0"/>
              <a:t>Clippings book (aka guard book)</a:t>
            </a:r>
          </a:p>
          <a:p>
            <a:pPr algn="just" eaLnBrk="1" hangingPunct="1"/>
            <a:endParaRPr lang="en-GB" smtClean="0"/>
          </a:p>
          <a:p>
            <a:pPr algn="just" eaLnBrk="1" hangingPunct="1"/>
            <a:r>
              <a:rPr lang="en-GB" smtClean="0"/>
              <a:t>Historic (crude) measurement is of column inches of press cuttings or minutes of TV coverage in media, or number of mentions</a:t>
            </a:r>
          </a:p>
          <a:p>
            <a:pPr algn="just" eaLnBrk="1" hangingPunct="1"/>
            <a:endParaRPr lang="en-GB" smtClean="0"/>
          </a:p>
          <a:p>
            <a:pPr algn="just" eaLnBrk="1" hangingPunct="1"/>
            <a:r>
              <a:rPr lang="en-GB" smtClean="0"/>
              <a:t>media coverage is then expressed in terms of ‘advertising equivalent’, and indicates what the PR campaign was worth in equivalent advertising costs</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eaLnBrk="1" hangingPunct="1"/>
            <a:r>
              <a:rPr lang="en-GB" sz="4000" b="1" smtClean="0"/>
              <a:t>COST EFFECTIVENESS OF PR</a:t>
            </a:r>
          </a:p>
        </p:txBody>
      </p:sp>
      <p:sp>
        <p:nvSpPr>
          <p:cNvPr id="2109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B71753C-264F-4228-81BF-6B821DD27AEB}" type="slidenum">
              <a:rPr lang="en-US" smtClean="0"/>
              <a:pPr/>
              <a:t>204</a:t>
            </a:fld>
            <a:endParaRPr lang="en-US" smtClean="0"/>
          </a:p>
        </p:txBody>
      </p:sp>
      <p:sp>
        <p:nvSpPr>
          <p:cNvPr id="210948" name="Rectangle 3"/>
          <p:cNvSpPr>
            <a:spLocks noGrp="1" noChangeArrowheads="1"/>
          </p:cNvSpPr>
          <p:nvPr>
            <p:ph sz="quarter" idx="1"/>
          </p:nvPr>
        </p:nvSpPr>
        <p:spPr>
          <a:xfrm>
            <a:off x="610394" y="2057400"/>
            <a:ext cx="10987088" cy="4191000"/>
          </a:xfrm>
        </p:spPr>
        <p:txBody>
          <a:bodyPr>
            <a:normAutofit/>
          </a:bodyPr>
          <a:lstStyle/>
          <a:p>
            <a:pPr algn="just" eaLnBrk="1" hangingPunct="1">
              <a:lnSpc>
                <a:spcPct val="90000"/>
              </a:lnSpc>
            </a:pPr>
            <a:r>
              <a:rPr lang="en-GB" smtClean="0"/>
              <a:t>Turbulent competitive environment encourages firms to become more critical in their choice and use of any communications tool</a:t>
            </a:r>
          </a:p>
          <a:p>
            <a:pPr algn="just" eaLnBrk="1" hangingPunct="1">
              <a:lnSpc>
                <a:spcPct val="90000"/>
              </a:lnSpc>
            </a:pPr>
            <a:endParaRPr lang="en-GB" smtClean="0"/>
          </a:p>
          <a:p>
            <a:pPr algn="just" eaLnBrk="1" hangingPunct="1">
              <a:lnSpc>
                <a:spcPct val="90000"/>
              </a:lnSpc>
            </a:pPr>
            <a:r>
              <a:rPr lang="en-GB" smtClean="0"/>
              <a:t>PR can be assessed in terms of its credibility, visibility, as well as its reach, cost and control abilities</a:t>
            </a:r>
          </a:p>
          <a:p>
            <a:pPr algn="just" eaLnBrk="1" hangingPunct="1">
              <a:lnSpc>
                <a:spcPct val="90000"/>
              </a:lnSpc>
            </a:pPr>
            <a:endParaRPr lang="en-GB" smtClean="0"/>
          </a:p>
          <a:p>
            <a:pPr algn="just" eaLnBrk="1" hangingPunct="1">
              <a:lnSpc>
                <a:spcPct val="90000"/>
              </a:lnSpc>
            </a:pPr>
            <a:r>
              <a:rPr lang="en-GB" smtClean="0"/>
              <a:t>Need to measure change, not just output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gn="ctr" eaLnBrk="1" hangingPunct="1"/>
            <a:r>
              <a:rPr lang="en-GB" sz="4000" b="1" smtClean="0"/>
              <a:t>EVALUATION MEASURES</a:t>
            </a:r>
            <a:endParaRPr lang="en-GB" b="1" smtClean="0"/>
          </a:p>
        </p:txBody>
      </p:sp>
      <p:sp>
        <p:nvSpPr>
          <p:cNvPr id="2119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4AB53DE-77C1-4FDE-BBE1-F49D968A5599}" type="slidenum">
              <a:rPr lang="en-US" smtClean="0"/>
              <a:pPr/>
              <a:t>205</a:t>
            </a:fld>
            <a:endParaRPr lang="en-US" smtClean="0"/>
          </a:p>
        </p:txBody>
      </p:sp>
      <p:sp>
        <p:nvSpPr>
          <p:cNvPr id="211972" name="Rectangle 3"/>
          <p:cNvSpPr>
            <a:spLocks noGrp="1" noChangeArrowheads="1"/>
          </p:cNvSpPr>
          <p:nvPr>
            <p:ph sz="quarter" idx="1"/>
          </p:nvPr>
        </p:nvSpPr>
        <p:spPr>
          <a:xfrm>
            <a:off x="712126" y="1676400"/>
            <a:ext cx="10783623" cy="5105400"/>
          </a:xfrm>
        </p:spPr>
        <p:txBody>
          <a:bodyPr>
            <a:normAutofit/>
          </a:bodyPr>
          <a:lstStyle/>
          <a:p>
            <a:pPr marL="319088" indent="-319088" algn="just" eaLnBrk="1" hangingPunct="1">
              <a:buFont typeface="Wingdings" pitchFamily="2" charset="2"/>
              <a:buChar char=""/>
            </a:pPr>
            <a:r>
              <a:rPr lang="en-GB" smtClean="0"/>
              <a:t>Awareness – increase in knowledge about the organization by the target audience</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Attitude – shift in opinion towards the organization</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Response - growth in enquiries/leads</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Reduction in level of complaints</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Improvement in share price – indicates value placed on an organization by stakeholders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951D395-F079-4772-8580-BC71A54BF5BD}" type="slidenum">
              <a:rPr lang="en-US" smtClean="0"/>
              <a:pPr/>
              <a:t>206</a:t>
            </a:fld>
            <a:endParaRPr lang="en-US" smtClean="0"/>
          </a:p>
        </p:txBody>
      </p:sp>
      <p:sp>
        <p:nvSpPr>
          <p:cNvPr id="212995" name="Rectangle 3"/>
          <p:cNvSpPr>
            <a:spLocks noGrp="1" noChangeArrowheads="1"/>
          </p:cNvSpPr>
          <p:nvPr>
            <p:ph sz="quarter" idx="1"/>
          </p:nvPr>
        </p:nvSpPr>
        <p:spPr>
          <a:xfrm>
            <a:off x="915591" y="1524000"/>
            <a:ext cx="10580158" cy="5334000"/>
          </a:xfrm>
        </p:spPr>
        <p:txBody>
          <a:bodyPr>
            <a:normAutofit/>
          </a:bodyPr>
          <a:lstStyle/>
          <a:p>
            <a:pPr marL="319088" indent="-319088" algn="just" eaLnBrk="1" hangingPunct="1">
              <a:buFont typeface="Wingdings" pitchFamily="2" charset="2"/>
              <a:buChar char=""/>
            </a:pPr>
            <a:r>
              <a:rPr lang="en-GB" smtClean="0"/>
              <a:t>Volume of coverage in target media</a:t>
            </a:r>
          </a:p>
          <a:p>
            <a:pPr marL="319088" indent="-319088" algn="just" eaLnBrk="1" hangingPunct="1">
              <a:buFont typeface="Wingdings" pitchFamily="2" charset="2"/>
              <a:buChar char=""/>
            </a:pPr>
            <a:endParaRPr lang="en-GB" sz="2400" smtClean="0"/>
          </a:p>
          <a:p>
            <a:pPr marL="319088" indent="-319088" algn="just" eaLnBrk="1" hangingPunct="1">
              <a:buFont typeface="Wingdings" pitchFamily="2" charset="2"/>
              <a:buChar char=""/>
            </a:pPr>
            <a:r>
              <a:rPr lang="en-GB" smtClean="0"/>
              <a:t>Budget – within agreed timescales and Rials</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Issues – identifying &amp; addressing them before they arise</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Position – how it is perceived relative to competitors</a:t>
            </a:r>
          </a:p>
          <a:p>
            <a:pPr marL="319088" indent="-319088" algn="just" eaLnBrk="1" hangingPunct="1">
              <a:buFont typeface="Wingdings" pitchFamily="2" charset="2"/>
              <a:buChar char=""/>
            </a:pPr>
            <a:endParaRPr lang="en-GB" sz="2000" smtClean="0"/>
          </a:p>
          <a:p>
            <a:pPr marL="319088" indent="-319088" algn="just" eaLnBrk="1" hangingPunct="1">
              <a:buFont typeface="Wingdings" pitchFamily="2" charset="2"/>
              <a:buChar char=""/>
            </a:pPr>
            <a:r>
              <a:rPr lang="en-GB" smtClean="0"/>
              <a:t>Sales – changes in volume/value attributable to PR alone</a:t>
            </a:r>
          </a:p>
          <a:p>
            <a:pPr marL="319088" indent="-319088" eaLnBrk="1" hangingPunct="1">
              <a:buFont typeface="Wingdings" pitchFamily="2" charset="2"/>
              <a:buChar char=""/>
            </a:pPr>
            <a:endParaRPr lang="en-US" smtClean="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gn="ctr" eaLnBrk="1" hangingPunct="1"/>
            <a:r>
              <a:rPr lang="en-GB" sz="4000" b="1" smtClean="0"/>
              <a:t>LECTURE SOURCES</a:t>
            </a:r>
          </a:p>
        </p:txBody>
      </p:sp>
      <p:sp>
        <p:nvSpPr>
          <p:cNvPr id="2140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9178B8D-321D-4FDF-BDE5-8BC146D2DA31}" type="slidenum">
              <a:rPr lang="en-US" smtClean="0"/>
              <a:pPr/>
              <a:t>207</a:t>
            </a:fld>
            <a:endParaRPr lang="en-US" smtClean="0"/>
          </a:p>
        </p:txBody>
      </p:sp>
      <p:sp>
        <p:nvSpPr>
          <p:cNvPr id="214020" name="Rectangle 3"/>
          <p:cNvSpPr>
            <a:spLocks noGrp="1" noChangeArrowheads="1"/>
          </p:cNvSpPr>
          <p:nvPr>
            <p:ph sz="quarter" idx="1"/>
          </p:nvPr>
        </p:nvSpPr>
        <p:spPr>
          <a:xfrm>
            <a:off x="712126" y="2362200"/>
            <a:ext cx="10885355" cy="4038600"/>
          </a:xfrm>
        </p:spPr>
        <p:txBody>
          <a:bodyPr/>
          <a:lstStyle/>
          <a:p>
            <a:pPr eaLnBrk="1" hangingPunct="1"/>
            <a:r>
              <a:rPr lang="en-GB" smtClean="0"/>
              <a:t>Haywood, R. (2002) Manage Your Reputation, 2nd Edn, Kogan Page</a:t>
            </a:r>
          </a:p>
          <a:p>
            <a:pPr eaLnBrk="1" hangingPunct="1"/>
            <a:r>
              <a:rPr lang="en-GB" smtClean="0"/>
              <a:t>Pickton, D. &amp; Broderick, A. (2004) Integrated Marketing Communications, 2nd Edn, Prentice Hall</a:t>
            </a:r>
          </a:p>
          <a:p>
            <a:pPr eaLnBrk="1" hangingPunct="1"/>
            <a:r>
              <a:rPr lang="en-GB" smtClean="0"/>
              <a:t>Yeshin, A. (1998) Integrated Marketing Communications, Butterworth Heinemann</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US" sz="4800" b="1" dirty="0" smtClean="0"/>
              <a:t>SEGMENTATION &amp; TARGETING</a:t>
            </a:r>
            <a:endParaRPr lang="en-US" sz="4800" b="1"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normAutofit fontScale="90000"/>
          </a:bodyPr>
          <a:lstStyle/>
          <a:p>
            <a:pPr algn="ctr" eaLnBrk="1" fontAlgn="auto" hangingPunct="1">
              <a:spcAft>
                <a:spcPts val="0"/>
              </a:spcAft>
              <a:defRPr/>
            </a:pPr>
            <a:r>
              <a:rPr lang="en-US" sz="4000" b="1" smtClean="0"/>
              <a:t>DEFINITION OF SEGMENTATION</a:t>
            </a:r>
            <a:endParaRPr lang="en-US" b="1" smtClean="0"/>
          </a:p>
        </p:txBody>
      </p:sp>
      <p:sp>
        <p:nvSpPr>
          <p:cNvPr id="216067" name="Content Placeholder 2"/>
          <p:cNvSpPr>
            <a:spLocks noGrp="1"/>
          </p:cNvSpPr>
          <p:nvPr>
            <p:ph sz="quarter" idx="1"/>
          </p:nvPr>
        </p:nvSpPr>
        <p:spPr>
          <a:xfrm>
            <a:off x="610394" y="1219201"/>
            <a:ext cx="10987088" cy="4937125"/>
          </a:xfrm>
        </p:spPr>
        <p:txBody>
          <a:bodyPr/>
          <a:lstStyle/>
          <a:p>
            <a:pPr algn="just" eaLnBrk="1" hangingPunct="1"/>
            <a:endParaRPr lang="en-US" smtClean="0"/>
          </a:p>
          <a:p>
            <a:pPr algn="just" eaLnBrk="1" hangingPunct="1"/>
            <a:r>
              <a:rPr lang="en-US" smtClean="0"/>
              <a:t>According to Philip Kotler, “Market segmentation is the subdividing of a market into homogenous subset of customers, where any subset may conceivably be selected as target market to be reached by a specific set of Marketing mix.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just" eaLnBrk="1" fontAlgn="auto" hangingPunct="1">
              <a:spcAft>
                <a:spcPts val="0"/>
              </a:spcAft>
              <a:defRPr/>
            </a:pPr>
            <a:r>
              <a:rPr lang="en-US" sz="2800" b="1" dirty="0" smtClean="0"/>
              <a:t>FOUR POINTS THAT WILL HELP YOU GRASP ESSENCE OF PR	</a:t>
            </a:r>
          </a:p>
        </p:txBody>
      </p:sp>
      <p:sp>
        <p:nvSpPr>
          <p:cNvPr id="3072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DC5C863-52CC-4E2E-A08A-DECA8FD8EA31}" type="slidenum">
              <a:rPr lang="en-US" smtClean="0"/>
              <a:pPr/>
              <a:t>21</a:t>
            </a:fld>
            <a:endParaRPr lang="en-US" smtClean="0"/>
          </a:p>
        </p:txBody>
      </p:sp>
      <p:sp>
        <p:nvSpPr>
          <p:cNvPr id="30724" name="Rectangle 5"/>
          <p:cNvSpPr>
            <a:spLocks noGrp="1" noChangeArrowheads="1"/>
          </p:cNvSpPr>
          <p:nvPr>
            <p:ph sz="quarter" idx="1"/>
          </p:nvPr>
        </p:nvSpPr>
        <p:spPr>
          <a:xfrm>
            <a:off x="610394" y="1219201"/>
            <a:ext cx="10987088" cy="4937125"/>
          </a:xfrm>
        </p:spPr>
        <p:txBody>
          <a:bodyPr>
            <a:normAutofit/>
          </a:bodyPr>
          <a:lstStyle/>
          <a:p>
            <a:pPr eaLnBrk="1" hangingPunct="1">
              <a:lnSpc>
                <a:spcPct val="150000"/>
              </a:lnSpc>
            </a:pPr>
            <a:endParaRPr lang="en-US" smtClean="0"/>
          </a:p>
          <a:p>
            <a:pPr eaLnBrk="1" hangingPunct="1">
              <a:lnSpc>
                <a:spcPct val="150000"/>
              </a:lnSpc>
            </a:pPr>
            <a:r>
              <a:rPr lang="en-US" smtClean="0"/>
              <a:t>PR lacks total control over the final message</a:t>
            </a:r>
          </a:p>
          <a:p>
            <a:pPr eaLnBrk="1" hangingPunct="1">
              <a:lnSpc>
                <a:spcPct val="150000"/>
              </a:lnSpc>
            </a:pPr>
            <a:r>
              <a:rPr lang="en-US" smtClean="0"/>
              <a:t>PR addresses a variety of audience</a:t>
            </a:r>
          </a:p>
          <a:p>
            <a:pPr eaLnBrk="1" hangingPunct="1">
              <a:lnSpc>
                <a:spcPct val="150000"/>
              </a:lnSpc>
            </a:pPr>
            <a:r>
              <a:rPr lang="en-US" smtClean="0"/>
              <a:t>PR involves no direct media costs</a:t>
            </a:r>
          </a:p>
          <a:p>
            <a:pPr eaLnBrk="1" hangingPunct="1">
              <a:lnSpc>
                <a:spcPct val="150000"/>
              </a:lnSpc>
            </a:pPr>
            <a:r>
              <a:rPr lang="en-US" smtClean="0"/>
              <a:t>PR addresses important aspects outside the realm of marketing</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algn="ctr" eaLnBrk="1" hangingPunct="1"/>
            <a:r>
              <a:rPr lang="en-US" sz="4000" b="1" smtClean="0"/>
              <a:t>ABOUT SEGMENTATION</a:t>
            </a:r>
            <a:endParaRPr lang="en-US" b="1" smtClean="0"/>
          </a:p>
        </p:txBody>
      </p:sp>
      <p:sp>
        <p:nvSpPr>
          <p:cNvPr id="217091" name="Content Placeholder 2"/>
          <p:cNvSpPr>
            <a:spLocks noGrp="1"/>
          </p:cNvSpPr>
          <p:nvPr>
            <p:ph sz="quarter" idx="1"/>
          </p:nvPr>
        </p:nvSpPr>
        <p:spPr>
          <a:xfrm>
            <a:off x="610394" y="1219201"/>
            <a:ext cx="10987088" cy="4937125"/>
          </a:xfrm>
        </p:spPr>
        <p:txBody>
          <a:bodyPr>
            <a:normAutofit/>
          </a:bodyPr>
          <a:lstStyle/>
          <a:p>
            <a:pPr algn="just" eaLnBrk="1" hangingPunct="1"/>
            <a:r>
              <a:rPr lang="en-US" smtClean="0"/>
              <a:t>Breaking a market of varies customers into subgroups of customers that have similar needs desired product benefits and purchase behaviour. Each of these subgroup is considered a market segment, and a segment that an advertiser decides to go after is called a target segment</a:t>
            </a:r>
          </a:p>
          <a:p>
            <a:pPr eaLnBrk="1" hangingPunct="1"/>
            <a:r>
              <a:rPr lang="en-US" smtClean="0"/>
              <a:t>For instance:</a:t>
            </a:r>
          </a:p>
          <a:p>
            <a:pPr algn="just" eaLnBrk="1" hangingPunct="1"/>
            <a:r>
              <a:rPr lang="en-US" smtClean="0"/>
              <a:t>Reebook looked at the various activities for which people wear athletic shoes, surmised that people doing aerobics would like a specialized shoe of their own and went after that segment.</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REQUIREMENTS FOR EFFECTIVE SEGMENTATION</a:t>
            </a:r>
            <a:endParaRPr lang="en-US" b="1" dirty="0"/>
          </a:p>
        </p:txBody>
      </p:sp>
      <p:sp>
        <p:nvSpPr>
          <p:cNvPr id="218115" name="Content Placeholder 2"/>
          <p:cNvSpPr>
            <a:spLocks noGrp="1"/>
          </p:cNvSpPr>
          <p:nvPr>
            <p:ph sz="quarter" idx="1"/>
          </p:nvPr>
        </p:nvSpPr>
        <p:spPr>
          <a:xfrm>
            <a:off x="610394" y="1219201"/>
            <a:ext cx="10987088" cy="4937125"/>
          </a:xfrm>
        </p:spPr>
        <p:txBody>
          <a:bodyPr/>
          <a:lstStyle/>
          <a:p>
            <a:pPr eaLnBrk="1" hangingPunct="1"/>
            <a:endParaRPr lang="en-US" smtClean="0"/>
          </a:p>
          <a:p>
            <a:pPr eaLnBrk="1" hangingPunct="1"/>
            <a:r>
              <a:rPr lang="en-US" smtClean="0"/>
              <a:t>Measurability</a:t>
            </a:r>
          </a:p>
          <a:p>
            <a:pPr eaLnBrk="1" hangingPunct="1"/>
            <a:r>
              <a:rPr lang="en-US" smtClean="0"/>
              <a:t>Accessibility</a:t>
            </a:r>
          </a:p>
          <a:p>
            <a:pPr eaLnBrk="1" hangingPunct="1"/>
            <a:r>
              <a:rPr lang="en-US" smtClean="0"/>
              <a:t>Substantial</a:t>
            </a:r>
          </a:p>
          <a:p>
            <a:pPr eaLnBrk="1" hangingPunct="1"/>
            <a:r>
              <a:rPr lang="en-US" smtClean="0"/>
              <a:t>Differential</a:t>
            </a:r>
          </a:p>
          <a:p>
            <a:pPr eaLnBrk="1" hangingPunct="1"/>
            <a:r>
              <a:rPr lang="en-US" smtClean="0"/>
              <a:t>Actionable</a:t>
            </a:r>
          </a:p>
          <a:p>
            <a:pPr eaLnBrk="1" hangingPunct="1"/>
            <a:endParaRPr lang="en-US" smtClean="0"/>
          </a:p>
          <a:p>
            <a:pPr eaLnBrk="1" hangingPunct="1"/>
            <a:endParaRPr lang="en-US"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fontScale="90000"/>
          </a:bodyPr>
          <a:lstStyle/>
          <a:p>
            <a:pPr algn="ctr" eaLnBrk="1" fontAlgn="auto" hangingPunct="1">
              <a:spcAft>
                <a:spcPts val="0"/>
              </a:spcAft>
              <a:defRPr/>
            </a:pPr>
            <a:r>
              <a:rPr lang="en-US" sz="4000" b="1" smtClean="0"/>
              <a:t>SEGMENTING CONSUMER MARKETS </a:t>
            </a:r>
            <a:endParaRPr lang="en-US" b="1" smtClean="0"/>
          </a:p>
        </p:txBody>
      </p:sp>
      <p:sp>
        <p:nvSpPr>
          <p:cNvPr id="219139" name="Content Placeholder 2"/>
          <p:cNvSpPr>
            <a:spLocks noGrp="1"/>
          </p:cNvSpPr>
          <p:nvPr>
            <p:ph sz="quarter" idx="1"/>
          </p:nvPr>
        </p:nvSpPr>
        <p:spPr>
          <a:xfrm>
            <a:off x="610394" y="1219201"/>
            <a:ext cx="10987088" cy="4937125"/>
          </a:xfrm>
        </p:spPr>
        <p:txBody>
          <a:bodyPr/>
          <a:lstStyle/>
          <a:p>
            <a:pPr algn="just" eaLnBrk="1" hangingPunct="1"/>
            <a:endParaRPr lang="en-US" smtClean="0"/>
          </a:p>
          <a:p>
            <a:pPr algn="just" eaLnBrk="1" hangingPunct="1"/>
            <a:r>
              <a:rPr lang="en-US" smtClean="0"/>
              <a:t>There are identifiably 3 major types of segmentation:</a:t>
            </a:r>
          </a:p>
          <a:p>
            <a:pPr algn="just" eaLnBrk="1" hangingPunct="1"/>
            <a:endParaRPr lang="en-US" smtClean="0"/>
          </a:p>
          <a:p>
            <a:pPr lvl="1" eaLnBrk="1" hangingPunct="1">
              <a:buFont typeface="Wingdings 2" pitchFamily="18" charset="2"/>
              <a:buBlip>
                <a:blip r:embed="rId2"/>
              </a:buBlip>
            </a:pPr>
            <a:r>
              <a:rPr lang="en-US" sz="2900" smtClean="0"/>
              <a:t>Geographic segmentation</a:t>
            </a:r>
          </a:p>
          <a:p>
            <a:pPr lvl="1" eaLnBrk="1" hangingPunct="1">
              <a:buFont typeface="Wingdings 2" pitchFamily="18" charset="2"/>
              <a:buBlip>
                <a:blip r:embed="rId2"/>
              </a:buBlip>
            </a:pPr>
            <a:r>
              <a:rPr lang="en-US" sz="2900" smtClean="0"/>
              <a:t>Demographic segmentation</a:t>
            </a:r>
          </a:p>
          <a:p>
            <a:pPr lvl="1" eaLnBrk="1" hangingPunct="1">
              <a:buFont typeface="Wingdings 2" pitchFamily="18" charset="2"/>
              <a:buBlip>
                <a:blip r:embed="rId2"/>
              </a:buBlip>
            </a:pPr>
            <a:r>
              <a:rPr lang="en-US" sz="2900" smtClean="0"/>
              <a:t>Psychographic segmentation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normAutofit fontScale="90000"/>
          </a:bodyPr>
          <a:lstStyle/>
          <a:p>
            <a:pPr algn="ctr" eaLnBrk="1" fontAlgn="auto" hangingPunct="1">
              <a:spcAft>
                <a:spcPts val="0"/>
              </a:spcAft>
              <a:defRPr/>
            </a:pPr>
            <a:r>
              <a:rPr lang="en-US" sz="4000" b="1" smtClean="0"/>
              <a:t>GEOGRAPHIC SEGMENTATION</a:t>
            </a:r>
          </a:p>
        </p:txBody>
      </p:sp>
      <p:sp>
        <p:nvSpPr>
          <p:cNvPr id="220163" name="Content Placeholder 2"/>
          <p:cNvSpPr>
            <a:spLocks noGrp="1"/>
          </p:cNvSpPr>
          <p:nvPr>
            <p:ph sz="quarter" idx="1"/>
          </p:nvPr>
        </p:nvSpPr>
        <p:spPr>
          <a:xfrm>
            <a:off x="610394" y="1600200"/>
            <a:ext cx="10885355" cy="5029200"/>
          </a:xfrm>
        </p:spPr>
        <p:txBody>
          <a:bodyPr>
            <a:normAutofit/>
          </a:bodyPr>
          <a:lstStyle/>
          <a:p>
            <a:pPr algn="just" eaLnBrk="1" hangingPunct="1"/>
            <a:r>
              <a:rPr lang="en-US" smtClean="0"/>
              <a:t>Geographical location can also provide clues about likely purchasing behaviour and is therefore a key factor to consider in advertising design. Geographic segmentation identifies audience segments based on geographic boundaries. </a:t>
            </a:r>
          </a:p>
          <a:p>
            <a:pPr algn="just" eaLnBrk="1" hangingPunct="1"/>
            <a:endParaRPr lang="en-US" smtClean="0"/>
          </a:p>
          <a:p>
            <a:pPr algn="just" eaLnBrk="1" hangingPunct="1"/>
            <a:r>
              <a:rPr lang="en-US" smtClean="0"/>
              <a:t>Some geographical differences are rather obvious, such as market for cold weather clothing in areas with harsh winter or for the demand for water sports equipments along costs, lakes and rivers.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AutoShape 2"/>
          <p:cNvSpPr>
            <a:spLocks noGrp="1" noChangeArrowheads="1"/>
          </p:cNvSpPr>
          <p:nvPr>
            <p:ph type="title"/>
          </p:nvPr>
        </p:nvSpPr>
        <p:spPr>
          <a:xfrm>
            <a:off x="712126" y="152401"/>
            <a:ext cx="10783623" cy="962025"/>
          </a:xfrm>
        </p:spPr>
        <p:txBody>
          <a:bodyPr>
            <a:normAutofit fontScale="90000"/>
          </a:bodyPr>
          <a:lstStyle/>
          <a:p>
            <a:pPr algn="ctr" eaLnBrk="1" fontAlgn="auto" hangingPunct="1">
              <a:spcAft>
                <a:spcPts val="0"/>
              </a:spcAft>
              <a:defRPr/>
            </a:pPr>
            <a:r>
              <a:rPr lang="en-US" sz="4000" b="1" smtClean="0"/>
              <a:t>DEMOGRAPHIC SEGMENTATION</a:t>
            </a:r>
            <a:endParaRPr lang="en-US" sz="3600" b="1" smtClean="0"/>
          </a:p>
        </p:txBody>
      </p:sp>
      <p:sp>
        <p:nvSpPr>
          <p:cNvPr id="242691" name="Rectangle 3"/>
          <p:cNvSpPr>
            <a:spLocks noGrp="1" noChangeArrowheads="1"/>
          </p:cNvSpPr>
          <p:nvPr>
            <p:ph sz="quarter" idx="1"/>
          </p:nvPr>
        </p:nvSpPr>
        <p:spPr>
          <a:xfrm>
            <a:off x="406929" y="1524000"/>
            <a:ext cx="11394017" cy="5181600"/>
          </a:xfrm>
        </p:spPr>
        <p:txBody>
          <a:bodyPr>
            <a:normAutofit lnSpcReduction="10000"/>
          </a:bodyPr>
          <a:lstStyle/>
          <a:p>
            <a:pPr marL="274320" indent="-274320" algn="just" eaLnBrk="1" fontAlgn="auto" hangingPunct="1">
              <a:spcAft>
                <a:spcPts val="0"/>
              </a:spcAft>
              <a:buFont typeface="Wingdings 3"/>
              <a:buChar char=""/>
              <a:defRPr/>
            </a:pPr>
            <a:r>
              <a:rPr lang="en-US" smtClean="0"/>
              <a:t>Defining market segments according to demographic characteristics is called demographic segmentation. The audience analysis factors used most frequently in demographic analysis are:</a:t>
            </a:r>
          </a:p>
          <a:p>
            <a:pPr marL="822960" lvl="2" eaLnBrk="1" fontAlgn="auto" hangingPunct="1">
              <a:spcAft>
                <a:spcPts val="0"/>
              </a:spcAft>
              <a:buClr>
                <a:schemeClr val="hlink"/>
              </a:buClr>
              <a:buSzPct val="100000"/>
              <a:buFont typeface="Wingdings" pitchFamily="2" charset="2"/>
              <a:buChar char="v"/>
              <a:defRPr/>
            </a:pPr>
            <a:r>
              <a:rPr lang="en-US" sz="2900" smtClean="0"/>
              <a:t>Age</a:t>
            </a:r>
          </a:p>
          <a:p>
            <a:pPr marL="822960" lvl="2" eaLnBrk="1" fontAlgn="auto" hangingPunct="1">
              <a:spcAft>
                <a:spcPts val="0"/>
              </a:spcAft>
              <a:buClr>
                <a:schemeClr val="hlink"/>
              </a:buClr>
              <a:buSzPct val="100000"/>
              <a:buFont typeface="Wingdings" pitchFamily="2" charset="2"/>
              <a:buChar char="v"/>
              <a:defRPr/>
            </a:pPr>
            <a:r>
              <a:rPr lang="en-US" sz="2900" smtClean="0"/>
              <a:t>Gender Occupation</a:t>
            </a:r>
          </a:p>
          <a:p>
            <a:pPr marL="822960" lvl="2" eaLnBrk="1" fontAlgn="auto" hangingPunct="1">
              <a:spcAft>
                <a:spcPts val="0"/>
              </a:spcAft>
              <a:buClr>
                <a:schemeClr val="hlink"/>
              </a:buClr>
              <a:buSzPct val="100000"/>
              <a:buFont typeface="Wingdings" pitchFamily="2" charset="2"/>
              <a:buChar char="v"/>
              <a:defRPr/>
            </a:pPr>
            <a:r>
              <a:rPr lang="en-US" sz="2900" smtClean="0"/>
              <a:t>Education</a:t>
            </a:r>
          </a:p>
          <a:p>
            <a:pPr marL="822960" lvl="2" eaLnBrk="1" fontAlgn="auto" hangingPunct="1">
              <a:spcAft>
                <a:spcPts val="0"/>
              </a:spcAft>
              <a:buClr>
                <a:schemeClr val="hlink"/>
              </a:buClr>
              <a:buSzPct val="100000"/>
              <a:buFont typeface="Wingdings" pitchFamily="2" charset="2"/>
              <a:buChar char="v"/>
              <a:defRPr/>
            </a:pPr>
            <a:r>
              <a:rPr lang="en-US" sz="2900" smtClean="0"/>
              <a:t>Income</a:t>
            </a:r>
          </a:p>
          <a:p>
            <a:pPr marL="822960" lvl="2" eaLnBrk="1" fontAlgn="auto" hangingPunct="1">
              <a:spcAft>
                <a:spcPts val="0"/>
              </a:spcAft>
              <a:buClr>
                <a:schemeClr val="hlink"/>
              </a:buClr>
              <a:buSzPct val="100000"/>
              <a:buFont typeface="Wingdings" pitchFamily="2" charset="2"/>
              <a:buChar char="v"/>
              <a:defRPr/>
            </a:pPr>
            <a:r>
              <a:rPr lang="en-US" sz="2900" smtClean="0"/>
              <a:t>Ethnicity/Race</a:t>
            </a:r>
          </a:p>
          <a:p>
            <a:pPr marL="822960" lvl="2" eaLnBrk="1" fontAlgn="auto" hangingPunct="1">
              <a:spcAft>
                <a:spcPts val="0"/>
              </a:spcAft>
              <a:buClr>
                <a:schemeClr val="hlink"/>
              </a:buClr>
              <a:buSzPct val="100000"/>
              <a:buFont typeface="Wingdings" pitchFamily="2" charset="2"/>
              <a:buChar char="v"/>
              <a:defRPr/>
            </a:pPr>
            <a:r>
              <a:rPr lang="en-US" sz="2900" smtClean="0"/>
              <a:t>Employment </a:t>
            </a:r>
          </a:p>
          <a:p>
            <a:pPr marL="822960" lvl="2" eaLnBrk="1" fontAlgn="auto" hangingPunct="1">
              <a:spcAft>
                <a:spcPts val="0"/>
              </a:spcAft>
              <a:buClr>
                <a:schemeClr val="hlink"/>
              </a:buClr>
              <a:buSzPct val="100000"/>
              <a:buFont typeface="Wingdings" pitchFamily="2" charset="2"/>
              <a:buChar char="v"/>
              <a:defRPr/>
            </a:pPr>
            <a:r>
              <a:rPr lang="en-US" sz="2900" smtClean="0"/>
              <a:t>Social Class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additive="base">
                                        <p:cTn id="7" dur="500" fill="hold"/>
                                        <p:tgtEl>
                                          <p:spTgt spid="242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2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2691">
                                            <p:txEl>
                                              <p:pRg st="1" end="1"/>
                                            </p:txEl>
                                          </p:spTgt>
                                        </p:tgtEl>
                                        <p:attrNameLst>
                                          <p:attrName>style.visibility</p:attrName>
                                        </p:attrNameLst>
                                      </p:cBhvr>
                                      <p:to>
                                        <p:strVal val="visible"/>
                                      </p:to>
                                    </p:set>
                                    <p:anim calcmode="lin" valueType="num">
                                      <p:cBhvr additive="base">
                                        <p:cTn id="13" dur="500" fill="hold"/>
                                        <p:tgtEl>
                                          <p:spTgt spid="242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2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2691">
                                            <p:txEl>
                                              <p:pRg st="2" end="2"/>
                                            </p:txEl>
                                          </p:spTgt>
                                        </p:tgtEl>
                                        <p:attrNameLst>
                                          <p:attrName>style.visibility</p:attrName>
                                        </p:attrNameLst>
                                      </p:cBhvr>
                                      <p:to>
                                        <p:strVal val="visible"/>
                                      </p:to>
                                    </p:set>
                                    <p:anim calcmode="lin" valueType="num">
                                      <p:cBhvr additive="base">
                                        <p:cTn id="19" dur="500" fill="hold"/>
                                        <p:tgtEl>
                                          <p:spTgt spid="2426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2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2691">
                                            <p:txEl>
                                              <p:pRg st="3" end="3"/>
                                            </p:txEl>
                                          </p:spTgt>
                                        </p:tgtEl>
                                        <p:attrNameLst>
                                          <p:attrName>style.visibility</p:attrName>
                                        </p:attrNameLst>
                                      </p:cBhvr>
                                      <p:to>
                                        <p:strVal val="visible"/>
                                      </p:to>
                                    </p:set>
                                    <p:anim calcmode="lin" valueType="num">
                                      <p:cBhvr additive="base">
                                        <p:cTn id="25" dur="500" fill="hold"/>
                                        <p:tgtEl>
                                          <p:spTgt spid="2426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26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2691">
                                            <p:txEl>
                                              <p:pRg st="4" end="4"/>
                                            </p:txEl>
                                          </p:spTgt>
                                        </p:tgtEl>
                                        <p:attrNameLst>
                                          <p:attrName>style.visibility</p:attrName>
                                        </p:attrNameLst>
                                      </p:cBhvr>
                                      <p:to>
                                        <p:strVal val="visible"/>
                                      </p:to>
                                    </p:set>
                                    <p:anim calcmode="lin" valueType="num">
                                      <p:cBhvr additive="base">
                                        <p:cTn id="31" dur="500" fill="hold"/>
                                        <p:tgtEl>
                                          <p:spTgt spid="2426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2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2691">
                                            <p:txEl>
                                              <p:pRg st="5" end="5"/>
                                            </p:txEl>
                                          </p:spTgt>
                                        </p:tgtEl>
                                        <p:attrNameLst>
                                          <p:attrName>style.visibility</p:attrName>
                                        </p:attrNameLst>
                                      </p:cBhvr>
                                      <p:to>
                                        <p:strVal val="visible"/>
                                      </p:to>
                                    </p:set>
                                    <p:anim calcmode="lin" valueType="num">
                                      <p:cBhvr additive="base">
                                        <p:cTn id="37" dur="500" fill="hold"/>
                                        <p:tgtEl>
                                          <p:spTgt spid="2426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26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2691">
                                            <p:txEl>
                                              <p:pRg st="6" end="6"/>
                                            </p:txEl>
                                          </p:spTgt>
                                        </p:tgtEl>
                                        <p:attrNameLst>
                                          <p:attrName>style.visibility</p:attrName>
                                        </p:attrNameLst>
                                      </p:cBhvr>
                                      <p:to>
                                        <p:strVal val="visible"/>
                                      </p:to>
                                    </p:set>
                                    <p:anim calcmode="lin" valueType="num">
                                      <p:cBhvr additive="base">
                                        <p:cTn id="43" dur="500" fill="hold"/>
                                        <p:tgtEl>
                                          <p:spTgt spid="2426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26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2691">
                                            <p:txEl>
                                              <p:pRg st="7" end="7"/>
                                            </p:txEl>
                                          </p:spTgt>
                                        </p:tgtEl>
                                        <p:attrNameLst>
                                          <p:attrName>style.visibility</p:attrName>
                                        </p:attrNameLst>
                                      </p:cBhvr>
                                      <p:to>
                                        <p:strVal val="visible"/>
                                      </p:to>
                                    </p:set>
                                    <p:anim calcmode="lin" valueType="num">
                                      <p:cBhvr additive="base">
                                        <p:cTn id="49" dur="500" fill="hold"/>
                                        <p:tgtEl>
                                          <p:spTgt spid="2426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26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3"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AutoShape 2"/>
          <p:cNvSpPr>
            <a:spLocks noGrp="1" noChangeArrowheads="1"/>
          </p:cNvSpPr>
          <p:nvPr>
            <p:ph type="title"/>
          </p:nvPr>
        </p:nvSpPr>
        <p:spPr>
          <a:xfrm>
            <a:off x="813858" y="333376"/>
            <a:ext cx="10478426" cy="809625"/>
          </a:xfrm>
        </p:spPr>
        <p:txBody>
          <a:bodyPr>
            <a:normAutofit fontScale="90000"/>
          </a:bodyPr>
          <a:lstStyle/>
          <a:p>
            <a:pPr algn="ctr" eaLnBrk="1" fontAlgn="auto" hangingPunct="1">
              <a:spcAft>
                <a:spcPts val="0"/>
              </a:spcAft>
              <a:defRPr/>
            </a:pPr>
            <a:r>
              <a:rPr lang="en-US" sz="4000" b="1" smtClean="0"/>
              <a:t>PSYCHOGRAPHIC SEGMENTATION</a:t>
            </a:r>
          </a:p>
        </p:txBody>
      </p:sp>
      <p:sp>
        <p:nvSpPr>
          <p:cNvPr id="243715" name="Rectangle 3"/>
          <p:cNvSpPr>
            <a:spLocks noGrp="1" noChangeArrowheads="1"/>
          </p:cNvSpPr>
          <p:nvPr>
            <p:ph sz="quarter" idx="1"/>
          </p:nvPr>
        </p:nvSpPr>
        <p:spPr>
          <a:xfrm>
            <a:off x="508662" y="1600200"/>
            <a:ext cx="11190552" cy="5257800"/>
          </a:xfrm>
        </p:spPr>
        <p:txBody>
          <a:bodyPr>
            <a:normAutofit fontScale="92500" lnSpcReduction="20000"/>
          </a:bodyPr>
          <a:lstStyle/>
          <a:p>
            <a:pPr marL="274320" indent="-274320" algn="just" eaLnBrk="1" fontAlgn="auto" hangingPunct="1">
              <a:spcAft>
                <a:spcPts val="0"/>
              </a:spcAft>
              <a:buFont typeface="Wingdings 3"/>
              <a:buChar char=""/>
              <a:defRPr/>
            </a:pPr>
            <a:r>
              <a:rPr lang="en-US" smtClean="0"/>
              <a:t>Defining market segments according to psychographic characteristics is called psychographic segmentation. The audience analysis factors used most frequently in psychographic analysis are:</a:t>
            </a:r>
          </a:p>
          <a:p>
            <a:pPr marL="822960" lvl="2" eaLnBrk="1" fontAlgn="auto" hangingPunct="1">
              <a:spcAft>
                <a:spcPts val="0"/>
              </a:spcAft>
              <a:buClr>
                <a:srgbClr val="5F00BE"/>
              </a:buClr>
              <a:buFont typeface="Wingdings" pitchFamily="2" charset="2"/>
              <a:buChar char="§"/>
              <a:defRPr/>
            </a:pPr>
            <a:r>
              <a:rPr lang="en-US" sz="2900" smtClean="0"/>
              <a:t>Lifestyles</a:t>
            </a:r>
          </a:p>
          <a:p>
            <a:pPr marL="822960" lvl="2" eaLnBrk="1" fontAlgn="auto" hangingPunct="1">
              <a:spcAft>
                <a:spcPts val="0"/>
              </a:spcAft>
              <a:buClr>
                <a:srgbClr val="5F00BE"/>
              </a:buClr>
              <a:buFont typeface="Wingdings" pitchFamily="2" charset="2"/>
              <a:buChar char="§"/>
              <a:defRPr/>
            </a:pPr>
            <a:r>
              <a:rPr lang="en-US" sz="2900" smtClean="0"/>
              <a:t>Motivation </a:t>
            </a:r>
          </a:p>
          <a:p>
            <a:pPr marL="822960" lvl="2" eaLnBrk="1" fontAlgn="auto" hangingPunct="1">
              <a:spcAft>
                <a:spcPts val="0"/>
              </a:spcAft>
              <a:buClr>
                <a:srgbClr val="5F00BE"/>
              </a:buClr>
              <a:buFont typeface="Wingdings" pitchFamily="2" charset="2"/>
              <a:buChar char="§"/>
              <a:defRPr/>
            </a:pPr>
            <a:r>
              <a:rPr lang="en-US" sz="2900" smtClean="0"/>
              <a:t>Desired benefits </a:t>
            </a:r>
          </a:p>
          <a:p>
            <a:pPr marL="822960" lvl="2" eaLnBrk="1" fontAlgn="auto" hangingPunct="1">
              <a:spcAft>
                <a:spcPts val="0"/>
              </a:spcAft>
              <a:buClr>
                <a:srgbClr val="5F00BE"/>
              </a:buClr>
              <a:buFont typeface="Wingdings" pitchFamily="2" charset="2"/>
              <a:buChar char="§"/>
              <a:defRPr/>
            </a:pPr>
            <a:r>
              <a:rPr lang="en-US" sz="2900" smtClean="0"/>
              <a:t>Attitudes</a:t>
            </a:r>
          </a:p>
          <a:p>
            <a:pPr marL="822960" lvl="2" eaLnBrk="1" fontAlgn="auto" hangingPunct="1">
              <a:spcAft>
                <a:spcPts val="0"/>
              </a:spcAft>
              <a:buClr>
                <a:srgbClr val="5F00BE"/>
              </a:buClr>
              <a:buFont typeface="Wingdings" pitchFamily="2" charset="2"/>
              <a:buChar char="§"/>
              <a:defRPr/>
            </a:pPr>
            <a:r>
              <a:rPr lang="en-US" sz="2900" smtClean="0"/>
              <a:t>Personality</a:t>
            </a:r>
          </a:p>
          <a:p>
            <a:pPr marL="822960" lvl="2" eaLnBrk="1" fontAlgn="auto" hangingPunct="1">
              <a:spcAft>
                <a:spcPts val="0"/>
              </a:spcAft>
              <a:buClr>
                <a:srgbClr val="5F00BE"/>
              </a:buClr>
              <a:buFont typeface="Wingdings" pitchFamily="2" charset="2"/>
              <a:buChar char="§"/>
              <a:defRPr/>
            </a:pPr>
            <a:r>
              <a:rPr lang="en-US" sz="2900" smtClean="0"/>
              <a:t>Behaviour</a:t>
            </a:r>
          </a:p>
          <a:p>
            <a:pPr marL="822960" lvl="2" eaLnBrk="1" fontAlgn="auto" hangingPunct="1">
              <a:spcAft>
                <a:spcPts val="0"/>
              </a:spcAft>
              <a:buClr>
                <a:srgbClr val="5F00BE"/>
              </a:buClr>
              <a:buFont typeface="Wingdings" pitchFamily="2" charset="2"/>
              <a:buChar char="§"/>
              <a:defRPr/>
            </a:pPr>
            <a:r>
              <a:rPr lang="en-US" sz="2900" smtClean="0"/>
              <a:t>Brand loyalty</a:t>
            </a:r>
          </a:p>
          <a:p>
            <a:pPr marL="548640" lvl="1" indent="-274320" eaLnBrk="1" fontAlgn="auto" hangingPunct="1">
              <a:spcAft>
                <a:spcPts val="0"/>
              </a:spcAft>
              <a:buClr>
                <a:srgbClr val="5F00BE"/>
              </a:buClr>
              <a:buFont typeface="Wingdings" pitchFamily="2" charset="2"/>
              <a:buChar char="§"/>
              <a:defRPr/>
            </a:pPr>
            <a:endParaRPr lang="en-US" sz="2900" smtClean="0"/>
          </a:p>
          <a:p>
            <a:pPr marL="822960" lvl="2" eaLnBrk="1" fontAlgn="auto" hangingPunct="1">
              <a:spcAft>
                <a:spcPts val="0"/>
              </a:spcAft>
              <a:buClr>
                <a:srgbClr val="CC3300"/>
              </a:buClr>
              <a:buSzPct val="100000"/>
              <a:buFontTx/>
              <a:buChar char="-"/>
              <a:defRPr/>
            </a:pPr>
            <a:r>
              <a:rPr lang="en-US" sz="2900" b="1" smtClean="0"/>
              <a:t> </a:t>
            </a:r>
          </a:p>
          <a:p>
            <a:pPr marL="822960" lvl="2" eaLnBrk="1" fontAlgn="auto" hangingPunct="1">
              <a:spcAft>
                <a:spcPts val="0"/>
              </a:spcAft>
              <a:buClr>
                <a:srgbClr val="CC3300"/>
              </a:buClr>
              <a:buSzPct val="100000"/>
              <a:buFontTx/>
              <a:buChar char="-"/>
              <a:defRPr/>
            </a:pPr>
            <a:endParaRPr lang="en-US" sz="2900" b="1"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additive="base">
                                        <p:cTn id="7" dur="500" fill="hold"/>
                                        <p:tgtEl>
                                          <p:spTgt spid="243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3715">
                                            <p:txEl>
                                              <p:pRg st="1" end="1"/>
                                            </p:txEl>
                                          </p:spTgt>
                                        </p:tgtEl>
                                        <p:attrNameLst>
                                          <p:attrName>style.visibility</p:attrName>
                                        </p:attrNameLst>
                                      </p:cBhvr>
                                      <p:to>
                                        <p:strVal val="visible"/>
                                      </p:to>
                                    </p:set>
                                    <p:anim calcmode="lin" valueType="num">
                                      <p:cBhvr additive="base">
                                        <p:cTn id="13" dur="500" fill="hold"/>
                                        <p:tgtEl>
                                          <p:spTgt spid="243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3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3715">
                                            <p:txEl>
                                              <p:pRg st="2" end="2"/>
                                            </p:txEl>
                                          </p:spTgt>
                                        </p:tgtEl>
                                        <p:attrNameLst>
                                          <p:attrName>style.visibility</p:attrName>
                                        </p:attrNameLst>
                                      </p:cBhvr>
                                      <p:to>
                                        <p:strVal val="visible"/>
                                      </p:to>
                                    </p:set>
                                    <p:anim calcmode="lin" valueType="num">
                                      <p:cBhvr additive="base">
                                        <p:cTn id="19" dur="500" fill="hold"/>
                                        <p:tgtEl>
                                          <p:spTgt spid="243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3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3715">
                                            <p:txEl>
                                              <p:pRg st="3" end="3"/>
                                            </p:txEl>
                                          </p:spTgt>
                                        </p:tgtEl>
                                        <p:attrNameLst>
                                          <p:attrName>style.visibility</p:attrName>
                                        </p:attrNameLst>
                                      </p:cBhvr>
                                      <p:to>
                                        <p:strVal val="visible"/>
                                      </p:to>
                                    </p:set>
                                    <p:anim calcmode="lin" valueType="num">
                                      <p:cBhvr additive="base">
                                        <p:cTn id="25" dur="500" fill="hold"/>
                                        <p:tgtEl>
                                          <p:spTgt spid="243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3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3715">
                                            <p:txEl>
                                              <p:pRg st="4" end="4"/>
                                            </p:txEl>
                                          </p:spTgt>
                                        </p:tgtEl>
                                        <p:attrNameLst>
                                          <p:attrName>style.visibility</p:attrName>
                                        </p:attrNameLst>
                                      </p:cBhvr>
                                      <p:to>
                                        <p:strVal val="visible"/>
                                      </p:to>
                                    </p:set>
                                    <p:anim calcmode="lin" valueType="num">
                                      <p:cBhvr additive="base">
                                        <p:cTn id="31" dur="500" fill="hold"/>
                                        <p:tgtEl>
                                          <p:spTgt spid="243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3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3715">
                                            <p:txEl>
                                              <p:pRg st="5" end="5"/>
                                            </p:txEl>
                                          </p:spTgt>
                                        </p:tgtEl>
                                        <p:attrNameLst>
                                          <p:attrName>style.visibility</p:attrName>
                                        </p:attrNameLst>
                                      </p:cBhvr>
                                      <p:to>
                                        <p:strVal val="visible"/>
                                      </p:to>
                                    </p:set>
                                    <p:anim calcmode="lin" valueType="num">
                                      <p:cBhvr additive="base">
                                        <p:cTn id="37" dur="500" fill="hold"/>
                                        <p:tgtEl>
                                          <p:spTgt spid="243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3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3715">
                                            <p:txEl>
                                              <p:pRg st="6" end="6"/>
                                            </p:txEl>
                                          </p:spTgt>
                                        </p:tgtEl>
                                        <p:attrNameLst>
                                          <p:attrName>style.visibility</p:attrName>
                                        </p:attrNameLst>
                                      </p:cBhvr>
                                      <p:to>
                                        <p:strVal val="visible"/>
                                      </p:to>
                                    </p:set>
                                    <p:anim calcmode="lin" valueType="num">
                                      <p:cBhvr additive="base">
                                        <p:cTn id="43" dur="500" fill="hold"/>
                                        <p:tgtEl>
                                          <p:spTgt spid="2437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3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3715">
                                            <p:txEl>
                                              <p:pRg st="7" end="7"/>
                                            </p:txEl>
                                          </p:spTgt>
                                        </p:tgtEl>
                                        <p:attrNameLst>
                                          <p:attrName>style.visibility</p:attrName>
                                        </p:attrNameLst>
                                      </p:cBhvr>
                                      <p:to>
                                        <p:strVal val="visible"/>
                                      </p:to>
                                    </p:set>
                                    <p:anim calcmode="lin" valueType="num">
                                      <p:cBhvr additive="base">
                                        <p:cTn id="49" dur="500" fill="hold"/>
                                        <p:tgtEl>
                                          <p:spTgt spid="2437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3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3715">
                                            <p:txEl>
                                              <p:pRg st="9" end="9"/>
                                            </p:txEl>
                                          </p:spTgt>
                                        </p:tgtEl>
                                        <p:attrNameLst>
                                          <p:attrName>style.visibility</p:attrName>
                                        </p:attrNameLst>
                                      </p:cBhvr>
                                      <p:to>
                                        <p:strVal val="visible"/>
                                      </p:to>
                                    </p:set>
                                    <p:anim calcmode="lin" valueType="num">
                                      <p:cBhvr additive="base">
                                        <p:cTn id="55" dur="500" fill="hold"/>
                                        <p:tgtEl>
                                          <p:spTgt spid="24371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43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3"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pPr algn="ctr" eaLnBrk="1" hangingPunct="1"/>
            <a:r>
              <a:rPr lang="en-US" sz="4000" b="1" smtClean="0"/>
              <a:t>DEFINITION OF TARGETING</a:t>
            </a:r>
            <a:endParaRPr lang="en-US" b="1" smtClean="0"/>
          </a:p>
        </p:txBody>
      </p:sp>
      <p:sp>
        <p:nvSpPr>
          <p:cNvPr id="223235" name="Content Placeholder 2"/>
          <p:cNvSpPr>
            <a:spLocks noGrp="1"/>
          </p:cNvSpPr>
          <p:nvPr>
            <p:ph sz="quarter" idx="1"/>
          </p:nvPr>
        </p:nvSpPr>
        <p:spPr>
          <a:xfrm>
            <a:off x="406930" y="1600200"/>
            <a:ext cx="11296523" cy="5257800"/>
          </a:xfrm>
        </p:spPr>
        <p:txBody>
          <a:bodyPr/>
          <a:lstStyle/>
          <a:p>
            <a:pPr algn="just" eaLnBrk="1" hangingPunct="1">
              <a:buFont typeface="Wingdings" pitchFamily="2" charset="2"/>
              <a:buNone/>
            </a:pPr>
            <a:r>
              <a:rPr lang="en-US" smtClean="0"/>
              <a:t>	</a:t>
            </a:r>
          </a:p>
          <a:p>
            <a:pPr algn="just" eaLnBrk="1" hangingPunct="1">
              <a:buFont typeface="Wingdings" pitchFamily="2" charset="2"/>
              <a:buNone/>
            </a:pPr>
            <a:endParaRPr lang="en-US" smtClean="0"/>
          </a:p>
          <a:p>
            <a:pPr algn="just" eaLnBrk="1" hangingPunct="1">
              <a:buFont typeface="Wingdings" pitchFamily="2" charset="2"/>
              <a:buNone/>
            </a:pPr>
            <a:r>
              <a:rPr lang="en-US" smtClean="0"/>
              <a:t>	Targeting is the act of choosing an appropriate market for a given product. Marketers of a given product need to evaluate the different market segments and decide which and how many to serve. </a:t>
            </a:r>
          </a:p>
          <a:p>
            <a:pPr algn="just" eaLnBrk="1" hangingPunct="1">
              <a:buFont typeface="Wingdings" pitchFamily="2" charset="2"/>
              <a:buNone/>
            </a:pPr>
            <a:r>
              <a:rPr lang="en-US" smtClean="0"/>
              <a:t>	</a:t>
            </a:r>
          </a:p>
          <a:p>
            <a:pPr algn="just" eaLnBrk="1" hangingPunct="1">
              <a:buFont typeface="Wingdings" pitchFamily="2" charset="2"/>
              <a:buNone/>
            </a:pPr>
            <a:r>
              <a:rPr lang="en-US" smtClean="0"/>
              <a:t>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712126" y="228600"/>
            <a:ext cx="10885355" cy="990600"/>
          </a:xfrm>
        </p:spPr>
        <p:txBody>
          <a:bodyPr/>
          <a:lstStyle/>
          <a:p>
            <a:pPr algn="ctr" eaLnBrk="1" hangingPunct="1"/>
            <a:r>
              <a:rPr lang="en-US" sz="4000" b="1" smtClean="0"/>
              <a:t>ABOUT TARGETING</a:t>
            </a:r>
            <a:endParaRPr lang="en-US" b="1" smtClean="0"/>
          </a:p>
        </p:txBody>
      </p:sp>
      <p:sp>
        <p:nvSpPr>
          <p:cNvPr id="22425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2B01C07-F62D-4BFF-8610-9A0668E3CF30}" type="slidenum">
              <a:rPr lang="en-US" smtClean="0"/>
              <a:pPr/>
              <a:t>217</a:t>
            </a:fld>
            <a:endParaRPr lang="en-US" smtClean="0"/>
          </a:p>
        </p:txBody>
      </p:sp>
      <p:sp>
        <p:nvSpPr>
          <p:cNvPr id="224260" name="Content Placeholder 2"/>
          <p:cNvSpPr>
            <a:spLocks noGrp="1"/>
          </p:cNvSpPr>
          <p:nvPr>
            <p:ph sz="quarter" idx="1"/>
          </p:nvPr>
        </p:nvSpPr>
        <p:spPr>
          <a:xfrm>
            <a:off x="818097" y="1600200"/>
            <a:ext cx="10885355" cy="5105400"/>
          </a:xfrm>
        </p:spPr>
        <p:txBody>
          <a:bodyPr/>
          <a:lstStyle/>
          <a:p>
            <a:pPr algn="just" eaLnBrk="1" hangingPunct="1">
              <a:buFont typeface="Wingdings" pitchFamily="2" charset="2"/>
              <a:buNone/>
            </a:pPr>
            <a:r>
              <a:rPr lang="en-US" smtClean="0"/>
              <a:t>	To do this effectively, they must examine 3 major factors: (1) segment attractiveness (i.e., the impact of competitors); (2) segment size &amp; growth; (3) company objectives &amp; resources, in addition to:</a:t>
            </a:r>
          </a:p>
          <a:p>
            <a:pPr lvl="1" eaLnBrk="1" hangingPunct="1"/>
            <a:r>
              <a:rPr lang="en-US" sz="2900" smtClean="0"/>
              <a:t>Profitable opportunities</a:t>
            </a:r>
          </a:p>
          <a:p>
            <a:pPr lvl="1" eaLnBrk="1" hangingPunct="1"/>
            <a:r>
              <a:rPr lang="en-US" sz="2900" smtClean="0"/>
              <a:t>Growth potential</a:t>
            </a:r>
          </a:p>
          <a:p>
            <a:pPr lvl="1" eaLnBrk="1" hangingPunct="1"/>
            <a:r>
              <a:rPr lang="en-US" sz="2900" smtClean="0"/>
              <a:t>Acceptable risks</a:t>
            </a:r>
          </a:p>
          <a:p>
            <a:pPr lvl="1" eaLnBrk="1" hangingPunct="1"/>
            <a:r>
              <a:rPr lang="en-US" sz="2900" smtClean="0"/>
              <a:t>Acceptable entry exit barriers</a:t>
            </a:r>
          </a:p>
          <a:p>
            <a:pPr lvl="1" eaLnBrk="1" hangingPunct="1">
              <a:buFont typeface="Wingdings 3" pitchFamily="18" charset="2"/>
              <a:buNone/>
            </a:pPr>
            <a:endParaRPr lang="en-US" sz="29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0394" y="152400"/>
            <a:ext cx="11190552" cy="990600"/>
          </a:xfrm>
        </p:spPr>
        <p:txBody>
          <a:bodyPr>
            <a:normAutofit/>
          </a:bodyPr>
          <a:lstStyle/>
          <a:p>
            <a:pPr eaLnBrk="1" fontAlgn="auto" hangingPunct="1">
              <a:spcAft>
                <a:spcPts val="0"/>
              </a:spcAft>
              <a:defRPr/>
            </a:pPr>
            <a:r>
              <a:rPr lang="en-US" sz="2800" b="1" dirty="0" smtClean="0"/>
              <a:t>WHAT DO PUBLIC RELATIONS PEOPLE DO?</a:t>
            </a:r>
          </a:p>
        </p:txBody>
      </p:sp>
      <p:sp>
        <p:nvSpPr>
          <p:cNvPr id="317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F240EF4-26AA-44F6-9FC6-15FF103464C7}" type="slidenum">
              <a:rPr lang="en-US" smtClean="0"/>
              <a:pPr/>
              <a:t>22</a:t>
            </a:fld>
            <a:endParaRPr lang="en-US" smtClean="0"/>
          </a:p>
        </p:txBody>
      </p:sp>
      <p:sp>
        <p:nvSpPr>
          <p:cNvPr id="31748" name="Rectangle 3"/>
          <p:cNvSpPr>
            <a:spLocks noGrp="1" noChangeArrowheads="1"/>
          </p:cNvSpPr>
          <p:nvPr>
            <p:ph sz="quarter" idx="1"/>
          </p:nvPr>
        </p:nvSpPr>
        <p:spPr>
          <a:xfrm>
            <a:off x="610394" y="1219201"/>
            <a:ext cx="10987088" cy="4937125"/>
          </a:xfrm>
        </p:spPr>
        <p:txBody>
          <a:bodyPr>
            <a:normAutofit/>
          </a:bodyPr>
          <a:lstStyle/>
          <a:p>
            <a:pPr marL="319088" indent="-319088" algn="just" eaLnBrk="1" hangingPunct="1">
              <a:lnSpc>
                <a:spcPct val="150000"/>
              </a:lnSpc>
              <a:buFont typeface="Wingdings" pitchFamily="2" charset="2"/>
              <a:buChar char=""/>
            </a:pPr>
            <a:r>
              <a:rPr lang="en-US" dirty="0" smtClean="0"/>
              <a:t>These professionals can do anything from coordinating a company sponsored football tournament to giving newspaper reporters a tour to a new factory. </a:t>
            </a:r>
          </a:p>
          <a:p>
            <a:pPr marL="319088" indent="-319088" algn="just" eaLnBrk="1" hangingPunct="1">
              <a:lnSpc>
                <a:spcPct val="150000"/>
              </a:lnSpc>
              <a:buFont typeface="Wingdings" pitchFamily="2" charset="2"/>
              <a:buChar char=""/>
            </a:pPr>
            <a:endParaRPr lang="en-US" dirty="0" smtClean="0"/>
          </a:p>
          <a:p>
            <a:pPr marL="319088" indent="-319088" algn="just" eaLnBrk="1" hangingPunct="1">
              <a:lnSpc>
                <a:spcPct val="150000"/>
              </a:lnSpc>
              <a:buFont typeface="Wingdings" pitchFamily="2" charset="2"/>
              <a:buChar char=""/>
            </a:pPr>
            <a:r>
              <a:rPr lang="en-US" dirty="0" smtClean="0"/>
              <a:t>PR reaches its wide range of audience by using any number of vehicles to carry its messages.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2800" b="1" dirty="0" smtClean="0"/>
              <a:t>STEPS OF PR PROCESS</a:t>
            </a:r>
          </a:p>
        </p:txBody>
      </p:sp>
      <p:sp>
        <p:nvSpPr>
          <p:cNvPr id="327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DAA7DE3-303E-4029-A64C-801BBF4FF203}" type="slidenum">
              <a:rPr lang="en-US" smtClean="0"/>
              <a:pPr/>
              <a:t>23</a:t>
            </a:fld>
            <a:endParaRPr lang="en-US" smtClean="0"/>
          </a:p>
        </p:txBody>
      </p:sp>
      <p:sp>
        <p:nvSpPr>
          <p:cNvPr id="35843" name="Rectangle 3"/>
          <p:cNvSpPr>
            <a:spLocks noGrp="1" noChangeArrowheads="1"/>
          </p:cNvSpPr>
          <p:nvPr>
            <p:ph sz="quarter" idx="1"/>
          </p:nvPr>
        </p:nvSpPr>
        <p:spPr>
          <a:xfrm>
            <a:off x="818098" y="1447800"/>
            <a:ext cx="11389778" cy="4648200"/>
          </a:xfrm>
        </p:spPr>
        <p:txBody>
          <a:bodyPr>
            <a:normAutofit lnSpcReduction="10000"/>
          </a:bodyPr>
          <a:lstStyle/>
          <a:p>
            <a:pPr marL="320040" indent="-320040" eaLnBrk="1" fontAlgn="auto" hangingPunct="1">
              <a:lnSpc>
                <a:spcPct val="150000"/>
              </a:lnSpc>
              <a:spcAft>
                <a:spcPts val="0"/>
              </a:spcAft>
              <a:buFont typeface="Wingdings"/>
              <a:buChar char=""/>
              <a:defRPr/>
            </a:pPr>
            <a:r>
              <a:rPr lang="en-US" dirty="0" smtClean="0"/>
              <a:t>Keeping management in touch with public sentiments</a:t>
            </a:r>
          </a:p>
          <a:p>
            <a:pPr marL="320040" indent="-320040" eaLnBrk="1" fontAlgn="auto" hangingPunct="1">
              <a:lnSpc>
                <a:spcPct val="150000"/>
              </a:lnSpc>
              <a:spcAft>
                <a:spcPts val="0"/>
              </a:spcAft>
              <a:buFont typeface="Wingdings"/>
              <a:buChar char=""/>
              <a:defRPr/>
            </a:pPr>
            <a:r>
              <a:rPr lang="en-US" dirty="0" smtClean="0"/>
              <a:t>Aligning the organization with public attitudes</a:t>
            </a:r>
          </a:p>
          <a:p>
            <a:pPr marL="320040" indent="-320040" eaLnBrk="1" fontAlgn="auto" hangingPunct="1">
              <a:lnSpc>
                <a:spcPct val="150000"/>
              </a:lnSpc>
              <a:spcAft>
                <a:spcPts val="0"/>
              </a:spcAft>
              <a:buFont typeface="Wingdings"/>
              <a:buChar char=""/>
              <a:defRPr/>
            </a:pPr>
            <a:r>
              <a:rPr lang="en-US" dirty="0" smtClean="0"/>
              <a:t>Correcting or updating public perceptions</a:t>
            </a:r>
          </a:p>
          <a:p>
            <a:pPr marL="320040" indent="-320040" eaLnBrk="1" fontAlgn="auto" hangingPunct="1">
              <a:lnSpc>
                <a:spcPct val="150000"/>
              </a:lnSpc>
              <a:spcAft>
                <a:spcPts val="0"/>
              </a:spcAft>
              <a:buFont typeface="Wingdings"/>
              <a:buChar char=""/>
              <a:defRPr/>
            </a:pPr>
            <a:r>
              <a:rPr lang="en-US" dirty="0" smtClean="0"/>
              <a:t>Promotion goods and services</a:t>
            </a:r>
          </a:p>
          <a:p>
            <a:pPr marL="320040" indent="-320040" eaLnBrk="1" fontAlgn="auto" hangingPunct="1">
              <a:lnSpc>
                <a:spcPct val="150000"/>
              </a:lnSpc>
              <a:spcAft>
                <a:spcPts val="0"/>
              </a:spcAft>
              <a:buFont typeface="Wingdings"/>
              <a:buChar char=""/>
              <a:defRPr/>
            </a:pPr>
            <a:r>
              <a:rPr lang="en-US" dirty="0" smtClean="0"/>
              <a:t>Adding value to brands</a:t>
            </a:r>
          </a:p>
          <a:p>
            <a:pPr marL="320040" indent="-320040" eaLnBrk="1" fontAlgn="auto" hangingPunct="1">
              <a:lnSpc>
                <a:spcPct val="150000"/>
              </a:lnSpc>
              <a:spcAft>
                <a:spcPts val="0"/>
              </a:spcAft>
              <a:buFont typeface="Wingdings"/>
              <a:buChar char=""/>
              <a:defRPr/>
            </a:pPr>
            <a:r>
              <a:rPr lang="en-US" smtClean="0"/>
              <a:t>Responding to crisis situations</a:t>
            </a:r>
          </a:p>
          <a:p>
            <a:pPr marL="320040" indent="-320040" algn="ctr" eaLnBrk="1" fontAlgn="auto" hangingPunct="1">
              <a:lnSpc>
                <a:spcPct val="150000"/>
              </a:lnSpc>
              <a:spcAft>
                <a:spcPts val="0"/>
              </a:spcAft>
              <a:buFont typeface="Wingdings" pitchFamily="2" charset="2"/>
              <a:buNone/>
              <a:defRPr/>
            </a:pPr>
            <a:r>
              <a:rPr lang="en-US" b="1" i="1" dirty="0" smtClean="0"/>
              <a:t>In simple, PR helps to management a company’s reputation</a:t>
            </a:r>
            <a:r>
              <a:rPr lang="en-US" i="1"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fontAlgn="auto" hangingPunct="1">
              <a:spcAft>
                <a:spcPts val="0"/>
              </a:spcAft>
              <a:defRPr/>
            </a:pPr>
            <a:r>
              <a:rPr lang="en-US" sz="2800" b="1" dirty="0" smtClean="0"/>
              <a:t>GOOD REPUTATION OF COMPANIES HELP THEM TO</a:t>
            </a:r>
          </a:p>
        </p:txBody>
      </p:sp>
      <p:sp>
        <p:nvSpPr>
          <p:cNvPr id="3379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33ADBD-B4B5-46EB-A97D-58E0D640D81C}" type="slidenum">
              <a:rPr lang="en-US" smtClean="0"/>
              <a:pPr/>
              <a:t>24</a:t>
            </a:fld>
            <a:endParaRPr lang="en-US" smtClean="0"/>
          </a:p>
        </p:txBody>
      </p:sp>
      <p:sp>
        <p:nvSpPr>
          <p:cNvPr id="33796" name="Rectangle 3"/>
          <p:cNvSpPr>
            <a:spLocks noGrp="1" noChangeArrowheads="1"/>
          </p:cNvSpPr>
          <p:nvPr>
            <p:ph sz="quarter" idx="1"/>
          </p:nvPr>
        </p:nvSpPr>
        <p:spPr>
          <a:xfrm>
            <a:off x="610394" y="1219201"/>
            <a:ext cx="10987088" cy="4937125"/>
          </a:xfrm>
        </p:spPr>
        <p:txBody>
          <a:bodyPr>
            <a:normAutofit/>
          </a:bodyPr>
          <a:lstStyle/>
          <a:p>
            <a:pPr marL="319088" indent="-319088" eaLnBrk="1" hangingPunct="1">
              <a:lnSpc>
                <a:spcPct val="150000"/>
              </a:lnSpc>
              <a:buFont typeface="Wingdings" pitchFamily="2" charset="2"/>
              <a:buChar char=""/>
            </a:pPr>
            <a:r>
              <a:rPr lang="en-US" smtClean="0"/>
              <a:t>Markets their products more efficiently</a:t>
            </a:r>
          </a:p>
          <a:p>
            <a:pPr marL="319088" indent="-319088" eaLnBrk="1" hangingPunct="1">
              <a:lnSpc>
                <a:spcPct val="150000"/>
              </a:lnSpc>
              <a:buFont typeface="Wingdings" pitchFamily="2" charset="2"/>
              <a:buChar char=""/>
            </a:pPr>
            <a:r>
              <a:rPr lang="en-US" smtClean="0"/>
              <a:t>Attract better employees</a:t>
            </a:r>
          </a:p>
          <a:p>
            <a:pPr marL="319088" indent="-319088" eaLnBrk="1" hangingPunct="1">
              <a:lnSpc>
                <a:spcPct val="150000"/>
              </a:lnSpc>
              <a:buFont typeface="Wingdings" pitchFamily="2" charset="2"/>
              <a:buChar char=""/>
            </a:pPr>
            <a:r>
              <a:rPr lang="en-US" smtClean="0"/>
              <a:t>Keep customers loyal</a:t>
            </a:r>
          </a:p>
          <a:p>
            <a:pPr marL="319088" indent="-319088" eaLnBrk="1" hangingPunct="1">
              <a:lnSpc>
                <a:spcPct val="150000"/>
              </a:lnSpc>
              <a:buFont typeface="Wingdings" pitchFamily="2" charset="2"/>
              <a:buChar char=""/>
            </a:pPr>
            <a:r>
              <a:rPr lang="en-US" smtClean="0"/>
              <a:t>Fosters relationship with communities</a:t>
            </a:r>
          </a:p>
          <a:p>
            <a:pPr marL="319088" indent="-319088" eaLnBrk="1" hangingPunct="1">
              <a:lnSpc>
                <a:spcPct val="150000"/>
              </a:lnSpc>
              <a:buFont typeface="Wingdings" pitchFamily="2" charset="2"/>
              <a:buChar char=""/>
            </a:pPr>
            <a:r>
              <a:rPr lang="en-US" smtClean="0"/>
              <a:t>Builds goodwill</a:t>
            </a:r>
          </a:p>
          <a:p>
            <a:pPr marL="319088" indent="-319088" eaLnBrk="1" hangingPunct="1">
              <a:lnSpc>
                <a:spcPct val="150000"/>
              </a:lnSpc>
              <a:buFont typeface="Wingdings" pitchFamily="2" charset="2"/>
              <a:buChar char=""/>
            </a:pPr>
            <a:r>
              <a:rPr lang="en-US" smtClean="0"/>
              <a:t>Pave way for new-product introduction.</a:t>
            </a:r>
          </a:p>
          <a:p>
            <a:pPr marL="319088" indent="-319088" eaLnBrk="1" hangingPunct="1">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08661" y="277814"/>
            <a:ext cx="11495749" cy="865187"/>
          </a:xfrm>
        </p:spPr>
        <p:txBody>
          <a:bodyPr>
            <a:noAutofit/>
          </a:bodyPr>
          <a:lstStyle/>
          <a:p>
            <a:pPr eaLnBrk="1" hangingPunct="1"/>
            <a:r>
              <a:rPr lang="en-US" sz="2800" b="1" dirty="0" smtClean="0"/>
              <a:t>DIFFERENCE BETWEEN ADVERTISING &amp; PR</a:t>
            </a:r>
          </a:p>
        </p:txBody>
      </p:sp>
      <p:sp>
        <p:nvSpPr>
          <p:cNvPr id="34819"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C8857DD-1E36-4564-AFE1-8EE35CEB9C95}" type="slidenum">
              <a:rPr lang="en-US" smtClean="0"/>
              <a:pPr/>
              <a:t>25</a:t>
            </a:fld>
            <a:endParaRPr lang="en-US" smtClean="0"/>
          </a:p>
        </p:txBody>
      </p:sp>
      <p:sp>
        <p:nvSpPr>
          <p:cNvPr id="37891" name="Rectangle 5"/>
          <p:cNvSpPr>
            <a:spLocks noGrp="1" noChangeArrowheads="1"/>
          </p:cNvSpPr>
          <p:nvPr>
            <p:ph sz="quarter" idx="1"/>
          </p:nvPr>
        </p:nvSpPr>
        <p:spPr>
          <a:xfrm>
            <a:off x="610394" y="1524000"/>
            <a:ext cx="5391811" cy="4953000"/>
          </a:xfrm>
        </p:spPr>
        <p:txBody>
          <a:bodyPr>
            <a:normAutofit/>
          </a:bodyPr>
          <a:lstStyle/>
          <a:p>
            <a:pPr marL="320040" indent="-320040" algn="ctr" eaLnBrk="1" fontAlgn="auto" hangingPunct="1">
              <a:spcAft>
                <a:spcPts val="0"/>
              </a:spcAft>
              <a:buFont typeface="Wingdings" pitchFamily="2" charset="2"/>
              <a:buNone/>
              <a:defRPr/>
            </a:pPr>
            <a:r>
              <a:rPr lang="en-US" sz="2400" dirty="0" smtClean="0"/>
              <a:t>	</a:t>
            </a:r>
            <a:r>
              <a:rPr lang="en-US" sz="2200" b="1" u="sng" dirty="0" smtClean="0"/>
              <a:t>Advertising</a:t>
            </a:r>
          </a:p>
          <a:p>
            <a:pPr marL="320040" indent="-320040" algn="ctr" eaLnBrk="1" fontAlgn="auto" hangingPunct="1">
              <a:spcAft>
                <a:spcPts val="0"/>
              </a:spcAft>
              <a:buFont typeface="Wingdings" pitchFamily="2" charset="2"/>
              <a:buNone/>
              <a:defRPr/>
            </a:pPr>
            <a:endParaRPr lang="en-US" sz="2200" dirty="0" smtClean="0"/>
          </a:p>
          <a:p>
            <a:pPr marL="320040" indent="-320040" eaLnBrk="1" fontAlgn="auto" hangingPunct="1">
              <a:spcAft>
                <a:spcPts val="0"/>
              </a:spcAft>
              <a:buFont typeface="Wingdings"/>
              <a:buChar char=""/>
              <a:defRPr/>
            </a:pPr>
            <a:r>
              <a:rPr lang="en-US" sz="2200" dirty="0" smtClean="0"/>
              <a:t>Your company pays for the ad, and it knows exactly when the ad is going to be published</a:t>
            </a:r>
          </a:p>
          <a:p>
            <a:pPr marL="320040" indent="-320040" eaLnBrk="1" fontAlgn="auto" hangingPunct="1">
              <a:spcAft>
                <a:spcPts val="0"/>
              </a:spcAft>
              <a:buFont typeface="Wingdings"/>
              <a:buChar char=""/>
              <a:defRPr/>
            </a:pPr>
            <a:r>
              <a:rPr lang="en-US" sz="2200" dirty="0" smtClean="0"/>
              <a:t>Longer shelf life</a:t>
            </a:r>
          </a:p>
          <a:p>
            <a:pPr marL="320040" indent="-320040" eaLnBrk="1" fontAlgn="auto" hangingPunct="1">
              <a:spcAft>
                <a:spcPts val="0"/>
              </a:spcAft>
              <a:buFont typeface="Wingdings"/>
              <a:buChar char=""/>
              <a:defRPr/>
            </a:pPr>
            <a:r>
              <a:rPr lang="en-US" sz="2200" dirty="0" smtClean="0"/>
              <a:t>Consumers are aware that they are being sold</a:t>
            </a:r>
          </a:p>
          <a:p>
            <a:pPr marL="320040" indent="-320040" eaLnBrk="1" fontAlgn="auto" hangingPunct="1">
              <a:spcAft>
                <a:spcPts val="0"/>
              </a:spcAft>
              <a:buFont typeface="Wingdings"/>
              <a:buChar char=""/>
              <a:defRPr/>
            </a:pPr>
            <a:r>
              <a:rPr lang="en-US" sz="2200" dirty="0" smtClean="0"/>
              <a:t>One gets to exercise creativity</a:t>
            </a:r>
          </a:p>
          <a:p>
            <a:pPr marL="320040" indent="-320040" eaLnBrk="1" fontAlgn="auto" hangingPunct="1">
              <a:spcAft>
                <a:spcPts val="0"/>
              </a:spcAft>
              <a:buFont typeface="Wingdings"/>
              <a:buChar char=""/>
              <a:defRPr/>
            </a:pPr>
            <a:r>
              <a:rPr lang="en-US" sz="2200" dirty="0" smtClean="0"/>
              <a:t>Brings about an action ex: to buy or call or use etc</a:t>
            </a:r>
          </a:p>
        </p:txBody>
      </p:sp>
      <p:sp>
        <p:nvSpPr>
          <p:cNvPr id="37892" name="Rectangle 6"/>
          <p:cNvSpPr>
            <a:spLocks noGrp="1" noChangeArrowheads="1"/>
          </p:cNvSpPr>
          <p:nvPr>
            <p:ph sz="quarter" idx="2"/>
          </p:nvPr>
        </p:nvSpPr>
        <p:spPr>
          <a:xfrm>
            <a:off x="6205670" y="1524000"/>
            <a:ext cx="5391811" cy="4953000"/>
          </a:xfrm>
        </p:spPr>
        <p:txBody>
          <a:bodyPr>
            <a:normAutofit/>
          </a:bodyPr>
          <a:lstStyle/>
          <a:p>
            <a:pPr marL="320040" indent="-320040" algn="ctr" eaLnBrk="1" fontAlgn="auto" hangingPunct="1">
              <a:spcAft>
                <a:spcPts val="0"/>
              </a:spcAft>
              <a:buFont typeface="Wingdings" pitchFamily="2" charset="2"/>
              <a:buNone/>
              <a:defRPr/>
            </a:pPr>
            <a:r>
              <a:rPr lang="en-US" sz="2200" b="1" u="sng" dirty="0" smtClean="0"/>
              <a:t>Public Relations</a:t>
            </a:r>
          </a:p>
          <a:p>
            <a:pPr marL="320040" indent="-320040" algn="ctr" eaLnBrk="1" fontAlgn="auto" hangingPunct="1">
              <a:spcAft>
                <a:spcPts val="0"/>
              </a:spcAft>
              <a:buFont typeface="Wingdings" pitchFamily="2" charset="2"/>
              <a:buNone/>
              <a:defRPr/>
            </a:pPr>
            <a:endParaRPr lang="en-US" sz="2200" dirty="0" smtClean="0"/>
          </a:p>
          <a:p>
            <a:pPr marL="320040" indent="-320040" eaLnBrk="1" fontAlgn="auto" hangingPunct="1">
              <a:spcAft>
                <a:spcPts val="0"/>
              </a:spcAft>
              <a:buFont typeface="Wingdings"/>
              <a:buChar char=""/>
              <a:defRPr/>
            </a:pPr>
            <a:r>
              <a:rPr lang="en-US" sz="2200" dirty="0" smtClean="0"/>
              <a:t>Free media exposure for your company &amp; its products / services</a:t>
            </a:r>
          </a:p>
          <a:p>
            <a:pPr marL="320040" indent="-320040" eaLnBrk="1" fontAlgn="auto" hangingPunct="1">
              <a:spcAft>
                <a:spcPts val="0"/>
              </a:spcAft>
              <a:buFont typeface="Wingdings"/>
              <a:buChar char=""/>
              <a:defRPr/>
            </a:pPr>
            <a:r>
              <a:rPr lang="en-US" sz="2200" dirty="0" smtClean="0"/>
              <a:t>PR exposure are usually only once</a:t>
            </a:r>
          </a:p>
          <a:p>
            <a:pPr marL="320040" indent="-320040" eaLnBrk="1" fontAlgn="auto" hangingPunct="1">
              <a:spcAft>
                <a:spcPts val="0"/>
              </a:spcAft>
              <a:buFont typeface="Wingdings"/>
              <a:buChar char=""/>
              <a:defRPr/>
            </a:pPr>
            <a:r>
              <a:rPr lang="en-US" sz="2200" dirty="0" smtClean="0"/>
              <a:t>Since it is a report, they do not feel the same way</a:t>
            </a:r>
          </a:p>
          <a:p>
            <a:pPr marL="320040" indent="-320040" eaLnBrk="1" fontAlgn="auto" hangingPunct="1">
              <a:spcAft>
                <a:spcPts val="0"/>
              </a:spcAft>
              <a:buFont typeface="Wingdings"/>
              <a:buChar char=""/>
              <a:defRPr/>
            </a:pPr>
            <a:r>
              <a:rPr lang="en-US" sz="2200" dirty="0" smtClean="0"/>
              <a:t>You must be able to create buzz through news</a:t>
            </a:r>
          </a:p>
          <a:p>
            <a:pPr marL="320040" indent="-320040" eaLnBrk="1" fontAlgn="auto" hangingPunct="1">
              <a:spcAft>
                <a:spcPts val="0"/>
              </a:spcAft>
              <a:buFont typeface="Wingdings"/>
              <a:buChar char=""/>
              <a:defRPr/>
            </a:pPr>
            <a:r>
              <a:rPr lang="en-US" sz="2200" dirty="0" smtClean="0"/>
              <a:t>It is news in its purest for giving information to its readers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sz="2800" b="1" dirty="0" smtClean="0"/>
              <a:t>EVOLUTION OF ADVERTISING</a:t>
            </a:r>
          </a:p>
        </p:txBody>
      </p:sp>
      <p:sp>
        <p:nvSpPr>
          <p:cNvPr id="3584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B04B76D-1F5C-4F65-AEE7-C03FE90BFE11}" type="slidenum">
              <a:rPr lang="en-US" smtClean="0"/>
              <a:pPr/>
              <a:t>26</a:t>
            </a:fld>
            <a:endParaRPr lang="en-US" smtClean="0"/>
          </a:p>
        </p:txBody>
      </p:sp>
      <p:sp>
        <p:nvSpPr>
          <p:cNvPr id="35844" name="Rectangle 3"/>
          <p:cNvSpPr>
            <a:spLocks noGrp="1" noChangeArrowheads="1"/>
          </p:cNvSpPr>
          <p:nvPr>
            <p:ph sz="quarter" idx="1"/>
          </p:nvPr>
        </p:nvSpPr>
        <p:spPr>
          <a:xfrm>
            <a:off x="610394" y="1219201"/>
            <a:ext cx="10987088" cy="4937125"/>
          </a:xfrm>
        </p:spPr>
        <p:txBody>
          <a:bodyPr>
            <a:normAutofit/>
          </a:bodyPr>
          <a:lstStyle/>
          <a:p>
            <a:pPr algn="just" eaLnBrk="1" hangingPunct="1">
              <a:lnSpc>
                <a:spcPct val="150000"/>
              </a:lnSpc>
            </a:pPr>
            <a:r>
              <a:rPr lang="en-US" smtClean="0"/>
              <a:t>The Early Days i.e. Egypt (criers), Greece &amp; Rome (signs &amp; symbols), England (handbills)….Germany (invention of printing machine)</a:t>
            </a:r>
          </a:p>
          <a:p>
            <a:pPr algn="just" eaLnBrk="1" hangingPunct="1">
              <a:lnSpc>
                <a:spcPct val="150000"/>
              </a:lnSpc>
            </a:pPr>
            <a:r>
              <a:rPr lang="en-US" smtClean="0"/>
              <a:t>Industrial revolution 1700’s, large scale advertising</a:t>
            </a:r>
          </a:p>
          <a:p>
            <a:pPr algn="just" eaLnBrk="1" hangingPunct="1">
              <a:lnSpc>
                <a:spcPct val="150000"/>
              </a:lnSpc>
            </a:pPr>
            <a:r>
              <a:rPr lang="en-US" smtClean="0"/>
              <a:t>The Age of Technology</a:t>
            </a:r>
          </a:p>
          <a:p>
            <a:pPr algn="just" eaLnBrk="1" hangingPunct="1">
              <a:lnSpc>
                <a:spcPct val="150000"/>
              </a:lnSpc>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p:nvPr>
        </p:nvSpPr>
        <p:spPr>
          <a:xfrm>
            <a:off x="1220788" y="1143000"/>
            <a:ext cx="9766300" cy="2209800"/>
          </a:xfrm>
        </p:spPr>
        <p:txBody>
          <a:bodyPr>
            <a:normAutofit/>
          </a:bodyPr>
          <a:lstStyle/>
          <a:p>
            <a:pPr algn="ctr" eaLnBrk="1" fontAlgn="auto" hangingPunct="1">
              <a:spcAft>
                <a:spcPts val="0"/>
              </a:spcAft>
              <a:defRPr/>
            </a:pPr>
            <a:r>
              <a:rPr lang="en-US" sz="4000" b="1" dirty="0"/>
              <a:t>THE ADVERTISING ENVIRONMENT</a:t>
            </a:r>
          </a:p>
        </p:txBody>
      </p:sp>
      <p:sp>
        <p:nvSpPr>
          <p:cNvPr id="36867"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44DC1BC-C077-433F-B578-6ED46323CA00}"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sz="2800" b="1" dirty="0" smtClean="0"/>
              <a:t>ADVERTISING &amp; SOCIETY</a:t>
            </a:r>
          </a:p>
        </p:txBody>
      </p:sp>
      <p:sp>
        <p:nvSpPr>
          <p:cNvPr id="378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69733E6-FE0E-49EB-84FF-A354F742AA02}" type="slidenum">
              <a:rPr lang="en-US" smtClean="0"/>
              <a:pPr/>
              <a:t>28</a:t>
            </a:fld>
            <a:endParaRPr lang="en-US" smtClean="0"/>
          </a:p>
        </p:txBody>
      </p:sp>
      <p:sp>
        <p:nvSpPr>
          <p:cNvPr id="37892" name="Rectangle 3"/>
          <p:cNvSpPr>
            <a:spLocks noGrp="1" noChangeArrowheads="1"/>
          </p:cNvSpPr>
          <p:nvPr>
            <p:ph sz="quarter" idx="1"/>
          </p:nvPr>
        </p:nvSpPr>
        <p:spPr>
          <a:xfrm>
            <a:off x="0" y="1600200"/>
            <a:ext cx="12004410" cy="5029200"/>
          </a:xfrm>
        </p:spPr>
        <p:txBody>
          <a:bodyPr>
            <a:normAutofit/>
          </a:bodyPr>
          <a:lstStyle/>
          <a:p>
            <a:pPr eaLnBrk="1" hangingPunct="1">
              <a:lnSpc>
                <a:spcPct val="150000"/>
              </a:lnSpc>
            </a:pPr>
            <a:r>
              <a:rPr lang="en-US" sz="2400" b="1" smtClean="0"/>
              <a:t>Does advertising help or hurt the society?</a:t>
            </a:r>
          </a:p>
          <a:p>
            <a:pPr lvl="1" eaLnBrk="1" hangingPunct="1">
              <a:lnSpc>
                <a:spcPct val="150000"/>
              </a:lnSpc>
            </a:pPr>
            <a:r>
              <a:rPr lang="en-US" sz="2000" smtClean="0"/>
              <a:t>Proper role of advertising in society</a:t>
            </a:r>
          </a:p>
          <a:p>
            <a:pPr lvl="1" eaLnBrk="1" hangingPunct="1">
              <a:lnSpc>
                <a:spcPct val="150000"/>
              </a:lnSpc>
            </a:pPr>
            <a:r>
              <a:rPr lang="en-US" sz="2000" smtClean="0"/>
              <a:t>Ethical issues</a:t>
            </a:r>
          </a:p>
          <a:p>
            <a:pPr lvl="1" eaLnBrk="1" hangingPunct="1">
              <a:lnSpc>
                <a:spcPct val="150000"/>
              </a:lnSpc>
            </a:pPr>
            <a:r>
              <a:rPr lang="en-US" sz="2000" smtClean="0"/>
              <a:t>Contrasting views of advertising</a:t>
            </a:r>
          </a:p>
          <a:p>
            <a:pPr lvl="1" eaLnBrk="1" hangingPunct="1">
              <a:lnSpc>
                <a:spcPct val="150000"/>
              </a:lnSpc>
              <a:buFont typeface="Wingdings" pitchFamily="2" charset="2"/>
              <a:buNone/>
            </a:pPr>
            <a:r>
              <a:rPr lang="en-US" sz="2000" smtClean="0"/>
              <a:t>	Whether advertising is good or bad can be discussed from issue to issue basis only. We will explore the argument on both side of 5 issues:</a:t>
            </a:r>
          </a:p>
          <a:p>
            <a:pPr lvl="1" eaLnBrk="1" hangingPunct="1">
              <a:buFont typeface="Wingdings" pitchFamily="2" charset="2"/>
              <a:buNone/>
            </a:pPr>
            <a:r>
              <a:rPr lang="en-US" sz="2000" smtClean="0"/>
              <a:t>			- The influence of advertising on language &amp; literacy</a:t>
            </a:r>
          </a:p>
          <a:p>
            <a:pPr lvl="1" eaLnBrk="1" hangingPunct="1">
              <a:buFont typeface="Wingdings" pitchFamily="2" charset="2"/>
              <a:buNone/>
            </a:pPr>
            <a:r>
              <a:rPr lang="en-US" sz="2000" smtClean="0"/>
              <a:t>			- Advertising as manipulative and exploitation</a:t>
            </a:r>
          </a:p>
          <a:p>
            <a:pPr lvl="1" eaLnBrk="1" hangingPunct="1">
              <a:buFont typeface="Wingdings" pitchFamily="2" charset="2"/>
              <a:buNone/>
            </a:pPr>
            <a:r>
              <a:rPr lang="en-US" sz="2000" smtClean="0"/>
              <a:t>			- Stereotyping in advertising</a:t>
            </a:r>
          </a:p>
          <a:p>
            <a:pPr lvl="1" eaLnBrk="1" hangingPunct="1">
              <a:buFont typeface="Wingdings" pitchFamily="2" charset="2"/>
              <a:buNone/>
            </a:pPr>
            <a:r>
              <a:rPr lang="en-US" sz="2000" smtClean="0"/>
              <a:t>			- Influence of advertising on media</a:t>
            </a:r>
          </a:p>
          <a:p>
            <a:pPr lvl="1" eaLnBrk="1" hangingPunct="1">
              <a:buFont typeface="Wingdings" pitchFamily="2" charset="2"/>
              <a:buNone/>
            </a:pPr>
            <a:r>
              <a:rPr lang="en-US" sz="2000" smtClean="0"/>
              <a:t>			- Bad taste and offensiveness on advertising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12207875" cy="990600"/>
          </a:xfrm>
        </p:spPr>
        <p:txBody>
          <a:bodyPr>
            <a:normAutofit/>
          </a:bodyPr>
          <a:lstStyle/>
          <a:p>
            <a:pPr eaLnBrk="1" fontAlgn="auto" hangingPunct="1">
              <a:spcAft>
                <a:spcPts val="0"/>
              </a:spcAft>
              <a:defRPr/>
            </a:pPr>
            <a:r>
              <a:rPr lang="en-US" sz="2800" b="1" dirty="0" smtClean="0"/>
              <a:t>CONTRASTING VIEWS ON ADVERTISING</a:t>
            </a:r>
          </a:p>
        </p:txBody>
      </p:sp>
      <p:sp>
        <p:nvSpPr>
          <p:cNvPr id="38915"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0449CC1-24F8-4CB7-BCCE-36BD514129A1}" type="slidenum">
              <a:rPr lang="en-US" smtClean="0"/>
              <a:pPr/>
              <a:t>29</a:t>
            </a:fld>
            <a:endParaRPr lang="en-US" smtClean="0"/>
          </a:p>
        </p:txBody>
      </p:sp>
      <p:sp>
        <p:nvSpPr>
          <p:cNvPr id="38916" name="Rectangle 3"/>
          <p:cNvSpPr>
            <a:spLocks noGrp="1" noChangeArrowheads="1"/>
          </p:cNvSpPr>
          <p:nvPr>
            <p:ph sz="quarter" idx="1"/>
          </p:nvPr>
        </p:nvSpPr>
        <p:spPr>
          <a:xfrm>
            <a:off x="610394" y="1524000"/>
            <a:ext cx="10987088" cy="4800600"/>
          </a:xfrm>
        </p:spPr>
        <p:txBody>
          <a:bodyPr/>
          <a:lstStyle/>
          <a:p>
            <a:pPr algn="just" eaLnBrk="1" hangingPunct="1">
              <a:lnSpc>
                <a:spcPct val="150000"/>
              </a:lnSpc>
            </a:pPr>
            <a:r>
              <a:rPr lang="en-US" sz="2400" b="1" smtClean="0"/>
              <a:t>Language &amp; Literacy</a:t>
            </a:r>
          </a:p>
          <a:p>
            <a:pPr algn="just" eaLnBrk="1" hangingPunct="1">
              <a:lnSpc>
                <a:spcPct val="150000"/>
              </a:lnSpc>
              <a:buFont typeface="Wingdings" pitchFamily="2" charset="2"/>
              <a:buNone/>
            </a:pPr>
            <a:endParaRPr lang="en-US" sz="2400" smtClean="0"/>
          </a:p>
          <a:p>
            <a:pPr lvl="1" algn="just" eaLnBrk="1" hangingPunct="1">
              <a:lnSpc>
                <a:spcPct val="150000"/>
              </a:lnSpc>
            </a:pPr>
            <a:r>
              <a:rPr lang="en-US" sz="2400" smtClean="0"/>
              <a:t>Advertisers twist words or change spelling &amp; grammar to make a point. Use of slang – spoils spelling std.</a:t>
            </a:r>
          </a:p>
          <a:p>
            <a:pPr lvl="1" algn="just" eaLnBrk="1" hangingPunct="1">
              <a:lnSpc>
                <a:spcPct val="150000"/>
              </a:lnSpc>
            </a:pPr>
            <a:r>
              <a:rPr lang="en-US" sz="2400" smtClean="0"/>
              <a:t>Defenders state that advertisements present freedom and liberty of expression, that creates impacts on the minds of customers</a:t>
            </a:r>
          </a:p>
          <a:p>
            <a:pPr lvl="1" eaLnBrk="1" hangingPunct="1">
              <a:lnSpc>
                <a:spcPct val="150000"/>
              </a:lnSpc>
              <a:buFont typeface="Wingdings" pitchFamily="2" charset="2"/>
              <a:buNone/>
            </a:pPr>
            <a:endParaRPr lang="en-US" sz="3200" smtClean="0"/>
          </a:p>
          <a:p>
            <a:pPr lvl="1" eaLnBrk="1" hangingPunct="1">
              <a:lnSpc>
                <a:spcPct val="150000"/>
              </a:lnSpc>
              <a:buFont typeface="Wingdings" pitchFamily="2" charset="2"/>
              <a:buNone/>
            </a:pPr>
            <a:endParaRPr lang="en-US" sz="2000" smtClean="0"/>
          </a:p>
        </p:txBody>
      </p:sp>
      <p:sp>
        <p:nvSpPr>
          <p:cNvPr id="4" name="Rectangle 2"/>
          <p:cNvSpPr txBox="1">
            <a:spLocks noChangeArrowheads="1"/>
          </p:cNvSpPr>
          <p:nvPr/>
        </p:nvSpPr>
        <p:spPr bwMode="auto">
          <a:xfrm>
            <a:off x="813858" y="228600"/>
            <a:ext cx="10885355" cy="990600"/>
          </a:xfrm>
          <a:prstGeom prst="rect">
            <a:avLst/>
          </a:prstGeom>
          <a:noFill/>
          <a:ln w="9525">
            <a:noFill/>
            <a:miter lim="800000"/>
            <a:headEnd/>
            <a:tailEnd/>
          </a:ln>
        </p:spPr>
        <p:txBody>
          <a:bodyPr anchor="ctr"/>
          <a:lstStyle/>
          <a:p>
            <a:pPr>
              <a:defRPr/>
            </a:pPr>
            <a:endParaRPr lang="en-US" sz="4400" b="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2800" b="1" dirty="0" smtClean="0"/>
              <a:t>MODULE DESCRIPTOR</a:t>
            </a:r>
          </a:p>
        </p:txBody>
      </p:sp>
      <p:sp>
        <p:nvSpPr>
          <p:cNvPr id="1331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BD4E72E0-1CF6-4D27-9E6C-733CBE7F95E6}" type="slidenum">
              <a:rPr lang="en-US" smtClean="0"/>
              <a:pPr/>
              <a:t>3</a:t>
            </a:fld>
            <a:endParaRPr lang="en-US" smtClean="0"/>
          </a:p>
        </p:txBody>
      </p:sp>
      <p:sp>
        <p:nvSpPr>
          <p:cNvPr id="27651" name="Rectangle 3"/>
          <p:cNvSpPr>
            <a:spLocks noGrp="1" noChangeArrowheads="1"/>
          </p:cNvSpPr>
          <p:nvPr>
            <p:ph sz="quarter" idx="1"/>
          </p:nvPr>
        </p:nvSpPr>
        <p:spPr>
          <a:xfrm>
            <a:off x="610394" y="1676400"/>
            <a:ext cx="10987088" cy="5029200"/>
          </a:xfrm>
        </p:spPr>
        <p:txBody>
          <a:bodyPr>
            <a:normAutofit lnSpcReduction="10000"/>
          </a:bodyPr>
          <a:lstStyle/>
          <a:p>
            <a:pPr marL="320040" indent="-320040" eaLnBrk="1" fontAlgn="auto" hangingPunct="1">
              <a:lnSpc>
                <a:spcPct val="80000"/>
              </a:lnSpc>
              <a:spcAft>
                <a:spcPts val="0"/>
              </a:spcAft>
              <a:buFont typeface="Wingdings" pitchFamily="2" charset="2"/>
              <a:buNone/>
              <a:defRPr/>
            </a:pPr>
            <a:r>
              <a:rPr lang="en-US" sz="2200" dirty="0"/>
              <a:t>	Advertising and Society</a:t>
            </a:r>
          </a:p>
          <a:p>
            <a:pPr marL="320040" indent="-320040" eaLnBrk="1" fontAlgn="auto" hangingPunct="1">
              <a:lnSpc>
                <a:spcPct val="80000"/>
              </a:lnSpc>
              <a:spcAft>
                <a:spcPts val="0"/>
              </a:spcAft>
              <a:buFont typeface="Wingdings" pitchFamily="2" charset="2"/>
              <a:buNone/>
              <a:defRPr/>
            </a:pPr>
            <a:r>
              <a:rPr lang="en-US" sz="2200" dirty="0"/>
              <a:t>   - Ethics</a:t>
            </a:r>
          </a:p>
          <a:p>
            <a:pPr marL="320040" indent="-320040" eaLnBrk="1" fontAlgn="auto" hangingPunct="1">
              <a:lnSpc>
                <a:spcPct val="80000"/>
              </a:lnSpc>
              <a:spcAft>
                <a:spcPts val="0"/>
              </a:spcAft>
              <a:buFont typeface="Wingdings" pitchFamily="2" charset="2"/>
              <a:buNone/>
              <a:defRPr/>
            </a:pPr>
            <a:r>
              <a:rPr lang="en-US" sz="2200" dirty="0"/>
              <a:t>   - regulations</a:t>
            </a:r>
          </a:p>
          <a:p>
            <a:pPr marL="320040" indent="-320040" eaLnBrk="1" fontAlgn="auto" hangingPunct="1">
              <a:lnSpc>
                <a:spcPct val="80000"/>
              </a:lnSpc>
              <a:spcAft>
                <a:spcPts val="0"/>
              </a:spcAft>
              <a:buFont typeface="Wingdings" pitchFamily="2" charset="2"/>
              <a:buNone/>
              <a:defRPr/>
            </a:pPr>
            <a:r>
              <a:rPr lang="en-US" sz="2200" dirty="0"/>
              <a:t>   - social responsibility</a:t>
            </a:r>
          </a:p>
          <a:p>
            <a:pPr marL="320040" indent="-320040" eaLnBrk="1" fontAlgn="auto" hangingPunct="1">
              <a:lnSpc>
                <a:spcPct val="80000"/>
              </a:lnSpc>
              <a:spcAft>
                <a:spcPts val="0"/>
              </a:spcAft>
              <a:buFont typeface="Wingdings" pitchFamily="2" charset="2"/>
              <a:buNone/>
              <a:defRPr/>
            </a:pPr>
            <a:endParaRPr lang="en-US" sz="2200" dirty="0"/>
          </a:p>
          <a:p>
            <a:pPr marL="320040" indent="-320040" eaLnBrk="1" fontAlgn="auto" hangingPunct="1">
              <a:lnSpc>
                <a:spcPct val="80000"/>
              </a:lnSpc>
              <a:spcAft>
                <a:spcPts val="0"/>
              </a:spcAft>
              <a:buFont typeface="Wingdings" pitchFamily="2" charset="2"/>
              <a:buNone/>
              <a:defRPr/>
            </a:pPr>
            <a:r>
              <a:rPr lang="en-US" sz="2200" dirty="0"/>
              <a:t>	Advertising Agency Operations</a:t>
            </a:r>
          </a:p>
          <a:p>
            <a:pPr marL="320040" indent="-320040" eaLnBrk="1" fontAlgn="auto" hangingPunct="1">
              <a:lnSpc>
                <a:spcPct val="80000"/>
              </a:lnSpc>
              <a:spcAft>
                <a:spcPts val="0"/>
              </a:spcAft>
              <a:buFont typeface="Wingdings" pitchFamily="2" charset="2"/>
              <a:buNone/>
              <a:defRPr/>
            </a:pPr>
            <a:endParaRPr lang="en-US" sz="2200" dirty="0"/>
          </a:p>
          <a:p>
            <a:pPr marL="320040" indent="-320040" eaLnBrk="1" fontAlgn="auto" hangingPunct="1">
              <a:lnSpc>
                <a:spcPct val="80000"/>
              </a:lnSpc>
              <a:spcAft>
                <a:spcPts val="0"/>
              </a:spcAft>
              <a:buFont typeface="Wingdings" pitchFamily="2" charset="2"/>
              <a:buNone/>
              <a:defRPr/>
            </a:pPr>
            <a:r>
              <a:rPr lang="en-US" sz="2200" dirty="0"/>
              <a:t>	</a:t>
            </a:r>
            <a:r>
              <a:rPr lang="en-US" sz="2200" i="1" dirty="0"/>
              <a:t>Planning and executing an advertising campaign</a:t>
            </a:r>
          </a:p>
          <a:p>
            <a:pPr marL="320040" indent="-320040" eaLnBrk="1" fontAlgn="auto" hangingPunct="1">
              <a:lnSpc>
                <a:spcPct val="80000"/>
              </a:lnSpc>
              <a:spcAft>
                <a:spcPts val="0"/>
              </a:spcAft>
              <a:buFont typeface="Wingdings" pitchFamily="2" charset="2"/>
              <a:buNone/>
              <a:defRPr/>
            </a:pPr>
            <a:r>
              <a:rPr lang="en-US" sz="2200" dirty="0"/>
              <a:t>   - </a:t>
            </a:r>
            <a:r>
              <a:rPr lang="en-US" sz="2200" i="1" dirty="0"/>
              <a:t>Identifying target</a:t>
            </a:r>
            <a:r>
              <a:rPr lang="en-US" sz="2200" dirty="0"/>
              <a:t> and </a:t>
            </a:r>
            <a:r>
              <a:rPr lang="en-US" sz="2200" i="1" dirty="0"/>
              <a:t>setting advertising objectives</a:t>
            </a:r>
          </a:p>
          <a:p>
            <a:pPr marL="320040" indent="-320040" eaLnBrk="1" fontAlgn="auto" hangingPunct="1">
              <a:lnSpc>
                <a:spcPct val="80000"/>
              </a:lnSpc>
              <a:spcAft>
                <a:spcPts val="0"/>
              </a:spcAft>
              <a:buFont typeface="Wingdings" pitchFamily="2" charset="2"/>
              <a:buNone/>
              <a:defRPr/>
            </a:pPr>
            <a:r>
              <a:rPr lang="en-US" sz="2200" dirty="0"/>
              <a:t>   - creating the platform</a:t>
            </a:r>
          </a:p>
          <a:p>
            <a:pPr marL="320040" indent="-320040" eaLnBrk="1" fontAlgn="auto" hangingPunct="1">
              <a:lnSpc>
                <a:spcPct val="80000"/>
              </a:lnSpc>
              <a:spcAft>
                <a:spcPts val="0"/>
              </a:spcAft>
              <a:buFont typeface="Wingdings" pitchFamily="2" charset="2"/>
              <a:buNone/>
              <a:defRPr/>
            </a:pPr>
            <a:r>
              <a:rPr lang="en-US" sz="2200" dirty="0"/>
              <a:t>   - </a:t>
            </a:r>
            <a:r>
              <a:rPr lang="en-US" sz="2200" i="1" dirty="0"/>
              <a:t>developing the budget</a:t>
            </a:r>
          </a:p>
          <a:p>
            <a:pPr marL="320040" indent="-320040" eaLnBrk="1" fontAlgn="auto" hangingPunct="1">
              <a:lnSpc>
                <a:spcPct val="80000"/>
              </a:lnSpc>
              <a:spcAft>
                <a:spcPts val="0"/>
              </a:spcAft>
              <a:buFont typeface="Wingdings" pitchFamily="2" charset="2"/>
              <a:buNone/>
              <a:defRPr/>
            </a:pPr>
            <a:r>
              <a:rPr lang="en-US" sz="2200" dirty="0"/>
              <a:t>   - </a:t>
            </a:r>
            <a:r>
              <a:rPr lang="en-US" sz="2200" i="1" dirty="0"/>
              <a:t>developing the media plan</a:t>
            </a:r>
          </a:p>
          <a:p>
            <a:pPr marL="320040" indent="-320040" eaLnBrk="1" fontAlgn="auto" hangingPunct="1">
              <a:lnSpc>
                <a:spcPct val="80000"/>
              </a:lnSpc>
              <a:spcAft>
                <a:spcPts val="0"/>
              </a:spcAft>
              <a:buFont typeface="Wingdings" pitchFamily="2" charset="2"/>
              <a:buNone/>
              <a:defRPr/>
            </a:pPr>
            <a:r>
              <a:rPr lang="en-US" sz="2200" dirty="0"/>
              <a:t>   - creating the message</a:t>
            </a:r>
          </a:p>
          <a:p>
            <a:pPr marL="320040" indent="-320040" eaLnBrk="1" fontAlgn="auto" hangingPunct="1">
              <a:lnSpc>
                <a:spcPct val="80000"/>
              </a:lnSpc>
              <a:spcAft>
                <a:spcPts val="0"/>
              </a:spcAft>
              <a:buFont typeface="Wingdings" pitchFamily="2" charset="2"/>
              <a:buNone/>
              <a:defRPr/>
            </a:pPr>
            <a:r>
              <a:rPr lang="en-US" sz="2200" dirty="0"/>
              <a:t>   - </a:t>
            </a:r>
            <a:r>
              <a:rPr lang="en-US" sz="2200" i="1" dirty="0"/>
              <a:t>executing the campaign</a:t>
            </a:r>
          </a:p>
          <a:p>
            <a:pPr marL="320040" indent="-320040" eaLnBrk="1" fontAlgn="auto" hangingPunct="1">
              <a:lnSpc>
                <a:spcPct val="80000"/>
              </a:lnSpc>
              <a:spcAft>
                <a:spcPts val="0"/>
              </a:spcAft>
              <a:buFont typeface="Wingdings" pitchFamily="2" charset="2"/>
              <a:buNone/>
              <a:defRPr/>
            </a:pPr>
            <a:r>
              <a:rPr lang="en-US" sz="2200" i="1" dirty="0"/>
              <a:t>   - evaluating the effectiveness of the campaign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12207875" cy="990600"/>
          </a:xfrm>
        </p:spPr>
        <p:txBody>
          <a:bodyPr>
            <a:normAutofit/>
          </a:bodyPr>
          <a:lstStyle/>
          <a:p>
            <a:pPr eaLnBrk="1" fontAlgn="auto" hangingPunct="1">
              <a:spcAft>
                <a:spcPts val="0"/>
              </a:spcAft>
              <a:defRPr/>
            </a:pPr>
            <a:r>
              <a:rPr lang="en-US" sz="2800" b="1" dirty="0" smtClean="0"/>
              <a:t>CONTRASTING VIEWS ON ADVERTISING</a:t>
            </a:r>
          </a:p>
        </p:txBody>
      </p:sp>
      <p:sp>
        <p:nvSpPr>
          <p:cNvPr id="399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5371651-8533-4C79-B5F2-3CD740FF899E}" type="slidenum">
              <a:rPr lang="en-US" smtClean="0"/>
              <a:pPr/>
              <a:t>30</a:t>
            </a:fld>
            <a:endParaRPr lang="en-US" smtClean="0"/>
          </a:p>
        </p:txBody>
      </p:sp>
      <p:sp>
        <p:nvSpPr>
          <p:cNvPr id="39940" name="Rectangle 3"/>
          <p:cNvSpPr>
            <a:spLocks noGrp="1" noChangeArrowheads="1"/>
          </p:cNvSpPr>
          <p:nvPr>
            <p:ph sz="quarter" idx="1"/>
          </p:nvPr>
        </p:nvSpPr>
        <p:spPr>
          <a:xfrm>
            <a:off x="610394" y="1524000"/>
            <a:ext cx="10987088" cy="4800600"/>
          </a:xfrm>
        </p:spPr>
        <p:txBody>
          <a:bodyPr>
            <a:normAutofit/>
          </a:bodyPr>
          <a:lstStyle/>
          <a:p>
            <a:pPr eaLnBrk="1" hangingPunct="1">
              <a:lnSpc>
                <a:spcPct val="150000"/>
              </a:lnSpc>
            </a:pPr>
            <a:r>
              <a:rPr lang="en-US" sz="2800" b="1" smtClean="0"/>
              <a:t>Manipulation &amp; Exploitation</a:t>
            </a:r>
          </a:p>
          <a:p>
            <a:pPr eaLnBrk="1" hangingPunct="1">
              <a:lnSpc>
                <a:spcPct val="150000"/>
              </a:lnSpc>
            </a:pPr>
            <a:endParaRPr lang="en-US" sz="2800" smtClean="0"/>
          </a:p>
          <a:p>
            <a:pPr lvl="1" algn="just" eaLnBrk="1" hangingPunct="1">
              <a:lnSpc>
                <a:spcPct val="150000"/>
              </a:lnSpc>
            </a:pPr>
            <a:r>
              <a:rPr lang="en-US" smtClean="0"/>
              <a:t>Advertisers use of psychological and emotional appeals to make one buy their products</a:t>
            </a:r>
          </a:p>
          <a:p>
            <a:pPr lvl="1" algn="just" eaLnBrk="1" hangingPunct="1">
              <a:lnSpc>
                <a:spcPct val="150000"/>
              </a:lnSpc>
            </a:pPr>
            <a:r>
              <a:rPr lang="en-US" smtClean="0"/>
              <a:t>On the other hand, the defenders believe they are only trying to sell using persuasive techniques making people realize how they could live better with such products</a:t>
            </a:r>
          </a:p>
          <a:p>
            <a:pPr eaLnBrk="1" hangingPunct="1">
              <a:lnSpc>
                <a:spcPct val="150000"/>
              </a:lnSpc>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C:\Users\buthina\Downloads\Screenshot_2016-10-26-07-52-4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78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39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descr="C:\Users\buthina\Downloads\Screenshot_2016-10-25-23-1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 y="1"/>
            <a:ext cx="11895138" cy="638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0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4"/>
          <p:cNvSpPr>
            <a:spLocks noGrp="1"/>
          </p:cNvSpPr>
          <p:nvPr>
            <p:ph type="title"/>
          </p:nvPr>
        </p:nvSpPr>
        <p:spPr>
          <a:xfrm>
            <a:off x="0" y="228600"/>
            <a:ext cx="12207875" cy="990600"/>
          </a:xfrm>
        </p:spPr>
        <p:txBody>
          <a:bodyPr>
            <a:normAutofit/>
          </a:bodyPr>
          <a:lstStyle/>
          <a:p>
            <a:pPr eaLnBrk="1" fontAlgn="auto" hangingPunct="1">
              <a:spcAft>
                <a:spcPts val="0"/>
              </a:spcAft>
              <a:defRPr/>
            </a:pPr>
            <a:r>
              <a:rPr lang="en-US" sz="2800" b="1" dirty="0" smtClean="0"/>
              <a:t>CONTRASTING VIEWS ON ADVERTISING</a:t>
            </a:r>
            <a:endParaRPr lang="en-US" sz="2800" dirty="0" smtClean="0"/>
          </a:p>
        </p:txBody>
      </p:sp>
      <p:sp>
        <p:nvSpPr>
          <p:cNvPr id="409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16D33CF-554B-47C3-A915-D93872F46434}" type="slidenum">
              <a:rPr lang="en-US" smtClean="0"/>
              <a:pPr/>
              <a:t>33</a:t>
            </a:fld>
            <a:endParaRPr lang="en-US" smtClean="0"/>
          </a:p>
        </p:txBody>
      </p:sp>
      <p:sp>
        <p:nvSpPr>
          <p:cNvPr id="43011" name="Rectangle 3"/>
          <p:cNvSpPr>
            <a:spLocks noGrp="1" noChangeArrowheads="1"/>
          </p:cNvSpPr>
          <p:nvPr>
            <p:ph sz="quarter" idx="1"/>
          </p:nvPr>
        </p:nvSpPr>
        <p:spPr>
          <a:xfrm>
            <a:off x="610394" y="1524001"/>
            <a:ext cx="10987088" cy="3687763"/>
          </a:xfrm>
        </p:spPr>
        <p:txBody>
          <a:bodyPr>
            <a:normAutofit fontScale="92500" lnSpcReduction="10000"/>
          </a:bodyPr>
          <a:lstStyle/>
          <a:p>
            <a:pPr marL="274320" indent="-274320" eaLnBrk="1" fontAlgn="auto" hangingPunct="1">
              <a:lnSpc>
                <a:spcPct val="150000"/>
              </a:lnSpc>
              <a:spcAft>
                <a:spcPts val="0"/>
              </a:spcAft>
              <a:buFont typeface="Wingdings 3"/>
              <a:buChar char=""/>
              <a:defRPr/>
            </a:pPr>
            <a:r>
              <a:rPr lang="en-US" sz="2800" b="1" dirty="0" smtClean="0"/>
              <a:t>Stereotyping</a:t>
            </a:r>
          </a:p>
          <a:p>
            <a:pPr marL="548640" lvl="1" indent="-274320" algn="just" eaLnBrk="1" fontAlgn="auto" hangingPunct="1">
              <a:lnSpc>
                <a:spcPct val="150000"/>
              </a:lnSpc>
              <a:spcAft>
                <a:spcPts val="0"/>
              </a:spcAft>
              <a:buFont typeface="Wingdings 3"/>
              <a:buChar char=""/>
              <a:defRPr/>
            </a:pPr>
            <a:r>
              <a:rPr lang="en-US" sz="2400" dirty="0" smtClean="0"/>
              <a:t>Stereotyping which is the process of categorizing individuals by predicting their behavior based on their membership in a particular class or group</a:t>
            </a:r>
          </a:p>
          <a:p>
            <a:pPr marL="548640" lvl="1" indent="-274320" algn="just" eaLnBrk="1" fontAlgn="auto" hangingPunct="1">
              <a:lnSpc>
                <a:spcPct val="150000"/>
              </a:lnSpc>
              <a:spcAft>
                <a:spcPts val="0"/>
              </a:spcAft>
              <a:buFont typeface="Wingdings 3"/>
              <a:buChar char=""/>
              <a:defRPr/>
            </a:pPr>
            <a:r>
              <a:rPr lang="en-US" sz="2400" dirty="0" smtClean="0"/>
              <a:t>Critics : showing elders and senile and women as appeal items can lead to discrimination</a:t>
            </a:r>
          </a:p>
          <a:p>
            <a:pPr marL="548640" lvl="1" indent="-274320" algn="just" eaLnBrk="1" fontAlgn="auto" hangingPunct="1">
              <a:lnSpc>
                <a:spcPct val="150000"/>
              </a:lnSpc>
              <a:spcAft>
                <a:spcPts val="0"/>
              </a:spcAft>
              <a:buFont typeface="Wingdings 3"/>
              <a:buChar char=""/>
              <a:defRPr/>
            </a:pPr>
            <a:r>
              <a:rPr lang="en-US" sz="2400" dirty="0" smtClean="0"/>
              <a:t>Another accusation is that advertising usually exhibits white, middle to upper class characters a portrayal that is at odds with the melting pot of ethnic and economic diversity</a:t>
            </a:r>
          </a:p>
          <a:p>
            <a:pPr marL="274320" indent="-274320" eaLnBrk="1" fontAlgn="auto" hangingPunct="1">
              <a:lnSpc>
                <a:spcPct val="80000"/>
              </a:lnSpc>
              <a:spcAft>
                <a:spcPts val="0"/>
              </a:spcAft>
              <a:buFont typeface="Wingdings 3"/>
              <a:buChar char=""/>
              <a:defRPr/>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A961331-8DFA-498E-A23B-4840240D6DAE}" type="slidenum">
              <a:rPr lang="en-US" smtClean="0"/>
              <a:pPr/>
              <a:t>34</a:t>
            </a:fld>
            <a:endParaRPr lang="en-US" smtClean="0"/>
          </a:p>
        </p:txBody>
      </p:sp>
      <p:sp>
        <p:nvSpPr>
          <p:cNvPr id="41987" name="Rectangle 3"/>
          <p:cNvSpPr>
            <a:spLocks noGrp="1" noChangeArrowheads="1"/>
          </p:cNvSpPr>
          <p:nvPr>
            <p:ph sz="quarter" idx="1"/>
          </p:nvPr>
        </p:nvSpPr>
        <p:spPr>
          <a:xfrm>
            <a:off x="0" y="1524000"/>
            <a:ext cx="11902678" cy="4953000"/>
          </a:xfrm>
        </p:spPr>
        <p:txBody>
          <a:bodyPr>
            <a:normAutofit/>
          </a:bodyPr>
          <a:lstStyle/>
          <a:p>
            <a:pPr eaLnBrk="1" hangingPunct="1">
              <a:lnSpc>
                <a:spcPct val="90000"/>
              </a:lnSpc>
            </a:pPr>
            <a:endParaRPr lang="en-US" sz="2400" smtClean="0"/>
          </a:p>
          <a:p>
            <a:pPr algn="just" eaLnBrk="1" hangingPunct="1">
              <a:lnSpc>
                <a:spcPct val="150000"/>
              </a:lnSpc>
            </a:pPr>
            <a:r>
              <a:rPr lang="en-US" sz="2400" b="1" smtClean="0"/>
              <a:t>Influence on the media</a:t>
            </a:r>
          </a:p>
          <a:p>
            <a:pPr lvl="1" algn="just" eaLnBrk="1" hangingPunct="1">
              <a:lnSpc>
                <a:spcPct val="150000"/>
              </a:lnSpc>
            </a:pPr>
            <a:r>
              <a:rPr lang="en-US" sz="2400" smtClean="0"/>
              <a:t>Medias reliance on advertising as its source of income leads to the question how advertising influences media</a:t>
            </a:r>
          </a:p>
          <a:p>
            <a:pPr lvl="1" algn="just" eaLnBrk="1" hangingPunct="1">
              <a:lnSpc>
                <a:spcPct val="150000"/>
              </a:lnSpc>
            </a:pPr>
            <a:r>
              <a:rPr lang="en-US" sz="2400" smtClean="0"/>
              <a:t>In fact Coke, MacDonald's, Mazda pulled out their advertisements during hours of TV serials that were complained by viewers</a:t>
            </a:r>
          </a:p>
          <a:p>
            <a:pPr lvl="1" algn="just" eaLnBrk="1" hangingPunct="1">
              <a:lnSpc>
                <a:spcPct val="150000"/>
              </a:lnSpc>
            </a:pPr>
            <a:r>
              <a:rPr lang="en-US" sz="2400" smtClean="0"/>
              <a:t>Advertising revenue reduces cost of newspapers/magazines/cable TV/etc</a:t>
            </a:r>
          </a:p>
        </p:txBody>
      </p:sp>
      <p:sp>
        <p:nvSpPr>
          <p:cNvPr id="3" name="Rectangle 2"/>
          <p:cNvSpPr txBox="1">
            <a:spLocks noChangeArrowheads="1"/>
          </p:cNvSpPr>
          <p:nvPr/>
        </p:nvSpPr>
        <p:spPr bwMode="auto">
          <a:xfrm>
            <a:off x="305197" y="228600"/>
            <a:ext cx="11902678" cy="990600"/>
          </a:xfrm>
          <a:prstGeom prst="rect">
            <a:avLst/>
          </a:prstGeom>
          <a:noFill/>
          <a:ln w="9525">
            <a:noFill/>
            <a:miter lim="800000"/>
            <a:headEnd/>
            <a:tailEnd/>
          </a:ln>
        </p:spPr>
        <p:txBody>
          <a:bodyPr anchor="ctr"/>
          <a:lstStyle/>
          <a:p>
            <a:pPr>
              <a:defRPr/>
            </a:pPr>
            <a:r>
              <a:rPr lang="en-US" sz="3200" b="1" dirty="0">
                <a:solidFill>
                  <a:schemeClr val="tx2"/>
                </a:solidFill>
                <a:latin typeface="+mj-lt"/>
              </a:rPr>
              <a:t>CONTRASTING VIEWS ON ADVERTISING</a:t>
            </a:r>
            <a:endParaRPr lang="en-US" sz="3200" b="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descr="C:\Users\buthina\Downloads\Screenshot_2016-10-26-08-2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8" y="1"/>
            <a:ext cx="11963400" cy="68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descr="C:\Users\buthina\Downloads\Screenshot_2016-10-26-08-25-5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76200"/>
            <a:ext cx="6172200" cy="6781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uthina\Downloads\Screenshot_2016-10-26-08-25-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37" y="76200"/>
            <a:ext cx="5951538" cy="67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67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A87C381-8E59-41C0-91B6-34679E05E509}" type="slidenum">
              <a:rPr lang="en-US" smtClean="0"/>
              <a:pPr/>
              <a:t>37</a:t>
            </a:fld>
            <a:endParaRPr lang="en-US" smtClean="0"/>
          </a:p>
        </p:txBody>
      </p:sp>
      <p:sp>
        <p:nvSpPr>
          <p:cNvPr id="43011" name="Rectangle 3"/>
          <p:cNvSpPr>
            <a:spLocks noGrp="1" noChangeArrowheads="1"/>
          </p:cNvSpPr>
          <p:nvPr>
            <p:ph sz="quarter" idx="1"/>
          </p:nvPr>
        </p:nvSpPr>
        <p:spPr>
          <a:xfrm>
            <a:off x="610394" y="1524001"/>
            <a:ext cx="10987088" cy="4602163"/>
          </a:xfrm>
        </p:spPr>
        <p:txBody>
          <a:bodyPr/>
          <a:lstStyle/>
          <a:p>
            <a:pPr eaLnBrk="1" hangingPunct="1">
              <a:lnSpc>
                <a:spcPct val="150000"/>
              </a:lnSpc>
            </a:pPr>
            <a:r>
              <a:rPr lang="en-US" sz="2400" b="1" smtClean="0"/>
              <a:t>Bad Taste &amp; Offensiveness</a:t>
            </a:r>
          </a:p>
          <a:p>
            <a:pPr lvl="1" eaLnBrk="1" hangingPunct="1">
              <a:lnSpc>
                <a:spcPct val="150000"/>
              </a:lnSpc>
            </a:pPr>
            <a:r>
              <a:rPr lang="en-US" sz="2400" smtClean="0"/>
              <a:t>Advertisements are sometimes of bad taste or downright offensive</a:t>
            </a:r>
          </a:p>
          <a:p>
            <a:pPr lvl="1" eaLnBrk="1" hangingPunct="1">
              <a:lnSpc>
                <a:spcPct val="150000"/>
              </a:lnSpc>
            </a:pPr>
            <a:r>
              <a:rPr lang="en-US" sz="2400" smtClean="0"/>
              <a:t>TV commercials found more intrusive that print.</a:t>
            </a:r>
          </a:p>
          <a:p>
            <a:pPr lvl="1" eaLnBrk="1" hangingPunct="1">
              <a:lnSpc>
                <a:spcPct val="150000"/>
              </a:lnSpc>
            </a:pPr>
            <a:r>
              <a:rPr lang="en-US" sz="2400" smtClean="0"/>
              <a:t>Also ads delivered over telephone, schools and videotapes are particularly intrusive and distasteful</a:t>
            </a:r>
          </a:p>
          <a:p>
            <a:pPr lvl="1" eaLnBrk="1" hangingPunct="1">
              <a:lnSpc>
                <a:spcPct val="150000"/>
              </a:lnSpc>
            </a:pPr>
            <a:r>
              <a:rPr lang="en-US" sz="2400" smtClean="0"/>
              <a:t>Ex: ads on undergarments</a:t>
            </a:r>
          </a:p>
          <a:p>
            <a:pPr lvl="1" eaLnBrk="1" hangingPunct="1">
              <a:lnSpc>
                <a:spcPct val="150000"/>
              </a:lnSpc>
            </a:pPr>
            <a:endParaRPr lang="en-US" sz="2400" smtClean="0"/>
          </a:p>
          <a:p>
            <a:pPr lvl="1" eaLnBrk="1" hangingPunct="1">
              <a:lnSpc>
                <a:spcPct val="150000"/>
              </a:lnSpc>
            </a:pPr>
            <a:endParaRPr lang="en-US" sz="2400" smtClean="0"/>
          </a:p>
        </p:txBody>
      </p:sp>
      <p:sp>
        <p:nvSpPr>
          <p:cNvPr id="3" name="Rectangle 2"/>
          <p:cNvSpPr txBox="1">
            <a:spLocks noChangeArrowheads="1"/>
          </p:cNvSpPr>
          <p:nvPr/>
        </p:nvSpPr>
        <p:spPr bwMode="auto">
          <a:xfrm>
            <a:off x="0" y="228600"/>
            <a:ext cx="12207875" cy="990600"/>
          </a:xfrm>
          <a:prstGeom prst="rect">
            <a:avLst/>
          </a:prstGeom>
          <a:noFill/>
          <a:ln w="9525">
            <a:noFill/>
            <a:miter lim="800000"/>
            <a:headEnd/>
            <a:tailEnd/>
          </a:ln>
        </p:spPr>
        <p:txBody>
          <a:bodyPr anchor="ctr"/>
          <a:lstStyle/>
          <a:p>
            <a:pPr>
              <a:defRPr/>
            </a:pPr>
            <a:r>
              <a:rPr lang="en-US" sz="2800" b="1" dirty="0">
                <a:solidFill>
                  <a:schemeClr val="tx2"/>
                </a:solidFill>
                <a:latin typeface="+mj-lt"/>
              </a:rPr>
              <a:t>CONTRASTING VIEWS ON ADVERTISING</a:t>
            </a:r>
            <a:endParaRPr lang="en-US" sz="2800" b="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C:\Users\buthina\Downloads\Screenshot_2016-10-26-07-5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7" y="23884"/>
            <a:ext cx="10363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11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12207875" cy="990600"/>
          </a:xfrm>
        </p:spPr>
        <p:txBody>
          <a:bodyPr>
            <a:normAutofit/>
          </a:bodyPr>
          <a:lstStyle/>
          <a:p>
            <a:pPr algn="just" eaLnBrk="1" hangingPunct="1"/>
            <a:r>
              <a:rPr lang="en-US" sz="2800" b="1" dirty="0" smtClean="0"/>
              <a:t>ADVERTISING &amp; SOCIAL RESPONSIBILITY (What obligation do advertisers owe to society?)</a:t>
            </a:r>
          </a:p>
        </p:txBody>
      </p:sp>
      <p:sp>
        <p:nvSpPr>
          <p:cNvPr id="440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21B6DF3-3DEA-4C71-9C89-C450A9B75D41}" type="slidenum">
              <a:rPr lang="en-US" smtClean="0"/>
              <a:pPr/>
              <a:t>39</a:t>
            </a:fld>
            <a:endParaRPr lang="en-US" smtClean="0"/>
          </a:p>
        </p:txBody>
      </p:sp>
      <p:sp>
        <p:nvSpPr>
          <p:cNvPr id="44036" name="Rectangle 3"/>
          <p:cNvSpPr>
            <a:spLocks noGrp="1" noChangeArrowheads="1"/>
          </p:cNvSpPr>
          <p:nvPr>
            <p:ph sz="quarter" idx="1"/>
          </p:nvPr>
        </p:nvSpPr>
        <p:spPr>
          <a:xfrm>
            <a:off x="305197" y="1600200"/>
            <a:ext cx="11597481" cy="5257800"/>
          </a:xfrm>
        </p:spPr>
        <p:txBody>
          <a:bodyPr>
            <a:normAutofit/>
          </a:bodyPr>
          <a:lstStyle/>
          <a:p>
            <a:pPr algn="just" eaLnBrk="1" hangingPunct="1">
              <a:lnSpc>
                <a:spcPct val="150000"/>
              </a:lnSpc>
            </a:pPr>
            <a:r>
              <a:rPr lang="en-US" sz="2400" smtClean="0"/>
              <a:t>The concept of social responsibility argues that every organization has obligations to society that go beyond pursuing its own goals </a:t>
            </a:r>
          </a:p>
          <a:p>
            <a:pPr algn="just" eaLnBrk="1" hangingPunct="1">
              <a:lnSpc>
                <a:spcPct val="150000"/>
              </a:lnSpc>
            </a:pPr>
            <a:r>
              <a:rPr lang="en-US" sz="2400" smtClean="0"/>
              <a:t>A large no: of ad agencies donate their time and talent and the media donate advertising time and space for public service announcements (PSA’s), ads by government and non-profit groups that meet the community’s needs by addressing social issues such as abuse, pollution, racial harmony.</a:t>
            </a:r>
          </a:p>
          <a:p>
            <a:pPr algn="just" eaLnBrk="1" hangingPunct="1">
              <a:lnSpc>
                <a:spcPct val="150000"/>
              </a:lnSpc>
            </a:pPr>
            <a:r>
              <a:rPr lang="en-US" sz="2400" smtClean="0"/>
              <a:t>Sometimes, such socially responsible advertisements come backed with  personal motive ex: J&amp;J ads on prenatal care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2800" b="1" dirty="0" smtClean="0"/>
              <a:t>MODULE DESCRIPTOR</a:t>
            </a:r>
          </a:p>
        </p:txBody>
      </p:sp>
      <p:sp>
        <p:nvSpPr>
          <p:cNvPr id="143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28A57E08-D0A9-471D-A3FD-A403FDB9881D}" type="slidenum">
              <a:rPr lang="en-US" smtClean="0"/>
              <a:pPr/>
              <a:t>4</a:t>
            </a:fld>
            <a:endParaRPr lang="en-US" smtClean="0"/>
          </a:p>
        </p:txBody>
      </p:sp>
      <p:sp>
        <p:nvSpPr>
          <p:cNvPr id="14340" name="Rectangle 3"/>
          <p:cNvSpPr>
            <a:spLocks noGrp="1" noChangeArrowheads="1"/>
          </p:cNvSpPr>
          <p:nvPr>
            <p:ph sz="quarter" idx="1"/>
          </p:nvPr>
        </p:nvSpPr>
        <p:spPr>
          <a:xfrm>
            <a:off x="610394" y="1524000"/>
            <a:ext cx="10987088" cy="4953000"/>
          </a:xfrm>
        </p:spPr>
        <p:txBody>
          <a:bodyPr/>
          <a:lstStyle/>
          <a:p>
            <a:pPr eaLnBrk="1" hangingPunct="1">
              <a:buFont typeface="Wingdings" pitchFamily="2" charset="2"/>
              <a:buNone/>
            </a:pPr>
            <a:r>
              <a:rPr lang="en-US" dirty="0" smtClean="0"/>
              <a:t>	</a:t>
            </a:r>
            <a:r>
              <a:rPr lang="en-US" sz="2200" dirty="0" smtClean="0"/>
              <a:t>Public Relations</a:t>
            </a:r>
          </a:p>
          <a:p>
            <a:pPr eaLnBrk="1" hangingPunct="1">
              <a:buFont typeface="Wingdings" pitchFamily="2" charset="2"/>
              <a:buNone/>
            </a:pPr>
            <a:r>
              <a:rPr lang="en-US" sz="2200" dirty="0" smtClean="0"/>
              <a:t>   - Operations and activities of PR</a:t>
            </a:r>
          </a:p>
          <a:p>
            <a:pPr eaLnBrk="1" hangingPunct="1">
              <a:buFont typeface="Wingdings" pitchFamily="2" charset="2"/>
              <a:buNone/>
            </a:pPr>
            <a:r>
              <a:rPr lang="en-US" sz="2200" dirty="0" smtClean="0"/>
              <a:t>   - PR consultancy services versus an in house PR department</a:t>
            </a:r>
          </a:p>
          <a:p>
            <a:pPr eaLnBrk="1" hangingPunct="1">
              <a:buFont typeface="Wingdings" pitchFamily="2" charset="2"/>
              <a:buNone/>
            </a:pPr>
            <a:r>
              <a:rPr lang="en-US" sz="2200" dirty="0" smtClean="0"/>
              <a:t>   - Preventing PR disasters</a:t>
            </a:r>
          </a:p>
          <a:p>
            <a:pPr eaLnBrk="1" hangingPunct="1">
              <a:buFont typeface="Wingdings" pitchFamily="2" charset="2"/>
              <a:buNone/>
            </a:pPr>
            <a:r>
              <a:rPr lang="en-US" sz="2200" dirty="0" smtClean="0"/>
              <a:t>   - PR tools</a:t>
            </a:r>
          </a:p>
          <a:p>
            <a:pPr eaLnBrk="1" hangingPunct="1">
              <a:buFont typeface="Wingdings" pitchFamily="2" charset="2"/>
              <a:buNone/>
            </a:pPr>
            <a:r>
              <a:rPr lang="en-US" sz="2200" dirty="0" smtClean="0"/>
              <a:t>   - Planning PR program : target, objectives, media, techniques, evaluation, budget.</a:t>
            </a:r>
          </a:p>
          <a:p>
            <a:pPr eaLnBrk="1" hangingPunct="1">
              <a:buFont typeface="Wingdings" pitchFamily="2" charset="2"/>
              <a:buNone/>
            </a:pPr>
            <a:endParaRPr lang="en-US" sz="2200" dirty="0" smtClean="0"/>
          </a:p>
          <a:p>
            <a:pPr eaLnBrk="1" hangingPunct="1">
              <a:buFont typeface="Wingdings" pitchFamily="2" charset="2"/>
              <a:buNone/>
            </a:pPr>
            <a:endParaRPr lang="en-US" sz="2200" dirty="0" smtClean="0"/>
          </a:p>
          <a:p>
            <a:pPr eaLnBrk="1" hangingPunct="1">
              <a:buFont typeface="Wingdings" pitchFamily="2" charset="2"/>
              <a:buNone/>
            </a:pPr>
            <a:r>
              <a:rPr lang="en-US" sz="2200" b="1" dirty="0" smtClean="0"/>
              <a:t>ASSIGNMENT BASED ASSESSMENT – 2000 W WEIGHED AT 100%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0394" y="277814"/>
            <a:ext cx="10987088" cy="941387"/>
          </a:xfrm>
        </p:spPr>
        <p:txBody>
          <a:bodyPr>
            <a:normAutofit/>
          </a:bodyPr>
          <a:lstStyle/>
          <a:p>
            <a:pPr eaLnBrk="1" hangingPunct="1"/>
            <a:r>
              <a:rPr lang="en-US" sz="2800" b="1" dirty="0" smtClean="0"/>
              <a:t>ADVERTISING &amp; ETHICS</a:t>
            </a:r>
          </a:p>
        </p:txBody>
      </p:sp>
      <p:sp>
        <p:nvSpPr>
          <p:cNvPr id="4505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4CBF3CD-F5BE-49F0-9CFE-E0E6EE81E39C}" type="slidenum">
              <a:rPr lang="en-US" smtClean="0"/>
              <a:pPr/>
              <a:t>40</a:t>
            </a:fld>
            <a:endParaRPr lang="en-US" smtClean="0"/>
          </a:p>
        </p:txBody>
      </p:sp>
      <p:sp>
        <p:nvSpPr>
          <p:cNvPr id="45060" name="Rectangle 3"/>
          <p:cNvSpPr>
            <a:spLocks noGrp="1" noChangeArrowheads="1"/>
          </p:cNvSpPr>
          <p:nvPr>
            <p:ph sz="quarter" idx="1"/>
          </p:nvPr>
        </p:nvSpPr>
        <p:spPr>
          <a:xfrm>
            <a:off x="203465" y="1524000"/>
            <a:ext cx="11800946" cy="4953000"/>
          </a:xfrm>
        </p:spPr>
        <p:txBody>
          <a:bodyPr/>
          <a:lstStyle/>
          <a:p>
            <a:pPr algn="just" eaLnBrk="1" hangingPunct="1">
              <a:lnSpc>
                <a:spcPct val="80000"/>
              </a:lnSpc>
            </a:pPr>
            <a:endParaRPr lang="en-US" sz="900" smtClean="0"/>
          </a:p>
          <a:p>
            <a:pPr algn="ctr" eaLnBrk="1" hangingPunct="1">
              <a:lnSpc>
                <a:spcPct val="150000"/>
              </a:lnSpc>
              <a:buFont typeface="Wingdings" pitchFamily="2" charset="2"/>
              <a:buNone/>
            </a:pPr>
            <a:r>
              <a:rPr lang="en-US" sz="2400" smtClean="0"/>
              <a:t>Ethical issues can be divided into </a:t>
            </a:r>
            <a:r>
              <a:rPr lang="en-US" sz="2400" u="sng" smtClean="0"/>
              <a:t>ethical dilemmas</a:t>
            </a:r>
            <a:r>
              <a:rPr lang="en-US" sz="2400" smtClean="0"/>
              <a:t> or </a:t>
            </a:r>
            <a:r>
              <a:rPr lang="en-US" sz="2400" u="sng" smtClean="0"/>
              <a:t>ethical lapses</a:t>
            </a:r>
          </a:p>
          <a:p>
            <a:pPr algn="just" eaLnBrk="1" hangingPunct="1">
              <a:lnSpc>
                <a:spcPct val="150000"/>
              </a:lnSpc>
            </a:pPr>
            <a:endParaRPr lang="en-US" sz="2400" smtClean="0"/>
          </a:p>
          <a:p>
            <a:pPr algn="just" eaLnBrk="1" hangingPunct="1">
              <a:lnSpc>
                <a:spcPct val="150000"/>
              </a:lnSpc>
            </a:pPr>
            <a:r>
              <a:rPr lang="en-US" sz="2400" b="1" smtClean="0"/>
              <a:t>Ethical dilemma </a:t>
            </a:r>
            <a:r>
              <a:rPr lang="en-US" sz="2400" smtClean="0"/>
              <a:t>is an unresolved ethical questioning which each of the conflicting sides can make an arguable case. Ex: whether tobacco companies must be allowed to advertise</a:t>
            </a:r>
          </a:p>
          <a:p>
            <a:pPr algn="just" eaLnBrk="1" hangingPunct="1">
              <a:lnSpc>
                <a:spcPct val="150000"/>
              </a:lnSpc>
            </a:pPr>
            <a:r>
              <a:rPr lang="en-US" sz="2400" smtClean="0"/>
              <a:t>Allow them to advertise will encourage unhealthy behaviour, while not allow them to advertise would violate their freedom of speech and hamper their ability to sell a legal product</a:t>
            </a:r>
          </a:p>
          <a:p>
            <a:pPr algn="just" eaLnBrk="1" hangingPunct="1">
              <a:lnSpc>
                <a:spcPct val="80000"/>
              </a:lnSpc>
            </a:pPr>
            <a:endParaRPr lang="en-US" sz="3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0394" y="277814"/>
            <a:ext cx="10987088" cy="941387"/>
          </a:xfrm>
        </p:spPr>
        <p:txBody>
          <a:bodyPr>
            <a:normAutofit/>
          </a:bodyPr>
          <a:lstStyle/>
          <a:p>
            <a:pPr algn="ctr" eaLnBrk="1" hangingPunct="1"/>
            <a:r>
              <a:rPr lang="en-US" sz="2800" b="1" dirty="0" smtClean="0"/>
              <a:t>ADVERTISING &amp; ETHICS</a:t>
            </a:r>
          </a:p>
        </p:txBody>
      </p:sp>
      <p:sp>
        <p:nvSpPr>
          <p:cNvPr id="460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9CDD595-F856-4B01-AF04-42AC857E9965}" type="slidenum">
              <a:rPr lang="en-US" smtClean="0"/>
              <a:pPr/>
              <a:t>41</a:t>
            </a:fld>
            <a:endParaRPr lang="en-US" smtClean="0"/>
          </a:p>
        </p:txBody>
      </p:sp>
      <p:sp>
        <p:nvSpPr>
          <p:cNvPr id="48132" name="Rectangle 3"/>
          <p:cNvSpPr>
            <a:spLocks noGrp="1" noChangeArrowheads="1"/>
          </p:cNvSpPr>
          <p:nvPr>
            <p:ph sz="quarter" idx="1"/>
          </p:nvPr>
        </p:nvSpPr>
        <p:spPr>
          <a:xfrm>
            <a:off x="610394" y="1219201"/>
            <a:ext cx="10987088" cy="4937125"/>
          </a:xfrm>
        </p:spPr>
        <p:txBody>
          <a:bodyPr>
            <a:normAutofit/>
          </a:bodyPr>
          <a:lstStyle/>
          <a:p>
            <a:pPr marL="274320" indent="-274320" algn="just" eaLnBrk="1" fontAlgn="auto" hangingPunct="1">
              <a:lnSpc>
                <a:spcPct val="150000"/>
              </a:lnSpc>
              <a:spcAft>
                <a:spcPts val="0"/>
              </a:spcAft>
              <a:buFont typeface="Wingdings 3"/>
              <a:buChar char=""/>
              <a:defRPr/>
            </a:pPr>
            <a:r>
              <a:rPr lang="en-US" sz="2400" smtClean="0"/>
              <a:t>The common theme in all ethical dilemmas is the conflict between the rights of two or more important groups of people</a:t>
            </a:r>
          </a:p>
          <a:p>
            <a:pPr marL="274320" indent="-274320" algn="just" eaLnBrk="1" fontAlgn="auto" hangingPunct="1">
              <a:lnSpc>
                <a:spcPct val="150000"/>
              </a:lnSpc>
              <a:spcAft>
                <a:spcPts val="0"/>
              </a:spcAft>
              <a:buFont typeface="Wingdings 3"/>
              <a:buChar char=""/>
              <a:defRPr/>
            </a:pPr>
            <a:r>
              <a:rPr lang="en-US" sz="2400" smtClean="0"/>
              <a:t>An ethical lapse occurs when normally ethical people make unethical decisions. </a:t>
            </a:r>
          </a:p>
          <a:p>
            <a:pPr marL="274320" indent="-274320" algn="just" eaLnBrk="1" fontAlgn="auto" hangingPunct="1">
              <a:lnSpc>
                <a:spcPct val="150000"/>
              </a:lnSpc>
              <a:spcAft>
                <a:spcPts val="0"/>
              </a:spcAft>
              <a:buFont typeface="Wingdings 3"/>
              <a:buChar char=""/>
              <a:defRPr/>
            </a:pPr>
            <a:r>
              <a:rPr lang="en-US" sz="2400" smtClean="0"/>
              <a:t>Ex: liquor companies decide to advertise a product that contributes to alcoholism reflects an ethical dilemma, but an automakers decision to knowingly advertise advantages that its car cant live up to is an eth9ical lapse.</a:t>
            </a:r>
          </a:p>
          <a:p>
            <a:pPr marL="274320" indent="-274320" eaLnBrk="1" fontAlgn="auto" hangingPunct="1">
              <a:lnSpc>
                <a:spcPct val="150000"/>
              </a:lnSpc>
              <a:spcAft>
                <a:spcPts val="0"/>
              </a:spcAft>
              <a:buFont typeface="Wingdings 3"/>
              <a:buChar char=""/>
              <a:defRPr/>
            </a:pPr>
            <a:r>
              <a:rPr lang="en-US" sz="2400" smtClean="0"/>
              <a:t>Ex: ad by Volvo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fontAlgn="auto" hangingPunct="1">
              <a:spcAft>
                <a:spcPts val="0"/>
              </a:spcAft>
              <a:defRPr/>
            </a:pPr>
            <a:r>
              <a:rPr lang="en-US" sz="2800" b="1" dirty="0" smtClean="0"/>
              <a:t>ETHICAL ISSUES IN ADVERTISING</a:t>
            </a:r>
          </a:p>
        </p:txBody>
      </p:sp>
      <p:sp>
        <p:nvSpPr>
          <p:cNvPr id="4710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FF12785-C47B-4603-86F4-5A3947953DE3}" type="slidenum">
              <a:rPr lang="en-US" smtClean="0"/>
              <a:pPr/>
              <a:t>42</a:t>
            </a:fld>
            <a:endParaRPr lang="en-US" smtClean="0"/>
          </a:p>
        </p:txBody>
      </p:sp>
      <p:sp>
        <p:nvSpPr>
          <p:cNvPr id="47108" name="Rectangle 3"/>
          <p:cNvSpPr>
            <a:spLocks noGrp="1" noChangeArrowheads="1"/>
          </p:cNvSpPr>
          <p:nvPr>
            <p:ph sz="quarter" idx="1"/>
          </p:nvPr>
        </p:nvSpPr>
        <p:spPr>
          <a:xfrm>
            <a:off x="610394" y="1600200"/>
            <a:ext cx="10987088" cy="5029200"/>
          </a:xfrm>
        </p:spPr>
        <p:txBody>
          <a:bodyPr/>
          <a:lstStyle/>
          <a:p>
            <a:pPr algn="just" eaLnBrk="1" hangingPunct="1">
              <a:lnSpc>
                <a:spcPct val="150000"/>
              </a:lnSpc>
            </a:pPr>
            <a:r>
              <a:rPr lang="en-US" sz="2400" dirty="0" smtClean="0"/>
              <a:t>Advertising unhealthy products, advertising to children and using puffery are among the hottest ethical topics</a:t>
            </a:r>
          </a:p>
          <a:p>
            <a:pPr algn="just" eaLnBrk="1" hangingPunct="1">
              <a:lnSpc>
                <a:spcPct val="150000"/>
              </a:lnSpc>
            </a:pPr>
            <a:endParaRPr lang="en-US" sz="2400" dirty="0" smtClean="0"/>
          </a:p>
          <a:p>
            <a:pPr lvl="1" algn="just" eaLnBrk="1" hangingPunct="1">
              <a:lnSpc>
                <a:spcPct val="150000"/>
              </a:lnSpc>
            </a:pPr>
            <a:r>
              <a:rPr lang="en-US" sz="2400" dirty="0" smtClean="0">
                <a:solidFill>
                  <a:schemeClr val="tx1"/>
                </a:solidFill>
              </a:rPr>
              <a:t>Advertising unhealthy products: like tobacco and alcohol</a:t>
            </a:r>
          </a:p>
          <a:p>
            <a:pPr lvl="1" algn="just" eaLnBrk="1" hangingPunct="1">
              <a:lnSpc>
                <a:spcPct val="150000"/>
              </a:lnSpc>
            </a:pPr>
            <a:r>
              <a:rPr lang="en-US" sz="2400" dirty="0" smtClean="0">
                <a:solidFill>
                  <a:schemeClr val="tx1"/>
                </a:solidFill>
              </a:rPr>
              <a:t>Canada and Finland have banned ads on tobacco </a:t>
            </a:r>
          </a:p>
          <a:p>
            <a:pPr lvl="1" algn="just" eaLnBrk="1" hangingPunct="1">
              <a:lnSpc>
                <a:spcPct val="150000"/>
              </a:lnSpc>
            </a:pPr>
            <a:r>
              <a:rPr lang="en-US" sz="2400" dirty="0" smtClean="0">
                <a:solidFill>
                  <a:schemeClr val="tx1"/>
                </a:solidFill>
              </a:rPr>
              <a:t>USA and Sweden restrict cigarette ads</a:t>
            </a:r>
          </a:p>
          <a:p>
            <a:pPr lvl="1" algn="just" eaLnBrk="1" hangingPunct="1">
              <a:lnSpc>
                <a:spcPct val="150000"/>
              </a:lnSpc>
            </a:pP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fontAlgn="auto" hangingPunct="1">
              <a:spcAft>
                <a:spcPts val="0"/>
              </a:spcAft>
              <a:defRPr/>
            </a:pPr>
            <a:r>
              <a:rPr lang="en-US" sz="2800" b="1" dirty="0" smtClean="0"/>
              <a:t>ETHICAL ISSUES IN ADVERTISING</a:t>
            </a:r>
            <a:endParaRPr lang="en-US" sz="2400" b="1" dirty="0" smtClean="0"/>
          </a:p>
        </p:txBody>
      </p:sp>
      <p:sp>
        <p:nvSpPr>
          <p:cNvPr id="481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92CEC1E-2C97-4C7D-81DD-6D9420C6E021}" type="slidenum">
              <a:rPr lang="en-US" smtClean="0"/>
              <a:pPr/>
              <a:t>43</a:t>
            </a:fld>
            <a:endParaRPr lang="en-US" smtClean="0"/>
          </a:p>
        </p:txBody>
      </p:sp>
      <p:sp>
        <p:nvSpPr>
          <p:cNvPr id="48132" name="Rectangle 3"/>
          <p:cNvSpPr>
            <a:spLocks noGrp="1" noChangeArrowheads="1"/>
          </p:cNvSpPr>
          <p:nvPr>
            <p:ph sz="quarter" idx="1"/>
          </p:nvPr>
        </p:nvSpPr>
        <p:spPr>
          <a:xfrm>
            <a:off x="610394" y="1524001"/>
            <a:ext cx="10987088" cy="4602163"/>
          </a:xfrm>
        </p:spPr>
        <p:txBody>
          <a:bodyPr/>
          <a:lstStyle/>
          <a:p>
            <a:pPr lvl="1" algn="just" eaLnBrk="1" hangingPunct="1">
              <a:lnSpc>
                <a:spcPct val="150000"/>
              </a:lnSpc>
            </a:pPr>
            <a:endParaRPr lang="en-US" sz="2400" smtClean="0"/>
          </a:p>
          <a:p>
            <a:pPr lvl="1" algn="just" eaLnBrk="1" hangingPunct="1">
              <a:lnSpc>
                <a:spcPct val="150000"/>
              </a:lnSpc>
            </a:pPr>
            <a:r>
              <a:rPr lang="en-US" sz="2400" smtClean="0"/>
              <a:t>Ads using children tempt them to behave in a certain fashion.</a:t>
            </a:r>
          </a:p>
          <a:p>
            <a:pPr lvl="1" algn="just" eaLnBrk="1" hangingPunct="1">
              <a:lnSpc>
                <a:spcPct val="150000"/>
              </a:lnSpc>
            </a:pPr>
            <a:r>
              <a:rPr lang="en-US" sz="2400" smtClean="0"/>
              <a:t>Some ads are featured during cartoon shows and children's program, that the kids get attracted and influenced to pressurize parents to buy</a:t>
            </a:r>
          </a:p>
          <a:p>
            <a:pPr lvl="1" algn="just" eaLnBrk="1" hangingPunct="1">
              <a:lnSpc>
                <a:spcPct val="150000"/>
              </a:lnSpc>
            </a:pPr>
            <a:r>
              <a:rPr lang="en-US" sz="2400" smtClean="0"/>
              <a:t>Using puffery : using exaggeration is misleading</a:t>
            </a:r>
          </a:p>
          <a:p>
            <a:pPr eaLnBrk="1" hangingPunct="1">
              <a:lnSpc>
                <a:spcPct val="150000"/>
              </a:lnSpc>
            </a:pPr>
            <a:endParaRPr lang="en-US"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0394" y="277814"/>
            <a:ext cx="10987088" cy="941387"/>
          </a:xfrm>
        </p:spPr>
        <p:txBody>
          <a:bodyPr>
            <a:normAutofit/>
          </a:bodyPr>
          <a:lstStyle/>
          <a:p>
            <a:pPr eaLnBrk="1" fontAlgn="auto" hangingPunct="1">
              <a:spcAft>
                <a:spcPts val="0"/>
              </a:spcAft>
              <a:defRPr/>
            </a:pPr>
            <a:r>
              <a:rPr lang="en-US" sz="2800" b="1" dirty="0" smtClean="0"/>
              <a:t>ADVERTISING AND REGULATIONS</a:t>
            </a:r>
            <a:endParaRPr lang="en-US" sz="2400" b="1" dirty="0" smtClean="0"/>
          </a:p>
        </p:txBody>
      </p:sp>
      <p:sp>
        <p:nvSpPr>
          <p:cNvPr id="4915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B5F8C5E-1FF6-4119-A2B2-CF0E33BF8052}" type="slidenum">
              <a:rPr lang="en-US" smtClean="0"/>
              <a:pPr/>
              <a:t>44</a:t>
            </a:fld>
            <a:endParaRPr lang="en-US" smtClean="0"/>
          </a:p>
        </p:txBody>
      </p:sp>
      <p:sp>
        <p:nvSpPr>
          <p:cNvPr id="49156" name="Rectangle 3"/>
          <p:cNvSpPr>
            <a:spLocks noGrp="1" noChangeArrowheads="1"/>
          </p:cNvSpPr>
          <p:nvPr>
            <p:ph sz="quarter" idx="1"/>
          </p:nvPr>
        </p:nvSpPr>
        <p:spPr>
          <a:xfrm>
            <a:off x="0" y="1524000"/>
            <a:ext cx="12207875" cy="5334000"/>
          </a:xfrm>
        </p:spPr>
        <p:txBody>
          <a:bodyPr/>
          <a:lstStyle/>
          <a:p>
            <a:pPr algn="just" eaLnBrk="1" hangingPunct="1">
              <a:lnSpc>
                <a:spcPct val="150000"/>
              </a:lnSpc>
            </a:pPr>
            <a:r>
              <a:rPr lang="en-US" sz="2400" smtClean="0"/>
              <a:t>Every ad material must comply with a web of requirements designed to protect both the consumer and businesses.</a:t>
            </a:r>
          </a:p>
          <a:p>
            <a:pPr algn="just" eaLnBrk="1" hangingPunct="1">
              <a:lnSpc>
                <a:spcPct val="150000"/>
              </a:lnSpc>
            </a:pPr>
            <a:r>
              <a:rPr lang="en-US" sz="2400" smtClean="0"/>
              <a:t>The law that governs advertising</a:t>
            </a:r>
          </a:p>
          <a:p>
            <a:pPr lvl="1" algn="just" eaLnBrk="1" hangingPunct="1">
              <a:lnSpc>
                <a:spcPct val="150000"/>
              </a:lnSpc>
            </a:pPr>
            <a:r>
              <a:rPr lang="en-US" sz="2400" smtClean="0"/>
              <a:t>Every country and every states in a country can have their own laws imposed as per their requirement</a:t>
            </a:r>
          </a:p>
          <a:p>
            <a:pPr lvl="1" algn="just" eaLnBrk="1" hangingPunct="1">
              <a:lnSpc>
                <a:spcPct val="150000"/>
              </a:lnSpc>
            </a:pPr>
            <a:r>
              <a:rPr lang="en-US" sz="2400" smtClean="0"/>
              <a:t>The issues covered by such laws include comparative advertising, consumer protection, disclosure of restrictions, invasion of privacy and others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0394" y="0"/>
            <a:ext cx="10987088" cy="1219200"/>
          </a:xfrm>
        </p:spPr>
        <p:txBody>
          <a:bodyPr>
            <a:noAutofit/>
          </a:bodyPr>
          <a:lstStyle/>
          <a:p>
            <a:pPr eaLnBrk="1" hangingPunct="1"/>
            <a:r>
              <a:rPr lang="en-US" sz="2800" b="1" dirty="0" smtClean="0"/>
              <a:t/>
            </a:r>
            <a:br>
              <a:rPr lang="en-US" sz="2800" b="1" dirty="0" smtClean="0"/>
            </a:br>
            <a:r>
              <a:rPr lang="en-US" sz="2800" b="1" dirty="0" smtClean="0"/>
              <a:t>ADVERTISING AND REGULATIONS</a:t>
            </a:r>
            <a:br>
              <a:rPr lang="en-US" sz="2800" b="1" dirty="0" smtClean="0"/>
            </a:br>
            <a:r>
              <a:rPr lang="en-US" sz="2800" b="1" dirty="0" smtClean="0"/>
              <a:t>FEDERAL REGULATIONS OF ADVERTISING</a:t>
            </a:r>
          </a:p>
        </p:txBody>
      </p:sp>
      <p:sp>
        <p:nvSpPr>
          <p:cNvPr id="5017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A61B929-0F05-4191-AC6B-FFF6827DCB96}" type="slidenum">
              <a:rPr lang="en-US" smtClean="0"/>
              <a:pPr/>
              <a:t>45</a:t>
            </a:fld>
            <a:endParaRPr lang="en-US" smtClean="0"/>
          </a:p>
        </p:txBody>
      </p:sp>
      <p:sp>
        <p:nvSpPr>
          <p:cNvPr id="52228" name="Rectangle 3"/>
          <p:cNvSpPr>
            <a:spLocks noGrp="1" noChangeArrowheads="1"/>
          </p:cNvSpPr>
          <p:nvPr>
            <p:ph sz="quarter" idx="1"/>
          </p:nvPr>
        </p:nvSpPr>
        <p:spPr>
          <a:xfrm>
            <a:off x="610394" y="1524000"/>
            <a:ext cx="11597481" cy="5105400"/>
          </a:xfrm>
        </p:spPr>
        <p:txBody>
          <a:bodyPr>
            <a:normAutofit/>
          </a:bodyPr>
          <a:lstStyle/>
          <a:p>
            <a:pPr marL="548640" lvl="1" indent="-274320" algn="just" eaLnBrk="1" fontAlgn="auto" hangingPunct="1">
              <a:lnSpc>
                <a:spcPct val="150000"/>
              </a:lnSpc>
              <a:spcAft>
                <a:spcPts val="0"/>
              </a:spcAft>
              <a:buFont typeface="Wingdings 3"/>
              <a:buChar char=""/>
              <a:defRPr/>
            </a:pPr>
            <a:r>
              <a:rPr lang="en-US" sz="2400" smtClean="0"/>
              <a:t>Advertisers must also comply to rules set by federal agencies. Every advertising practice comes under the jurisdiction of Federal; Trade Commission and depending on the advertisers industry and product, regulations set by Food &amp; Drug Administration and the Federal Communications commission</a:t>
            </a:r>
          </a:p>
          <a:p>
            <a:pPr marL="548640" lvl="1" indent="-274320" algn="just" eaLnBrk="1" fontAlgn="auto" hangingPunct="1">
              <a:lnSpc>
                <a:spcPct val="150000"/>
              </a:lnSpc>
              <a:spcAft>
                <a:spcPts val="0"/>
              </a:spcAft>
              <a:buFont typeface="Wingdings 3"/>
              <a:buChar char=""/>
              <a:defRPr/>
            </a:pPr>
            <a:endParaRPr lang="en-US" sz="2400" smtClean="0"/>
          </a:p>
          <a:p>
            <a:pPr marL="548640" lvl="1" indent="-274320" algn="just" eaLnBrk="1" fontAlgn="auto" hangingPunct="1">
              <a:lnSpc>
                <a:spcPct val="150000"/>
              </a:lnSpc>
              <a:spcAft>
                <a:spcPts val="0"/>
              </a:spcAft>
              <a:buFont typeface="Wingdings 3"/>
              <a:buChar char=""/>
              <a:defRPr/>
            </a:pPr>
            <a:r>
              <a:rPr lang="en-US" sz="2400" smtClean="0"/>
              <a:t>Some of the other government agencies that are involved in advertising regulations include Bureau of Alcohol, Tobacco, and Firearms, the Patent office and the Library of Congress.</a:t>
            </a:r>
          </a:p>
          <a:p>
            <a:pPr marL="548640" lvl="1" indent="-274320" algn="just" eaLnBrk="1" fontAlgn="auto" hangingPunct="1">
              <a:lnSpc>
                <a:spcPct val="150000"/>
              </a:lnSpc>
              <a:spcAft>
                <a:spcPts val="0"/>
              </a:spcAft>
              <a:buFont typeface="Wingdings 3"/>
              <a:buChar char=""/>
              <a:defRPr/>
            </a:pPr>
            <a:endParaRPr lang="en-US" sz="2400" smtClean="0"/>
          </a:p>
          <a:p>
            <a:pPr marL="822960" lvl="2" algn="just" eaLnBrk="1" fontAlgn="auto" hangingPunct="1">
              <a:lnSpc>
                <a:spcPct val="150000"/>
              </a:lnSpc>
              <a:spcAft>
                <a:spcPts val="0"/>
              </a:spcAft>
              <a:buClr>
                <a:schemeClr val="bg1">
                  <a:shade val="50000"/>
                </a:schemeClr>
              </a:buClr>
              <a:buFont typeface="Wingdings 3"/>
              <a:buChar char=""/>
              <a:defRPr/>
            </a:pPr>
            <a:endParaRPr lang="en-US" sz="2400" smtClean="0"/>
          </a:p>
          <a:p>
            <a:pPr marL="822960" lvl="2" algn="just" eaLnBrk="1" fontAlgn="auto" hangingPunct="1">
              <a:lnSpc>
                <a:spcPct val="150000"/>
              </a:lnSpc>
              <a:spcAft>
                <a:spcPts val="0"/>
              </a:spcAft>
              <a:buClr>
                <a:schemeClr val="bg1">
                  <a:shade val="50000"/>
                </a:schemeClr>
              </a:buClr>
              <a:buFont typeface="Wingdings 3"/>
              <a:buChar char=""/>
              <a:defRPr/>
            </a:pP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0394" y="0"/>
            <a:ext cx="10987088" cy="1219200"/>
          </a:xfrm>
        </p:spPr>
        <p:txBody>
          <a:bodyPr>
            <a:noAutofit/>
          </a:bodyPr>
          <a:lstStyle/>
          <a:p>
            <a:pPr eaLnBrk="1" hangingPunct="1"/>
            <a:r>
              <a:rPr lang="en-US" sz="2800" b="1" dirty="0" smtClean="0"/>
              <a:t/>
            </a:r>
            <a:br>
              <a:rPr lang="en-US" sz="2800" b="1" dirty="0" smtClean="0"/>
            </a:br>
            <a:r>
              <a:rPr lang="en-US" sz="2800" b="1" dirty="0" smtClean="0"/>
              <a:t>ADVERTISING AND REGULATIONS</a:t>
            </a:r>
            <a:br>
              <a:rPr lang="en-US" sz="2800" b="1" dirty="0" smtClean="0"/>
            </a:br>
            <a:r>
              <a:rPr lang="en-US" sz="2800" b="1" dirty="0" smtClean="0"/>
              <a:t>FEDERAL TRADE COMMISSION (FTC)</a:t>
            </a:r>
          </a:p>
        </p:txBody>
      </p:sp>
      <p:sp>
        <p:nvSpPr>
          <p:cNvPr id="5120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815D8A0-ADD2-4841-A3D7-FB7EB9E2C242}" type="slidenum">
              <a:rPr lang="en-US" smtClean="0"/>
              <a:pPr/>
              <a:t>46</a:t>
            </a:fld>
            <a:endParaRPr lang="en-US" smtClean="0"/>
          </a:p>
        </p:txBody>
      </p:sp>
      <p:sp>
        <p:nvSpPr>
          <p:cNvPr id="53252" name="Rectangle 3"/>
          <p:cNvSpPr>
            <a:spLocks noGrp="1" noChangeArrowheads="1"/>
          </p:cNvSpPr>
          <p:nvPr>
            <p:ph sz="quarter" idx="1"/>
          </p:nvPr>
        </p:nvSpPr>
        <p:spPr>
          <a:xfrm>
            <a:off x="610394" y="1524000"/>
            <a:ext cx="11597481" cy="5105400"/>
          </a:xfrm>
        </p:spPr>
        <p:txBody>
          <a:bodyPr>
            <a:normAutofit/>
          </a:bodyPr>
          <a:lstStyle/>
          <a:p>
            <a:pPr marL="548640" lvl="1" indent="-274320" algn="just" eaLnBrk="1" fontAlgn="auto" hangingPunct="1">
              <a:lnSpc>
                <a:spcPct val="150000"/>
              </a:lnSpc>
              <a:spcAft>
                <a:spcPts val="0"/>
              </a:spcAft>
              <a:buFont typeface="Wingdings 3"/>
              <a:buChar char=""/>
              <a:defRPr/>
            </a:pPr>
            <a:r>
              <a:rPr lang="en-US" sz="2800" dirty="0" smtClean="0"/>
              <a:t>Federal Trade Commission (FTC)</a:t>
            </a:r>
          </a:p>
          <a:p>
            <a:pPr marL="822960" lvl="2" algn="just" eaLnBrk="1" fontAlgn="auto" hangingPunct="1">
              <a:lnSpc>
                <a:spcPct val="150000"/>
              </a:lnSpc>
              <a:spcAft>
                <a:spcPts val="0"/>
              </a:spcAft>
              <a:buClr>
                <a:schemeClr val="bg1">
                  <a:shade val="50000"/>
                </a:schemeClr>
              </a:buClr>
              <a:buFont typeface="Wingdings 3"/>
              <a:buChar char=""/>
              <a:defRPr/>
            </a:pPr>
            <a:r>
              <a:rPr lang="en-US" sz="2400" dirty="0" smtClean="0"/>
              <a:t>Regulates business practices and advertising activities</a:t>
            </a:r>
          </a:p>
          <a:p>
            <a:pPr marL="822960" lvl="2" algn="just" eaLnBrk="1" fontAlgn="auto" hangingPunct="1">
              <a:lnSpc>
                <a:spcPct val="150000"/>
              </a:lnSpc>
              <a:spcAft>
                <a:spcPts val="0"/>
              </a:spcAft>
              <a:buClr>
                <a:schemeClr val="bg1">
                  <a:shade val="50000"/>
                </a:schemeClr>
              </a:buClr>
              <a:buFont typeface="Wingdings 3"/>
              <a:buChar char=""/>
              <a:defRPr/>
            </a:pPr>
            <a:r>
              <a:rPr lang="en-US" sz="2400" dirty="0" smtClean="0"/>
              <a:t>FTC is concerned with : deceptive advertising &amp; unfair advertising</a:t>
            </a:r>
          </a:p>
          <a:p>
            <a:pPr marL="274320" indent="-274320" algn="just" eaLnBrk="1" fontAlgn="auto" hangingPunct="1">
              <a:lnSpc>
                <a:spcPct val="150000"/>
              </a:lnSpc>
              <a:spcAft>
                <a:spcPts val="0"/>
              </a:spcAft>
              <a:buFont typeface="Wingdings 3"/>
              <a:buChar char=""/>
              <a:defRPr/>
            </a:pPr>
            <a:r>
              <a:rPr lang="en-US" sz="2800" dirty="0" smtClean="0"/>
              <a:t>FTC defines deceptive advertising as a significant representation, omission or practice that is likely to mislead a consumer and lead to consequences not in the consumers favor. </a:t>
            </a:r>
          </a:p>
          <a:p>
            <a:pPr marL="274320" indent="-274320" eaLnBrk="1" fontAlgn="auto" hangingPunct="1">
              <a:lnSpc>
                <a:spcPct val="90000"/>
              </a:lnSpc>
              <a:spcAft>
                <a:spcPts val="0"/>
              </a:spcAft>
              <a:buFont typeface="Wingdings 3"/>
              <a:buChar char=""/>
              <a:defRPr/>
            </a:pPr>
            <a:endParaRPr lang="en-US" sz="2800" dirty="0" smtClean="0"/>
          </a:p>
          <a:p>
            <a:pPr marL="548640" lvl="1" indent="-274320" eaLnBrk="1" fontAlgn="auto" hangingPunct="1">
              <a:lnSpc>
                <a:spcPct val="90000"/>
              </a:lnSpc>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0394" y="0"/>
            <a:ext cx="10987088" cy="1219200"/>
          </a:xfrm>
        </p:spPr>
        <p:txBody>
          <a:bodyPr>
            <a:noAutofit/>
          </a:bodyPr>
          <a:lstStyle/>
          <a:p>
            <a:pPr eaLnBrk="1" hangingPunct="1"/>
            <a:r>
              <a:rPr lang="en-US" sz="2800" b="1" dirty="0" smtClean="0"/>
              <a:t/>
            </a:r>
            <a:br>
              <a:rPr lang="en-US" sz="2800" b="1" dirty="0" smtClean="0"/>
            </a:br>
            <a:r>
              <a:rPr lang="en-US" sz="2800" b="1" dirty="0" smtClean="0"/>
              <a:t>ADVERTISING AND REGULATIONS FEDERAL TRADE COMMISSION (FTC)</a:t>
            </a:r>
          </a:p>
        </p:txBody>
      </p:sp>
      <p:sp>
        <p:nvSpPr>
          <p:cNvPr id="522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95C7BA2-E013-458D-B27A-3844CEE43D9E}" type="slidenum">
              <a:rPr lang="en-US" smtClean="0"/>
              <a:pPr/>
              <a:t>47</a:t>
            </a:fld>
            <a:endParaRPr lang="en-US" smtClean="0"/>
          </a:p>
        </p:txBody>
      </p:sp>
      <p:sp>
        <p:nvSpPr>
          <p:cNvPr id="54276" name="Rectangle 3"/>
          <p:cNvSpPr>
            <a:spLocks noGrp="1" noChangeArrowheads="1"/>
          </p:cNvSpPr>
          <p:nvPr>
            <p:ph sz="quarter" idx="1"/>
          </p:nvPr>
        </p:nvSpPr>
        <p:spPr>
          <a:xfrm>
            <a:off x="610394" y="1524001"/>
            <a:ext cx="10987088" cy="4602163"/>
          </a:xfrm>
        </p:spPr>
        <p:txBody>
          <a:bodyPr>
            <a:normAutofit/>
          </a:bodyPr>
          <a:lstStyle/>
          <a:p>
            <a:pPr marL="274320" indent="-274320" eaLnBrk="1" fontAlgn="auto" hangingPunct="1">
              <a:lnSpc>
                <a:spcPct val="150000"/>
              </a:lnSpc>
              <a:spcAft>
                <a:spcPts val="0"/>
              </a:spcAft>
              <a:buFont typeface="Wingdings 3"/>
              <a:buChar char=""/>
              <a:defRPr/>
            </a:pPr>
            <a:r>
              <a:rPr lang="en-US" sz="2400" smtClean="0"/>
              <a:t>FTC examines every ad through the following 3 statements:</a:t>
            </a:r>
          </a:p>
          <a:p>
            <a:pPr marL="548640" lvl="1" indent="-274320" eaLnBrk="1" fontAlgn="auto" hangingPunct="1">
              <a:lnSpc>
                <a:spcPct val="150000"/>
              </a:lnSpc>
              <a:spcAft>
                <a:spcPts val="0"/>
              </a:spcAft>
              <a:buFont typeface="Wingdings 3"/>
              <a:buChar char=""/>
              <a:defRPr/>
            </a:pPr>
            <a:r>
              <a:rPr lang="en-US" sz="2400" smtClean="0"/>
              <a:t>Does the ad involve portrayal, practice or omission likely to mislead consumers?</a:t>
            </a:r>
          </a:p>
          <a:p>
            <a:pPr marL="548640" lvl="1" indent="-274320" eaLnBrk="1" fontAlgn="auto" hangingPunct="1">
              <a:lnSpc>
                <a:spcPct val="150000"/>
              </a:lnSpc>
              <a:spcAft>
                <a:spcPts val="0"/>
              </a:spcAft>
              <a:buFont typeface="Wingdings 3"/>
              <a:buChar char=""/>
              <a:defRPr/>
            </a:pPr>
            <a:r>
              <a:rPr lang="en-US" sz="2400" smtClean="0"/>
              <a:t>Can consumers interpret the advertising message reasonably?</a:t>
            </a:r>
          </a:p>
          <a:p>
            <a:pPr marL="548640" lvl="1" indent="-274320" eaLnBrk="1" fontAlgn="auto" hangingPunct="1">
              <a:lnSpc>
                <a:spcPct val="150000"/>
              </a:lnSpc>
              <a:spcAft>
                <a:spcPts val="0"/>
              </a:spcAft>
              <a:buFont typeface="Wingdings 3"/>
              <a:buChar char=""/>
              <a:defRPr/>
            </a:pPr>
            <a:r>
              <a:rPr lang="en-US" sz="2400" smtClean="0"/>
              <a:t>Does the ads portrayal lead to material consequences such as influencing a consumers behaviour or decision related to the product?</a:t>
            </a:r>
          </a:p>
          <a:p>
            <a:pPr marL="274320" indent="-274320" eaLnBrk="1" fontAlgn="auto" hangingPunct="1">
              <a:lnSpc>
                <a:spcPct val="90000"/>
              </a:lnSpc>
              <a:spcAft>
                <a:spcPts val="0"/>
              </a:spcAft>
              <a:buFont typeface="Wingdings 3"/>
              <a:buChar char=""/>
              <a:defRPr/>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0394" y="0"/>
            <a:ext cx="10987088" cy="1219200"/>
          </a:xfrm>
        </p:spPr>
        <p:txBody>
          <a:bodyPr>
            <a:noAutofit/>
          </a:bodyPr>
          <a:lstStyle/>
          <a:p>
            <a:pPr eaLnBrk="1" hangingPunct="1"/>
            <a:r>
              <a:rPr lang="en-US" sz="2800" b="1" dirty="0" smtClean="0"/>
              <a:t/>
            </a:r>
            <a:br>
              <a:rPr lang="en-US" sz="2800" b="1" dirty="0" smtClean="0"/>
            </a:br>
            <a:r>
              <a:rPr lang="en-US" sz="2800" b="1" dirty="0" smtClean="0"/>
              <a:t> ADVERTISING AND REGULATIONS </a:t>
            </a:r>
            <a:br>
              <a:rPr lang="en-US" sz="2800" b="1" dirty="0" smtClean="0"/>
            </a:br>
            <a:r>
              <a:rPr lang="en-US" sz="2800" b="1" dirty="0" smtClean="0"/>
              <a:t>FEDERAL TRADE COMMISSION (FTC)</a:t>
            </a:r>
          </a:p>
        </p:txBody>
      </p:sp>
      <p:sp>
        <p:nvSpPr>
          <p:cNvPr id="532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9EB178E-E79A-4D33-8393-988CC6C6DD31}" type="slidenum">
              <a:rPr lang="en-US" smtClean="0"/>
              <a:pPr/>
              <a:t>48</a:t>
            </a:fld>
            <a:endParaRPr lang="en-US" smtClean="0"/>
          </a:p>
        </p:txBody>
      </p:sp>
      <p:sp>
        <p:nvSpPr>
          <p:cNvPr id="55300" name="Rectangle 3"/>
          <p:cNvSpPr>
            <a:spLocks noGrp="1" noChangeArrowheads="1"/>
          </p:cNvSpPr>
          <p:nvPr>
            <p:ph sz="quarter" idx="1"/>
          </p:nvPr>
        </p:nvSpPr>
        <p:spPr>
          <a:xfrm>
            <a:off x="610394" y="1524000"/>
            <a:ext cx="10987088" cy="5105400"/>
          </a:xfrm>
        </p:spPr>
        <p:txBody>
          <a:bodyPr>
            <a:normAutofit/>
          </a:bodyPr>
          <a:lstStyle/>
          <a:p>
            <a:pPr marL="274320" indent="-274320" algn="just" eaLnBrk="1" fontAlgn="auto" hangingPunct="1">
              <a:lnSpc>
                <a:spcPct val="150000"/>
              </a:lnSpc>
              <a:spcAft>
                <a:spcPts val="0"/>
              </a:spcAft>
              <a:buFont typeface="Wingdings 3"/>
              <a:buChar char=""/>
              <a:defRPr/>
            </a:pPr>
            <a:r>
              <a:rPr lang="en-US" sz="2400" smtClean="0"/>
              <a:t>Unfair advertising is likely to cause consumers considerable harm (in terms of economics, safety &amp; health) that cant reasonably be avoided.</a:t>
            </a:r>
          </a:p>
          <a:p>
            <a:pPr marL="274320" indent="-274320" algn="just" eaLnBrk="1" fontAlgn="auto" hangingPunct="1">
              <a:lnSpc>
                <a:spcPct val="150000"/>
              </a:lnSpc>
              <a:spcAft>
                <a:spcPts val="0"/>
              </a:spcAft>
              <a:buFont typeface="Wingdings 3"/>
              <a:buChar char=""/>
              <a:defRPr/>
            </a:pPr>
            <a:r>
              <a:rPr lang="en-US" sz="2400" smtClean="0"/>
              <a:t>Advertising can be non-deceptive but unfair, for instance, when an ad makes claims that tend to exploit vulnerable groups such as the elderly and children.</a:t>
            </a:r>
          </a:p>
          <a:p>
            <a:pPr marL="274320" indent="-274320" algn="just" eaLnBrk="1" fontAlgn="auto" hangingPunct="1">
              <a:lnSpc>
                <a:spcPct val="150000"/>
              </a:lnSpc>
              <a:spcAft>
                <a:spcPts val="0"/>
              </a:spcAft>
              <a:buFont typeface="Wingdings 3"/>
              <a:buChar char=""/>
              <a:defRPr/>
            </a:pPr>
            <a:r>
              <a:rPr lang="en-US" sz="2400" smtClean="0"/>
              <a:t>Other ex: include advertising that claim without having proof and ads that don’t include the key information that a consumer needs to make a valid choice between products.</a:t>
            </a:r>
          </a:p>
          <a:p>
            <a:pPr marL="274320" indent="-274320" algn="just" eaLnBrk="1" fontAlgn="auto" hangingPunct="1">
              <a:lnSpc>
                <a:spcPct val="90000"/>
              </a:lnSpc>
              <a:spcAft>
                <a:spcPts val="0"/>
              </a:spcAft>
              <a:buFont typeface="Wingdings 3"/>
              <a:buChar char=""/>
              <a:defRPr/>
            </a:pPr>
            <a:endParaRPr lang="en-US" sz="2800" smtClean="0"/>
          </a:p>
          <a:p>
            <a:pPr marL="274320" indent="-274320" algn="just" eaLnBrk="1" fontAlgn="auto" hangingPunct="1">
              <a:lnSpc>
                <a:spcPct val="90000"/>
              </a:lnSpc>
              <a:spcAft>
                <a:spcPts val="0"/>
              </a:spcAft>
              <a:buFont typeface="Wingdings 3"/>
              <a:buChar char=""/>
              <a:defRPr/>
            </a:pPr>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0394" y="0"/>
            <a:ext cx="10987088" cy="1219200"/>
          </a:xfrm>
        </p:spPr>
        <p:txBody>
          <a:bodyPr>
            <a:noAutofit/>
          </a:bodyPr>
          <a:lstStyle/>
          <a:p>
            <a:pPr eaLnBrk="1" fontAlgn="auto" hangingPunct="1">
              <a:spcAft>
                <a:spcPts val="0"/>
              </a:spcAft>
              <a:defRPr/>
            </a:pPr>
            <a:r>
              <a:rPr lang="en-US" sz="3600" b="1" dirty="0" smtClean="0"/>
              <a:t/>
            </a:r>
            <a:br>
              <a:rPr lang="en-US" sz="3600" b="1" dirty="0" smtClean="0"/>
            </a:br>
            <a:r>
              <a:rPr lang="en-US" sz="3600" b="1" dirty="0" smtClean="0"/>
              <a:t> </a:t>
            </a:r>
            <a:r>
              <a:rPr lang="en-US" b="1" dirty="0" smtClean="0"/>
              <a:t>ADVERTISING AND REGULATIONS </a:t>
            </a:r>
            <a:br>
              <a:rPr lang="en-US" b="1" dirty="0" smtClean="0"/>
            </a:br>
            <a:r>
              <a:rPr lang="en-US" b="1" dirty="0" smtClean="0"/>
              <a:t>FEDERAL TRADE COMMISSION (FTC</a:t>
            </a:r>
            <a:r>
              <a:rPr lang="en-US" sz="2800" b="1" dirty="0" smtClean="0"/>
              <a:t>)</a:t>
            </a:r>
            <a:endParaRPr lang="en-US" sz="3600" b="1" dirty="0" smtClean="0"/>
          </a:p>
        </p:txBody>
      </p:sp>
      <p:sp>
        <p:nvSpPr>
          <p:cNvPr id="5427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E7497C1-46BA-416C-800C-BADAA25231C6}" type="slidenum">
              <a:rPr lang="en-US" smtClean="0"/>
              <a:pPr/>
              <a:t>49</a:t>
            </a:fld>
            <a:endParaRPr lang="en-US" smtClean="0"/>
          </a:p>
        </p:txBody>
      </p:sp>
      <p:sp>
        <p:nvSpPr>
          <p:cNvPr id="54276" name="Rectangle 3"/>
          <p:cNvSpPr>
            <a:spLocks noGrp="1" noChangeArrowheads="1"/>
          </p:cNvSpPr>
          <p:nvPr>
            <p:ph sz="quarter" idx="1"/>
          </p:nvPr>
        </p:nvSpPr>
        <p:spPr>
          <a:xfrm>
            <a:off x="610394" y="1219201"/>
            <a:ext cx="10987088" cy="4937125"/>
          </a:xfrm>
        </p:spPr>
        <p:txBody>
          <a:bodyPr/>
          <a:lstStyle/>
          <a:p>
            <a:pPr algn="just" eaLnBrk="1" hangingPunct="1">
              <a:lnSpc>
                <a:spcPct val="150000"/>
              </a:lnSpc>
            </a:pPr>
            <a:r>
              <a:rPr lang="en-US" sz="2400" smtClean="0"/>
              <a:t>Ads suspecting of violating the regulations against deceptive or unfair advertising may be brought to the FTC’s attention by consumers, competitors or FTC staff members.</a:t>
            </a:r>
          </a:p>
          <a:p>
            <a:pPr algn="just" eaLnBrk="1" hangingPunct="1">
              <a:lnSpc>
                <a:spcPct val="150000"/>
              </a:lnSpc>
            </a:pPr>
            <a:endParaRPr lang="en-US" sz="2400" smtClean="0"/>
          </a:p>
          <a:p>
            <a:pPr algn="just" eaLnBrk="1" hangingPunct="1">
              <a:lnSpc>
                <a:spcPct val="150000"/>
              </a:lnSpc>
            </a:pPr>
            <a:r>
              <a:rPr lang="en-US" sz="2400" smtClean="0"/>
              <a:t>If the FTC finds that an ad is unfair or deceptive, the agency can take action by pushing for consent decree, issuing a cease ad desist order and in some cases requiring corrective advertising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2800" b="1" dirty="0" smtClean="0"/>
              <a:t>WHAT IS ADVERTISING?</a:t>
            </a:r>
          </a:p>
        </p:txBody>
      </p:sp>
      <p:sp>
        <p:nvSpPr>
          <p:cNvPr id="153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4F8E36F1-419C-4AD2-9AF9-CF509E9D2541}" type="slidenum">
              <a:rPr lang="en-US" smtClean="0"/>
              <a:pPr/>
              <a:t>5</a:t>
            </a:fld>
            <a:endParaRPr lang="en-US" smtClean="0"/>
          </a:p>
        </p:txBody>
      </p:sp>
      <p:sp>
        <p:nvSpPr>
          <p:cNvPr id="15364" name="Rectangle 3"/>
          <p:cNvSpPr>
            <a:spLocks noGrp="1" noChangeArrowheads="1"/>
          </p:cNvSpPr>
          <p:nvPr>
            <p:ph sz="quarter" idx="1"/>
          </p:nvPr>
        </p:nvSpPr>
        <p:spPr>
          <a:xfrm>
            <a:off x="610394" y="1219201"/>
            <a:ext cx="10987088" cy="4937125"/>
          </a:xfrm>
        </p:spPr>
        <p:txBody>
          <a:bodyPr>
            <a:normAutofit/>
          </a:bodyPr>
          <a:lstStyle/>
          <a:p>
            <a:pPr algn="just" eaLnBrk="1" hangingPunct="1">
              <a:buFont typeface="Wingdings" pitchFamily="2" charset="2"/>
              <a:buNone/>
            </a:pPr>
            <a:endParaRPr lang="en-US" sz="2400" dirty="0" smtClean="0"/>
          </a:p>
          <a:p>
            <a:pPr algn="just" eaLnBrk="1" hangingPunct="1">
              <a:buFont typeface="Wingdings" pitchFamily="2" charset="2"/>
              <a:buNone/>
            </a:pPr>
            <a:r>
              <a:rPr lang="en-US" sz="3600" dirty="0" smtClean="0"/>
              <a:t>   Advertising is the paid </a:t>
            </a:r>
            <a:r>
              <a:rPr lang="en-US" sz="3600" b="1" i="1" dirty="0" smtClean="0"/>
              <a:t>non-personal communication</a:t>
            </a:r>
            <a:r>
              <a:rPr lang="en-US" sz="3600" dirty="0" smtClean="0"/>
              <a:t> about products or ideas by an </a:t>
            </a:r>
            <a:r>
              <a:rPr lang="en-US" sz="3600" b="1" i="1" dirty="0" smtClean="0"/>
              <a:t>identified</a:t>
            </a:r>
            <a:r>
              <a:rPr lang="en-US" sz="3600" i="1" dirty="0" smtClean="0"/>
              <a:t> sponsor</a:t>
            </a:r>
            <a:r>
              <a:rPr lang="en-US" sz="3600" dirty="0" smtClean="0"/>
              <a:t> through the </a:t>
            </a:r>
            <a:r>
              <a:rPr lang="en-US" sz="3600" b="1" i="1" dirty="0" smtClean="0"/>
              <a:t>mass</a:t>
            </a:r>
            <a:r>
              <a:rPr lang="en-US" sz="3600" i="1" dirty="0" smtClean="0"/>
              <a:t> media</a:t>
            </a:r>
            <a:r>
              <a:rPr lang="en-US" sz="3600" dirty="0" smtClean="0"/>
              <a:t> in an effort to </a:t>
            </a:r>
            <a:r>
              <a:rPr lang="en-US" sz="3600" b="1" i="1" dirty="0" smtClean="0"/>
              <a:t>persuade</a:t>
            </a:r>
            <a:r>
              <a:rPr lang="en-US" sz="3600" dirty="0" smtClean="0"/>
              <a:t> or </a:t>
            </a:r>
            <a:r>
              <a:rPr lang="en-US" sz="3600" b="1" i="1" dirty="0" smtClean="0"/>
              <a:t>influence </a:t>
            </a:r>
            <a:r>
              <a:rPr lang="en-US" sz="3600" b="1" i="1" dirty="0" err="1" smtClean="0"/>
              <a:t>behaviour</a:t>
            </a:r>
            <a:r>
              <a:rPr lang="en-US" sz="36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0394" y="0"/>
            <a:ext cx="10987088" cy="1219200"/>
          </a:xfrm>
        </p:spPr>
        <p:txBody>
          <a:bodyPr>
            <a:noAutofit/>
          </a:bodyPr>
          <a:lstStyle/>
          <a:p>
            <a:pPr eaLnBrk="1" fontAlgn="auto" hangingPunct="1">
              <a:spcAft>
                <a:spcPts val="0"/>
              </a:spcAft>
              <a:defRPr/>
            </a:pPr>
            <a:r>
              <a:rPr lang="en-US" b="1" dirty="0" smtClean="0"/>
              <a:t/>
            </a:r>
            <a:br>
              <a:rPr lang="en-US" b="1" dirty="0" smtClean="0"/>
            </a:br>
            <a:r>
              <a:rPr lang="en-US" b="1" dirty="0" smtClean="0"/>
              <a:t> </a:t>
            </a:r>
            <a:r>
              <a:rPr lang="en-US" sz="2800" b="1" dirty="0" smtClean="0"/>
              <a:t>ADVERTISING AND REGULATIONS THE FOOD &amp; DRUG ADMINISTRATION (FTA)</a:t>
            </a:r>
          </a:p>
        </p:txBody>
      </p:sp>
      <p:sp>
        <p:nvSpPr>
          <p:cNvPr id="552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590E4AC-D513-4DCE-AA36-F6A91ADFD9EF}" type="slidenum">
              <a:rPr lang="en-US" smtClean="0"/>
              <a:pPr/>
              <a:t>50</a:t>
            </a:fld>
            <a:endParaRPr lang="en-US" smtClean="0"/>
          </a:p>
        </p:txBody>
      </p:sp>
      <p:sp>
        <p:nvSpPr>
          <p:cNvPr id="57348" name="Rectangle 3"/>
          <p:cNvSpPr>
            <a:spLocks noGrp="1" noChangeArrowheads="1"/>
          </p:cNvSpPr>
          <p:nvPr>
            <p:ph sz="quarter" idx="1"/>
          </p:nvPr>
        </p:nvSpPr>
        <p:spPr>
          <a:xfrm>
            <a:off x="610394" y="1600201"/>
            <a:ext cx="11394017" cy="4525963"/>
          </a:xfrm>
        </p:spPr>
        <p:txBody>
          <a:bodyPr>
            <a:normAutofit/>
          </a:bodyPr>
          <a:lstStyle/>
          <a:p>
            <a:pPr marL="548640" lvl="1" indent="-274320" algn="just" eaLnBrk="1" fontAlgn="auto" hangingPunct="1">
              <a:lnSpc>
                <a:spcPct val="150000"/>
              </a:lnSpc>
              <a:spcAft>
                <a:spcPts val="0"/>
              </a:spcAft>
              <a:buFont typeface="Wingdings 3"/>
              <a:buChar char=""/>
              <a:defRPr/>
            </a:pPr>
            <a:r>
              <a:rPr lang="en-US" sz="2400" smtClean="0"/>
              <a:t>It is a government agency that regulates packing and labeling of packaged food, drugs, cosmetics, medicines and hearing aids. As part of the Dept. of Health &amp; Human Services, the FDA has authority over both prescription and over the counter drugs. </a:t>
            </a:r>
          </a:p>
          <a:p>
            <a:pPr marL="548640" lvl="1" indent="-274320" algn="just" eaLnBrk="1" fontAlgn="auto" hangingPunct="1">
              <a:lnSpc>
                <a:spcPct val="150000"/>
              </a:lnSpc>
              <a:spcAft>
                <a:spcPts val="0"/>
              </a:spcAft>
              <a:buFont typeface="Wingdings 2" pitchFamily="18" charset="2"/>
              <a:buNone/>
              <a:defRPr/>
            </a:pPr>
            <a:endParaRPr lang="en-US" sz="2400" smtClean="0"/>
          </a:p>
          <a:p>
            <a:pPr marL="548640" lvl="1" indent="-274320" algn="just" eaLnBrk="1" fontAlgn="auto" hangingPunct="1">
              <a:lnSpc>
                <a:spcPct val="150000"/>
              </a:lnSpc>
              <a:spcAft>
                <a:spcPts val="0"/>
              </a:spcAft>
              <a:buFont typeface="Wingdings 3"/>
              <a:buChar char=""/>
              <a:defRPr/>
            </a:pPr>
            <a:r>
              <a:rPr lang="en-US" sz="2400" smtClean="0"/>
              <a:t>FAD authority extends to the copy and the graphics on product containers and wrappers, on package inserts, on warning statements, on price lists, in brochures and in advertisements (regardless of the medium).</a:t>
            </a:r>
          </a:p>
          <a:p>
            <a:pPr marL="548640" lvl="1" indent="-274320" algn="just" eaLnBrk="1" fontAlgn="auto" hangingPunct="1">
              <a:spcAft>
                <a:spcPts val="0"/>
              </a:spcAft>
              <a:buFont typeface="Wingdings 3"/>
              <a:buChar char=""/>
              <a:defRPr/>
            </a:pPr>
            <a:endParaRPr 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0394" y="0"/>
            <a:ext cx="10987088" cy="1219200"/>
          </a:xfrm>
        </p:spPr>
        <p:txBody>
          <a:bodyPr>
            <a:noAutofit/>
          </a:bodyPr>
          <a:lstStyle/>
          <a:p>
            <a:pPr eaLnBrk="1" fontAlgn="auto" hangingPunct="1">
              <a:spcAft>
                <a:spcPts val="0"/>
              </a:spcAft>
              <a:defRPr/>
            </a:pPr>
            <a:r>
              <a:rPr lang="en-US" sz="3600" b="1" dirty="0" smtClean="0"/>
              <a:t/>
            </a:r>
            <a:br>
              <a:rPr lang="en-US" sz="3600" b="1" dirty="0" smtClean="0"/>
            </a:br>
            <a:r>
              <a:rPr lang="en-US" sz="2800" b="1" dirty="0" smtClean="0"/>
              <a:t> ADVERTISING &amp; REGULATIONS </a:t>
            </a:r>
            <a:br>
              <a:rPr lang="en-US" sz="2800" b="1" dirty="0" smtClean="0"/>
            </a:br>
            <a:r>
              <a:rPr lang="en-US" sz="2800" dirty="0" smtClean="0"/>
              <a:t>THE FOOD &amp; DRUG ADMINISTRATION (FDA)</a:t>
            </a:r>
          </a:p>
        </p:txBody>
      </p:sp>
      <p:sp>
        <p:nvSpPr>
          <p:cNvPr id="5632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95E8448-7116-46C5-A145-B7BE9F4FDC5C}" type="slidenum">
              <a:rPr lang="en-US" smtClean="0"/>
              <a:pPr/>
              <a:t>51</a:t>
            </a:fld>
            <a:endParaRPr lang="en-US" smtClean="0"/>
          </a:p>
        </p:txBody>
      </p:sp>
      <p:sp>
        <p:nvSpPr>
          <p:cNvPr id="56324" name="Rectangle 3"/>
          <p:cNvSpPr>
            <a:spLocks noGrp="1" noChangeArrowheads="1"/>
          </p:cNvSpPr>
          <p:nvPr>
            <p:ph sz="quarter" idx="1"/>
          </p:nvPr>
        </p:nvSpPr>
        <p:spPr>
          <a:xfrm>
            <a:off x="610394" y="1524000"/>
            <a:ext cx="10987088" cy="4068763"/>
          </a:xfrm>
        </p:spPr>
        <p:txBody>
          <a:bodyPr>
            <a:normAutofit/>
          </a:bodyPr>
          <a:lstStyle/>
          <a:p>
            <a:pPr lvl="1" algn="just" eaLnBrk="1" hangingPunct="1">
              <a:lnSpc>
                <a:spcPct val="150000"/>
              </a:lnSpc>
            </a:pPr>
            <a:r>
              <a:rPr lang="en-US" sz="2400" dirty="0" smtClean="0"/>
              <a:t>Pharmaceutical ads aimed at doctors have come under closed FDA scrutiny in recent years as regulators check for substantiation of claims, full disclosure of side effects and misleading information.</a:t>
            </a:r>
          </a:p>
          <a:p>
            <a:pPr lvl="1" algn="just" eaLnBrk="1" hangingPunct="1">
              <a:lnSpc>
                <a:spcPct val="150000"/>
              </a:lnSpc>
            </a:pPr>
            <a:endParaRPr lang="en-US" sz="2400" dirty="0" smtClean="0"/>
          </a:p>
          <a:p>
            <a:pPr lvl="1" algn="just" eaLnBrk="1" hangingPunct="1">
              <a:lnSpc>
                <a:spcPct val="150000"/>
              </a:lnSpc>
            </a:pPr>
            <a:r>
              <a:rPr lang="en-US" sz="2400" dirty="0" smtClean="0"/>
              <a:t>If the advertiser violates, the FDA has the power to seize the products.</a:t>
            </a:r>
          </a:p>
          <a:p>
            <a:pPr eaLnBrk="1" hangingPunct="1"/>
            <a:endParaRPr lang="en-US"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0394" y="0"/>
            <a:ext cx="10987088" cy="1219200"/>
          </a:xfrm>
        </p:spPr>
        <p:txBody>
          <a:bodyPr>
            <a:noAutofit/>
          </a:bodyPr>
          <a:lstStyle/>
          <a:p>
            <a:pPr algn="ctr" eaLnBrk="1" fontAlgn="auto" hangingPunct="1">
              <a:spcAft>
                <a:spcPts val="0"/>
              </a:spcAft>
              <a:defRPr/>
            </a:pPr>
            <a:r>
              <a:rPr lang="en-US" b="1" dirty="0" smtClean="0"/>
              <a:t/>
            </a:r>
            <a:br>
              <a:rPr lang="en-US" b="1" dirty="0" smtClean="0"/>
            </a:br>
            <a:r>
              <a:rPr lang="en-US" b="1" dirty="0" smtClean="0"/>
              <a:t> </a:t>
            </a:r>
            <a:r>
              <a:rPr lang="en-US" sz="2800" b="1" dirty="0" smtClean="0"/>
              <a:t>ADVERTISING AND REGULATIONS </a:t>
            </a:r>
            <a:br>
              <a:rPr lang="en-US" sz="2800" b="1" dirty="0" smtClean="0"/>
            </a:br>
            <a:r>
              <a:rPr lang="en-US" sz="2800" b="1" dirty="0" smtClean="0"/>
              <a:t>Federal Communication Commission (FCC)</a:t>
            </a:r>
          </a:p>
        </p:txBody>
      </p:sp>
      <p:sp>
        <p:nvSpPr>
          <p:cNvPr id="573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959E83C-39F6-4E41-B80C-B7B7AEE5CED3}" type="slidenum">
              <a:rPr lang="en-US" smtClean="0"/>
              <a:pPr/>
              <a:t>52</a:t>
            </a:fld>
            <a:endParaRPr lang="en-US" smtClean="0"/>
          </a:p>
        </p:txBody>
      </p:sp>
      <p:sp>
        <p:nvSpPr>
          <p:cNvPr id="57348" name="Rectangle 3"/>
          <p:cNvSpPr>
            <a:spLocks noGrp="1" noChangeArrowheads="1"/>
          </p:cNvSpPr>
          <p:nvPr>
            <p:ph sz="quarter" idx="1"/>
          </p:nvPr>
        </p:nvSpPr>
        <p:spPr>
          <a:xfrm>
            <a:off x="0" y="1600200"/>
            <a:ext cx="11902678" cy="5257800"/>
          </a:xfrm>
        </p:spPr>
        <p:txBody>
          <a:bodyPr>
            <a:normAutofit/>
          </a:bodyPr>
          <a:lstStyle/>
          <a:p>
            <a:pPr lvl="1" algn="just" eaLnBrk="1" hangingPunct="1">
              <a:lnSpc>
                <a:spcPct val="150000"/>
              </a:lnSpc>
            </a:pPr>
            <a:r>
              <a:rPr lang="en-US" sz="2400" smtClean="0"/>
              <a:t>FCC is in charge of regulation broadcast media such as radio, TV, telephone and telegraph</a:t>
            </a:r>
          </a:p>
          <a:p>
            <a:pPr lvl="1" algn="just" eaLnBrk="1" hangingPunct="1">
              <a:lnSpc>
                <a:spcPct val="150000"/>
              </a:lnSpc>
            </a:pPr>
            <a:r>
              <a:rPr lang="en-US" sz="2400" smtClean="0"/>
              <a:t>FCC forbids the broadcast of obscene, profane or vulgar material in programming or advertising</a:t>
            </a:r>
          </a:p>
          <a:p>
            <a:pPr lvl="1" algn="just" eaLnBrk="1" hangingPunct="1">
              <a:lnSpc>
                <a:spcPct val="150000"/>
              </a:lnSpc>
            </a:pPr>
            <a:r>
              <a:rPr lang="en-US" sz="2400" smtClean="0"/>
              <a:t>The agency regulates sales activities conducted by telephone and it is charged of enforcing federal laws such as Telephone Consumer Protection Act</a:t>
            </a:r>
          </a:p>
          <a:p>
            <a:pPr lvl="1" algn="just" eaLnBrk="1" hangingPunct="1">
              <a:lnSpc>
                <a:spcPct val="150000"/>
              </a:lnSpc>
            </a:pPr>
            <a:r>
              <a:rPr lang="en-US" sz="2400" smtClean="0"/>
              <a:t>The FCC can issue cease and desist order and it can set fines or revoke the broadcasting license of violators </a:t>
            </a:r>
          </a:p>
          <a:p>
            <a:pPr algn="just" eaLnBrk="1" hangingPunct="1">
              <a:lnSpc>
                <a:spcPct val="90000"/>
              </a:lnSpc>
            </a:pPr>
            <a:endParaRPr lang="en-US" sz="2400" smtClean="0"/>
          </a:p>
          <a:p>
            <a:pPr lvl="1" algn="just" eaLnBrk="1" hangingPunct="1">
              <a:lnSpc>
                <a:spcPct val="150000"/>
              </a:lnSpc>
            </a:pPr>
            <a:endParaRPr lang="en-US" sz="2400" smtClean="0"/>
          </a:p>
          <a:p>
            <a:pPr lvl="1" algn="just" eaLnBrk="1" hangingPunct="1"/>
            <a:endParaRPr lang="en-US" sz="2400" smtClean="0"/>
          </a:p>
          <a:p>
            <a:pPr lvl="1" algn="just" eaLnBrk="1" hangingPunct="1"/>
            <a:endParaRPr lang="en-US" sz="2400" smtClean="0"/>
          </a:p>
          <a:p>
            <a:pPr lvl="1" algn="just" eaLnBrk="1" hangingPunct="1"/>
            <a:endParaRPr lang="en-US"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fontAlgn="auto" hangingPunct="1">
              <a:spcAft>
                <a:spcPts val="0"/>
              </a:spcAft>
              <a:defRPr/>
            </a:pPr>
            <a:r>
              <a:rPr lang="en-US" sz="2800" b="1" dirty="0" smtClean="0"/>
              <a:t>NON-GOVERNMENT REGULATIONS</a:t>
            </a:r>
            <a:endParaRPr lang="en-US" sz="2400" b="1" dirty="0" smtClean="0"/>
          </a:p>
        </p:txBody>
      </p:sp>
      <p:sp>
        <p:nvSpPr>
          <p:cNvPr id="583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D9A616F-031D-4C28-A5E3-C074B84E11FA}" type="slidenum">
              <a:rPr lang="en-US" smtClean="0"/>
              <a:pPr/>
              <a:t>53</a:t>
            </a:fld>
            <a:endParaRPr lang="en-US" smtClean="0"/>
          </a:p>
        </p:txBody>
      </p:sp>
      <p:sp>
        <p:nvSpPr>
          <p:cNvPr id="58372" name="Rectangle 3"/>
          <p:cNvSpPr>
            <a:spLocks noGrp="1" noChangeArrowheads="1"/>
          </p:cNvSpPr>
          <p:nvPr>
            <p:ph sz="quarter" idx="1"/>
          </p:nvPr>
        </p:nvSpPr>
        <p:spPr>
          <a:xfrm>
            <a:off x="610394" y="1219201"/>
            <a:ext cx="10987088" cy="4937125"/>
          </a:xfrm>
        </p:spPr>
        <p:txBody>
          <a:bodyPr/>
          <a:lstStyle/>
          <a:p>
            <a:pPr eaLnBrk="1" hangingPunct="1"/>
            <a:endParaRPr lang="en-US" smtClean="0"/>
          </a:p>
          <a:p>
            <a:pPr algn="just" eaLnBrk="1" hangingPunct="1">
              <a:lnSpc>
                <a:spcPct val="150000"/>
              </a:lnSpc>
            </a:pPr>
            <a:r>
              <a:rPr lang="en-US" smtClean="0"/>
              <a:t>Advertising is subject to non-government regulations by consumer groups, business groups, and the media. </a:t>
            </a:r>
          </a:p>
          <a:p>
            <a:pPr eaLnBrk="1" hangingPunct="1">
              <a:buFont typeface="Wingdings" pitchFamily="2" charset="2"/>
              <a:buNone/>
            </a:pPr>
            <a:endParaRPr lang="en-US" smtClean="0"/>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a:xfrm>
            <a:off x="1627717" y="1066800"/>
            <a:ext cx="9155906" cy="4495800"/>
          </a:xfrm>
        </p:spPr>
        <p:txBody>
          <a:bodyPr>
            <a:normAutofit/>
          </a:bodyPr>
          <a:lstStyle/>
          <a:p>
            <a:pPr algn="ctr" eaLnBrk="1" fontAlgn="auto" hangingPunct="1">
              <a:spcAft>
                <a:spcPts val="0"/>
              </a:spcAft>
              <a:defRPr/>
            </a:pPr>
            <a:r>
              <a:rPr lang="en-US" sz="4000" b="1" dirty="0" smtClean="0"/>
              <a:t>ADVERTISING RESEARCH</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WEEK 3</a:t>
            </a:r>
            <a:endParaRPr lang="en-US" sz="4000" b="1" dirty="0"/>
          </a:p>
        </p:txBody>
      </p:sp>
      <p:sp>
        <p:nvSpPr>
          <p:cNvPr id="5939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A38EDB3-D20B-4B7D-9F0C-B489D6204F5A}"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sz="2800" b="1" dirty="0" smtClean="0"/>
              <a:t>MARKETING RESEARCH</a:t>
            </a:r>
          </a:p>
        </p:txBody>
      </p:sp>
      <p:sp>
        <p:nvSpPr>
          <p:cNvPr id="604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BC0D229-3976-4776-BD5A-679E086532E6}" type="slidenum">
              <a:rPr lang="en-US" smtClean="0"/>
              <a:pPr/>
              <a:t>55</a:t>
            </a:fld>
            <a:endParaRPr lang="en-US" smtClean="0"/>
          </a:p>
        </p:txBody>
      </p:sp>
      <p:sp>
        <p:nvSpPr>
          <p:cNvPr id="60420" name="Rectangle 3"/>
          <p:cNvSpPr>
            <a:spLocks noGrp="1" noChangeArrowheads="1"/>
          </p:cNvSpPr>
          <p:nvPr>
            <p:ph sz="quarter" idx="1"/>
          </p:nvPr>
        </p:nvSpPr>
        <p:spPr>
          <a:xfrm>
            <a:off x="610394" y="1600200"/>
            <a:ext cx="10987088" cy="5105400"/>
          </a:xfrm>
        </p:spPr>
        <p:txBody>
          <a:bodyPr/>
          <a:lstStyle/>
          <a:p>
            <a:pPr algn="just" eaLnBrk="1" hangingPunct="1"/>
            <a:r>
              <a:rPr lang="en-US" sz="2800" smtClean="0"/>
              <a:t>Marketing research is a systematic approach to providing information and support for the entire range of marketing decisions, from sales forecasting and product development to product positioning and media selection. </a:t>
            </a:r>
          </a:p>
          <a:p>
            <a:pPr algn="just" eaLnBrk="1" hangingPunct="1"/>
            <a:endParaRPr lang="en-US" sz="2800" smtClean="0"/>
          </a:p>
          <a:p>
            <a:pPr algn="just" eaLnBrk="1" hangingPunct="1"/>
            <a:r>
              <a:rPr lang="en-US" sz="2800" smtClean="0"/>
              <a:t>One part of marketing research focuses on gathering information about the market while the other part deals with advertising research, which deals with the risks uncertainties and decisions involved in creating and applying advertising. </a:t>
            </a:r>
          </a:p>
          <a:p>
            <a:pPr algn="just" eaLnBrk="1" hangingPunct="1"/>
            <a:endParaRPr lang="en-US"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r>
              <a:rPr lang="en-US" sz="2800" b="1" dirty="0" smtClean="0"/>
              <a:t>MARKETING RESEARCH</a:t>
            </a:r>
          </a:p>
        </p:txBody>
      </p:sp>
      <p:sp>
        <p:nvSpPr>
          <p:cNvPr id="6144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4516670-D3DA-44A6-BBAD-DAD652705D42}" type="slidenum">
              <a:rPr lang="en-US" smtClean="0"/>
              <a:pPr/>
              <a:t>56</a:t>
            </a:fld>
            <a:endParaRPr lang="en-US" smtClean="0"/>
          </a:p>
        </p:txBody>
      </p:sp>
      <p:sp>
        <p:nvSpPr>
          <p:cNvPr id="61444" name="Rectangle 3"/>
          <p:cNvSpPr>
            <a:spLocks noGrp="1" noChangeArrowheads="1"/>
          </p:cNvSpPr>
          <p:nvPr>
            <p:ph sz="quarter" idx="1"/>
          </p:nvPr>
        </p:nvSpPr>
        <p:spPr>
          <a:xfrm>
            <a:off x="610394" y="1219201"/>
            <a:ext cx="10987088" cy="4937125"/>
          </a:xfrm>
        </p:spPr>
        <p:txBody>
          <a:bodyPr/>
          <a:lstStyle/>
          <a:p>
            <a:pPr algn="just" eaLnBrk="1" hangingPunct="1">
              <a:lnSpc>
                <a:spcPct val="90000"/>
              </a:lnSpc>
            </a:pPr>
            <a:r>
              <a:rPr lang="en-US" dirty="0" smtClean="0"/>
              <a:t>Advertising research can itself be divided into </a:t>
            </a:r>
          </a:p>
          <a:p>
            <a:pPr lvl="1" algn="just" eaLnBrk="1" hangingPunct="1">
              <a:lnSpc>
                <a:spcPct val="90000"/>
              </a:lnSpc>
            </a:pPr>
            <a:endParaRPr lang="en-US" dirty="0" smtClean="0"/>
          </a:p>
          <a:p>
            <a:pPr lvl="1" algn="just" eaLnBrk="1" hangingPunct="1">
              <a:lnSpc>
                <a:spcPct val="90000"/>
              </a:lnSpc>
            </a:pPr>
            <a:r>
              <a:rPr lang="en-US" b="1" dirty="0" smtClean="0"/>
              <a:t>Media research</a:t>
            </a:r>
            <a:r>
              <a:rPr lang="en-US" dirty="0" smtClean="0"/>
              <a:t>: concerns information about circulation of newspapers and magazines, broadcast coverage of TV and radio and audience profiles.</a:t>
            </a:r>
          </a:p>
          <a:p>
            <a:pPr lvl="1" algn="just" eaLnBrk="1" hangingPunct="1">
              <a:lnSpc>
                <a:spcPct val="90000"/>
              </a:lnSpc>
            </a:pPr>
            <a:endParaRPr lang="en-US" dirty="0" smtClean="0"/>
          </a:p>
          <a:p>
            <a:pPr lvl="1" algn="just" eaLnBrk="1" hangingPunct="1">
              <a:lnSpc>
                <a:spcPct val="90000"/>
              </a:lnSpc>
            </a:pPr>
            <a:r>
              <a:rPr lang="en-US" b="1" dirty="0" smtClean="0"/>
              <a:t>Message research</a:t>
            </a:r>
            <a:r>
              <a:rPr lang="en-US" dirty="0" smtClean="0"/>
              <a:t>: addresses how effectively advertising messages are communicated to people and how well those messages influence people’s </a:t>
            </a:r>
            <a:r>
              <a:rPr lang="en-US" dirty="0" err="1" smtClean="0"/>
              <a:t>behaviour</a:t>
            </a: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12207875" cy="1295400"/>
          </a:xfrm>
        </p:spPr>
        <p:txBody>
          <a:bodyPr>
            <a:normAutofit/>
          </a:bodyPr>
          <a:lstStyle/>
          <a:p>
            <a:pPr eaLnBrk="1" fontAlgn="auto" hangingPunct="1">
              <a:spcAft>
                <a:spcPts val="0"/>
              </a:spcAft>
              <a:defRPr/>
            </a:pPr>
            <a:r>
              <a:rPr lang="en-US" sz="2800" b="1" dirty="0" smtClean="0"/>
              <a:t>WHY ADVERTISERS CONDUCT RESEARCH?</a:t>
            </a:r>
          </a:p>
        </p:txBody>
      </p:sp>
      <p:sp>
        <p:nvSpPr>
          <p:cNvPr id="6246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DFE38CC-7157-4FD9-858A-3957DB59A00F}" type="slidenum">
              <a:rPr lang="en-US" smtClean="0"/>
              <a:pPr/>
              <a:t>57</a:t>
            </a:fld>
            <a:endParaRPr lang="en-US" smtClean="0"/>
          </a:p>
        </p:txBody>
      </p:sp>
      <p:sp>
        <p:nvSpPr>
          <p:cNvPr id="64516" name="Rectangle 3"/>
          <p:cNvSpPr>
            <a:spLocks noGrp="1" noChangeArrowheads="1"/>
          </p:cNvSpPr>
          <p:nvPr>
            <p:ph sz="quarter" idx="1"/>
          </p:nvPr>
        </p:nvSpPr>
        <p:spPr>
          <a:xfrm>
            <a:off x="0" y="1600200"/>
            <a:ext cx="12207875" cy="5257800"/>
          </a:xfrm>
        </p:spPr>
        <p:txBody>
          <a:bodyPr>
            <a:normAutofit/>
          </a:bodyPr>
          <a:lstStyle/>
          <a:p>
            <a:pPr marL="274320" indent="-274320" algn="just" eaLnBrk="1" fontAlgn="auto" hangingPunct="1">
              <a:lnSpc>
                <a:spcPct val="150000"/>
              </a:lnSpc>
              <a:spcAft>
                <a:spcPts val="0"/>
              </a:spcAft>
              <a:buFont typeface="Wingdings 3"/>
              <a:buChar char=""/>
              <a:defRPr/>
            </a:pPr>
            <a:r>
              <a:rPr lang="en-US" sz="2800" dirty="0" smtClean="0"/>
              <a:t>Primarily to increase efficiency and effectiveness, minimize risk and improve advertising’s financial accountability:</a:t>
            </a:r>
          </a:p>
          <a:p>
            <a:pPr marL="548640" lvl="1" indent="-274320" algn="just" eaLnBrk="1" fontAlgn="auto" hangingPunct="1">
              <a:lnSpc>
                <a:spcPct val="150000"/>
              </a:lnSpc>
              <a:spcAft>
                <a:spcPts val="0"/>
              </a:spcAft>
              <a:buFont typeface="Wingdings 3"/>
              <a:buChar char=""/>
              <a:defRPr/>
            </a:pPr>
            <a:r>
              <a:rPr lang="en-US" sz="2400" dirty="0" smtClean="0"/>
              <a:t>Increases efficiency and effectiveness: research makes advertising more efficient and more effective. For </a:t>
            </a:r>
            <a:r>
              <a:rPr lang="en-US" sz="2400" dirty="0" err="1" smtClean="0"/>
              <a:t>eg</a:t>
            </a:r>
            <a:r>
              <a:rPr lang="en-US" sz="2400" dirty="0" smtClean="0"/>
              <a:t>: some advertisers switched from 30sec ads to 15sec ads, in an attempt to increase no: of advertisements at the same cost. However it was through research that it was identified that 15sec ads did not accomplish their goal completely.</a:t>
            </a:r>
          </a:p>
          <a:p>
            <a:pPr marL="548640" lvl="1" indent="-274320" algn="just" eaLnBrk="1" fontAlgn="auto" hangingPunct="1">
              <a:lnSpc>
                <a:spcPct val="80000"/>
              </a:lnSpc>
              <a:spcAft>
                <a:spcPts val="0"/>
              </a:spcAft>
              <a:buFont typeface="Wingdings 3"/>
              <a:buChar char=""/>
              <a:defRPr/>
            </a:pPr>
            <a:endParaRPr lang="en-US" sz="2400" dirty="0" smtClean="0"/>
          </a:p>
          <a:p>
            <a:pPr marL="548640" lvl="1" indent="-274320" algn="just" eaLnBrk="1" fontAlgn="auto" hangingPunct="1">
              <a:lnSpc>
                <a:spcPct val="80000"/>
              </a:lnSpc>
              <a:spcAft>
                <a:spcPts val="0"/>
              </a:spcAft>
              <a:buFont typeface="Wingdings 3"/>
              <a:buChar char=""/>
              <a:defRPr/>
            </a:pPr>
            <a:r>
              <a:rPr lang="en-US" sz="1400"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12207875" cy="1295400"/>
          </a:xfrm>
        </p:spPr>
        <p:txBody>
          <a:bodyPr>
            <a:normAutofit/>
          </a:bodyPr>
          <a:lstStyle/>
          <a:p>
            <a:pPr eaLnBrk="1" fontAlgn="auto" hangingPunct="1">
              <a:spcAft>
                <a:spcPts val="0"/>
              </a:spcAft>
              <a:defRPr/>
            </a:pPr>
            <a:r>
              <a:rPr lang="en-US" sz="2800" b="1" dirty="0" smtClean="0"/>
              <a:t>WHY ADVERTISERS CONDUCT RESEARCH?</a:t>
            </a:r>
          </a:p>
        </p:txBody>
      </p:sp>
      <p:sp>
        <p:nvSpPr>
          <p:cNvPr id="634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CDE0B31-0E53-4CF3-BF31-4A7753ED27FE}" type="slidenum">
              <a:rPr lang="en-US" smtClean="0"/>
              <a:pPr/>
              <a:t>58</a:t>
            </a:fld>
            <a:endParaRPr lang="en-US" smtClean="0"/>
          </a:p>
        </p:txBody>
      </p:sp>
      <p:sp>
        <p:nvSpPr>
          <p:cNvPr id="65540" name="Rectangle 3"/>
          <p:cNvSpPr>
            <a:spLocks noGrp="1" noChangeArrowheads="1"/>
          </p:cNvSpPr>
          <p:nvPr>
            <p:ph sz="quarter" idx="1"/>
          </p:nvPr>
        </p:nvSpPr>
        <p:spPr>
          <a:xfrm>
            <a:off x="610394" y="1524001"/>
            <a:ext cx="10987088" cy="4602163"/>
          </a:xfrm>
        </p:spPr>
        <p:txBody>
          <a:bodyPr>
            <a:normAutofit lnSpcReduction="10000"/>
          </a:bodyPr>
          <a:lstStyle/>
          <a:p>
            <a:pPr marL="548640" lvl="1" indent="-274320" algn="just" eaLnBrk="1" fontAlgn="auto" hangingPunct="1">
              <a:lnSpc>
                <a:spcPct val="150000"/>
              </a:lnSpc>
              <a:spcAft>
                <a:spcPts val="0"/>
              </a:spcAft>
              <a:buFont typeface="Wingdings 3"/>
              <a:buChar char=""/>
              <a:defRPr/>
            </a:pPr>
            <a:r>
              <a:rPr lang="en-US" sz="2400" smtClean="0"/>
              <a:t>Reduce Risk: Advertising involves risk, and it is more than just the risk that you’ll waste money. Inappropriate advertisements can alienate current customers and decrease your chances of attracting new ones</a:t>
            </a:r>
          </a:p>
          <a:p>
            <a:pPr marL="548640" lvl="1" indent="-274320" algn="just" eaLnBrk="1" fontAlgn="auto" hangingPunct="1">
              <a:lnSpc>
                <a:spcPct val="150000"/>
              </a:lnSpc>
              <a:spcAft>
                <a:spcPts val="0"/>
              </a:spcAft>
              <a:buFont typeface="Wingdings 3"/>
              <a:buChar char=""/>
              <a:defRPr/>
            </a:pPr>
            <a:endParaRPr lang="en-US" sz="2400" smtClean="0"/>
          </a:p>
          <a:p>
            <a:pPr marL="548640" lvl="1" indent="-274320" algn="just" eaLnBrk="1" fontAlgn="auto" hangingPunct="1">
              <a:lnSpc>
                <a:spcPct val="150000"/>
              </a:lnSpc>
              <a:spcAft>
                <a:spcPts val="0"/>
              </a:spcAft>
              <a:buFont typeface="Wingdings 3"/>
              <a:buChar char=""/>
              <a:defRPr/>
            </a:pPr>
            <a:r>
              <a:rPr lang="en-US" sz="2400" smtClean="0"/>
              <a:t>Make advertising more accountable: Advertising research can help by telling you who’s getting your messages &amp; whether or not those messages are effective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sz="2800" b="1" dirty="0" smtClean="0"/>
              <a:t>WORD OF WISDOM</a:t>
            </a:r>
          </a:p>
        </p:txBody>
      </p:sp>
      <p:sp>
        <p:nvSpPr>
          <p:cNvPr id="6451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423C7E8-DD32-4FA4-9955-8A88F5538CFB}" type="slidenum">
              <a:rPr lang="en-US" smtClean="0"/>
              <a:pPr/>
              <a:t>59</a:t>
            </a:fld>
            <a:endParaRPr lang="en-US" smtClean="0"/>
          </a:p>
        </p:txBody>
      </p:sp>
      <p:sp>
        <p:nvSpPr>
          <p:cNvPr id="64516" name="Rectangle 3"/>
          <p:cNvSpPr>
            <a:spLocks noGrp="1" noChangeArrowheads="1"/>
          </p:cNvSpPr>
          <p:nvPr>
            <p:ph sz="quarter" idx="1"/>
          </p:nvPr>
        </p:nvSpPr>
        <p:spPr>
          <a:xfrm>
            <a:off x="610394" y="1219201"/>
            <a:ext cx="10987088" cy="4937125"/>
          </a:xfrm>
        </p:spPr>
        <p:txBody>
          <a:bodyPr/>
          <a:lstStyle/>
          <a:p>
            <a:pPr algn="just" eaLnBrk="1" hangingPunct="1">
              <a:lnSpc>
                <a:spcPct val="150000"/>
              </a:lnSpc>
            </a:pPr>
            <a:r>
              <a:rPr lang="en-US" sz="2400" smtClean="0"/>
              <a:t>Although research can help advertisers reduce uncertainty and manage risks associated with advertising, it cannot eliminate those risks nor uncertainties. Successful advertisers rely on intuition, experience and judgment and they use research to support those talents.</a:t>
            </a:r>
          </a:p>
          <a:p>
            <a:pPr algn="just" eaLnBrk="1" hangingPunct="1">
              <a:lnSpc>
                <a:spcPct val="150000"/>
              </a:lnSpc>
            </a:pPr>
            <a:endParaRPr lang="en-US" sz="2400" smtClean="0"/>
          </a:p>
          <a:p>
            <a:pPr algn="just" eaLnBrk="1" hangingPunct="1">
              <a:lnSpc>
                <a:spcPct val="150000"/>
              </a:lnSpc>
            </a:pPr>
            <a:r>
              <a:rPr lang="en-US" sz="2400" smtClean="0"/>
              <a:t>P.S.: Research cannot provide answers to all questions nor can all research technique promise the same level of accuracy!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800" b="1" dirty="0" smtClean="0"/>
              <a:t>TYPES OF ADVERTISMENTS</a:t>
            </a:r>
          </a:p>
        </p:txBody>
      </p:sp>
      <p:sp>
        <p:nvSpPr>
          <p:cNvPr id="163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23CEC2E9-6746-42A5-B9DC-4E354C4C0EE1}" type="slidenum">
              <a:rPr lang="en-US" smtClean="0"/>
              <a:pPr/>
              <a:t>6</a:t>
            </a:fld>
            <a:endParaRPr lang="en-US" smtClean="0"/>
          </a:p>
        </p:txBody>
      </p:sp>
      <p:sp>
        <p:nvSpPr>
          <p:cNvPr id="16388" name="Rectangle 3"/>
          <p:cNvSpPr>
            <a:spLocks noGrp="1" noChangeArrowheads="1"/>
          </p:cNvSpPr>
          <p:nvPr>
            <p:ph sz="quarter" idx="1"/>
          </p:nvPr>
        </p:nvSpPr>
        <p:spPr>
          <a:xfrm>
            <a:off x="610394" y="1219201"/>
            <a:ext cx="10987088" cy="4937125"/>
          </a:xfrm>
        </p:spPr>
        <p:txBody>
          <a:bodyPr>
            <a:normAutofit/>
          </a:bodyPr>
          <a:lstStyle/>
          <a:p>
            <a:pPr marL="319088" indent="-319088" eaLnBrk="1" hangingPunct="1">
              <a:buFont typeface="Wingdings" pitchFamily="2" charset="2"/>
              <a:buNone/>
            </a:pPr>
            <a:endParaRPr lang="en-US" dirty="0" smtClean="0"/>
          </a:p>
          <a:p>
            <a:pPr marL="319088" indent="-319088" eaLnBrk="1" hangingPunct="1">
              <a:buFont typeface="Wingdings" pitchFamily="2" charset="2"/>
              <a:buNone/>
            </a:pPr>
            <a:r>
              <a:rPr lang="en-US" sz="3200" dirty="0" smtClean="0"/>
              <a:t>Advertising can be classified based on </a:t>
            </a:r>
          </a:p>
          <a:p>
            <a:pPr marL="319088" indent="-319088" eaLnBrk="1" hangingPunct="1">
              <a:buFont typeface="Wingdings" pitchFamily="2" charset="2"/>
              <a:buChar char=""/>
            </a:pPr>
            <a:endParaRPr lang="en-US" sz="3200" dirty="0" smtClean="0"/>
          </a:p>
          <a:p>
            <a:pPr marL="319088" indent="-319088" eaLnBrk="1" hangingPunct="1">
              <a:buFont typeface="Wingdings" pitchFamily="2" charset="2"/>
              <a:buChar char=""/>
            </a:pPr>
            <a:r>
              <a:rPr lang="en-US" sz="3200" dirty="0" smtClean="0"/>
              <a:t>Target audience</a:t>
            </a:r>
          </a:p>
          <a:p>
            <a:pPr marL="319088" indent="-319088" eaLnBrk="1" hangingPunct="1">
              <a:buFont typeface="Wingdings" pitchFamily="2" charset="2"/>
              <a:buChar char=""/>
            </a:pPr>
            <a:r>
              <a:rPr lang="en-US" sz="3200" dirty="0" smtClean="0"/>
              <a:t>Geographical area</a:t>
            </a:r>
          </a:p>
          <a:p>
            <a:pPr marL="319088" indent="-319088" eaLnBrk="1" hangingPunct="1">
              <a:buFont typeface="Wingdings" pitchFamily="2" charset="2"/>
              <a:buChar char=""/>
            </a:pPr>
            <a:r>
              <a:rPr lang="en-US" sz="3200" dirty="0" smtClean="0"/>
              <a:t>Print</a:t>
            </a:r>
          </a:p>
          <a:p>
            <a:pPr marL="319088" indent="-319088" eaLnBrk="1" hangingPunct="1">
              <a:buFont typeface="Wingdings" pitchFamily="2" charset="2"/>
              <a:buChar char=""/>
            </a:pPr>
            <a:r>
              <a:rPr lang="en-US" sz="3200" dirty="0" smtClean="0"/>
              <a:t>Purpose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12207875" cy="1219200"/>
          </a:xfrm>
        </p:spPr>
        <p:txBody>
          <a:bodyPr>
            <a:normAutofit/>
          </a:bodyPr>
          <a:lstStyle/>
          <a:p>
            <a:pPr algn="ctr" eaLnBrk="1" fontAlgn="auto" hangingPunct="1">
              <a:spcAft>
                <a:spcPts val="0"/>
              </a:spcAft>
              <a:defRPr/>
            </a:pPr>
            <a:r>
              <a:rPr lang="en-US" sz="2800" b="1" dirty="0" smtClean="0"/>
              <a:t>HOW ADVERTISERS APPROACH RESEARCH?</a:t>
            </a:r>
          </a:p>
        </p:txBody>
      </p:sp>
      <p:sp>
        <p:nvSpPr>
          <p:cNvPr id="655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7BFC626-8BD7-4291-99EC-DE488140CDAC}" type="slidenum">
              <a:rPr lang="en-US" smtClean="0"/>
              <a:pPr/>
              <a:t>60</a:t>
            </a:fld>
            <a:endParaRPr lang="en-US" smtClean="0"/>
          </a:p>
        </p:txBody>
      </p:sp>
      <p:sp>
        <p:nvSpPr>
          <p:cNvPr id="65540" name="Rectangle 3"/>
          <p:cNvSpPr>
            <a:spLocks noGrp="1" noChangeArrowheads="1"/>
          </p:cNvSpPr>
          <p:nvPr>
            <p:ph sz="quarter" idx="1"/>
          </p:nvPr>
        </p:nvSpPr>
        <p:spPr>
          <a:xfrm>
            <a:off x="610394" y="1600200"/>
            <a:ext cx="10987088" cy="5257800"/>
          </a:xfrm>
        </p:spPr>
        <p:txBody>
          <a:bodyPr/>
          <a:lstStyle/>
          <a:p>
            <a:pPr eaLnBrk="1" hangingPunct="1">
              <a:lnSpc>
                <a:spcPct val="150000"/>
              </a:lnSpc>
            </a:pPr>
            <a:endParaRPr lang="en-US" sz="2800" b="1" smtClean="0"/>
          </a:p>
          <a:p>
            <a:pPr eaLnBrk="1" hangingPunct="1">
              <a:lnSpc>
                <a:spcPct val="150000"/>
              </a:lnSpc>
            </a:pPr>
            <a:r>
              <a:rPr lang="en-US" sz="2800" b="1" smtClean="0"/>
              <a:t>Source of Data </a:t>
            </a:r>
          </a:p>
          <a:p>
            <a:pPr algn="just" eaLnBrk="1" hangingPunct="1">
              <a:lnSpc>
                <a:spcPct val="150000"/>
              </a:lnSpc>
              <a:buFont typeface="Wingdings" pitchFamily="2" charset="2"/>
              <a:buNone/>
            </a:pPr>
            <a:r>
              <a:rPr lang="en-US" sz="2800" smtClean="0"/>
              <a:t>	Data are basic facts, figures, ideas, and other bits and pieces that when organized and analyzed in meaningful ways yield information.</a:t>
            </a:r>
          </a:p>
          <a:p>
            <a:pPr algn="just" eaLnBrk="1" hangingPunct="1"/>
            <a:endParaRPr lang="en-US" sz="4000" smtClean="0"/>
          </a:p>
          <a:p>
            <a:pPr algn="just"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12207875" cy="1219200"/>
          </a:xfrm>
        </p:spPr>
        <p:txBody>
          <a:bodyPr>
            <a:normAutofit/>
          </a:bodyPr>
          <a:lstStyle/>
          <a:p>
            <a:pPr algn="ctr" eaLnBrk="1" fontAlgn="auto" hangingPunct="1">
              <a:spcAft>
                <a:spcPts val="0"/>
              </a:spcAft>
              <a:defRPr/>
            </a:pPr>
            <a:r>
              <a:rPr lang="en-US" sz="2800" b="1" dirty="0" smtClean="0"/>
              <a:t>HOW ADVERTISERS APPROACH RESEARCH?</a:t>
            </a:r>
          </a:p>
        </p:txBody>
      </p:sp>
      <p:sp>
        <p:nvSpPr>
          <p:cNvPr id="665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D50C4C3-0B01-40CD-9280-7EA71F926884}" type="slidenum">
              <a:rPr lang="en-US" smtClean="0"/>
              <a:pPr/>
              <a:t>61</a:t>
            </a:fld>
            <a:endParaRPr lang="en-US" smtClean="0"/>
          </a:p>
        </p:txBody>
      </p:sp>
      <p:sp>
        <p:nvSpPr>
          <p:cNvPr id="68612" name="Rectangle 3"/>
          <p:cNvSpPr>
            <a:spLocks noGrp="1" noChangeArrowheads="1"/>
          </p:cNvSpPr>
          <p:nvPr>
            <p:ph sz="quarter" idx="1"/>
          </p:nvPr>
        </p:nvSpPr>
        <p:spPr>
          <a:xfrm>
            <a:off x="610394" y="1524000"/>
            <a:ext cx="10987088" cy="5105400"/>
          </a:xfrm>
        </p:spPr>
        <p:txBody>
          <a:bodyPr>
            <a:normAutofit fontScale="92500"/>
          </a:bodyPr>
          <a:lstStyle/>
          <a:p>
            <a:pPr marL="274320" indent="-274320" algn="just" eaLnBrk="1" fontAlgn="auto" hangingPunct="1">
              <a:lnSpc>
                <a:spcPct val="150000"/>
              </a:lnSpc>
              <a:spcAft>
                <a:spcPts val="0"/>
              </a:spcAft>
              <a:buFont typeface="Wingdings 3"/>
              <a:buChar char=""/>
              <a:defRPr/>
            </a:pPr>
            <a:r>
              <a:rPr lang="en-US" sz="2800" smtClean="0"/>
              <a:t>The data used by researchers fall into 2 main categories</a:t>
            </a:r>
          </a:p>
          <a:p>
            <a:pPr marL="548640" lvl="1" indent="-274320" algn="just" eaLnBrk="1" fontAlgn="auto" hangingPunct="1">
              <a:lnSpc>
                <a:spcPct val="150000"/>
              </a:lnSpc>
              <a:spcAft>
                <a:spcPts val="0"/>
              </a:spcAft>
              <a:buFont typeface="Wingdings 3"/>
              <a:buChar char=""/>
              <a:defRPr/>
            </a:pPr>
            <a:r>
              <a:rPr lang="en-US" sz="2400" b="1" smtClean="0"/>
              <a:t>Primary data </a:t>
            </a:r>
            <a:r>
              <a:rPr lang="en-US" sz="2400" smtClean="0"/>
              <a:t>– which are collected by conducting surveys, interviews, observation, recording check out scanner data and attaching devices to TV into to record which channels are being viewed</a:t>
            </a:r>
          </a:p>
          <a:p>
            <a:pPr marL="548640" lvl="1" indent="-274320" algn="just" eaLnBrk="1" fontAlgn="auto" hangingPunct="1">
              <a:lnSpc>
                <a:spcPct val="150000"/>
              </a:lnSpc>
              <a:spcAft>
                <a:spcPts val="0"/>
              </a:spcAft>
              <a:buFont typeface="Wingdings 3"/>
              <a:buChar char=""/>
              <a:defRPr/>
            </a:pPr>
            <a:r>
              <a:rPr lang="en-US" sz="2400" smtClean="0"/>
              <a:t>Primary data can be expensive and time consuming to collect</a:t>
            </a:r>
          </a:p>
          <a:p>
            <a:pPr marL="548640" lvl="1" indent="-274320" algn="just" eaLnBrk="1" fontAlgn="auto" hangingPunct="1">
              <a:lnSpc>
                <a:spcPct val="150000"/>
              </a:lnSpc>
              <a:spcAft>
                <a:spcPts val="0"/>
              </a:spcAft>
              <a:buFont typeface="Wingdings 3"/>
              <a:buChar char=""/>
              <a:defRPr/>
            </a:pPr>
            <a:r>
              <a:rPr lang="en-US" sz="2400" smtClean="0"/>
              <a:t>This is however the only way to answer specific advertising research questions.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15A9531-F21A-4DC7-96F4-AEECDC15A820}" type="slidenum">
              <a:rPr lang="en-US" smtClean="0"/>
              <a:pPr/>
              <a:t>62</a:t>
            </a:fld>
            <a:endParaRPr lang="en-US" smtClean="0"/>
          </a:p>
        </p:txBody>
      </p:sp>
      <p:sp>
        <p:nvSpPr>
          <p:cNvPr id="67587" name="Rectangle 3"/>
          <p:cNvSpPr>
            <a:spLocks noGrp="1" noChangeArrowheads="1"/>
          </p:cNvSpPr>
          <p:nvPr>
            <p:ph sz="quarter" idx="1"/>
          </p:nvPr>
        </p:nvSpPr>
        <p:spPr>
          <a:xfrm>
            <a:off x="610394" y="1219201"/>
            <a:ext cx="10987088" cy="4937125"/>
          </a:xfrm>
        </p:spPr>
        <p:txBody>
          <a:bodyPr/>
          <a:lstStyle/>
          <a:p>
            <a:pPr lvl="1" eaLnBrk="1" hangingPunct="1">
              <a:lnSpc>
                <a:spcPct val="150000"/>
              </a:lnSpc>
            </a:pPr>
            <a:r>
              <a:rPr lang="en-US" sz="2400" b="1" smtClean="0"/>
              <a:t>Secondary data</a:t>
            </a:r>
            <a:r>
              <a:rPr lang="en-US" sz="2400" smtClean="0"/>
              <a:t>: these are data already collected for an earlier purpose.</a:t>
            </a:r>
          </a:p>
          <a:p>
            <a:pPr lvl="1" eaLnBrk="1" hangingPunct="1">
              <a:lnSpc>
                <a:spcPct val="150000"/>
              </a:lnSpc>
            </a:pPr>
            <a:r>
              <a:rPr lang="en-US" sz="2400" smtClean="0"/>
              <a:t>Ex: Oman Census, Reports on stock market analysis</a:t>
            </a:r>
          </a:p>
          <a:p>
            <a:pPr lvl="1" eaLnBrk="1" hangingPunct="1">
              <a:lnSpc>
                <a:spcPct val="150000"/>
              </a:lnSpc>
            </a:pPr>
            <a:r>
              <a:rPr lang="en-US" sz="2400" smtClean="0"/>
              <a:t>They are less expensive than primary data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0394" y="277814"/>
            <a:ext cx="10987088" cy="941387"/>
          </a:xfrm>
        </p:spPr>
        <p:txBody>
          <a:bodyPr>
            <a:normAutofit/>
          </a:bodyPr>
          <a:lstStyle/>
          <a:p>
            <a:pPr eaLnBrk="1" hangingPunct="1"/>
            <a:r>
              <a:rPr lang="en-US" sz="2800" b="1" dirty="0" smtClean="0"/>
              <a:t>TYPES OF RESEARCH</a:t>
            </a:r>
          </a:p>
        </p:txBody>
      </p:sp>
      <p:sp>
        <p:nvSpPr>
          <p:cNvPr id="686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C9D2B2-33B1-4303-B187-B729FC0E3F2D}" type="slidenum">
              <a:rPr lang="en-US" smtClean="0"/>
              <a:pPr/>
              <a:t>63</a:t>
            </a:fld>
            <a:endParaRPr lang="en-US" smtClean="0"/>
          </a:p>
        </p:txBody>
      </p:sp>
      <p:sp>
        <p:nvSpPr>
          <p:cNvPr id="68612" name="Rectangle 3"/>
          <p:cNvSpPr>
            <a:spLocks noGrp="1" noChangeArrowheads="1"/>
          </p:cNvSpPr>
          <p:nvPr>
            <p:ph sz="quarter" idx="1"/>
          </p:nvPr>
        </p:nvSpPr>
        <p:spPr>
          <a:xfrm>
            <a:off x="610394" y="1524000"/>
            <a:ext cx="11292284" cy="5334000"/>
          </a:xfrm>
        </p:spPr>
        <p:txBody>
          <a:bodyPr>
            <a:normAutofit/>
          </a:bodyPr>
          <a:lstStyle/>
          <a:p>
            <a:pPr algn="just" eaLnBrk="1" hangingPunct="1">
              <a:lnSpc>
                <a:spcPct val="150000"/>
              </a:lnSpc>
            </a:pPr>
            <a:r>
              <a:rPr lang="en-US" smtClean="0"/>
              <a:t>3 General Categories</a:t>
            </a:r>
          </a:p>
          <a:p>
            <a:pPr lvl="1" algn="just" eaLnBrk="1" hangingPunct="1">
              <a:lnSpc>
                <a:spcPct val="150000"/>
              </a:lnSpc>
            </a:pPr>
            <a:r>
              <a:rPr lang="en-US" smtClean="0"/>
              <a:t>Exploratory Research: </a:t>
            </a:r>
          </a:p>
          <a:p>
            <a:pPr lvl="2" algn="just" eaLnBrk="1" hangingPunct="1">
              <a:lnSpc>
                <a:spcPct val="150000"/>
              </a:lnSpc>
            </a:pPr>
            <a:r>
              <a:rPr lang="en-US" sz="2400" smtClean="0"/>
              <a:t>Research that used to clarify the definition of a problem and to lay the ground work for more extensive advertising research is called exploratory research</a:t>
            </a:r>
          </a:p>
          <a:p>
            <a:pPr lvl="1" algn="just" eaLnBrk="1" hangingPunct="1">
              <a:lnSpc>
                <a:spcPct val="150000"/>
              </a:lnSpc>
            </a:pPr>
            <a:endParaRPr lang="en-US" sz="2400" smtClean="0"/>
          </a:p>
          <a:p>
            <a:pPr lvl="2" algn="just" eaLnBrk="1" hangingPunct="1">
              <a:lnSpc>
                <a:spcPct val="150000"/>
              </a:lnSpc>
            </a:pPr>
            <a:r>
              <a:rPr lang="en-US" sz="2400" smtClean="0"/>
              <a:t>This can range from simply asking experienced colleagues for their opinions and perspectives to conducting research with representative audience members.</a:t>
            </a:r>
          </a:p>
          <a:p>
            <a:pPr lvl="1" algn="just"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10394" y="277814"/>
            <a:ext cx="11292284" cy="941387"/>
          </a:xfrm>
        </p:spPr>
        <p:txBody>
          <a:bodyPr>
            <a:normAutofit/>
          </a:bodyPr>
          <a:lstStyle/>
          <a:p>
            <a:pPr eaLnBrk="1" hangingPunct="1"/>
            <a:r>
              <a:rPr lang="en-US" sz="2800" b="1" dirty="0" smtClean="0"/>
              <a:t>TYPES OF RESEARCH</a:t>
            </a:r>
          </a:p>
        </p:txBody>
      </p:sp>
      <p:sp>
        <p:nvSpPr>
          <p:cNvPr id="696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A5BC6A3-8D42-4437-AEBA-DE94EE88294E}" type="slidenum">
              <a:rPr lang="en-US" smtClean="0"/>
              <a:pPr/>
              <a:t>64</a:t>
            </a:fld>
            <a:endParaRPr lang="en-US" smtClean="0"/>
          </a:p>
        </p:txBody>
      </p:sp>
      <p:sp>
        <p:nvSpPr>
          <p:cNvPr id="71684" name="Rectangle 3"/>
          <p:cNvSpPr>
            <a:spLocks noGrp="1" noChangeArrowheads="1"/>
          </p:cNvSpPr>
          <p:nvPr>
            <p:ph sz="quarter" idx="1"/>
          </p:nvPr>
        </p:nvSpPr>
        <p:spPr>
          <a:xfrm>
            <a:off x="203465" y="1524000"/>
            <a:ext cx="11190552" cy="4724400"/>
          </a:xfrm>
        </p:spPr>
        <p:txBody>
          <a:bodyPr>
            <a:normAutofit fontScale="92500" lnSpcReduction="20000"/>
          </a:bodyPr>
          <a:lstStyle/>
          <a:p>
            <a:pPr marL="548640" lvl="1" indent="-274320" eaLnBrk="1" fontAlgn="auto" hangingPunct="1">
              <a:lnSpc>
                <a:spcPct val="150000"/>
              </a:lnSpc>
              <a:spcAft>
                <a:spcPts val="0"/>
              </a:spcAft>
              <a:buFont typeface="Wingdings 3"/>
              <a:buChar char=""/>
              <a:defRPr/>
            </a:pPr>
            <a:r>
              <a:rPr lang="en-US" sz="2800" b="1" dirty="0" smtClean="0"/>
              <a:t>Descriptive Research</a:t>
            </a:r>
          </a:p>
          <a:p>
            <a:pPr marL="822960" lvl="2" algn="just" eaLnBrk="1" fontAlgn="auto" hangingPunct="1">
              <a:lnSpc>
                <a:spcPct val="150000"/>
              </a:lnSpc>
              <a:spcAft>
                <a:spcPts val="0"/>
              </a:spcAft>
              <a:buClr>
                <a:schemeClr val="bg1">
                  <a:shade val="50000"/>
                </a:schemeClr>
              </a:buClr>
              <a:buFont typeface="Wingdings 3"/>
              <a:buChar char=""/>
              <a:defRPr/>
            </a:pPr>
            <a:r>
              <a:rPr lang="en-US" sz="2400" dirty="0" smtClean="0"/>
              <a:t>This method of research attempts to characterize conditions in the market, attitudes of audience members, or other factors of interest to advertisers.</a:t>
            </a:r>
          </a:p>
          <a:p>
            <a:pPr marL="822960" lvl="2" algn="just" eaLnBrk="1" fontAlgn="auto" hangingPunct="1">
              <a:lnSpc>
                <a:spcPct val="150000"/>
              </a:lnSpc>
              <a:spcAft>
                <a:spcPts val="0"/>
              </a:spcAft>
              <a:buClr>
                <a:schemeClr val="bg1">
                  <a:shade val="50000"/>
                </a:schemeClr>
              </a:buClr>
              <a:buFont typeface="Wingdings 3"/>
              <a:buChar char=""/>
              <a:defRPr/>
            </a:pPr>
            <a:r>
              <a:rPr lang="en-US" sz="2400" dirty="0" smtClean="0"/>
              <a:t>For ex: US Travel &amp; Tourism Administration conducted descriptive research to identify characteristics of people who travel internationally for pleasure, to estimate the US market share of international vacation travel, &amp; to learn how potential travelers view the US &amp; the attractions relative to competing destinations.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583A581-03DB-4802-84B0-65D628C5F099}" type="slidenum">
              <a:rPr lang="en-US" smtClean="0"/>
              <a:pPr/>
              <a:t>65</a:t>
            </a:fld>
            <a:endParaRPr lang="en-US" smtClean="0"/>
          </a:p>
        </p:txBody>
      </p:sp>
      <p:sp>
        <p:nvSpPr>
          <p:cNvPr id="70659" name="Rectangle 3"/>
          <p:cNvSpPr>
            <a:spLocks noGrp="1" noChangeArrowheads="1"/>
          </p:cNvSpPr>
          <p:nvPr>
            <p:ph sz="quarter" idx="1"/>
          </p:nvPr>
        </p:nvSpPr>
        <p:spPr>
          <a:xfrm>
            <a:off x="0" y="1524000"/>
            <a:ext cx="11495749" cy="5105400"/>
          </a:xfrm>
        </p:spPr>
        <p:txBody>
          <a:bodyPr>
            <a:normAutofit/>
          </a:bodyPr>
          <a:lstStyle/>
          <a:p>
            <a:pPr lvl="2" algn="just" eaLnBrk="1" hangingPunct="1">
              <a:lnSpc>
                <a:spcPct val="90000"/>
              </a:lnSpc>
              <a:buFontTx/>
              <a:buNone/>
            </a:pPr>
            <a:r>
              <a:rPr lang="en-US" dirty="0" smtClean="0"/>
              <a:t>	Such a research was conducted on Europeans – British, French, German to identify their attitudes and preferences. From such a research it was identified that the French considered S. California very attractive while the Germans put Hawaii as the best. The British found the eating experience inquisitive while the French placed least emphasis on food.</a:t>
            </a:r>
          </a:p>
          <a:p>
            <a:pPr lvl="1" eaLnBrk="1" hangingPunct="1">
              <a:lnSpc>
                <a:spcPct val="90000"/>
              </a:lnSpc>
            </a:pPr>
            <a:endParaRPr lang="en-US" sz="2400" dirty="0" smtClean="0"/>
          </a:p>
          <a:p>
            <a:pPr lvl="1" eaLnBrk="1" hangingPunct="1">
              <a:lnSpc>
                <a:spcPct val="90000"/>
              </a:lnSpc>
            </a:pPr>
            <a:r>
              <a:rPr lang="en-US" sz="2400" dirty="0" smtClean="0"/>
              <a:t>Causal Research</a:t>
            </a:r>
          </a:p>
          <a:p>
            <a:pPr lvl="1" eaLnBrk="1" hangingPunct="1">
              <a:lnSpc>
                <a:spcPct val="90000"/>
              </a:lnSpc>
            </a:pPr>
            <a:endParaRPr lang="en-US" sz="2400" dirty="0" smtClean="0"/>
          </a:p>
          <a:p>
            <a:pPr lvl="2" algn="just" eaLnBrk="1" hangingPunct="1">
              <a:lnSpc>
                <a:spcPct val="90000"/>
              </a:lnSpc>
            </a:pPr>
            <a:r>
              <a:rPr lang="en-US" dirty="0" smtClean="0"/>
              <a:t>This research identifies the factors responsible for a particular effect in the market place. For ex: you may want to know how a heavier advertising campaign affect the awareness of a product among audience</a:t>
            </a:r>
          </a:p>
          <a:p>
            <a:pPr lvl="2" algn="just" eaLnBrk="1" hangingPunct="1">
              <a:lnSpc>
                <a:spcPct val="90000"/>
              </a:lnSpc>
            </a:pPr>
            <a:r>
              <a:rPr lang="en-US" dirty="0" smtClean="0"/>
              <a:t>Understanding such cause and effect relationship provides valuable information for decision making </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n-US" sz="2800" b="1" dirty="0" smtClean="0"/>
              <a:t>CONDUCTING RESEARCH</a:t>
            </a:r>
          </a:p>
        </p:txBody>
      </p:sp>
      <p:sp>
        <p:nvSpPr>
          <p:cNvPr id="716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95DFAC-901B-450D-A210-9E7AF92CD87E}" type="slidenum">
              <a:rPr lang="en-US" smtClean="0"/>
              <a:pPr/>
              <a:t>66</a:t>
            </a:fld>
            <a:endParaRPr lang="en-US" smtClean="0"/>
          </a:p>
        </p:txBody>
      </p:sp>
      <p:sp>
        <p:nvSpPr>
          <p:cNvPr id="71684" name="Rectangle 3"/>
          <p:cNvSpPr>
            <a:spLocks noGrp="1" noChangeArrowheads="1"/>
          </p:cNvSpPr>
          <p:nvPr>
            <p:ph sz="quarter" idx="1"/>
          </p:nvPr>
        </p:nvSpPr>
        <p:spPr>
          <a:xfrm>
            <a:off x="712126" y="1219200"/>
            <a:ext cx="10885355" cy="5181600"/>
          </a:xfrm>
        </p:spPr>
        <p:txBody>
          <a:bodyPr/>
          <a:lstStyle/>
          <a:p>
            <a:pPr eaLnBrk="1" hangingPunct="1"/>
            <a:r>
              <a:rPr lang="en-US" sz="2400" dirty="0" smtClean="0"/>
              <a:t>Step 1 : Define the problem &amp; set research goals</a:t>
            </a:r>
          </a:p>
          <a:p>
            <a:pPr eaLnBrk="1" hangingPunct="1"/>
            <a:endParaRPr lang="en-US" sz="2400" dirty="0" smtClean="0"/>
          </a:p>
          <a:p>
            <a:pPr eaLnBrk="1" hangingPunct="1"/>
            <a:r>
              <a:rPr lang="en-US" sz="2400" dirty="0" smtClean="0"/>
              <a:t>Step 2 : identify sources of information</a:t>
            </a:r>
          </a:p>
          <a:p>
            <a:pPr eaLnBrk="1" hangingPunct="1"/>
            <a:endParaRPr lang="en-US" sz="2400" dirty="0" smtClean="0"/>
          </a:p>
          <a:p>
            <a:pPr eaLnBrk="1" hangingPunct="1"/>
            <a:r>
              <a:rPr lang="en-US" sz="2400" dirty="0" smtClean="0"/>
              <a:t>Step 3 : </a:t>
            </a:r>
            <a:r>
              <a:rPr lang="en-US" sz="2400" dirty="0" err="1" smtClean="0"/>
              <a:t>Analyse</a:t>
            </a:r>
            <a:r>
              <a:rPr lang="en-US" sz="2400" dirty="0" smtClean="0"/>
              <a:t> secondary data</a:t>
            </a:r>
          </a:p>
          <a:p>
            <a:pPr eaLnBrk="1" hangingPunct="1"/>
            <a:endParaRPr lang="en-US" sz="2400" dirty="0" smtClean="0"/>
          </a:p>
          <a:p>
            <a:pPr eaLnBrk="1" hangingPunct="1"/>
            <a:r>
              <a:rPr lang="en-US" sz="2400" dirty="0" smtClean="0"/>
              <a:t>Step 4 : Identify the sample</a:t>
            </a:r>
          </a:p>
          <a:p>
            <a:pPr eaLnBrk="1" hangingPunct="1">
              <a:buFont typeface="Wingdings 3" pitchFamily="18" charset="2"/>
              <a:buNone/>
            </a:pPr>
            <a:endParaRPr lang="en-US" sz="2400" dirty="0" smtClean="0"/>
          </a:p>
          <a:p>
            <a:pPr eaLnBrk="1" hangingPunct="1"/>
            <a:r>
              <a:rPr lang="en-US" sz="2400" dirty="0" smtClean="0"/>
              <a:t>Step 5 : Collect data</a:t>
            </a:r>
          </a:p>
          <a:p>
            <a:pPr lvl="2" eaLnBrk="1" hangingPunct="1"/>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61B5FCD-4F3C-496E-93D1-6E4C894BDBD6}" type="slidenum">
              <a:rPr lang="en-US" smtClean="0"/>
              <a:pPr/>
              <a:t>67</a:t>
            </a:fld>
            <a:endParaRPr lang="en-US" smtClean="0"/>
          </a:p>
        </p:txBody>
      </p:sp>
      <p:sp>
        <p:nvSpPr>
          <p:cNvPr id="72707" name="Rectangle 3"/>
          <p:cNvSpPr>
            <a:spLocks noGrp="1" noChangeArrowheads="1"/>
          </p:cNvSpPr>
          <p:nvPr>
            <p:ph sz="quarter" idx="1"/>
          </p:nvPr>
        </p:nvSpPr>
        <p:spPr>
          <a:xfrm>
            <a:off x="0" y="609600"/>
            <a:ext cx="12207875" cy="6248400"/>
          </a:xfrm>
        </p:spPr>
        <p:txBody>
          <a:bodyPr/>
          <a:lstStyle/>
          <a:p>
            <a:pPr lvl="1" eaLnBrk="1" hangingPunct="1"/>
            <a:r>
              <a:rPr lang="en-US" sz="2400" b="1" dirty="0" smtClean="0"/>
              <a:t>Qualitative techniques</a:t>
            </a:r>
          </a:p>
          <a:p>
            <a:pPr lvl="2" eaLnBrk="1" hangingPunct="1"/>
            <a:r>
              <a:rPr lang="en-US" sz="2400" dirty="0" smtClean="0"/>
              <a:t>In-Depth Interview</a:t>
            </a:r>
          </a:p>
          <a:p>
            <a:pPr lvl="2" eaLnBrk="1" hangingPunct="1"/>
            <a:r>
              <a:rPr lang="en-US" sz="2400" dirty="0" smtClean="0"/>
              <a:t>Focus Groups</a:t>
            </a:r>
          </a:p>
          <a:p>
            <a:pPr lvl="3" eaLnBrk="1" hangingPunct="1"/>
            <a:r>
              <a:rPr lang="en-US" sz="2400" dirty="0" smtClean="0"/>
              <a:t>Direct Questioning</a:t>
            </a:r>
          </a:p>
          <a:p>
            <a:pPr lvl="3" eaLnBrk="1" hangingPunct="1"/>
            <a:r>
              <a:rPr lang="en-US" sz="2400" dirty="0" smtClean="0"/>
              <a:t>Projective techniques like Sentence Completion, Picture Drawing, Thematic Apperception Test (TAT)</a:t>
            </a:r>
          </a:p>
          <a:p>
            <a:pPr lvl="2" eaLnBrk="1" hangingPunct="1"/>
            <a:r>
              <a:rPr lang="en-US" sz="2400" dirty="0" smtClean="0"/>
              <a:t>Subjective to interpretative skills of the interviewer</a:t>
            </a:r>
          </a:p>
          <a:p>
            <a:pPr lvl="2" eaLnBrk="1" hangingPunct="1"/>
            <a:endParaRPr lang="en-US" sz="2400" dirty="0" smtClean="0"/>
          </a:p>
          <a:p>
            <a:pPr lvl="1" eaLnBrk="1" hangingPunct="1"/>
            <a:r>
              <a:rPr lang="en-US" sz="2400" b="1" dirty="0" smtClean="0"/>
              <a:t>Quantitative techniques</a:t>
            </a:r>
          </a:p>
          <a:p>
            <a:pPr lvl="2" eaLnBrk="1" hangingPunct="1"/>
            <a:r>
              <a:rPr lang="en-US" sz="2400" dirty="0" smtClean="0"/>
              <a:t>Surveys</a:t>
            </a:r>
          </a:p>
          <a:p>
            <a:pPr lvl="2" eaLnBrk="1" hangingPunct="1"/>
            <a:r>
              <a:rPr lang="en-US" sz="2400" dirty="0" smtClean="0"/>
              <a:t>Observation</a:t>
            </a:r>
          </a:p>
          <a:p>
            <a:pPr lvl="2" eaLnBrk="1" hangingPunct="1"/>
            <a:r>
              <a:rPr lang="en-US" sz="2400" dirty="0" smtClean="0"/>
              <a:t>Experiments ex: in market tests</a:t>
            </a:r>
          </a:p>
          <a:p>
            <a:pPr eaLnBrk="1" hangingPunct="1"/>
            <a:r>
              <a:rPr lang="en-US" sz="2400" b="1" dirty="0" smtClean="0"/>
              <a:t>Step 6 : </a:t>
            </a:r>
            <a:r>
              <a:rPr lang="en-US" sz="2400" dirty="0" smtClean="0"/>
              <a:t>Analyze the data and present the results</a:t>
            </a:r>
          </a:p>
          <a:p>
            <a:pPr eaLnBrk="1" hangingPunct="1"/>
            <a:endParaRPr lang="en-US" sz="28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r>
              <a:rPr lang="en-US" sz="2800" b="1" dirty="0" smtClean="0"/>
              <a:t>USING RESEARCH</a:t>
            </a:r>
          </a:p>
        </p:txBody>
      </p:sp>
      <p:sp>
        <p:nvSpPr>
          <p:cNvPr id="737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BC327BB-2469-4858-813F-55921BC34844}" type="slidenum">
              <a:rPr lang="en-US" smtClean="0"/>
              <a:pPr/>
              <a:t>68</a:t>
            </a:fld>
            <a:endParaRPr lang="en-US" smtClean="0"/>
          </a:p>
        </p:txBody>
      </p:sp>
      <p:sp>
        <p:nvSpPr>
          <p:cNvPr id="73732" name="Rectangle 3"/>
          <p:cNvSpPr>
            <a:spLocks noGrp="1" noChangeArrowheads="1"/>
          </p:cNvSpPr>
          <p:nvPr>
            <p:ph sz="quarter" idx="1"/>
          </p:nvPr>
        </p:nvSpPr>
        <p:spPr>
          <a:xfrm>
            <a:off x="610394" y="1219201"/>
            <a:ext cx="10987088" cy="4937125"/>
          </a:xfrm>
        </p:spPr>
        <p:txBody>
          <a:bodyPr/>
          <a:lstStyle/>
          <a:p>
            <a:pPr algn="just" eaLnBrk="1" hangingPunct="1"/>
            <a:r>
              <a:rPr lang="en-US" dirty="0" smtClean="0"/>
              <a:t>A recent survey has categorized application of advertising research into 3 general stages, each answering a key question:</a:t>
            </a:r>
          </a:p>
          <a:p>
            <a:pPr lvl="1" eaLnBrk="1" hangingPunct="1"/>
            <a:endParaRPr lang="en-US" dirty="0" smtClean="0"/>
          </a:p>
          <a:p>
            <a:pPr lvl="1" eaLnBrk="1" hangingPunct="1"/>
            <a:r>
              <a:rPr lang="en-US" i="1" dirty="0" smtClean="0"/>
              <a:t>What is the right thing to do?</a:t>
            </a:r>
          </a:p>
          <a:p>
            <a:pPr lvl="1" eaLnBrk="1" hangingPunct="1"/>
            <a:r>
              <a:rPr lang="en-US" i="1" dirty="0" smtClean="0"/>
              <a:t>What is the right way to do it?</a:t>
            </a:r>
          </a:p>
          <a:p>
            <a:pPr lvl="1" eaLnBrk="1" hangingPunct="1"/>
            <a:r>
              <a:rPr lang="en-US" i="1" dirty="0" smtClean="0"/>
              <a:t>Have we done it successfully?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12207875" cy="1219200"/>
          </a:xfrm>
        </p:spPr>
        <p:txBody>
          <a:bodyPr>
            <a:normAutofit/>
          </a:bodyPr>
          <a:lstStyle/>
          <a:p>
            <a:pPr eaLnBrk="1" fontAlgn="auto" hangingPunct="1">
              <a:spcAft>
                <a:spcPts val="0"/>
              </a:spcAft>
              <a:defRPr/>
            </a:pPr>
            <a:r>
              <a:rPr lang="en-US" sz="2800" b="1" dirty="0" smtClean="0"/>
              <a:t>A CLOSER LOOK AT HOW ADVERTISERS USE RESEARCH IN EACH OF THE 3 STAGES</a:t>
            </a:r>
          </a:p>
        </p:txBody>
      </p:sp>
      <p:sp>
        <p:nvSpPr>
          <p:cNvPr id="7475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17A4A5B-5EFC-44FC-9E78-AC99C6624F10}" type="slidenum">
              <a:rPr lang="en-US" smtClean="0"/>
              <a:pPr/>
              <a:t>69</a:t>
            </a:fld>
            <a:endParaRPr lang="en-US" smtClean="0"/>
          </a:p>
        </p:txBody>
      </p:sp>
      <p:sp>
        <p:nvSpPr>
          <p:cNvPr id="74756" name="Rectangle 3"/>
          <p:cNvSpPr>
            <a:spLocks noGrp="1" noChangeArrowheads="1"/>
          </p:cNvSpPr>
          <p:nvPr>
            <p:ph sz="quarter" idx="1"/>
          </p:nvPr>
        </p:nvSpPr>
        <p:spPr>
          <a:xfrm>
            <a:off x="203464" y="1600200"/>
            <a:ext cx="11699214" cy="5105400"/>
          </a:xfrm>
        </p:spPr>
        <p:txBody>
          <a:bodyPr>
            <a:normAutofit/>
          </a:bodyPr>
          <a:lstStyle/>
          <a:p>
            <a:pPr algn="just" eaLnBrk="1" hangingPunct="1"/>
            <a:r>
              <a:rPr lang="en-US" sz="2400" dirty="0" smtClean="0"/>
              <a:t>STAGE 1 : Assessing opportunity and defining goals</a:t>
            </a:r>
          </a:p>
          <a:p>
            <a:pPr algn="just" eaLnBrk="1" hangingPunct="1"/>
            <a:endParaRPr lang="en-US" sz="2400" dirty="0" smtClean="0"/>
          </a:p>
          <a:p>
            <a:pPr algn="just" eaLnBrk="1" hangingPunct="1"/>
            <a:r>
              <a:rPr lang="en-US" sz="2400" dirty="0" smtClean="0"/>
              <a:t>STAGE 2 : Developing plans and creating messages</a:t>
            </a:r>
          </a:p>
          <a:p>
            <a:pPr algn="just" eaLnBrk="1" hangingPunct="1"/>
            <a:endParaRPr lang="en-US" sz="2400" dirty="0" smtClean="0"/>
          </a:p>
          <a:p>
            <a:pPr algn="just" eaLnBrk="1" hangingPunct="1"/>
            <a:r>
              <a:rPr lang="en-US" sz="2400" dirty="0" smtClean="0"/>
              <a:t>STAGE 3 : Evaluating advertising effectiveness</a:t>
            </a:r>
          </a:p>
          <a:p>
            <a:pPr lvl="1" algn="just" eaLnBrk="1" hangingPunct="1"/>
            <a:r>
              <a:rPr lang="en-US" sz="2400" dirty="0" smtClean="0">
                <a:solidFill>
                  <a:schemeClr val="tx1"/>
                </a:solidFill>
              </a:rPr>
              <a:t>Post-testing also called tracking studies</a:t>
            </a:r>
          </a:p>
          <a:p>
            <a:pPr lvl="2" algn="just" eaLnBrk="1" hangingPunct="1"/>
            <a:r>
              <a:rPr lang="en-US" sz="2400" dirty="0" smtClean="0"/>
              <a:t>Communication effectiveness</a:t>
            </a:r>
          </a:p>
          <a:p>
            <a:pPr lvl="2" algn="just" eaLnBrk="1" hangingPunct="1"/>
            <a:r>
              <a:rPr lang="en-US" sz="2400" dirty="0" smtClean="0"/>
              <a:t>Attitudinal effectiveness</a:t>
            </a:r>
          </a:p>
          <a:p>
            <a:pPr lvl="2" algn="just" eaLnBrk="1" hangingPunct="1"/>
            <a:r>
              <a:rPr lang="en-US" sz="2400" dirty="0" smtClean="0"/>
              <a:t>Behavioral effectiveness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02691" y="152400"/>
            <a:ext cx="11499988" cy="990600"/>
          </a:xfrm>
        </p:spPr>
        <p:txBody>
          <a:bodyPr>
            <a:noAutofit/>
          </a:bodyPr>
          <a:lstStyle/>
          <a:p>
            <a:pPr eaLnBrk="1" fontAlgn="auto" hangingPunct="1">
              <a:spcAft>
                <a:spcPts val="0"/>
              </a:spcAft>
              <a:defRPr/>
            </a:pPr>
            <a:r>
              <a:rPr lang="en-US" sz="2800" b="1" dirty="0" smtClean="0"/>
              <a:t>CLASSIFICATION OF ADVERTISEMENTS</a:t>
            </a:r>
          </a:p>
        </p:txBody>
      </p:sp>
      <p:sp>
        <p:nvSpPr>
          <p:cNvPr id="174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B6A4C08F-DA3B-437C-89B8-555DDA287B25}" type="slidenum">
              <a:rPr lang="en-US" smtClean="0"/>
              <a:pPr/>
              <a:t>7</a:t>
            </a:fld>
            <a:endParaRPr lang="en-US" smtClean="0"/>
          </a:p>
        </p:txBody>
      </p:sp>
      <p:graphicFrame>
        <p:nvGraphicFramePr>
          <p:cNvPr id="9309" name="Group 93"/>
          <p:cNvGraphicFramePr>
            <a:graphicFrameLocks noGrp="1"/>
          </p:cNvGraphicFramePr>
          <p:nvPr>
            <p:ph sz="quarter" idx="1"/>
          </p:nvPr>
        </p:nvGraphicFramePr>
        <p:xfrm>
          <a:off x="610394" y="1219200"/>
          <a:ext cx="10987087" cy="5029202"/>
        </p:xfrm>
        <a:graphic>
          <a:graphicData uri="http://schemas.openxmlformats.org/drawingml/2006/table">
            <a:tbl>
              <a:tblPr/>
              <a:tblGrid>
                <a:gridCol w="2950236"/>
                <a:gridCol w="2848504"/>
                <a:gridCol w="2136378"/>
                <a:gridCol w="3051969"/>
              </a:tblGrid>
              <a:tr h="8995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Target Audience</a:t>
                      </a:r>
                      <a:r>
                        <a:rPr kumimoji="0" lang="en-US" sz="2400" b="1" i="0" u="none" strike="noStrike" cap="none" normalizeH="0" baseline="0" dirty="0" smtClean="0">
                          <a:ln>
                            <a:noFill/>
                          </a:ln>
                          <a:solidFill>
                            <a:schemeClr val="tx1"/>
                          </a:solidFill>
                          <a:effectLst/>
                          <a:latin typeface="Arial" charset="0"/>
                          <a:cs typeface="Arial" charset="0"/>
                        </a:rPr>
                        <a:t> </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Geographical Area</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Media Used</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Purpose</a:t>
                      </a: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8232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Times New Roman" pitchFamily="18" charset="0"/>
                        </a:rPr>
                        <a:t>Consumer</a:t>
                      </a:r>
                      <a:r>
                        <a:rPr kumimoji="0" lang="en-US" sz="2000" b="1" i="0" u="none" strike="noStrike" cap="none" normalizeH="0" baseline="0" dirty="0" smtClean="0">
                          <a:ln>
                            <a:noFill/>
                          </a:ln>
                          <a:solidFill>
                            <a:schemeClr val="tx1"/>
                          </a:solidFill>
                          <a:effectLst/>
                          <a:latin typeface="Arial" charset="0"/>
                          <a:cs typeface="Arial" charset="0"/>
                        </a:rPr>
                        <a:t> </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International</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Print</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Product or non-product</a:t>
                      </a: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7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Business </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National</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Electronic</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Commercial or non-Commercial</a:t>
                      </a: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62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Industrial Advertisement</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Regional</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Out of home</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47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Trade Advertisement</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Local</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Direct mail</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7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Professional Advertisement</a:t>
                      </a:r>
                    </a:p>
                  </a:txBody>
                  <a:tcPr marL="122079" marR="1220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Directory</a:t>
                      </a:r>
                    </a:p>
                  </a:txBody>
                  <a:tcPr marL="122079" marR="1220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122079" marR="1220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ctrTitle"/>
          </p:nvPr>
        </p:nvSpPr>
        <p:spPr>
          <a:xfrm>
            <a:off x="1627717" y="1295400"/>
            <a:ext cx="9155906" cy="3581400"/>
          </a:xfrm>
        </p:spPr>
        <p:txBody>
          <a:bodyPr>
            <a:normAutofit fontScale="90000"/>
          </a:bodyPr>
          <a:lstStyle/>
          <a:p>
            <a:pPr algn="ctr" eaLnBrk="1" fontAlgn="auto" hangingPunct="1">
              <a:spcAft>
                <a:spcPts val="0"/>
              </a:spcAft>
              <a:defRPr/>
            </a:pPr>
            <a:r>
              <a:rPr lang="en-US" sz="4800" b="1" dirty="0"/>
              <a:t>THE ADVERTISER – AGENCY </a:t>
            </a:r>
            <a:r>
              <a:rPr lang="en-US" sz="4800" b="1" dirty="0" smtClean="0"/>
              <a:t>PARTNERSHIP</a:t>
            </a:r>
            <a:br>
              <a:rPr lang="en-US" sz="4800" b="1" dirty="0" smtClean="0"/>
            </a:br>
            <a:r>
              <a:rPr lang="en-US" sz="4800" b="1" dirty="0" smtClean="0"/>
              <a:t/>
            </a:r>
            <a:br>
              <a:rPr lang="en-US" sz="4800" b="1" dirty="0" smtClean="0"/>
            </a:br>
            <a:r>
              <a:rPr lang="en-US" sz="4800" b="1" dirty="0" smtClean="0"/>
              <a:t>Week 4</a:t>
            </a:r>
            <a:endParaRPr lang="en-US" sz="4800" b="1" dirty="0"/>
          </a:p>
        </p:txBody>
      </p:sp>
      <p:sp>
        <p:nvSpPr>
          <p:cNvPr id="75779"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956B67F-5DDB-49B5-9760-A14432D5C24C}" type="slidenum">
              <a:rPr lang="en-US" smtClean="0"/>
              <a:pPr/>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10394" y="277814"/>
            <a:ext cx="10987088" cy="865187"/>
          </a:xfrm>
        </p:spPr>
        <p:txBody>
          <a:bodyPr>
            <a:normAutofit/>
          </a:bodyPr>
          <a:lstStyle/>
          <a:p>
            <a:pPr eaLnBrk="1" fontAlgn="auto" hangingPunct="1">
              <a:spcAft>
                <a:spcPts val="0"/>
              </a:spcAft>
              <a:defRPr/>
            </a:pPr>
            <a:r>
              <a:rPr lang="en-US" sz="2800" b="1" dirty="0" smtClean="0"/>
              <a:t>THE ADVERTISER–THE VISIBLE PARTNER</a:t>
            </a:r>
          </a:p>
        </p:txBody>
      </p:sp>
      <p:sp>
        <p:nvSpPr>
          <p:cNvPr id="7680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2E44A6E-68D3-49DD-A47C-E6C3AAE61B88}" type="slidenum">
              <a:rPr lang="en-US" smtClean="0"/>
              <a:pPr/>
              <a:t>71</a:t>
            </a:fld>
            <a:endParaRPr lang="en-US" smtClean="0"/>
          </a:p>
        </p:txBody>
      </p:sp>
      <p:sp>
        <p:nvSpPr>
          <p:cNvPr id="76804" name="Rectangle 3"/>
          <p:cNvSpPr>
            <a:spLocks noGrp="1" noChangeArrowheads="1"/>
          </p:cNvSpPr>
          <p:nvPr>
            <p:ph sz="quarter" idx="1"/>
          </p:nvPr>
        </p:nvSpPr>
        <p:spPr>
          <a:xfrm>
            <a:off x="203465" y="1524000"/>
            <a:ext cx="11292284" cy="4267200"/>
          </a:xfrm>
        </p:spPr>
        <p:txBody>
          <a:bodyPr/>
          <a:lstStyle/>
          <a:p>
            <a:pPr algn="just" eaLnBrk="1" hangingPunct="1">
              <a:lnSpc>
                <a:spcPct val="80000"/>
              </a:lnSpc>
            </a:pPr>
            <a:endParaRPr lang="en-US" sz="2400" dirty="0" smtClean="0"/>
          </a:p>
          <a:p>
            <a:pPr algn="just" eaLnBrk="1" hangingPunct="1">
              <a:lnSpc>
                <a:spcPct val="80000"/>
              </a:lnSpc>
            </a:pPr>
            <a:r>
              <a:rPr lang="en-US" sz="2400" dirty="0" smtClean="0"/>
              <a:t>Advertisers may be international. National, regional or local; they may be global corporations or small businesses or non-profit organizations or government services.</a:t>
            </a:r>
          </a:p>
          <a:p>
            <a:pPr algn="just" eaLnBrk="1" hangingPunct="1">
              <a:lnSpc>
                <a:spcPct val="80000"/>
              </a:lnSpc>
            </a:pPr>
            <a:endParaRPr lang="en-US" sz="2400" dirty="0" smtClean="0"/>
          </a:p>
          <a:p>
            <a:pPr algn="just" eaLnBrk="1" hangingPunct="1">
              <a:lnSpc>
                <a:spcPct val="80000"/>
              </a:lnSpc>
            </a:pPr>
            <a:r>
              <a:rPr lang="en-US" sz="2400" dirty="0" smtClean="0"/>
              <a:t>The advertisers desire to sell something or influence opinions or behavior is what which drives the entire advertising process – and thus the work of the advertising agency. Once an advertiser agrees to use the services of an ad agency, the advertiser becomes that agency’s client.  One of the basic decision an advertiser must make is to either sign-up to be a client of an ad agency or set up an agency inside his own organization.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77814"/>
            <a:ext cx="12207875" cy="865187"/>
          </a:xfrm>
        </p:spPr>
        <p:txBody>
          <a:bodyPr>
            <a:normAutofit fontScale="90000"/>
          </a:bodyPr>
          <a:lstStyle/>
          <a:p>
            <a:pPr eaLnBrk="1" fontAlgn="auto" hangingPunct="1">
              <a:spcAft>
                <a:spcPts val="0"/>
              </a:spcAft>
              <a:defRPr/>
            </a:pPr>
            <a:r>
              <a:rPr lang="en-US" sz="2800" b="1" dirty="0" smtClean="0"/>
              <a:t>CHOOSING AN INDEPENDENT OR IN-HOUSE AGENCY</a:t>
            </a:r>
          </a:p>
        </p:txBody>
      </p:sp>
      <p:sp>
        <p:nvSpPr>
          <p:cNvPr id="778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C2962E5-2A1B-4EEA-9A2D-BB6C5CCD227A}" type="slidenum">
              <a:rPr lang="en-US" smtClean="0"/>
              <a:pPr/>
              <a:t>72</a:t>
            </a:fld>
            <a:endParaRPr lang="en-US" smtClean="0"/>
          </a:p>
        </p:txBody>
      </p:sp>
      <p:sp>
        <p:nvSpPr>
          <p:cNvPr id="77828" name="Rectangle 3"/>
          <p:cNvSpPr>
            <a:spLocks noGrp="1" noChangeArrowheads="1"/>
          </p:cNvSpPr>
          <p:nvPr>
            <p:ph sz="quarter" idx="1"/>
          </p:nvPr>
        </p:nvSpPr>
        <p:spPr>
          <a:xfrm>
            <a:off x="610394" y="1676400"/>
            <a:ext cx="10987088" cy="4648200"/>
          </a:xfrm>
        </p:spPr>
        <p:txBody>
          <a:bodyPr>
            <a:normAutofit lnSpcReduction="10000"/>
          </a:bodyPr>
          <a:lstStyle/>
          <a:p>
            <a:pPr algn="just" eaLnBrk="1" hangingPunct="1"/>
            <a:r>
              <a:rPr lang="en-US" sz="2400" dirty="0" smtClean="0"/>
              <a:t>Maurer &amp; Associates, Slightly Curved Cube, Elite Advertising Consultants are some ad agencies in the UK similar to </a:t>
            </a:r>
            <a:r>
              <a:rPr lang="en-US" sz="2400" dirty="0" err="1" smtClean="0"/>
              <a:t>Omanad</a:t>
            </a:r>
            <a:r>
              <a:rPr lang="en-US" sz="2400" dirty="0" smtClean="0"/>
              <a:t>, </a:t>
            </a:r>
            <a:r>
              <a:rPr lang="en-US" sz="2400" dirty="0" err="1" smtClean="0"/>
              <a:t>Asha</a:t>
            </a:r>
            <a:r>
              <a:rPr lang="en-US" sz="2400" dirty="0" smtClean="0"/>
              <a:t> Enterprises, Muscat Printing Press etc in the Sultanate.</a:t>
            </a:r>
          </a:p>
          <a:p>
            <a:pPr algn="just" eaLnBrk="1" hangingPunct="1"/>
            <a:endParaRPr lang="en-US" sz="2400" dirty="0" smtClean="0"/>
          </a:p>
          <a:p>
            <a:pPr algn="just" eaLnBrk="1" hangingPunct="1"/>
            <a:r>
              <a:rPr lang="en-US" sz="2400" dirty="0" smtClean="0"/>
              <a:t>These </a:t>
            </a:r>
            <a:r>
              <a:rPr lang="en-US" sz="2400" b="1" dirty="0" smtClean="0"/>
              <a:t>agencies</a:t>
            </a:r>
            <a:r>
              <a:rPr lang="en-US" sz="2400" dirty="0" smtClean="0"/>
              <a:t> are independent  i.e. separate from advertisers. </a:t>
            </a:r>
          </a:p>
          <a:p>
            <a:pPr algn="just" eaLnBrk="1" hangingPunct="1"/>
            <a:endParaRPr lang="en-US" sz="2400" dirty="0" smtClean="0"/>
          </a:p>
          <a:p>
            <a:pPr algn="just" eaLnBrk="1" hangingPunct="1"/>
            <a:r>
              <a:rPr lang="en-US" sz="2400" dirty="0" smtClean="0"/>
              <a:t>98% of all advertising is handled by ad agencies</a:t>
            </a:r>
          </a:p>
          <a:p>
            <a:pPr algn="just" eaLnBrk="1" hangingPunct="1"/>
            <a:endParaRPr lang="en-US" sz="2400" b="1" dirty="0" smtClean="0"/>
          </a:p>
          <a:p>
            <a:pPr algn="just" eaLnBrk="1" hangingPunct="1"/>
            <a:r>
              <a:rPr lang="en-US" sz="2400" b="1" dirty="0" smtClean="0"/>
              <a:t>In house</a:t>
            </a:r>
            <a:r>
              <a:rPr lang="en-US" sz="2400" dirty="0" smtClean="0"/>
              <a:t> ad agency is owned and operated by the advertiser; its inside the advertisers organization.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0394" y="277814"/>
            <a:ext cx="10987088" cy="1017587"/>
          </a:xfrm>
        </p:spPr>
        <p:txBody>
          <a:bodyPr>
            <a:normAutofit/>
          </a:bodyPr>
          <a:lstStyle/>
          <a:p>
            <a:pPr eaLnBrk="1" fontAlgn="auto" hangingPunct="1">
              <a:spcAft>
                <a:spcPts val="0"/>
              </a:spcAft>
              <a:defRPr/>
            </a:pPr>
            <a:r>
              <a:rPr lang="en-US" sz="2800" b="1" dirty="0" smtClean="0"/>
              <a:t>USING AN INDEPENDENT AGENCY</a:t>
            </a:r>
          </a:p>
        </p:txBody>
      </p:sp>
      <p:sp>
        <p:nvSpPr>
          <p:cNvPr id="788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33251C1-7A5C-44DA-A40E-C3D1132E893C}" type="slidenum">
              <a:rPr lang="en-US" smtClean="0"/>
              <a:pPr/>
              <a:t>73</a:t>
            </a:fld>
            <a:endParaRPr lang="en-US" smtClean="0"/>
          </a:p>
        </p:txBody>
      </p:sp>
      <p:sp>
        <p:nvSpPr>
          <p:cNvPr id="78852" name="Rectangle 3"/>
          <p:cNvSpPr>
            <a:spLocks noGrp="1" noChangeArrowheads="1"/>
          </p:cNvSpPr>
          <p:nvPr>
            <p:ph sz="quarter" idx="1"/>
          </p:nvPr>
        </p:nvSpPr>
        <p:spPr>
          <a:xfrm>
            <a:off x="0" y="1524000"/>
            <a:ext cx="11292284" cy="4800600"/>
          </a:xfrm>
        </p:spPr>
        <p:txBody>
          <a:bodyPr>
            <a:normAutofit lnSpcReduction="10000"/>
          </a:bodyPr>
          <a:lstStyle/>
          <a:p>
            <a:pPr eaLnBrk="1" hangingPunct="1">
              <a:lnSpc>
                <a:spcPct val="80000"/>
              </a:lnSpc>
            </a:pPr>
            <a:r>
              <a:rPr lang="en-US" b="1" dirty="0" smtClean="0"/>
              <a:t>Reasons why independent agencies are hired:</a:t>
            </a:r>
          </a:p>
          <a:p>
            <a:pPr lvl="1" eaLnBrk="1" hangingPunct="1">
              <a:lnSpc>
                <a:spcPct val="80000"/>
              </a:lnSpc>
            </a:pPr>
            <a:endParaRPr lang="en-US" sz="2400" dirty="0" smtClean="0"/>
          </a:p>
          <a:p>
            <a:pPr lvl="1" algn="just" eaLnBrk="1" hangingPunct="1">
              <a:lnSpc>
                <a:spcPct val="80000"/>
              </a:lnSpc>
            </a:pPr>
            <a:r>
              <a:rPr lang="en-US" sz="2400" dirty="0" smtClean="0"/>
              <a:t>Not every company can </a:t>
            </a:r>
            <a:r>
              <a:rPr lang="en-US" sz="2400" b="1" dirty="0" smtClean="0"/>
              <a:t>afford</a:t>
            </a:r>
            <a:r>
              <a:rPr lang="en-US" sz="2400" dirty="0" smtClean="0"/>
              <a:t> to have ad specialists</a:t>
            </a:r>
          </a:p>
          <a:p>
            <a:pPr lvl="1" algn="just" eaLnBrk="1" hangingPunct="1">
              <a:lnSpc>
                <a:spcPct val="80000"/>
              </a:lnSpc>
            </a:pPr>
            <a:endParaRPr lang="en-US" sz="2400" dirty="0" smtClean="0"/>
          </a:p>
          <a:p>
            <a:pPr lvl="1" algn="just" eaLnBrk="1" hangingPunct="1">
              <a:lnSpc>
                <a:spcPct val="80000"/>
              </a:lnSpc>
            </a:pPr>
            <a:r>
              <a:rPr lang="en-US" sz="2400" dirty="0" smtClean="0"/>
              <a:t>Its is more </a:t>
            </a:r>
            <a:r>
              <a:rPr lang="en-US" sz="2400" b="1" dirty="0" smtClean="0"/>
              <a:t>cost-effective</a:t>
            </a:r>
            <a:r>
              <a:rPr lang="en-US" sz="2400" dirty="0" smtClean="0"/>
              <a:t> option</a:t>
            </a:r>
          </a:p>
          <a:p>
            <a:pPr lvl="1" algn="just" eaLnBrk="1" hangingPunct="1">
              <a:lnSpc>
                <a:spcPct val="80000"/>
              </a:lnSpc>
            </a:pPr>
            <a:endParaRPr lang="en-US" sz="2400" b="1" dirty="0" smtClean="0"/>
          </a:p>
          <a:p>
            <a:pPr lvl="1" algn="just" eaLnBrk="1" hangingPunct="1">
              <a:lnSpc>
                <a:spcPct val="80000"/>
              </a:lnSpc>
            </a:pPr>
            <a:r>
              <a:rPr lang="en-US" sz="2400" b="1" dirty="0" smtClean="0"/>
              <a:t>Expertise</a:t>
            </a:r>
            <a:r>
              <a:rPr lang="en-US" sz="2400" dirty="0" smtClean="0"/>
              <a:t> of full-fledged advertising agents can to utilized to bring forth the best advertisement for one’s product/service</a:t>
            </a:r>
          </a:p>
          <a:p>
            <a:pPr lvl="1" algn="just" eaLnBrk="1" hangingPunct="1">
              <a:lnSpc>
                <a:spcPct val="80000"/>
              </a:lnSpc>
            </a:pPr>
            <a:endParaRPr lang="en-US" sz="2400" dirty="0" smtClean="0"/>
          </a:p>
          <a:p>
            <a:pPr lvl="1" algn="just" eaLnBrk="1" hangingPunct="1">
              <a:lnSpc>
                <a:spcPct val="80000"/>
              </a:lnSpc>
            </a:pPr>
            <a:r>
              <a:rPr lang="en-US" sz="2400" dirty="0" smtClean="0"/>
              <a:t>An ad agency usually have an </a:t>
            </a:r>
            <a:r>
              <a:rPr lang="en-US" sz="2400" b="1" dirty="0" smtClean="0"/>
              <a:t>well-rounded view of the market</a:t>
            </a:r>
            <a:r>
              <a:rPr lang="en-US" sz="2400" dirty="0" smtClean="0"/>
              <a:t> &amp; can therefore develop an ad the addresses the product/concerns of the advertiser.</a:t>
            </a:r>
          </a:p>
          <a:p>
            <a:pPr lvl="1" algn="just" eaLnBrk="1" hangingPunct="1">
              <a:lnSpc>
                <a:spcPct val="80000"/>
              </a:lnSpc>
            </a:pPr>
            <a:endParaRPr lang="en-US" sz="2400" dirty="0" smtClean="0"/>
          </a:p>
          <a:p>
            <a:pPr lvl="1" algn="just" eaLnBrk="1" hangingPunct="1">
              <a:lnSpc>
                <a:spcPct val="80000"/>
              </a:lnSpc>
            </a:pPr>
            <a:r>
              <a:rPr lang="en-US" sz="2400" dirty="0" smtClean="0"/>
              <a:t>They are considered to offer more </a:t>
            </a:r>
            <a:r>
              <a:rPr lang="en-US" sz="2400" b="1" dirty="0" smtClean="0"/>
              <a:t>creativity</a:t>
            </a:r>
            <a:r>
              <a:rPr lang="en-US" sz="2400" dirty="0" smtClean="0"/>
              <a:t> and talent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6EE2F23-C6D9-4DCB-806C-7568902710C4}" type="slidenum">
              <a:rPr lang="en-US" smtClean="0"/>
              <a:pPr/>
              <a:t>74</a:t>
            </a:fld>
            <a:endParaRPr lang="en-US" smtClean="0"/>
          </a:p>
        </p:txBody>
      </p:sp>
      <p:sp>
        <p:nvSpPr>
          <p:cNvPr id="79875" name="Rectangle 3"/>
          <p:cNvSpPr>
            <a:spLocks noGrp="1" noChangeArrowheads="1"/>
          </p:cNvSpPr>
          <p:nvPr>
            <p:ph sz="quarter" idx="1"/>
          </p:nvPr>
        </p:nvSpPr>
        <p:spPr>
          <a:xfrm>
            <a:off x="0" y="762000"/>
            <a:ext cx="11394017" cy="5486400"/>
          </a:xfrm>
        </p:spPr>
        <p:txBody>
          <a:bodyPr>
            <a:normAutofit/>
          </a:bodyPr>
          <a:lstStyle/>
          <a:p>
            <a:pPr eaLnBrk="1" hangingPunct="1">
              <a:lnSpc>
                <a:spcPct val="80000"/>
              </a:lnSpc>
            </a:pPr>
            <a:r>
              <a:rPr lang="en-US" sz="2800" b="1" dirty="0" smtClean="0"/>
              <a:t>Reasons why in-house agencies are set-up:</a:t>
            </a:r>
          </a:p>
          <a:p>
            <a:pPr lvl="1" algn="just" eaLnBrk="1" hangingPunct="1">
              <a:lnSpc>
                <a:spcPct val="80000"/>
              </a:lnSpc>
              <a:buNone/>
            </a:pPr>
            <a:endParaRPr lang="en-US" sz="2400" dirty="0" smtClean="0"/>
          </a:p>
          <a:p>
            <a:pPr lvl="1" algn="just" eaLnBrk="1" hangingPunct="1">
              <a:lnSpc>
                <a:spcPct val="80000"/>
              </a:lnSpc>
            </a:pPr>
            <a:r>
              <a:rPr lang="en-US" sz="2400" dirty="0" smtClean="0"/>
              <a:t>Enjoy </a:t>
            </a:r>
            <a:r>
              <a:rPr lang="en-US" sz="2400" b="1" dirty="0" smtClean="0"/>
              <a:t>greater control</a:t>
            </a:r>
            <a:r>
              <a:rPr lang="en-US" sz="2400" dirty="0" smtClean="0"/>
              <a:t>, responsiveness of an in-house agency</a:t>
            </a:r>
          </a:p>
          <a:p>
            <a:pPr lvl="1" algn="just" eaLnBrk="1" hangingPunct="1">
              <a:lnSpc>
                <a:spcPct val="80000"/>
              </a:lnSpc>
            </a:pPr>
            <a:endParaRPr lang="en-US" sz="2400" dirty="0" smtClean="0"/>
          </a:p>
          <a:p>
            <a:pPr lvl="1" algn="just" eaLnBrk="1" hangingPunct="1">
              <a:lnSpc>
                <a:spcPct val="80000"/>
              </a:lnSpc>
            </a:pPr>
            <a:r>
              <a:rPr lang="en-US" sz="2400" dirty="0" smtClean="0"/>
              <a:t>Since the agency deals with only one product, staff have a </a:t>
            </a:r>
            <a:r>
              <a:rPr lang="en-US" sz="2400" b="1" dirty="0" smtClean="0"/>
              <a:t>thorough understanding</a:t>
            </a:r>
            <a:r>
              <a:rPr lang="en-US" sz="2400" dirty="0" smtClean="0"/>
              <a:t> of the product/features/industry</a:t>
            </a:r>
          </a:p>
          <a:p>
            <a:pPr lvl="1" algn="just" eaLnBrk="1" hangingPunct="1">
              <a:lnSpc>
                <a:spcPct val="80000"/>
              </a:lnSpc>
            </a:pPr>
            <a:endParaRPr lang="en-US" sz="2400" dirty="0" smtClean="0"/>
          </a:p>
          <a:p>
            <a:pPr lvl="1" algn="just" eaLnBrk="1" hangingPunct="1">
              <a:lnSpc>
                <a:spcPct val="80000"/>
              </a:lnSpc>
            </a:pPr>
            <a:r>
              <a:rPr lang="en-US" sz="2400" dirty="0" smtClean="0"/>
              <a:t>Facilitates better </a:t>
            </a:r>
            <a:r>
              <a:rPr lang="en-US" sz="2400" b="1" dirty="0" smtClean="0"/>
              <a:t>coordination</a:t>
            </a:r>
            <a:r>
              <a:rPr lang="en-US" sz="2400" dirty="0" smtClean="0"/>
              <a:t> between other department of the organization.</a:t>
            </a:r>
          </a:p>
          <a:p>
            <a:pPr lvl="1" algn="just" eaLnBrk="1" hangingPunct="1">
              <a:lnSpc>
                <a:spcPct val="80000"/>
              </a:lnSpc>
            </a:pPr>
            <a:endParaRPr lang="en-US" sz="2400" dirty="0" smtClean="0"/>
          </a:p>
          <a:p>
            <a:pPr lvl="1" algn="just" eaLnBrk="1" hangingPunct="1">
              <a:lnSpc>
                <a:spcPct val="80000"/>
              </a:lnSpc>
            </a:pPr>
            <a:r>
              <a:rPr lang="en-US" sz="2400" dirty="0" smtClean="0"/>
              <a:t>Some of the companies that have an in-house agency are </a:t>
            </a:r>
            <a:r>
              <a:rPr lang="en-US" sz="2400" b="1" dirty="0" smtClean="0"/>
              <a:t>Procter &amp; Gamble, Campbell Soup</a:t>
            </a:r>
          </a:p>
          <a:p>
            <a:pPr lvl="1" algn="just" eaLnBrk="1" hangingPunct="1">
              <a:lnSpc>
                <a:spcPct val="80000"/>
              </a:lnSpc>
            </a:pPr>
            <a:r>
              <a:rPr lang="en-US" sz="2400" dirty="0" smtClean="0"/>
              <a:t>Some have gone an extra step further to not only handle the parent company advertisements, but also from others. Ex: </a:t>
            </a:r>
            <a:r>
              <a:rPr lang="en-US" sz="2400" b="1" i="1" dirty="0" smtClean="0"/>
              <a:t>Daimler-Benz</a:t>
            </a:r>
            <a:r>
              <a:rPr lang="en-US" sz="2400" b="1" dirty="0" smtClean="0"/>
              <a:t> (Germany) </a:t>
            </a:r>
            <a:r>
              <a:rPr lang="en-US" sz="2400" b="1" i="1" dirty="0" err="1" smtClean="0"/>
              <a:t>Debis</a:t>
            </a:r>
            <a:r>
              <a:rPr lang="en-US" sz="2400" b="1" i="1" dirty="0" smtClean="0"/>
              <a:t> Marketing Services</a:t>
            </a:r>
            <a:endParaRPr lang="en-US" sz="2400" b="1"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10394" y="152400"/>
            <a:ext cx="10987088" cy="914400"/>
          </a:xfrm>
        </p:spPr>
        <p:txBody>
          <a:bodyPr>
            <a:normAutofit fontScale="90000"/>
          </a:bodyPr>
          <a:lstStyle/>
          <a:p>
            <a:pPr algn="ctr" eaLnBrk="1" hangingPunct="1"/>
            <a:r>
              <a:rPr lang="en-US" sz="2800" b="1" dirty="0" smtClean="0"/>
              <a:t>HEAD OF THE ADVT DEPARTMENT IS THE ADVERTISING MANAGER</a:t>
            </a:r>
          </a:p>
        </p:txBody>
      </p:sp>
      <p:sp>
        <p:nvSpPr>
          <p:cNvPr id="8089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FD6B105-5832-4F91-BA31-5ABCA18AFDAB}" type="slidenum">
              <a:rPr lang="en-US" smtClean="0"/>
              <a:pPr/>
              <a:t>75</a:t>
            </a:fld>
            <a:endParaRPr lang="en-US" smtClean="0"/>
          </a:p>
        </p:txBody>
      </p:sp>
      <p:sp>
        <p:nvSpPr>
          <p:cNvPr id="80900" name="Rectangle 3"/>
          <p:cNvSpPr>
            <a:spLocks noGrp="1" noChangeArrowheads="1"/>
          </p:cNvSpPr>
          <p:nvPr>
            <p:ph sz="quarter" idx="1"/>
          </p:nvPr>
        </p:nvSpPr>
        <p:spPr>
          <a:xfrm>
            <a:off x="610394" y="1828800"/>
            <a:ext cx="10987088" cy="4343400"/>
          </a:xfrm>
        </p:spPr>
        <p:txBody>
          <a:bodyPr/>
          <a:lstStyle/>
          <a:p>
            <a:pPr eaLnBrk="1" hangingPunct="1"/>
            <a:r>
              <a:rPr lang="en-US" dirty="0" smtClean="0"/>
              <a:t>What the advertising manager does?</a:t>
            </a:r>
          </a:p>
          <a:p>
            <a:pPr lvl="1" eaLnBrk="1" hangingPunct="1"/>
            <a:r>
              <a:rPr lang="en-US" sz="2400" dirty="0" smtClean="0"/>
              <a:t>Planning and budgeting advertisements</a:t>
            </a:r>
          </a:p>
          <a:p>
            <a:pPr lvl="1" eaLnBrk="1" hangingPunct="1"/>
            <a:r>
              <a:rPr lang="en-US" sz="2400" dirty="0" smtClean="0"/>
              <a:t>Creating and producing ads</a:t>
            </a:r>
          </a:p>
          <a:p>
            <a:pPr lvl="1" eaLnBrk="1" hangingPunct="1"/>
            <a:r>
              <a:rPr lang="en-US" sz="2400" dirty="0" smtClean="0"/>
              <a:t>Handling administration</a:t>
            </a:r>
          </a:p>
          <a:p>
            <a:pPr lvl="1" eaLnBrk="1" hangingPunct="1"/>
            <a:r>
              <a:rPr lang="en-US" sz="2400" dirty="0" smtClean="0"/>
              <a:t>Coordinating advertising efforts</a:t>
            </a:r>
          </a:p>
          <a:p>
            <a:pPr eaLnBrk="1" hangingPunct="1"/>
            <a:endParaRPr lang="en-US" dirty="0" smtClean="0"/>
          </a:p>
          <a:p>
            <a:pPr eaLnBrk="1" hangingPunct="1"/>
            <a:r>
              <a:rPr lang="en-US" dirty="0" smtClean="0"/>
              <a:t>Accountability of the Advertising Manager</a:t>
            </a:r>
          </a:p>
          <a:p>
            <a:pPr lvl="1" eaLnBrk="1" hangingPunct="1"/>
            <a:r>
              <a:rPr lang="en-US" sz="2400" dirty="0" smtClean="0"/>
              <a:t>Has to make sure that the time money and efforts spent of advertising gets results.</a:t>
            </a:r>
          </a:p>
          <a:p>
            <a:pPr lvl="1" eaLnBrk="1" hangingPunct="1"/>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eaLnBrk="1" fontAlgn="auto" hangingPunct="1">
              <a:spcAft>
                <a:spcPts val="0"/>
              </a:spcAft>
              <a:defRPr/>
            </a:pPr>
            <a:r>
              <a:rPr lang="en-US" sz="2800" b="1" dirty="0" smtClean="0"/>
              <a:t>THE ADVERTISING AGENCY:</a:t>
            </a:r>
            <a:br>
              <a:rPr lang="en-US" sz="2800" b="1" dirty="0" smtClean="0"/>
            </a:br>
            <a:r>
              <a:rPr lang="en-US" sz="2800" b="1" dirty="0" smtClean="0"/>
              <a:t>THE INVISIBLE PARTNER</a:t>
            </a:r>
          </a:p>
        </p:txBody>
      </p:sp>
      <p:sp>
        <p:nvSpPr>
          <p:cNvPr id="8192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585B616-E325-4F29-B7E6-E1FCA31E8B69}" type="slidenum">
              <a:rPr lang="en-US" smtClean="0"/>
              <a:pPr/>
              <a:t>76</a:t>
            </a:fld>
            <a:endParaRPr lang="en-US" smtClean="0"/>
          </a:p>
        </p:txBody>
      </p:sp>
      <p:sp>
        <p:nvSpPr>
          <p:cNvPr id="81924" name="Rectangle 3"/>
          <p:cNvSpPr>
            <a:spLocks noGrp="1" noChangeArrowheads="1"/>
          </p:cNvSpPr>
          <p:nvPr>
            <p:ph sz="quarter" idx="1"/>
          </p:nvPr>
        </p:nvSpPr>
        <p:spPr>
          <a:xfrm>
            <a:off x="610394" y="1600200"/>
            <a:ext cx="10681891" cy="4724400"/>
          </a:xfrm>
        </p:spPr>
        <p:txBody>
          <a:bodyPr/>
          <a:lstStyle/>
          <a:p>
            <a:pPr eaLnBrk="1" hangingPunct="1"/>
            <a:r>
              <a:rPr lang="en-US" dirty="0" smtClean="0"/>
              <a:t>What Advertising Agencies do?</a:t>
            </a:r>
          </a:p>
          <a:p>
            <a:pPr eaLnBrk="1" hangingPunct="1"/>
            <a:endParaRPr lang="en-US" dirty="0" smtClean="0"/>
          </a:p>
          <a:p>
            <a:pPr lvl="1" algn="just" eaLnBrk="1" hangingPunct="1"/>
            <a:r>
              <a:rPr lang="en-US" sz="2400" dirty="0" smtClean="0"/>
              <a:t>Advertising agencies exist for one basic purpose: to </a:t>
            </a:r>
            <a:r>
              <a:rPr lang="en-US" sz="2400" b="1" dirty="0" smtClean="0"/>
              <a:t>interpret for the marketers target</a:t>
            </a:r>
            <a:r>
              <a:rPr lang="en-US" sz="2400" dirty="0" smtClean="0"/>
              <a:t> </a:t>
            </a:r>
            <a:r>
              <a:rPr lang="en-US" sz="2400" b="1" dirty="0" smtClean="0"/>
              <a:t>audience information</a:t>
            </a:r>
            <a:r>
              <a:rPr lang="en-US" sz="2400" dirty="0" smtClean="0"/>
              <a:t> about the goods or services being marketed. To do this, the agency must go through a series of steps:</a:t>
            </a:r>
          </a:p>
          <a:p>
            <a:pPr lvl="1" algn="just" eaLnBrk="1" hangingPunct="1"/>
            <a:endParaRPr lang="en-US" sz="2400" dirty="0" smtClean="0"/>
          </a:p>
          <a:p>
            <a:pPr lvl="2" algn="just" eaLnBrk="1" hangingPunct="1"/>
            <a:r>
              <a:rPr lang="en-US" sz="2400" dirty="0" smtClean="0"/>
              <a:t>Agency people get to know the strength &amp; weaknesses of the </a:t>
            </a:r>
            <a:r>
              <a:rPr lang="en-US" sz="2400" b="1" dirty="0" smtClean="0"/>
              <a:t>product</a:t>
            </a:r>
            <a:r>
              <a:rPr lang="en-US" sz="2400" dirty="0" smtClean="0"/>
              <a:t> &amp; its </a:t>
            </a:r>
            <a:r>
              <a:rPr lang="en-US" sz="2400" b="1" dirty="0" smtClean="0"/>
              <a:t>competitors</a:t>
            </a:r>
            <a:r>
              <a:rPr lang="en-US" sz="2400" dirty="0" smtClean="0"/>
              <a:t>, &amp; analyze the products current and potential </a:t>
            </a:r>
            <a:r>
              <a:rPr lang="en-US" sz="2400" b="1" dirty="0" smtClean="0"/>
              <a:t>market</a:t>
            </a:r>
            <a:r>
              <a:rPr lang="en-US" sz="2400" dirty="0" smtClean="0"/>
              <a:t> </a:t>
            </a:r>
          </a:p>
          <a:p>
            <a:pPr lvl="1" algn="just" eaLnBrk="1" hangingPunct="1"/>
            <a:endParaRPr lang="en-US" sz="2400" dirty="0" smtClean="0"/>
          </a:p>
          <a:p>
            <a:pPr lvl="1" algn="just" eaLnBrk="1" hangingPunct="1"/>
            <a:endParaRPr lang="en-US" dirty="0" smtClean="0"/>
          </a:p>
          <a:p>
            <a:pPr lvl="2" algn="just" eaLnBrk="1" hangingPunct="1">
              <a:buFontTx/>
              <a:buNone/>
            </a:pP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8264063-BF8B-4A70-8856-4187835B57A6}" type="slidenum">
              <a:rPr lang="en-US" smtClean="0"/>
              <a:pPr/>
              <a:t>77</a:t>
            </a:fld>
            <a:endParaRPr lang="en-US" smtClean="0"/>
          </a:p>
        </p:txBody>
      </p:sp>
      <p:sp>
        <p:nvSpPr>
          <p:cNvPr id="82947" name="Rectangle 3"/>
          <p:cNvSpPr>
            <a:spLocks noGrp="1" noChangeArrowheads="1"/>
          </p:cNvSpPr>
          <p:nvPr>
            <p:ph sz="quarter" idx="1"/>
          </p:nvPr>
        </p:nvSpPr>
        <p:spPr>
          <a:xfrm>
            <a:off x="712126" y="838200"/>
            <a:ext cx="10173229" cy="5410200"/>
          </a:xfrm>
        </p:spPr>
        <p:txBody>
          <a:bodyPr/>
          <a:lstStyle/>
          <a:p>
            <a:pPr lvl="2" algn="just" eaLnBrk="1" hangingPunct="1"/>
            <a:endParaRPr lang="en-US" dirty="0" smtClean="0"/>
          </a:p>
          <a:p>
            <a:pPr lvl="2" algn="just" eaLnBrk="1" hangingPunct="1"/>
            <a:r>
              <a:rPr lang="en-US" sz="2400" dirty="0" smtClean="0"/>
              <a:t>It examines all </a:t>
            </a:r>
            <a:r>
              <a:rPr lang="en-US" sz="2400" b="1" dirty="0" smtClean="0"/>
              <a:t>methods of distribution</a:t>
            </a:r>
            <a:r>
              <a:rPr lang="en-US" sz="2400" dirty="0" smtClean="0"/>
              <a:t> &amp; sales &amp; investigates the appropriate media for the ad message</a:t>
            </a:r>
          </a:p>
          <a:p>
            <a:pPr lvl="2" algn="just" eaLnBrk="1" hangingPunct="1"/>
            <a:endParaRPr lang="en-US" sz="2400" dirty="0" smtClean="0"/>
          </a:p>
          <a:p>
            <a:pPr lvl="2" algn="just" eaLnBrk="1" hangingPunct="1"/>
            <a:r>
              <a:rPr lang="en-US" sz="2400" dirty="0" smtClean="0"/>
              <a:t>With this information, the agency prepares and executes the </a:t>
            </a:r>
            <a:r>
              <a:rPr lang="en-US" sz="2400" b="1" dirty="0" smtClean="0"/>
              <a:t>advertising plan</a:t>
            </a:r>
          </a:p>
          <a:p>
            <a:pPr lvl="2" algn="just" eaLnBrk="1" hangingPunct="1"/>
            <a:endParaRPr lang="en-US" sz="2400" dirty="0" smtClean="0"/>
          </a:p>
          <a:p>
            <a:pPr lvl="2" algn="just" eaLnBrk="1" hangingPunct="1"/>
            <a:r>
              <a:rPr lang="en-US" sz="2400" dirty="0" smtClean="0"/>
              <a:t>The agency works closely with the advertiser to be sure that the advertising is </a:t>
            </a:r>
            <a:r>
              <a:rPr lang="en-US" sz="2400" b="1" dirty="0" smtClean="0"/>
              <a:t>coordinated with sales &amp; other marketing activities.</a:t>
            </a:r>
          </a:p>
          <a:p>
            <a:pPr lvl="2" algn="just" eaLnBrk="1" hangingPunct="1"/>
            <a:endParaRPr lang="en-US" sz="2400" b="1"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pPr eaLnBrk="1" fontAlgn="auto" hangingPunct="1">
              <a:spcAft>
                <a:spcPts val="0"/>
              </a:spcAft>
              <a:defRPr/>
            </a:pPr>
            <a:r>
              <a:rPr lang="en-US" sz="2800" b="1" dirty="0" smtClean="0"/>
              <a:t>FORGING THE ADVERTISER-</a:t>
            </a:r>
            <a:br>
              <a:rPr lang="en-US" sz="2800" b="1" dirty="0" smtClean="0"/>
            </a:br>
            <a:r>
              <a:rPr lang="en-US" sz="2800" b="1" dirty="0" smtClean="0"/>
              <a:t>AGENCY PARTNERSHIP</a:t>
            </a:r>
          </a:p>
        </p:txBody>
      </p:sp>
      <p:sp>
        <p:nvSpPr>
          <p:cNvPr id="839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F56BE10-51A6-4926-8EAF-06E7850D243D}" type="slidenum">
              <a:rPr lang="en-US" smtClean="0"/>
              <a:pPr/>
              <a:t>78</a:t>
            </a:fld>
            <a:endParaRPr lang="en-US" smtClean="0"/>
          </a:p>
        </p:txBody>
      </p:sp>
      <p:sp>
        <p:nvSpPr>
          <p:cNvPr id="83972" name="Rectangle 3"/>
          <p:cNvSpPr>
            <a:spLocks noGrp="1" noChangeArrowheads="1"/>
          </p:cNvSpPr>
          <p:nvPr>
            <p:ph sz="quarter" idx="1"/>
          </p:nvPr>
        </p:nvSpPr>
        <p:spPr>
          <a:xfrm>
            <a:off x="610394" y="1600200"/>
            <a:ext cx="10783623" cy="4724400"/>
          </a:xfrm>
        </p:spPr>
        <p:txBody>
          <a:bodyPr/>
          <a:lstStyle/>
          <a:p>
            <a:pPr algn="just" eaLnBrk="1" hangingPunct="1">
              <a:lnSpc>
                <a:spcPct val="90000"/>
              </a:lnSpc>
            </a:pPr>
            <a:endParaRPr lang="en-US" dirty="0" smtClean="0"/>
          </a:p>
          <a:p>
            <a:pPr algn="just" eaLnBrk="1" hangingPunct="1">
              <a:lnSpc>
                <a:spcPct val="90000"/>
              </a:lnSpc>
            </a:pPr>
            <a:r>
              <a:rPr lang="en-US" sz="2800" dirty="0" smtClean="0"/>
              <a:t>Say you are an advertiser who wants to hire an ad agency or switch agencies, the following are what you will have to evaluate before choosing the agency you wish to work with:</a:t>
            </a:r>
          </a:p>
          <a:p>
            <a:pPr algn="just" eaLnBrk="1" hangingPunct="1">
              <a:lnSpc>
                <a:spcPct val="90000"/>
              </a:lnSpc>
              <a:buFont typeface="Wingdings" pitchFamily="2" charset="2"/>
              <a:buNone/>
            </a:pPr>
            <a:endParaRPr lang="en-US" dirty="0" smtClean="0"/>
          </a:p>
          <a:p>
            <a:pPr lvl="1" algn="just" eaLnBrk="1" hangingPunct="1">
              <a:lnSpc>
                <a:spcPct val="90000"/>
              </a:lnSpc>
            </a:pPr>
            <a:r>
              <a:rPr lang="en-US" i="1" dirty="0" smtClean="0">
                <a:solidFill>
                  <a:schemeClr val="tx1"/>
                </a:solidFill>
              </a:rPr>
              <a:t>Competence</a:t>
            </a:r>
            <a:r>
              <a:rPr lang="en-US" dirty="0" smtClean="0"/>
              <a:t>. Does the agency do quality work? What are its capabilities? Are its ads creative? Effective?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944F985-7120-4189-A8CF-A3F895D6B985}" type="slidenum">
              <a:rPr lang="en-US" smtClean="0"/>
              <a:pPr/>
              <a:t>79</a:t>
            </a:fld>
            <a:endParaRPr lang="en-US" smtClean="0"/>
          </a:p>
        </p:txBody>
      </p:sp>
      <p:sp>
        <p:nvSpPr>
          <p:cNvPr id="84995" name="Rectangle 3"/>
          <p:cNvSpPr>
            <a:spLocks noGrp="1" noChangeArrowheads="1"/>
          </p:cNvSpPr>
          <p:nvPr>
            <p:ph sz="quarter" idx="1"/>
          </p:nvPr>
        </p:nvSpPr>
        <p:spPr>
          <a:xfrm>
            <a:off x="305197" y="1143000"/>
            <a:ext cx="11088820" cy="5029200"/>
          </a:xfrm>
        </p:spPr>
        <p:txBody>
          <a:bodyPr>
            <a:normAutofit lnSpcReduction="10000"/>
          </a:bodyPr>
          <a:lstStyle/>
          <a:p>
            <a:pPr lvl="1" algn="just" eaLnBrk="1" hangingPunct="1"/>
            <a:r>
              <a:rPr lang="en-US" sz="2400" i="1" dirty="0" smtClean="0">
                <a:solidFill>
                  <a:schemeClr val="tx1"/>
                </a:solidFill>
              </a:rPr>
              <a:t>Expertise</a:t>
            </a:r>
            <a:r>
              <a:rPr lang="en-US" sz="2400" dirty="0" smtClean="0">
                <a:solidFill>
                  <a:schemeClr val="tx1"/>
                </a:solidFill>
              </a:rPr>
              <a:t>. Does the agency know your industry? Your product? Your market? Is it experienced in solving problems like yours?</a:t>
            </a:r>
          </a:p>
          <a:p>
            <a:pPr lvl="1" algn="just" eaLnBrk="1" hangingPunct="1">
              <a:buFont typeface="Wingdings 3" pitchFamily="18" charset="2"/>
              <a:buNone/>
            </a:pPr>
            <a:endParaRPr lang="en-US" sz="2400" dirty="0" smtClean="0">
              <a:solidFill>
                <a:schemeClr val="tx1"/>
              </a:solidFill>
            </a:endParaRPr>
          </a:p>
          <a:p>
            <a:pPr lvl="1" algn="just" eaLnBrk="1" hangingPunct="1"/>
            <a:r>
              <a:rPr lang="en-US" sz="2400" i="1" dirty="0" smtClean="0">
                <a:solidFill>
                  <a:schemeClr val="tx1"/>
                </a:solidFill>
              </a:rPr>
              <a:t>Reputation</a:t>
            </a:r>
            <a:r>
              <a:rPr lang="en-US" sz="2400" dirty="0" smtClean="0">
                <a:solidFill>
                  <a:schemeClr val="tx1"/>
                </a:solidFill>
              </a:rPr>
              <a:t>. What do other advertisers – and the media – say about the agency? What image does the agency project?</a:t>
            </a:r>
          </a:p>
          <a:p>
            <a:pPr lvl="1" algn="just" eaLnBrk="1" hangingPunct="1">
              <a:buFont typeface="Wingdings 3" pitchFamily="18" charset="2"/>
              <a:buNone/>
            </a:pPr>
            <a:endParaRPr lang="en-US" sz="2400" dirty="0" smtClean="0">
              <a:solidFill>
                <a:schemeClr val="tx1"/>
              </a:solidFill>
            </a:endParaRPr>
          </a:p>
          <a:p>
            <a:pPr lvl="1" algn="just" eaLnBrk="1" hangingPunct="1"/>
            <a:r>
              <a:rPr lang="en-US" sz="2400" i="1" dirty="0" smtClean="0">
                <a:solidFill>
                  <a:schemeClr val="tx1"/>
                </a:solidFill>
              </a:rPr>
              <a:t>Compatibility</a:t>
            </a:r>
            <a:r>
              <a:rPr lang="en-US" sz="2400" dirty="0" smtClean="0">
                <a:solidFill>
                  <a:schemeClr val="tx1"/>
                </a:solidFill>
              </a:rPr>
              <a:t>. Do you find the people at the agency easy to communicate with? Will they be responsive to your needs/concerns?</a:t>
            </a:r>
          </a:p>
          <a:p>
            <a:pPr lvl="1" algn="just" eaLnBrk="1" hangingPunct="1">
              <a:buFont typeface="Wingdings 3" pitchFamily="18" charset="2"/>
              <a:buNone/>
            </a:pPr>
            <a:endParaRPr lang="en-US" sz="2400" dirty="0" smtClean="0">
              <a:solidFill>
                <a:schemeClr val="tx1"/>
              </a:solidFill>
            </a:endParaRPr>
          </a:p>
          <a:p>
            <a:pPr lvl="1" algn="just" eaLnBrk="1" hangingPunct="1"/>
            <a:r>
              <a:rPr lang="en-US" sz="2400" i="1" dirty="0" smtClean="0">
                <a:solidFill>
                  <a:schemeClr val="tx1"/>
                </a:solidFill>
              </a:rPr>
              <a:t>Cost consciousness</a:t>
            </a:r>
            <a:r>
              <a:rPr lang="en-US" sz="2400" dirty="0" smtClean="0"/>
              <a:t>. Does the agency understand your budget? Is it careful with client’s money.  </a:t>
            </a:r>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0394" y="277814"/>
            <a:ext cx="10987088" cy="712787"/>
          </a:xfrm>
        </p:spPr>
        <p:txBody>
          <a:bodyPr>
            <a:normAutofit/>
          </a:bodyPr>
          <a:lstStyle/>
          <a:p>
            <a:pPr eaLnBrk="1" hangingPunct="1"/>
            <a:r>
              <a:rPr lang="en-US" sz="2800" b="1" dirty="0" smtClean="0"/>
              <a:t>FUNCTIONS OF ADVERTISING</a:t>
            </a:r>
          </a:p>
        </p:txBody>
      </p:sp>
      <p:sp>
        <p:nvSpPr>
          <p:cNvPr id="184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99745815-D99A-4EB8-8BA1-3CF0E9978B0F}" type="slidenum">
              <a:rPr lang="en-US" smtClean="0"/>
              <a:pPr/>
              <a:t>8</a:t>
            </a:fld>
            <a:endParaRPr lang="en-US" smtClean="0"/>
          </a:p>
        </p:txBody>
      </p:sp>
      <p:sp>
        <p:nvSpPr>
          <p:cNvPr id="18436" name="Rectangle 3"/>
          <p:cNvSpPr>
            <a:spLocks noGrp="1" noChangeArrowheads="1"/>
          </p:cNvSpPr>
          <p:nvPr>
            <p:ph sz="quarter" idx="1"/>
          </p:nvPr>
        </p:nvSpPr>
        <p:spPr>
          <a:xfrm>
            <a:off x="305197" y="1447800"/>
            <a:ext cx="11699214" cy="5257800"/>
          </a:xfrm>
        </p:spPr>
        <p:txBody>
          <a:bodyPr>
            <a:normAutofit/>
          </a:bodyPr>
          <a:lstStyle/>
          <a:p>
            <a:pPr algn="just" eaLnBrk="1" hangingPunct="1">
              <a:buFont typeface="Wingdings" pitchFamily="2" charset="2"/>
              <a:buNone/>
            </a:pPr>
            <a:r>
              <a:rPr lang="en-US" sz="2000" dirty="0" smtClean="0"/>
              <a:t>	</a:t>
            </a:r>
            <a:r>
              <a:rPr lang="en-US" sz="2800" dirty="0" smtClean="0"/>
              <a:t>Advertising is a means to an end – a tool that marketers use to achieve their goals. Some of the main functions of advertising are listed below:</a:t>
            </a:r>
          </a:p>
          <a:p>
            <a:pPr algn="just" eaLnBrk="1" hangingPunct="1"/>
            <a:endParaRPr lang="en-US" sz="2800" dirty="0" smtClean="0"/>
          </a:p>
          <a:p>
            <a:pPr algn="just" eaLnBrk="1" hangingPunct="1"/>
            <a:r>
              <a:rPr lang="en-US" sz="2800" dirty="0" smtClean="0"/>
              <a:t>To differentiate products from their competitors</a:t>
            </a:r>
          </a:p>
          <a:p>
            <a:pPr algn="just" eaLnBrk="1" hangingPunct="1"/>
            <a:r>
              <a:rPr lang="en-US" sz="2800" dirty="0" smtClean="0"/>
              <a:t>To communicate product information</a:t>
            </a:r>
          </a:p>
          <a:p>
            <a:pPr algn="just" eaLnBrk="1" hangingPunct="1"/>
            <a:r>
              <a:rPr lang="en-US" sz="2800" dirty="0" smtClean="0"/>
              <a:t>To encourage product use</a:t>
            </a:r>
          </a:p>
          <a:p>
            <a:pPr algn="just" eaLnBrk="1" hangingPunct="1"/>
            <a:r>
              <a:rPr lang="en-US" sz="2800" dirty="0" smtClean="0"/>
              <a:t>To expand product distribution</a:t>
            </a:r>
          </a:p>
          <a:p>
            <a:pPr algn="just" eaLnBrk="1" hangingPunct="1"/>
            <a:r>
              <a:rPr lang="en-US" sz="2800" dirty="0" smtClean="0"/>
              <a:t>To increase brand preference and loyalty</a:t>
            </a:r>
          </a:p>
          <a:p>
            <a:pPr algn="just" eaLnBrk="1" hangingPunct="1"/>
            <a:r>
              <a:rPr lang="en-US" sz="2800" dirty="0" smtClean="0"/>
              <a:t>To reduce overall sales cost.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a:bodyPr>
          <a:lstStyle/>
          <a:p>
            <a:pPr eaLnBrk="1" hangingPunct="1"/>
            <a:r>
              <a:rPr lang="en-US" sz="2800" b="1" dirty="0" smtClean="0"/>
              <a:t>Tutorial 1</a:t>
            </a:r>
          </a:p>
        </p:txBody>
      </p:sp>
      <p:sp>
        <p:nvSpPr>
          <p:cNvPr id="860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9C4E2BE-6388-4C07-8BDA-E6CFE7269486}" type="slidenum">
              <a:rPr lang="en-US" smtClean="0"/>
              <a:pPr/>
              <a:t>80</a:t>
            </a:fld>
            <a:endParaRPr lang="en-US" smtClean="0"/>
          </a:p>
        </p:txBody>
      </p:sp>
      <p:sp>
        <p:nvSpPr>
          <p:cNvPr id="86020" name="Content Placeholder 2"/>
          <p:cNvSpPr>
            <a:spLocks noGrp="1"/>
          </p:cNvSpPr>
          <p:nvPr>
            <p:ph sz="quarter" idx="1"/>
          </p:nvPr>
        </p:nvSpPr>
        <p:spPr>
          <a:xfrm>
            <a:off x="610394" y="1219201"/>
            <a:ext cx="10987088" cy="4937125"/>
          </a:xfrm>
        </p:spPr>
        <p:txBody>
          <a:bodyPr>
            <a:normAutofit/>
          </a:bodyPr>
          <a:lstStyle/>
          <a:p>
            <a:pPr algn="just" eaLnBrk="1" hangingPunct="1">
              <a:buFont typeface="Wingdings" pitchFamily="2" charset="2"/>
              <a:buNone/>
            </a:pPr>
            <a:r>
              <a:rPr lang="en-US" sz="3200" dirty="0" smtClean="0"/>
              <a:t>	</a:t>
            </a:r>
          </a:p>
          <a:p>
            <a:pPr algn="just" eaLnBrk="1" hangingPunct="1">
              <a:buFont typeface="Wingdings" pitchFamily="2" charset="2"/>
              <a:buNone/>
            </a:pPr>
            <a:r>
              <a:rPr lang="en-US" sz="3200" dirty="0" smtClean="0"/>
              <a:t>	Explain in your own words why you have chosen Muscat Ad agency as your advertising partner in executing your ad campaign for your product/service.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a:xfrm>
            <a:off x="712126" y="1219201"/>
            <a:ext cx="11190552" cy="4556125"/>
          </a:xfrm>
        </p:spPr>
        <p:txBody>
          <a:bodyPr>
            <a:normAutofit/>
          </a:bodyPr>
          <a:lstStyle/>
          <a:p>
            <a:pPr algn="ctr" eaLnBrk="1" hangingPunct="1"/>
            <a:r>
              <a:rPr lang="en-US" sz="3600" b="1" dirty="0" smtClean="0"/>
              <a:t>ADVERTISING DESIGN: MESSAGE  STRATEGIES &amp; EXECUTIONAL FRAMEWORK</a:t>
            </a:r>
            <a:r>
              <a:rPr lang="en-US" sz="6000" b="1" dirty="0" smtClean="0"/>
              <a:t/>
            </a:r>
            <a:br>
              <a:rPr lang="en-US" sz="6000" b="1" dirty="0" smtClean="0"/>
            </a:br>
            <a:r>
              <a:rPr lang="en-US" sz="6000" b="1" dirty="0" smtClean="0"/>
              <a:t/>
            </a:r>
            <a:br>
              <a:rPr lang="en-US" sz="6000" b="1" dirty="0" smtClean="0"/>
            </a:br>
            <a:r>
              <a:rPr lang="en-US" sz="6000" b="1" dirty="0" smtClean="0"/>
              <a:t>Week 5</a:t>
            </a:r>
          </a:p>
        </p:txBody>
      </p:sp>
      <p:sp>
        <p:nvSpPr>
          <p:cNvPr id="870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AAE8BC9-4D61-4C96-BA8D-D35C0FEF8B80}" type="slidenum">
              <a:rPr lang="en-US" smtClean="0"/>
              <a:pPr/>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88948CE-FAF7-4401-9E1B-CB83D3FEF45C}" type="slidenum">
              <a:rPr lang="en-US" smtClean="0"/>
              <a:pPr/>
              <a:t>82</a:t>
            </a:fld>
            <a:endParaRPr lang="en-US" smtClean="0"/>
          </a:p>
        </p:txBody>
      </p:sp>
      <p:sp>
        <p:nvSpPr>
          <p:cNvPr id="88067" name="Rectangle 3"/>
          <p:cNvSpPr>
            <a:spLocks noGrp="1" noChangeArrowheads="1"/>
          </p:cNvSpPr>
          <p:nvPr>
            <p:ph sz="quarter" idx="1"/>
          </p:nvPr>
        </p:nvSpPr>
        <p:spPr>
          <a:xfrm>
            <a:off x="610394" y="228600"/>
            <a:ext cx="10783623" cy="5943600"/>
          </a:xfrm>
        </p:spPr>
        <p:txBody>
          <a:bodyPr>
            <a:normAutofit/>
          </a:bodyPr>
          <a:lstStyle/>
          <a:p>
            <a:pPr marL="533400" indent="-533400" algn="just" eaLnBrk="1" hangingPunct="1"/>
            <a:endParaRPr lang="en-US" dirty="0" smtClean="0"/>
          </a:p>
          <a:p>
            <a:pPr marL="533400" indent="-533400" algn="just" eaLnBrk="1" hangingPunct="1"/>
            <a:endParaRPr lang="en-US" dirty="0" smtClean="0"/>
          </a:p>
          <a:p>
            <a:pPr marL="533400" indent="-533400" algn="just" eaLnBrk="1" hangingPunct="1"/>
            <a:endParaRPr lang="en-US" sz="200" dirty="0" smtClean="0"/>
          </a:p>
          <a:p>
            <a:pPr marL="533400" indent="-533400" algn="just" eaLnBrk="1" hangingPunct="1"/>
            <a:r>
              <a:rPr lang="en-US" dirty="0" smtClean="0"/>
              <a:t>The message theme, or the outline of the key ideas in the ad, is the central part of the creative brief. The message theme can be created using a number of message strategies.</a:t>
            </a:r>
          </a:p>
          <a:p>
            <a:pPr marL="533400" indent="-533400" algn="just" eaLnBrk="1" hangingPunct="1"/>
            <a:endParaRPr lang="en-US" dirty="0" smtClean="0"/>
          </a:p>
          <a:p>
            <a:pPr marL="533400" indent="-533400" algn="just" eaLnBrk="1" hangingPunct="1"/>
            <a:r>
              <a:rPr lang="en-US" dirty="0" smtClean="0"/>
              <a:t>A message strategy is the primary tactic or approach used to deliver the message theme. They are of 3 categories:</a:t>
            </a:r>
          </a:p>
          <a:p>
            <a:pPr marL="914400" lvl="1" indent="-457200" eaLnBrk="1" hangingPunct="1">
              <a:buFont typeface="Wingdings" pitchFamily="2" charset="2"/>
              <a:buAutoNum type="arabicPeriod"/>
            </a:pPr>
            <a:r>
              <a:rPr lang="en-US" dirty="0" smtClean="0"/>
              <a:t>Cognitive strategies</a:t>
            </a:r>
          </a:p>
          <a:p>
            <a:pPr marL="914400" lvl="1" indent="-457200" eaLnBrk="1" hangingPunct="1">
              <a:buFont typeface="Wingdings" pitchFamily="2" charset="2"/>
              <a:buAutoNum type="arabicPeriod"/>
            </a:pPr>
            <a:r>
              <a:rPr lang="en-US" dirty="0" smtClean="0"/>
              <a:t>Affective strategies</a:t>
            </a:r>
          </a:p>
          <a:p>
            <a:pPr marL="914400" lvl="1" indent="-457200" eaLnBrk="1" hangingPunct="1">
              <a:buFont typeface="Wingdings" pitchFamily="2" charset="2"/>
              <a:buAutoNum type="arabicPeriod"/>
            </a:pPr>
            <a:r>
              <a:rPr lang="en-US" dirty="0" err="1" smtClean="0"/>
              <a:t>Conitive</a:t>
            </a:r>
            <a:r>
              <a:rPr lang="en-US" dirty="0" smtClean="0"/>
              <a:t> strategies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88948CE-FAF7-4401-9E1B-CB83D3FEF45C}" type="slidenum">
              <a:rPr lang="en-US" smtClean="0"/>
              <a:pPr/>
              <a:t>83</a:t>
            </a:fld>
            <a:endParaRPr lang="en-US" smtClean="0"/>
          </a:p>
        </p:txBody>
      </p:sp>
      <p:graphicFrame>
        <p:nvGraphicFramePr>
          <p:cNvPr id="4" name="Content Placeholder 3"/>
          <p:cNvGraphicFramePr>
            <a:graphicFrameLocks noGrp="1"/>
          </p:cNvGraphicFramePr>
          <p:nvPr>
            <p:ph sz="quarter" idx="1"/>
          </p:nvPr>
        </p:nvGraphicFramePr>
        <p:xfrm>
          <a:off x="610394" y="1143000"/>
          <a:ext cx="1078362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2" name="Group 51"/>
          <p:cNvGrpSpPr/>
          <p:nvPr/>
        </p:nvGrpSpPr>
        <p:grpSpPr>
          <a:xfrm>
            <a:off x="2950236" y="2209800"/>
            <a:ext cx="2339843" cy="685800"/>
            <a:chOff x="2133600" y="2209800"/>
            <a:chExt cx="1828800" cy="685800"/>
          </a:xfrm>
        </p:grpSpPr>
        <p:cxnSp>
          <p:nvCxnSpPr>
            <p:cNvPr id="9" name="Straight Arrow Connector 8"/>
            <p:cNvCxnSpPr/>
            <p:nvPr/>
          </p:nvCxnSpPr>
          <p:spPr>
            <a:xfrm flipV="1">
              <a:off x="2148840" y="2209800"/>
              <a:ext cx="181356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2514600"/>
              <a:ext cx="178030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flipV="1">
            <a:off x="2950237" y="3733800"/>
            <a:ext cx="223811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50236" y="4419600"/>
            <a:ext cx="2339843"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51969" y="5867400"/>
            <a:ext cx="213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50237" y="4495800"/>
            <a:ext cx="223811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917796" y="2209800"/>
            <a:ext cx="1932914" cy="1371600"/>
            <a:chOff x="5181600" y="2209800"/>
            <a:chExt cx="1447800" cy="1371600"/>
          </a:xfrm>
        </p:grpSpPr>
        <p:cxnSp>
          <p:nvCxnSpPr>
            <p:cNvPr id="34" name="Straight Arrow Connector 33"/>
            <p:cNvCxnSpPr/>
            <p:nvPr/>
          </p:nvCxnSpPr>
          <p:spPr>
            <a:xfrm flipH="1" flipV="1">
              <a:off x="5181600" y="2209800"/>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81600" y="28956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181600" y="2895600"/>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917796" y="3733800"/>
            <a:ext cx="2034646" cy="609600"/>
            <a:chOff x="5181600" y="3733800"/>
            <a:chExt cx="1524000" cy="609600"/>
          </a:xfrm>
        </p:grpSpPr>
        <p:cxnSp>
          <p:nvCxnSpPr>
            <p:cNvPr id="40" name="Straight Arrow Connector 39"/>
            <p:cNvCxnSpPr/>
            <p:nvPr/>
          </p:nvCxnSpPr>
          <p:spPr>
            <a:xfrm flipH="1" flipV="1">
              <a:off x="5181600" y="3733800"/>
              <a:ext cx="1524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181600" y="3962400"/>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917796" y="4495800"/>
            <a:ext cx="1932914" cy="609600"/>
            <a:chOff x="5181600" y="4495800"/>
            <a:chExt cx="1447800" cy="609600"/>
          </a:xfrm>
        </p:grpSpPr>
        <p:cxnSp>
          <p:nvCxnSpPr>
            <p:cNvPr id="44" name="Straight Arrow Connector 43"/>
            <p:cNvCxnSpPr/>
            <p:nvPr/>
          </p:nvCxnSpPr>
          <p:spPr>
            <a:xfrm flipH="1" flipV="1">
              <a:off x="5181600" y="44958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81600" y="47244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flipH="1">
            <a:off x="6917796" y="5867400"/>
            <a:ext cx="20346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sz="4000" b="1" dirty="0" smtClean="0"/>
              <a:t>COGNITIVE STRATEGY</a:t>
            </a:r>
          </a:p>
        </p:txBody>
      </p:sp>
      <p:sp>
        <p:nvSpPr>
          <p:cNvPr id="890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1136F30-37A4-46C3-A506-0A8F06B7B6D6}" type="slidenum">
              <a:rPr lang="en-US" smtClean="0"/>
              <a:pPr/>
              <a:t>84</a:t>
            </a:fld>
            <a:endParaRPr lang="en-US" smtClean="0"/>
          </a:p>
        </p:txBody>
      </p:sp>
      <p:sp>
        <p:nvSpPr>
          <p:cNvPr id="89092" name="Rectangle 3"/>
          <p:cNvSpPr>
            <a:spLocks noGrp="1" noChangeArrowheads="1"/>
          </p:cNvSpPr>
          <p:nvPr>
            <p:ph sz="quarter" idx="1"/>
          </p:nvPr>
        </p:nvSpPr>
        <p:spPr>
          <a:xfrm>
            <a:off x="305197" y="1600200"/>
            <a:ext cx="11597481" cy="4953000"/>
          </a:xfrm>
        </p:spPr>
        <p:txBody>
          <a:bodyPr>
            <a:normAutofit/>
          </a:bodyPr>
          <a:lstStyle/>
          <a:p>
            <a:pPr algn="just" eaLnBrk="1" hangingPunct="1">
              <a:lnSpc>
                <a:spcPct val="90000"/>
              </a:lnSpc>
            </a:pPr>
            <a:r>
              <a:rPr lang="en-US" smtClean="0"/>
              <a:t>A cognitive message strategy is the presentation of rational arguments or pieces of information to consumers. </a:t>
            </a:r>
          </a:p>
          <a:p>
            <a:pPr algn="just" eaLnBrk="1" hangingPunct="1">
              <a:lnSpc>
                <a:spcPct val="90000"/>
              </a:lnSpc>
            </a:pPr>
            <a:endParaRPr lang="en-US" smtClean="0"/>
          </a:p>
          <a:p>
            <a:pPr algn="just" eaLnBrk="1" hangingPunct="1">
              <a:lnSpc>
                <a:spcPct val="90000"/>
              </a:lnSpc>
            </a:pPr>
            <a:r>
              <a:rPr lang="en-US" smtClean="0"/>
              <a:t>When a cognitive message strategy is used, the advertisements key message is about the products attributes or benefits.</a:t>
            </a:r>
          </a:p>
          <a:p>
            <a:pPr algn="just" eaLnBrk="1" hangingPunct="1">
              <a:lnSpc>
                <a:spcPct val="90000"/>
              </a:lnSpc>
            </a:pPr>
            <a:endParaRPr lang="en-US" smtClean="0"/>
          </a:p>
          <a:p>
            <a:pPr algn="just" eaLnBrk="1" hangingPunct="1">
              <a:lnSpc>
                <a:spcPct val="90000"/>
              </a:lnSpc>
            </a:pPr>
            <a:r>
              <a:rPr lang="en-US" smtClean="0"/>
              <a:t>The goal of such a message strategy is to design an ad that will have an impact on the persons belief and/or knowledge.  </a:t>
            </a:r>
          </a:p>
          <a:p>
            <a:pPr algn="just"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BF238F0-22B8-418B-A8C4-8258AA9E9E37}" type="slidenum">
              <a:rPr lang="en-US" smtClean="0"/>
              <a:pPr/>
              <a:t>85</a:t>
            </a:fld>
            <a:endParaRPr lang="en-US" smtClean="0"/>
          </a:p>
        </p:txBody>
      </p:sp>
      <p:sp>
        <p:nvSpPr>
          <p:cNvPr id="90115" name="Rectangle 3"/>
          <p:cNvSpPr>
            <a:spLocks noGrp="1" noChangeArrowheads="1"/>
          </p:cNvSpPr>
          <p:nvPr>
            <p:ph sz="quarter" idx="1"/>
          </p:nvPr>
        </p:nvSpPr>
        <p:spPr>
          <a:xfrm>
            <a:off x="610394" y="304801"/>
            <a:ext cx="10987088" cy="5821363"/>
          </a:xfrm>
        </p:spPr>
        <p:txBody>
          <a:bodyPr>
            <a:normAutofit/>
          </a:bodyPr>
          <a:lstStyle/>
          <a:p>
            <a:pPr marL="609600" indent="-609600" eaLnBrk="1" hangingPunct="1"/>
            <a:endParaRPr lang="en-US" dirty="0" smtClean="0"/>
          </a:p>
          <a:p>
            <a:pPr marL="609600" indent="-609600" eaLnBrk="1" hangingPunct="1"/>
            <a:endParaRPr lang="en-US" dirty="0" smtClean="0"/>
          </a:p>
          <a:p>
            <a:pPr marL="609600" indent="-609600" eaLnBrk="1" hangingPunct="1"/>
            <a:endParaRPr lang="en-US" dirty="0" smtClean="0"/>
          </a:p>
          <a:p>
            <a:pPr marL="609600" indent="-609600" eaLnBrk="1" hangingPunct="1"/>
            <a:r>
              <a:rPr lang="en-US" dirty="0" smtClean="0"/>
              <a:t>There are 5 major forms of cognitive strategies:</a:t>
            </a:r>
          </a:p>
          <a:p>
            <a:pPr marL="609600" indent="-609600" eaLnBrk="1" hangingPunct="1"/>
            <a:endParaRPr lang="en-US" dirty="0" smtClean="0"/>
          </a:p>
          <a:p>
            <a:pPr marL="990600" lvl="1" indent="-533400" eaLnBrk="1" hangingPunct="1">
              <a:buFont typeface="Wingdings" pitchFamily="2" charset="2"/>
              <a:buAutoNum type="arabicPeriod"/>
            </a:pPr>
            <a:r>
              <a:rPr lang="en-US" sz="2900" dirty="0" smtClean="0"/>
              <a:t>Generic messages</a:t>
            </a:r>
          </a:p>
          <a:p>
            <a:pPr marL="990600" lvl="1" indent="-533400" eaLnBrk="1" hangingPunct="1">
              <a:buFont typeface="Wingdings" pitchFamily="2" charset="2"/>
              <a:buAutoNum type="arabicPeriod"/>
            </a:pPr>
            <a:r>
              <a:rPr lang="en-US" sz="2900" dirty="0" smtClean="0"/>
              <a:t>Preemptive messages</a:t>
            </a:r>
          </a:p>
          <a:p>
            <a:pPr marL="990600" lvl="1" indent="-533400" eaLnBrk="1" hangingPunct="1">
              <a:buFont typeface="Wingdings" pitchFamily="2" charset="2"/>
              <a:buAutoNum type="arabicPeriod"/>
            </a:pPr>
            <a:r>
              <a:rPr lang="en-US" sz="2900" dirty="0" smtClean="0"/>
              <a:t>Unique selling proposition</a:t>
            </a:r>
          </a:p>
          <a:p>
            <a:pPr marL="990600" lvl="1" indent="-533400" eaLnBrk="1" hangingPunct="1">
              <a:buFont typeface="Wingdings" pitchFamily="2" charset="2"/>
              <a:buAutoNum type="arabicPeriod"/>
            </a:pPr>
            <a:r>
              <a:rPr lang="en-US" sz="2900" dirty="0" smtClean="0"/>
              <a:t>Hyperbole</a:t>
            </a:r>
          </a:p>
          <a:p>
            <a:pPr marL="990600" lvl="1" indent="-533400" eaLnBrk="1" hangingPunct="1">
              <a:buFont typeface="Wingdings" pitchFamily="2" charset="2"/>
              <a:buAutoNum type="arabicPeriod"/>
            </a:pPr>
            <a:r>
              <a:rPr lang="en-US" sz="2900" dirty="0" smtClean="0"/>
              <a:t>Comparative advertisements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eaLnBrk="1" hangingPunct="1"/>
            <a:r>
              <a:rPr lang="en-US" sz="4000" b="1" smtClean="0"/>
              <a:t>Generic Messages</a:t>
            </a:r>
          </a:p>
        </p:txBody>
      </p:sp>
      <p:sp>
        <p:nvSpPr>
          <p:cNvPr id="9113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1C2ACC0-5339-4F84-A972-05F904D16142}" type="slidenum">
              <a:rPr lang="en-US" smtClean="0"/>
              <a:pPr/>
              <a:t>86</a:t>
            </a:fld>
            <a:endParaRPr lang="en-US" smtClean="0"/>
          </a:p>
        </p:txBody>
      </p:sp>
      <p:sp>
        <p:nvSpPr>
          <p:cNvPr id="91140" name="Rectangle 3"/>
          <p:cNvSpPr>
            <a:spLocks noGrp="1" noChangeArrowheads="1"/>
          </p:cNvSpPr>
          <p:nvPr>
            <p:ph sz="quarter" idx="1"/>
          </p:nvPr>
        </p:nvSpPr>
        <p:spPr>
          <a:xfrm>
            <a:off x="305197" y="1600200"/>
            <a:ext cx="11699214" cy="5257800"/>
          </a:xfrm>
        </p:spPr>
        <p:txBody>
          <a:bodyPr>
            <a:normAutofit/>
          </a:bodyPr>
          <a:lstStyle/>
          <a:p>
            <a:pPr algn="just" eaLnBrk="1" hangingPunct="1">
              <a:lnSpc>
                <a:spcPct val="90000"/>
              </a:lnSpc>
            </a:pPr>
            <a:r>
              <a:rPr lang="en-US" dirty="0" smtClean="0"/>
              <a:t>Are direct promotion of product attributes or benefits without any claim of superiority.</a:t>
            </a:r>
          </a:p>
          <a:p>
            <a:pPr algn="just" eaLnBrk="1" hangingPunct="1">
              <a:lnSpc>
                <a:spcPct val="90000"/>
              </a:lnSpc>
            </a:pPr>
            <a:r>
              <a:rPr lang="en-US" dirty="0" smtClean="0"/>
              <a:t>This type of strategy works best for a firm that is clearly the market leader &amp; is the dominant company in the industry</a:t>
            </a:r>
          </a:p>
          <a:p>
            <a:pPr algn="just" eaLnBrk="1" hangingPunct="1">
              <a:lnSpc>
                <a:spcPct val="90000"/>
              </a:lnSpc>
            </a:pPr>
            <a:r>
              <a:rPr lang="en-US" dirty="0" smtClean="0"/>
              <a:t>The goal of this strategy is to make the brand synonymous with the product.</a:t>
            </a:r>
          </a:p>
          <a:p>
            <a:pPr algn="just" eaLnBrk="1" hangingPunct="1">
              <a:lnSpc>
                <a:spcPct val="90000"/>
              </a:lnSpc>
            </a:pPr>
            <a:r>
              <a:rPr lang="en-US" dirty="0" smtClean="0"/>
              <a:t>Ex 1 : when most consumers think of soup they think of Campbell's. </a:t>
            </a:r>
          </a:p>
          <a:p>
            <a:pPr algn="just" eaLnBrk="1" hangingPunct="1">
              <a:lnSpc>
                <a:spcPct val="90000"/>
              </a:lnSpc>
            </a:pPr>
            <a:r>
              <a:rPr lang="en-US" dirty="0" smtClean="0"/>
              <a:t>Ex 2 : Nintendo’s handheld games</a:t>
            </a:r>
          </a:p>
          <a:p>
            <a:pPr algn="just" eaLnBrk="1" hangingPunct="1">
              <a:lnSpc>
                <a:spcPct val="90000"/>
              </a:lnSpc>
            </a:pPr>
            <a:r>
              <a:rPr lang="en-US" dirty="0" smtClean="0"/>
              <a:t>Ex 3 : Intel Inside logo on all computers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r>
              <a:rPr lang="en-US" sz="4000" b="1" smtClean="0"/>
              <a:t>Preemptive Messages</a:t>
            </a:r>
          </a:p>
        </p:txBody>
      </p:sp>
      <p:sp>
        <p:nvSpPr>
          <p:cNvPr id="921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E7EE987-8514-4733-864A-087851F26BEF}" type="slidenum">
              <a:rPr lang="en-US" smtClean="0"/>
              <a:pPr/>
              <a:t>87</a:t>
            </a:fld>
            <a:endParaRPr lang="en-US" smtClean="0"/>
          </a:p>
        </p:txBody>
      </p:sp>
      <p:sp>
        <p:nvSpPr>
          <p:cNvPr id="92164" name="Rectangle 3"/>
          <p:cNvSpPr>
            <a:spLocks noGrp="1" noChangeArrowheads="1"/>
          </p:cNvSpPr>
          <p:nvPr>
            <p:ph sz="quarter" idx="1"/>
          </p:nvPr>
        </p:nvSpPr>
        <p:spPr>
          <a:xfrm>
            <a:off x="305197" y="1600200"/>
            <a:ext cx="11699214" cy="5029200"/>
          </a:xfrm>
        </p:spPr>
        <p:txBody>
          <a:bodyPr>
            <a:normAutofit/>
          </a:bodyPr>
          <a:lstStyle/>
          <a:p>
            <a:pPr algn="just" eaLnBrk="1" hangingPunct="1">
              <a:lnSpc>
                <a:spcPct val="80000"/>
              </a:lnSpc>
            </a:pPr>
            <a:r>
              <a:rPr lang="en-US" smtClean="0"/>
              <a:t>Claims superiority based on a products specific attribute or benefit</a:t>
            </a:r>
          </a:p>
          <a:p>
            <a:pPr algn="just" eaLnBrk="1" hangingPunct="1">
              <a:lnSpc>
                <a:spcPct val="80000"/>
              </a:lnSpc>
            </a:pPr>
            <a:endParaRPr lang="en-US" smtClean="0"/>
          </a:p>
          <a:p>
            <a:pPr algn="just" eaLnBrk="1" hangingPunct="1">
              <a:lnSpc>
                <a:spcPct val="80000"/>
              </a:lnSpc>
            </a:pPr>
            <a:r>
              <a:rPr lang="en-US" smtClean="0"/>
              <a:t>The idea is to prevent the competitor for producing the same or similar statement. </a:t>
            </a:r>
          </a:p>
          <a:p>
            <a:pPr algn="just" eaLnBrk="1" hangingPunct="1">
              <a:lnSpc>
                <a:spcPct val="80000"/>
              </a:lnSpc>
            </a:pPr>
            <a:r>
              <a:rPr lang="en-US" smtClean="0"/>
              <a:t>Ex: Crest toothpaste is so well known as the cavity fighter,………Mountain Dew,……</a:t>
            </a:r>
          </a:p>
          <a:p>
            <a:pPr algn="just" eaLnBrk="1" hangingPunct="1">
              <a:lnSpc>
                <a:spcPct val="80000"/>
              </a:lnSpc>
            </a:pPr>
            <a:r>
              <a:rPr lang="en-US" smtClean="0"/>
              <a:t>The key to effectively using this strategy is to be the first company to state the advantage. This keeps competitors from saying the same. </a:t>
            </a:r>
          </a:p>
          <a:p>
            <a:pPr algn="just" eaLnBrk="1" hangingPunct="1">
              <a:lnSpc>
                <a:spcPct val="80000"/>
              </a:lnSpc>
            </a:pPr>
            <a:r>
              <a:rPr lang="en-US" smtClean="0"/>
              <a:t>And if they do, they are viewed as “me-too” brands or “copycats”.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b="1" smtClean="0"/>
              <a:t>Unique Selling Proposition (USP)</a:t>
            </a:r>
          </a:p>
        </p:txBody>
      </p:sp>
      <p:sp>
        <p:nvSpPr>
          <p:cNvPr id="931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F7CB9A2-5005-403F-ACAC-F97341DDF424}" type="slidenum">
              <a:rPr lang="en-US" smtClean="0"/>
              <a:pPr/>
              <a:t>88</a:t>
            </a:fld>
            <a:endParaRPr lang="en-US" smtClean="0"/>
          </a:p>
        </p:txBody>
      </p:sp>
      <p:sp>
        <p:nvSpPr>
          <p:cNvPr id="93188" name="Rectangle 3"/>
          <p:cNvSpPr>
            <a:spLocks noGrp="1" noChangeArrowheads="1"/>
          </p:cNvSpPr>
          <p:nvPr>
            <p:ph sz="quarter" idx="1"/>
          </p:nvPr>
        </p:nvSpPr>
        <p:spPr>
          <a:xfrm>
            <a:off x="610394" y="1219201"/>
            <a:ext cx="10987088" cy="4937125"/>
          </a:xfrm>
        </p:spPr>
        <p:txBody>
          <a:bodyPr/>
          <a:lstStyle/>
          <a:p>
            <a:pPr algn="just" eaLnBrk="1" hangingPunct="1"/>
            <a:endParaRPr lang="en-US" smtClean="0"/>
          </a:p>
          <a:p>
            <a:pPr algn="just" eaLnBrk="1" hangingPunct="1"/>
            <a:r>
              <a:rPr lang="en-US" smtClean="0"/>
              <a:t>It is a explicit, testable claim of uniqueness that can be supported in some manner.</a:t>
            </a:r>
          </a:p>
          <a:p>
            <a:pPr algn="just" eaLnBrk="1" hangingPunct="1"/>
            <a:endParaRPr lang="en-US" smtClean="0"/>
          </a:p>
          <a:p>
            <a:pPr algn="just" eaLnBrk="1" hangingPunct="1"/>
            <a:r>
              <a:rPr lang="en-US" smtClean="0"/>
              <a:t>Ex: Reebok claims that it is the only shoes that uses DMX technology that allows for better fit. Reebok can use this as its USP because the company holds patent on DMX technology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hangingPunct="1"/>
            <a:r>
              <a:rPr lang="en-US" sz="4000" b="1" smtClean="0"/>
              <a:t>Hyperbole</a:t>
            </a:r>
          </a:p>
        </p:txBody>
      </p:sp>
      <p:sp>
        <p:nvSpPr>
          <p:cNvPr id="942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8EF3D73-319A-4956-B08D-CC3D227AA356}" type="slidenum">
              <a:rPr lang="en-US" smtClean="0"/>
              <a:pPr/>
              <a:t>89</a:t>
            </a:fld>
            <a:endParaRPr lang="en-US" smtClean="0"/>
          </a:p>
        </p:txBody>
      </p:sp>
      <p:sp>
        <p:nvSpPr>
          <p:cNvPr id="94212" name="Rectangle 3"/>
          <p:cNvSpPr>
            <a:spLocks noGrp="1" noChangeArrowheads="1"/>
          </p:cNvSpPr>
          <p:nvPr>
            <p:ph sz="quarter" idx="1"/>
          </p:nvPr>
        </p:nvSpPr>
        <p:spPr>
          <a:xfrm>
            <a:off x="610394" y="1600200"/>
            <a:ext cx="10987088" cy="4953000"/>
          </a:xfrm>
        </p:spPr>
        <p:txBody>
          <a:bodyPr/>
          <a:lstStyle/>
          <a:p>
            <a:pPr algn="just" eaLnBrk="1" hangingPunct="1">
              <a:lnSpc>
                <a:spcPct val="90000"/>
              </a:lnSpc>
            </a:pPr>
            <a:r>
              <a:rPr lang="en-US" smtClean="0"/>
              <a:t>This approach makes an untestable claim based on some attribute or benefit.</a:t>
            </a:r>
          </a:p>
          <a:p>
            <a:pPr algn="just" eaLnBrk="1" hangingPunct="1">
              <a:lnSpc>
                <a:spcPct val="90000"/>
              </a:lnSpc>
            </a:pPr>
            <a:endParaRPr lang="en-US" smtClean="0"/>
          </a:p>
          <a:p>
            <a:pPr algn="just" eaLnBrk="1" hangingPunct="1">
              <a:lnSpc>
                <a:spcPct val="90000"/>
              </a:lnSpc>
            </a:pPr>
            <a:r>
              <a:rPr lang="en-US" smtClean="0"/>
              <a:t>When NBC claims that its Thursday night line-up is “ America’s favorite night of television,” the claim is hyperbole.</a:t>
            </a:r>
          </a:p>
          <a:p>
            <a:pPr algn="just" eaLnBrk="1" hangingPunct="1">
              <a:lnSpc>
                <a:spcPct val="90000"/>
              </a:lnSpc>
            </a:pPr>
            <a:endParaRPr lang="en-US" smtClean="0"/>
          </a:p>
          <a:p>
            <a:pPr algn="just" eaLnBrk="1" hangingPunct="1">
              <a:lnSpc>
                <a:spcPct val="90000"/>
              </a:lnSpc>
            </a:pPr>
            <a:r>
              <a:rPr lang="en-US" smtClean="0"/>
              <a:t>These claims do not have to be substantiated which makes the cognitive strategy quite popular.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2800" b="1" dirty="0" smtClean="0"/>
              <a:t>ADVERTISING &amp; MARKETING</a:t>
            </a:r>
          </a:p>
        </p:txBody>
      </p:sp>
      <p:sp>
        <p:nvSpPr>
          <p:cNvPr id="1945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normAutofit/>
          </a:bodyPr>
          <a:lstStyle/>
          <a:p>
            <a:fld id="{28F6DC92-AB51-477C-AAB8-9C7861D08F69}" type="slidenum">
              <a:rPr lang="en-US" smtClean="0"/>
              <a:pPr/>
              <a:t>9</a:t>
            </a:fld>
            <a:endParaRPr lang="en-US" smtClean="0"/>
          </a:p>
        </p:txBody>
      </p:sp>
      <p:sp>
        <p:nvSpPr>
          <p:cNvPr id="13315" name="Rectangle 3"/>
          <p:cNvSpPr>
            <a:spLocks noGrp="1" noChangeArrowheads="1"/>
          </p:cNvSpPr>
          <p:nvPr>
            <p:ph sz="quarter" idx="1"/>
          </p:nvPr>
        </p:nvSpPr>
        <p:spPr>
          <a:xfrm>
            <a:off x="610394" y="1600200"/>
            <a:ext cx="10580158" cy="4724400"/>
          </a:xfrm>
        </p:spPr>
        <p:txBody>
          <a:bodyPr>
            <a:normAutofit fontScale="92500" lnSpcReduction="10000"/>
          </a:bodyPr>
          <a:lstStyle/>
          <a:p>
            <a:pPr marL="320040" indent="-320040" algn="just" eaLnBrk="1" fontAlgn="auto" hangingPunct="1">
              <a:lnSpc>
                <a:spcPct val="150000"/>
              </a:lnSpc>
              <a:spcAft>
                <a:spcPts val="0"/>
              </a:spcAft>
              <a:buFont typeface="Wingdings" pitchFamily="2" charset="2"/>
              <a:buNone/>
              <a:defRPr/>
            </a:pPr>
            <a:r>
              <a:rPr lang="en-US" dirty="0"/>
              <a:t>	</a:t>
            </a:r>
            <a:r>
              <a:rPr lang="en-US" sz="3900" dirty="0" smtClean="0"/>
              <a:t>According </a:t>
            </a:r>
            <a:r>
              <a:rPr lang="en-US" sz="3900" dirty="0"/>
              <a:t>to </a:t>
            </a:r>
            <a:r>
              <a:rPr lang="en-US" sz="3900" b="1" i="1" dirty="0"/>
              <a:t>American Marketing Association</a:t>
            </a:r>
            <a:r>
              <a:rPr lang="en-US" sz="3900" dirty="0"/>
              <a:t>, marketing is the conception, pricing, promotion and distribution of ideas goods and services that satisfy the needs of individuals and organizations.</a:t>
            </a:r>
          </a:p>
          <a:p>
            <a:pPr marL="320040" indent="-320040" algn="just" eaLnBrk="1" fontAlgn="auto" hangingPunct="1">
              <a:lnSpc>
                <a:spcPct val="90000"/>
              </a:lnSpc>
              <a:spcAft>
                <a:spcPts val="0"/>
              </a:spcAft>
              <a:buFont typeface="Wingdings" pitchFamily="2" charset="2"/>
              <a:buNone/>
              <a:defRPr/>
            </a:pPr>
            <a:endParaRPr lang="en-US" sz="4400" dirty="0"/>
          </a:p>
          <a:p>
            <a:pPr marL="320040" indent="-320040" algn="just" eaLnBrk="1" fontAlgn="auto" hangingPunct="1">
              <a:lnSpc>
                <a:spcPct val="90000"/>
              </a:lnSpc>
              <a:spcAft>
                <a:spcPts val="0"/>
              </a:spcAft>
              <a:buFont typeface="Wingdings" pitchFamily="2" charset="2"/>
              <a:buNone/>
              <a:defRPr/>
            </a:pPr>
            <a:r>
              <a:rPr lang="en-US" sz="3900" dirty="0"/>
              <a:t>Advertising plays an important but relatively limited  role in marketing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eaLnBrk="1" hangingPunct="1"/>
            <a:r>
              <a:rPr lang="en-US" sz="4000" b="1" smtClean="0"/>
              <a:t>Comparative Advertisements</a:t>
            </a:r>
          </a:p>
        </p:txBody>
      </p:sp>
      <p:sp>
        <p:nvSpPr>
          <p:cNvPr id="95235"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A54089C-39EC-42B0-862B-53B3A7854D47}" type="slidenum">
              <a:rPr lang="en-US" smtClean="0"/>
              <a:pPr/>
              <a:t>90</a:t>
            </a:fld>
            <a:endParaRPr lang="en-US" smtClean="0"/>
          </a:p>
        </p:txBody>
      </p:sp>
      <p:sp>
        <p:nvSpPr>
          <p:cNvPr id="95236" name="Rectangle 3"/>
          <p:cNvSpPr>
            <a:spLocks noGrp="1" noChangeArrowheads="1"/>
          </p:cNvSpPr>
          <p:nvPr>
            <p:ph sz="quarter" idx="1"/>
          </p:nvPr>
        </p:nvSpPr>
        <p:spPr>
          <a:xfrm>
            <a:off x="610394" y="1600200"/>
            <a:ext cx="10987088" cy="5029200"/>
          </a:xfrm>
        </p:spPr>
        <p:txBody>
          <a:bodyPr/>
          <a:lstStyle/>
          <a:p>
            <a:pPr algn="just" eaLnBrk="1" hangingPunct="1"/>
            <a:endParaRPr lang="en-US" dirty="0" smtClean="0"/>
          </a:p>
          <a:p>
            <a:pPr algn="just" eaLnBrk="1" hangingPunct="1"/>
            <a:r>
              <a:rPr lang="en-US" dirty="0" smtClean="0"/>
              <a:t>When an advertiser directly or indirectly compares a good or service to the competition, it is the comparative method. </a:t>
            </a:r>
          </a:p>
          <a:p>
            <a:pPr algn="just" eaLnBrk="1" hangingPunct="1"/>
            <a:endParaRPr lang="en-US" dirty="0" smtClean="0"/>
          </a:p>
          <a:p>
            <a:pPr algn="just" eaLnBrk="1" hangingPunct="1"/>
            <a:r>
              <a:rPr lang="en-US" dirty="0" smtClean="0"/>
              <a:t>Ex: VISA brags that many merchants using the card will not accept American Express. Burger King explains that the advantage of flame broiling as opposed to frying, which McDonalds and Wendy’s use</a:t>
            </a:r>
          </a:p>
          <a:p>
            <a:pPr algn="just" eaLnBrk="1" hangingPunct="1"/>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EFDF457-56CA-402C-84F3-95137D778C80}" type="slidenum">
              <a:rPr lang="en-US" smtClean="0"/>
              <a:pPr/>
              <a:t>91</a:t>
            </a:fld>
            <a:endParaRPr lang="en-US" smtClean="0"/>
          </a:p>
        </p:txBody>
      </p:sp>
      <p:sp>
        <p:nvSpPr>
          <p:cNvPr id="96259" name="Rectangle 3"/>
          <p:cNvSpPr>
            <a:spLocks noGrp="1" noChangeArrowheads="1"/>
          </p:cNvSpPr>
          <p:nvPr>
            <p:ph sz="quarter" idx="1"/>
          </p:nvPr>
        </p:nvSpPr>
        <p:spPr>
          <a:xfrm>
            <a:off x="610394" y="1524000"/>
            <a:ext cx="10987088" cy="5029200"/>
          </a:xfrm>
        </p:spPr>
        <p:txBody>
          <a:bodyPr/>
          <a:lstStyle/>
          <a:p>
            <a:pPr algn="just" eaLnBrk="1" hangingPunct="1">
              <a:lnSpc>
                <a:spcPct val="90000"/>
              </a:lnSpc>
            </a:pPr>
            <a:r>
              <a:rPr lang="en-US" smtClean="0"/>
              <a:t>The major advantage of comparative ads is that they often capture the consumers attention. In this way brand awareness and message awareness increase. Consumers tend to remember more of the ad</a:t>
            </a:r>
          </a:p>
          <a:p>
            <a:pPr algn="just" eaLnBrk="1" hangingPunct="1">
              <a:lnSpc>
                <a:spcPct val="90000"/>
              </a:lnSpc>
            </a:pPr>
            <a:endParaRPr lang="en-US" smtClean="0"/>
          </a:p>
          <a:p>
            <a:pPr algn="just" eaLnBrk="1" hangingPunct="1">
              <a:lnSpc>
                <a:spcPct val="90000"/>
              </a:lnSpc>
            </a:pPr>
            <a:r>
              <a:rPr lang="en-US" smtClean="0"/>
              <a:t>On the other hand if the advertisements tries to demean or negatively impact the competitor's product/service in favor of its own product/service, viewers can perceive it unfavorably.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10394" y="277814"/>
            <a:ext cx="10987088" cy="788987"/>
          </a:xfrm>
        </p:spPr>
        <p:txBody>
          <a:bodyPr/>
          <a:lstStyle/>
          <a:p>
            <a:pPr algn="ctr" eaLnBrk="1" hangingPunct="1"/>
            <a:r>
              <a:rPr lang="en-US" sz="4000" b="1" smtClean="0"/>
              <a:t>AFFECTIVE</a:t>
            </a:r>
            <a:r>
              <a:rPr lang="en-US" sz="4000" smtClean="0"/>
              <a:t> </a:t>
            </a:r>
            <a:r>
              <a:rPr lang="en-US" sz="4000" b="1" smtClean="0"/>
              <a:t>STARTEGIES</a:t>
            </a:r>
          </a:p>
        </p:txBody>
      </p:sp>
      <p:sp>
        <p:nvSpPr>
          <p:cNvPr id="9728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A760B71-C120-4B90-9E8C-2B749CA9B5FA}" type="slidenum">
              <a:rPr lang="en-US" smtClean="0"/>
              <a:pPr/>
              <a:t>92</a:t>
            </a:fld>
            <a:endParaRPr lang="en-US" smtClean="0"/>
          </a:p>
        </p:txBody>
      </p:sp>
      <p:sp>
        <p:nvSpPr>
          <p:cNvPr id="97284" name="Rectangle 3"/>
          <p:cNvSpPr>
            <a:spLocks noGrp="1" noChangeArrowheads="1"/>
          </p:cNvSpPr>
          <p:nvPr>
            <p:ph sz="quarter" idx="1"/>
          </p:nvPr>
        </p:nvSpPr>
        <p:spPr>
          <a:xfrm>
            <a:off x="305197" y="1600200"/>
            <a:ext cx="11597481" cy="5029200"/>
          </a:xfrm>
        </p:spPr>
        <p:txBody>
          <a:bodyPr/>
          <a:lstStyle/>
          <a:p>
            <a:pPr algn="just" eaLnBrk="1" hangingPunct="1"/>
            <a:r>
              <a:rPr lang="en-US" smtClean="0"/>
              <a:t>They invoke feelings or emotions and match those feeling with the good, service or company</a:t>
            </a:r>
          </a:p>
          <a:p>
            <a:pPr algn="just" eaLnBrk="1" hangingPunct="1"/>
            <a:endParaRPr lang="en-US" smtClean="0"/>
          </a:p>
          <a:p>
            <a:pPr algn="just" eaLnBrk="1" hangingPunct="1"/>
            <a:r>
              <a:rPr lang="en-US" smtClean="0"/>
              <a:t>An emotion such as love can be used to convince consumers that a product such as Cheerios is a superior breakfast cereal for loved ones. The advt shows 3 generations of a family with the combined words, “Your heart has better things to deal with that heart problems.”</a:t>
            </a:r>
          </a:p>
          <a:p>
            <a:pPr algn="just" eaLnBrk="1" hangingPunct="1"/>
            <a:endParaRPr lang="en-US" smtClean="0"/>
          </a:p>
          <a:p>
            <a:pPr algn="just" eaLnBrk="1" hangingPunct="1"/>
            <a:endParaRPr lang="en-US" sz="36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6E6768-B0FE-4617-864B-E5DCEA591AFD}" type="slidenum">
              <a:rPr lang="en-US" smtClean="0"/>
              <a:pPr/>
              <a:t>93</a:t>
            </a:fld>
            <a:endParaRPr lang="en-US" smtClean="0"/>
          </a:p>
        </p:txBody>
      </p:sp>
      <p:sp>
        <p:nvSpPr>
          <p:cNvPr id="102402" name="Rectangle 3"/>
          <p:cNvSpPr>
            <a:spLocks noGrp="1" noChangeArrowheads="1"/>
          </p:cNvSpPr>
          <p:nvPr>
            <p:ph sz="quarter" idx="1"/>
          </p:nvPr>
        </p:nvSpPr>
        <p:spPr>
          <a:xfrm>
            <a:off x="305197" y="1143000"/>
            <a:ext cx="11597481" cy="5562600"/>
          </a:xfrm>
        </p:spPr>
        <p:txBody>
          <a:bodyPr>
            <a:normAutofit/>
          </a:bodyPr>
          <a:lstStyle/>
          <a:p>
            <a:pPr marL="320040" indent="-320040" algn="just" eaLnBrk="1" fontAlgn="auto" hangingPunct="1">
              <a:lnSpc>
                <a:spcPct val="90000"/>
              </a:lnSpc>
              <a:spcAft>
                <a:spcPts val="0"/>
              </a:spcAft>
              <a:buFont typeface="Wingdings"/>
              <a:buChar char=""/>
              <a:defRPr/>
            </a:pPr>
            <a:r>
              <a:rPr lang="en-US" sz="2800" dirty="0" smtClean="0"/>
              <a:t>Affective strategies are of 2 types:</a:t>
            </a:r>
          </a:p>
          <a:p>
            <a:pPr marL="640080" lvl="1" indent="-274320" algn="just" eaLnBrk="1" fontAlgn="auto" hangingPunct="1">
              <a:lnSpc>
                <a:spcPct val="90000"/>
              </a:lnSpc>
              <a:spcAft>
                <a:spcPts val="0"/>
              </a:spcAft>
              <a:buFont typeface="Wingdings 2"/>
              <a:buChar char=""/>
              <a:defRPr/>
            </a:pPr>
            <a:r>
              <a:rPr lang="en-US" i="1" dirty="0" smtClean="0"/>
              <a:t>Resonance Advertising</a:t>
            </a:r>
          </a:p>
          <a:p>
            <a:pPr marL="640080" lvl="1" indent="-274320" eaLnBrk="1" fontAlgn="auto" hangingPunct="1">
              <a:lnSpc>
                <a:spcPct val="90000"/>
              </a:lnSpc>
              <a:spcAft>
                <a:spcPts val="0"/>
              </a:spcAft>
              <a:buFont typeface="Wingdings 2"/>
              <a:buChar char=""/>
              <a:defRPr/>
            </a:pPr>
            <a:r>
              <a:rPr lang="en-US" i="1" dirty="0" smtClean="0"/>
              <a:t>Emotional Advertising</a:t>
            </a:r>
          </a:p>
          <a:p>
            <a:pPr marL="640080" lvl="1" indent="-274320" eaLnBrk="1" fontAlgn="auto" hangingPunct="1">
              <a:lnSpc>
                <a:spcPct val="90000"/>
              </a:lnSpc>
              <a:spcAft>
                <a:spcPts val="0"/>
              </a:spcAft>
              <a:buFont typeface="Wingdings 3" pitchFamily="18" charset="2"/>
              <a:buNone/>
              <a:defRPr/>
            </a:pPr>
            <a:endParaRPr lang="en-US" sz="2400" i="1" dirty="0" smtClean="0"/>
          </a:p>
          <a:p>
            <a:pPr marL="320040" indent="-320040" algn="just" eaLnBrk="1" fontAlgn="auto" hangingPunct="1">
              <a:lnSpc>
                <a:spcPct val="90000"/>
              </a:lnSpc>
              <a:spcAft>
                <a:spcPts val="0"/>
              </a:spcAft>
              <a:buFont typeface="Wingdings"/>
              <a:buChar char=""/>
              <a:defRPr/>
            </a:pPr>
            <a:r>
              <a:rPr lang="en-US" sz="2800" dirty="0" smtClean="0"/>
              <a:t>Resonance Advertising tries to connect a product with a consumers experience to develop stronger ties between the product and the consumer. </a:t>
            </a:r>
            <a:endParaRPr lang="en-US" sz="1000" dirty="0" smtClean="0"/>
          </a:p>
          <a:p>
            <a:pPr marL="320040" indent="-320040" algn="just" eaLnBrk="1" fontAlgn="auto" hangingPunct="1">
              <a:lnSpc>
                <a:spcPct val="90000"/>
              </a:lnSpc>
              <a:spcAft>
                <a:spcPts val="0"/>
              </a:spcAft>
              <a:buFont typeface="Wingdings"/>
              <a:buChar char=""/>
              <a:defRPr/>
            </a:pPr>
            <a:endParaRPr lang="en-US" sz="1050" dirty="0" smtClean="0"/>
          </a:p>
          <a:p>
            <a:pPr marL="320040" indent="-320040" algn="just" eaLnBrk="1" fontAlgn="auto" hangingPunct="1">
              <a:lnSpc>
                <a:spcPct val="90000"/>
              </a:lnSpc>
              <a:spcAft>
                <a:spcPts val="0"/>
              </a:spcAft>
              <a:buFont typeface="Wingdings"/>
              <a:buChar char=""/>
              <a:defRPr/>
            </a:pPr>
            <a:r>
              <a:rPr lang="en-US" sz="2800" dirty="0" smtClean="0"/>
              <a:t>Emotional advertising tries to bring about powerful emotions that eventually lead to product recall and choice. Many emotions can be connected to a product such as glamour, luxury, pleasure, romance, happiness, fun etc.</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10394" y="277814"/>
            <a:ext cx="10987088" cy="865187"/>
          </a:xfrm>
        </p:spPr>
        <p:txBody>
          <a:bodyPr/>
          <a:lstStyle/>
          <a:p>
            <a:pPr algn="ctr" eaLnBrk="1" hangingPunct="1"/>
            <a:r>
              <a:rPr lang="en-US" sz="4000" b="1" smtClean="0"/>
              <a:t>CONATIVE STRATEGIES</a:t>
            </a:r>
          </a:p>
        </p:txBody>
      </p:sp>
      <p:sp>
        <p:nvSpPr>
          <p:cNvPr id="9933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BC44C6B-B94C-4BA0-8868-2E5BE9218527}" type="slidenum">
              <a:rPr lang="en-US" smtClean="0"/>
              <a:pPr/>
              <a:t>94</a:t>
            </a:fld>
            <a:endParaRPr lang="en-US" smtClean="0"/>
          </a:p>
        </p:txBody>
      </p:sp>
      <p:sp>
        <p:nvSpPr>
          <p:cNvPr id="99332" name="Rectangle 3"/>
          <p:cNvSpPr>
            <a:spLocks noGrp="1" noChangeArrowheads="1"/>
          </p:cNvSpPr>
          <p:nvPr>
            <p:ph sz="quarter" idx="1"/>
          </p:nvPr>
        </p:nvSpPr>
        <p:spPr>
          <a:xfrm>
            <a:off x="610394" y="1600200"/>
            <a:ext cx="10987088" cy="5029200"/>
          </a:xfrm>
        </p:spPr>
        <p:txBody>
          <a:bodyPr/>
          <a:lstStyle/>
          <a:p>
            <a:pPr algn="just" eaLnBrk="1" hangingPunct="1">
              <a:lnSpc>
                <a:spcPct val="90000"/>
              </a:lnSpc>
            </a:pPr>
            <a:r>
              <a:rPr lang="en-US" smtClean="0"/>
              <a:t>Conative message strategies are designed to lead more directly to some type of consumer response. </a:t>
            </a:r>
          </a:p>
          <a:p>
            <a:pPr algn="just" eaLnBrk="1" hangingPunct="1">
              <a:lnSpc>
                <a:spcPct val="90000"/>
              </a:lnSpc>
            </a:pPr>
            <a:endParaRPr lang="en-US" smtClean="0"/>
          </a:p>
          <a:p>
            <a:pPr algn="just" eaLnBrk="1" hangingPunct="1">
              <a:lnSpc>
                <a:spcPct val="90000"/>
              </a:lnSpc>
            </a:pPr>
            <a:r>
              <a:rPr lang="en-US" smtClean="0"/>
              <a:t>The goal of a conative strategy is to bring about a desired action. </a:t>
            </a:r>
          </a:p>
          <a:p>
            <a:pPr algn="just" eaLnBrk="1" hangingPunct="1">
              <a:lnSpc>
                <a:spcPct val="90000"/>
              </a:lnSpc>
            </a:pPr>
            <a:endParaRPr lang="en-US" smtClean="0"/>
          </a:p>
          <a:p>
            <a:pPr algn="just" eaLnBrk="1" hangingPunct="1">
              <a:lnSpc>
                <a:spcPct val="90000"/>
              </a:lnSpc>
            </a:pPr>
            <a:r>
              <a:rPr lang="en-US" smtClean="0"/>
              <a:t>The </a:t>
            </a:r>
            <a:r>
              <a:rPr lang="en-US" b="1" smtClean="0"/>
              <a:t>2 categories </a:t>
            </a:r>
            <a:r>
              <a:rPr lang="en-US" smtClean="0"/>
              <a:t>of conative advertisements are :</a:t>
            </a:r>
          </a:p>
          <a:p>
            <a:pPr lvl="2" algn="just" eaLnBrk="1" hangingPunct="1">
              <a:lnSpc>
                <a:spcPct val="90000"/>
              </a:lnSpc>
            </a:pPr>
            <a:endParaRPr lang="en-US" smtClean="0"/>
          </a:p>
          <a:p>
            <a:pPr lvl="2" algn="just" eaLnBrk="1" hangingPunct="1">
              <a:lnSpc>
                <a:spcPct val="90000"/>
              </a:lnSpc>
            </a:pPr>
            <a:r>
              <a:rPr lang="en-US" sz="2700" smtClean="0"/>
              <a:t>Action-inducing conative advertisements </a:t>
            </a:r>
          </a:p>
          <a:p>
            <a:pPr lvl="2" eaLnBrk="1" hangingPunct="1">
              <a:lnSpc>
                <a:spcPct val="90000"/>
              </a:lnSpc>
            </a:pPr>
            <a:r>
              <a:rPr lang="en-US" sz="2700" smtClean="0"/>
              <a:t>Promotional Support Conative advertisements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10394" y="277814"/>
            <a:ext cx="10987088" cy="865187"/>
          </a:xfrm>
        </p:spPr>
        <p:txBody>
          <a:bodyPr/>
          <a:lstStyle/>
          <a:p>
            <a:pPr algn="ctr" eaLnBrk="1" hangingPunct="1"/>
            <a:r>
              <a:rPr lang="en-US" sz="4000" b="1" smtClean="0"/>
              <a:t>EXECUTIONAL FRAMEWORK</a:t>
            </a:r>
          </a:p>
        </p:txBody>
      </p:sp>
      <p:sp>
        <p:nvSpPr>
          <p:cNvPr id="10035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7CC8B71-FE6B-4D55-843B-FC7338394834}" type="slidenum">
              <a:rPr lang="en-US" smtClean="0"/>
              <a:pPr/>
              <a:t>95</a:t>
            </a:fld>
            <a:endParaRPr lang="en-US" smtClean="0"/>
          </a:p>
        </p:txBody>
      </p:sp>
      <p:sp>
        <p:nvSpPr>
          <p:cNvPr id="100356" name="Rectangle 3"/>
          <p:cNvSpPr>
            <a:spLocks noGrp="1" noChangeArrowheads="1"/>
          </p:cNvSpPr>
          <p:nvPr>
            <p:ph sz="quarter" idx="1"/>
          </p:nvPr>
        </p:nvSpPr>
        <p:spPr>
          <a:xfrm>
            <a:off x="610394" y="1600200"/>
            <a:ext cx="10987088" cy="5029200"/>
          </a:xfrm>
        </p:spPr>
        <p:txBody>
          <a:bodyPr/>
          <a:lstStyle/>
          <a:p>
            <a:pPr algn="just" eaLnBrk="1" hangingPunct="1"/>
            <a:r>
              <a:rPr lang="en-US" smtClean="0"/>
              <a:t>An executional framework is the manner in which an ad appeal is presented. This step is always next to advertisement appeal. Some of the executional frameworks are as listed below:</a:t>
            </a:r>
          </a:p>
        </p:txBody>
      </p:sp>
      <p:sp>
        <p:nvSpPr>
          <p:cNvPr id="100357" name="AutoShape 4"/>
          <p:cNvSpPr>
            <a:spLocks noChangeArrowheads="1"/>
          </p:cNvSpPr>
          <p:nvPr/>
        </p:nvSpPr>
        <p:spPr bwMode="auto">
          <a:xfrm>
            <a:off x="1729449" y="3733800"/>
            <a:ext cx="3764095" cy="2743200"/>
          </a:xfrm>
          <a:prstGeom prst="flowChartAlternateProcess">
            <a:avLst/>
          </a:prstGeom>
          <a:noFill/>
          <a:ln w="19050">
            <a:solidFill>
              <a:schemeClr val="tx1"/>
            </a:solidFill>
            <a:miter lim="800000"/>
            <a:headEnd/>
            <a:tailEnd/>
          </a:ln>
        </p:spPr>
        <p:txBody>
          <a:bodyPr wrap="none" anchor="ctr"/>
          <a:lstStyle/>
          <a:p>
            <a:endParaRPr lang="en-US" sz="2000"/>
          </a:p>
          <a:p>
            <a:endParaRPr lang="en-US" sz="2000"/>
          </a:p>
          <a:p>
            <a:pPr>
              <a:buFontTx/>
              <a:buChar char="•"/>
            </a:pPr>
            <a:r>
              <a:rPr lang="en-US" sz="2000"/>
              <a:t>   </a:t>
            </a:r>
            <a:r>
              <a:rPr lang="en-US" sz="2400"/>
              <a:t>Animation</a:t>
            </a:r>
          </a:p>
          <a:p>
            <a:pPr>
              <a:buFontTx/>
              <a:buChar char="•"/>
            </a:pPr>
            <a:endParaRPr lang="en-US" sz="2400"/>
          </a:p>
          <a:p>
            <a:pPr>
              <a:buFontTx/>
              <a:buChar char="•"/>
            </a:pPr>
            <a:r>
              <a:rPr lang="en-US" sz="2400"/>
              <a:t>   Slice of Life</a:t>
            </a:r>
          </a:p>
          <a:p>
            <a:pPr>
              <a:buFontTx/>
              <a:buChar char="•"/>
            </a:pPr>
            <a:endParaRPr lang="en-US" sz="2400"/>
          </a:p>
          <a:p>
            <a:pPr>
              <a:buFontTx/>
              <a:buChar char="•"/>
            </a:pPr>
            <a:r>
              <a:rPr lang="en-US" sz="2400"/>
              <a:t>   Dramatization</a:t>
            </a:r>
          </a:p>
          <a:p>
            <a:pPr>
              <a:buFontTx/>
              <a:buChar char="•"/>
            </a:pPr>
            <a:endParaRPr lang="en-US" sz="2400"/>
          </a:p>
          <a:p>
            <a:pPr>
              <a:buFontTx/>
              <a:buChar char="•"/>
            </a:pPr>
            <a:r>
              <a:rPr lang="en-US" sz="2400"/>
              <a:t>   Testimonial</a:t>
            </a:r>
          </a:p>
          <a:p>
            <a:pPr>
              <a:buFontTx/>
              <a:buChar char="•"/>
            </a:pPr>
            <a:endParaRPr lang="en-US" sz="2400"/>
          </a:p>
          <a:p>
            <a:endParaRPr lang="en-US" sz="2400"/>
          </a:p>
        </p:txBody>
      </p:sp>
      <p:sp>
        <p:nvSpPr>
          <p:cNvPr id="100358" name="AutoShape 5"/>
          <p:cNvSpPr>
            <a:spLocks noChangeArrowheads="1"/>
          </p:cNvSpPr>
          <p:nvPr/>
        </p:nvSpPr>
        <p:spPr bwMode="auto">
          <a:xfrm>
            <a:off x="6816064" y="3733800"/>
            <a:ext cx="3458898" cy="2743200"/>
          </a:xfrm>
          <a:prstGeom prst="flowChartAlternateProcess">
            <a:avLst/>
          </a:prstGeom>
          <a:noFill/>
          <a:ln w="9525">
            <a:solidFill>
              <a:schemeClr val="tx1"/>
            </a:solidFill>
            <a:miter lim="800000"/>
            <a:headEnd/>
            <a:tailEnd/>
          </a:ln>
        </p:spPr>
        <p:txBody>
          <a:bodyPr wrap="none" anchor="ctr"/>
          <a:lstStyle/>
          <a:p>
            <a:pPr>
              <a:buFontTx/>
              <a:buBlip>
                <a:blip r:embed="rId2"/>
              </a:buBlip>
            </a:pPr>
            <a:endParaRPr lang="en-US" sz="2000"/>
          </a:p>
          <a:p>
            <a:pPr>
              <a:buFontTx/>
              <a:buBlip>
                <a:blip r:embed="rId2"/>
              </a:buBlip>
            </a:pPr>
            <a:endParaRPr lang="en-US" sz="2000"/>
          </a:p>
          <a:p>
            <a:pPr>
              <a:buFontTx/>
              <a:buChar char="•"/>
            </a:pPr>
            <a:r>
              <a:rPr lang="en-US" sz="2000"/>
              <a:t>   </a:t>
            </a:r>
            <a:r>
              <a:rPr lang="en-US" sz="2400"/>
              <a:t>Authoritative</a:t>
            </a:r>
          </a:p>
          <a:p>
            <a:pPr>
              <a:buFontTx/>
              <a:buChar char="•"/>
            </a:pPr>
            <a:endParaRPr lang="en-US" sz="2400"/>
          </a:p>
          <a:p>
            <a:pPr>
              <a:buFontTx/>
              <a:buChar char="•"/>
            </a:pPr>
            <a:r>
              <a:rPr lang="en-US" sz="2400"/>
              <a:t>   Demonstration</a:t>
            </a:r>
          </a:p>
          <a:p>
            <a:pPr>
              <a:buFontTx/>
              <a:buChar char="•"/>
            </a:pPr>
            <a:endParaRPr lang="en-US" sz="2400"/>
          </a:p>
          <a:p>
            <a:pPr>
              <a:buFontTx/>
              <a:buChar char="•"/>
            </a:pPr>
            <a:r>
              <a:rPr lang="en-US" sz="2400"/>
              <a:t>   Fantasy</a:t>
            </a:r>
          </a:p>
          <a:p>
            <a:pPr>
              <a:buFontTx/>
              <a:buChar char="•"/>
            </a:pPr>
            <a:endParaRPr lang="en-US" sz="2400"/>
          </a:p>
          <a:p>
            <a:pPr>
              <a:buFontTx/>
              <a:buChar char="•"/>
            </a:pPr>
            <a:r>
              <a:rPr lang="en-US" sz="2400"/>
              <a:t>   Informative</a:t>
            </a:r>
          </a:p>
          <a:p>
            <a:pPr>
              <a:buFontTx/>
              <a:buBlip>
                <a:blip r:embed="rId2"/>
              </a:buBlip>
            </a:pPr>
            <a:endParaRPr lang="en-US" sz="2400"/>
          </a:p>
          <a:p>
            <a:endParaRPr lang="en-US" sz="20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r>
              <a:rPr lang="en-US" sz="4000" b="1" smtClean="0"/>
              <a:t>ANIMATIONS</a:t>
            </a:r>
            <a:endParaRPr lang="en-US" b="1" smtClean="0"/>
          </a:p>
        </p:txBody>
      </p:sp>
      <p:sp>
        <p:nvSpPr>
          <p:cNvPr id="10137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84CEDB7-207A-4E45-A1CB-A4AEABA677D2}" type="slidenum">
              <a:rPr lang="en-US" smtClean="0"/>
              <a:pPr/>
              <a:t>96</a:t>
            </a:fld>
            <a:endParaRPr lang="en-US" smtClean="0"/>
          </a:p>
        </p:txBody>
      </p:sp>
      <p:sp>
        <p:nvSpPr>
          <p:cNvPr id="101380" name="Rectangle 3"/>
          <p:cNvSpPr>
            <a:spLocks noGrp="1" noChangeArrowheads="1"/>
          </p:cNvSpPr>
          <p:nvPr>
            <p:ph sz="quarter" idx="1"/>
          </p:nvPr>
        </p:nvSpPr>
        <p:spPr>
          <a:xfrm>
            <a:off x="610394" y="1371600"/>
            <a:ext cx="10987088" cy="5105400"/>
          </a:xfrm>
        </p:spPr>
        <p:txBody>
          <a:bodyPr/>
          <a:lstStyle/>
          <a:p>
            <a:pPr eaLnBrk="1" hangingPunct="1"/>
            <a:r>
              <a:rPr lang="en-US" sz="2800" smtClean="0"/>
              <a:t>Popular type</a:t>
            </a:r>
          </a:p>
          <a:p>
            <a:pPr algn="just" eaLnBrk="1" hangingPunct="1"/>
            <a:r>
              <a:rPr lang="en-US" sz="2800" smtClean="0"/>
              <a:t>Growing sophistication of computer grapics programs </a:t>
            </a:r>
          </a:p>
          <a:p>
            <a:pPr algn="just" eaLnBrk="1" hangingPunct="1"/>
            <a:r>
              <a:rPr lang="en-US" sz="2800" smtClean="0"/>
              <a:t>Latest animation technique – Roto-scoping…which helps to merge live and animated characters in the same frame. They are also capable of merging or modifying various live scenes within the same frame</a:t>
            </a:r>
          </a:p>
          <a:p>
            <a:pPr algn="just" eaLnBrk="1" hangingPunct="1"/>
            <a:r>
              <a:rPr lang="en-US" sz="2800" smtClean="0"/>
              <a:t>Another method is the clay animation. Ex: doughboy in Pillsbury advertisements</a:t>
            </a:r>
          </a:p>
          <a:p>
            <a:pPr algn="just" eaLnBrk="1" hangingPunct="1"/>
            <a:endParaRPr lang="en-US"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r>
              <a:rPr lang="en-US" sz="4000" b="1" smtClean="0"/>
              <a:t>SLICE OF LIFE</a:t>
            </a:r>
          </a:p>
        </p:txBody>
      </p:sp>
      <p:sp>
        <p:nvSpPr>
          <p:cNvPr id="10240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F06A0A4-8DCD-4FDA-BAFC-7CAA4DC1B9AE}" type="slidenum">
              <a:rPr lang="en-US" smtClean="0"/>
              <a:pPr/>
              <a:t>97</a:t>
            </a:fld>
            <a:endParaRPr lang="en-US" smtClean="0"/>
          </a:p>
        </p:txBody>
      </p:sp>
      <p:sp>
        <p:nvSpPr>
          <p:cNvPr id="102404" name="Rectangle 3"/>
          <p:cNvSpPr>
            <a:spLocks noGrp="1" noChangeArrowheads="1"/>
          </p:cNvSpPr>
          <p:nvPr>
            <p:ph sz="quarter" idx="1"/>
          </p:nvPr>
        </p:nvSpPr>
        <p:spPr>
          <a:xfrm>
            <a:off x="610394" y="1600200"/>
            <a:ext cx="10987088" cy="5257800"/>
          </a:xfrm>
        </p:spPr>
        <p:txBody>
          <a:bodyPr/>
          <a:lstStyle/>
          <a:p>
            <a:pPr eaLnBrk="1" hangingPunct="1">
              <a:lnSpc>
                <a:spcPct val="80000"/>
              </a:lnSpc>
            </a:pPr>
            <a:r>
              <a:rPr lang="en-US" sz="2800" smtClean="0"/>
              <a:t>Advertisers try to provide solutions to day to day problems.</a:t>
            </a:r>
          </a:p>
          <a:p>
            <a:pPr algn="just" eaLnBrk="1" hangingPunct="1">
              <a:lnSpc>
                <a:spcPct val="80000"/>
              </a:lnSpc>
            </a:pPr>
            <a:r>
              <a:rPr lang="en-US" sz="2800" smtClean="0"/>
              <a:t>Ex: A typical slice of life commercial could start with a child playing football and her parents cheering (the encounter). Her dirty uniform is then shown with comments by the child that it will never come clean for the championship game, or a voice over can be used to state the same message (the problem). Another parent or the announcer introduces the benefit of the new laundry detergent (the interaction). The commercial ends with the proud parents taking their daughter to the championship game in a clean uniform (the solution).</a:t>
            </a:r>
          </a:p>
          <a:p>
            <a:pPr algn="just"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sz="4000" b="1" smtClean="0"/>
              <a:t>DRAMATIZATION</a:t>
            </a:r>
            <a:endParaRPr lang="en-US" b="1" smtClean="0"/>
          </a:p>
        </p:txBody>
      </p:sp>
      <p:sp>
        <p:nvSpPr>
          <p:cNvPr id="10342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AB5DE90-39D4-4F0A-8F89-F304A5C78CEA}" type="slidenum">
              <a:rPr lang="en-US" smtClean="0"/>
              <a:pPr/>
              <a:t>98</a:t>
            </a:fld>
            <a:endParaRPr lang="en-US" smtClean="0"/>
          </a:p>
        </p:txBody>
      </p:sp>
      <p:sp>
        <p:nvSpPr>
          <p:cNvPr id="103428" name="Rectangle 3"/>
          <p:cNvSpPr>
            <a:spLocks noGrp="1" noChangeArrowheads="1"/>
          </p:cNvSpPr>
          <p:nvPr>
            <p:ph sz="quarter" idx="1"/>
          </p:nvPr>
        </p:nvSpPr>
        <p:spPr>
          <a:xfrm>
            <a:off x="610394" y="1600200"/>
            <a:ext cx="10987088" cy="5029200"/>
          </a:xfrm>
        </p:spPr>
        <p:txBody>
          <a:bodyPr/>
          <a:lstStyle/>
          <a:p>
            <a:pPr algn="just" eaLnBrk="1" hangingPunct="1"/>
            <a:r>
              <a:rPr lang="en-US" sz="3600" smtClean="0"/>
              <a:t>Similar to slice of life but it uses higher level excitement or suspense to tell the story.</a:t>
            </a:r>
          </a:p>
          <a:p>
            <a:pPr algn="just" eaLnBrk="1" hangingPunct="1"/>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hangingPunct="1"/>
            <a:r>
              <a:rPr lang="en-US" sz="4000" b="1" smtClean="0"/>
              <a:t>TESTIMONIAL</a:t>
            </a:r>
            <a:endParaRPr lang="en-US" b="1" smtClean="0"/>
          </a:p>
        </p:txBody>
      </p:sp>
      <p:sp>
        <p:nvSpPr>
          <p:cNvPr id="10445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E14B65F-AB5C-402F-B459-C686E149B939}" type="slidenum">
              <a:rPr lang="en-US" smtClean="0"/>
              <a:pPr/>
              <a:t>99</a:t>
            </a:fld>
            <a:endParaRPr lang="en-US" smtClean="0"/>
          </a:p>
        </p:txBody>
      </p:sp>
      <p:sp>
        <p:nvSpPr>
          <p:cNvPr id="104452" name="Rectangle 3"/>
          <p:cNvSpPr>
            <a:spLocks noGrp="1" noChangeArrowheads="1"/>
          </p:cNvSpPr>
          <p:nvPr>
            <p:ph sz="quarter" idx="1"/>
          </p:nvPr>
        </p:nvSpPr>
        <p:spPr>
          <a:xfrm>
            <a:off x="610394" y="1600200"/>
            <a:ext cx="10987088" cy="4953000"/>
          </a:xfrm>
        </p:spPr>
        <p:txBody>
          <a:bodyPr/>
          <a:lstStyle/>
          <a:p>
            <a:pPr algn="just" eaLnBrk="1" hangingPunct="1">
              <a:lnSpc>
                <a:spcPct val="80000"/>
              </a:lnSpc>
            </a:pPr>
            <a:r>
              <a:rPr lang="en-US" sz="2800" smtClean="0"/>
              <a:t>More successful in the service and business to business sector.</a:t>
            </a:r>
          </a:p>
          <a:p>
            <a:pPr algn="just" eaLnBrk="1" hangingPunct="1">
              <a:lnSpc>
                <a:spcPct val="80000"/>
              </a:lnSpc>
            </a:pPr>
            <a:r>
              <a:rPr lang="en-US" sz="2800" smtClean="0"/>
              <a:t>Here a customers is presented in an advertisement telling about a positive experience with a product.</a:t>
            </a:r>
          </a:p>
          <a:p>
            <a:pPr algn="just" eaLnBrk="1" hangingPunct="1">
              <a:lnSpc>
                <a:spcPct val="80000"/>
              </a:lnSpc>
            </a:pPr>
            <a:r>
              <a:rPr lang="en-US" sz="2800" smtClean="0"/>
              <a:t>In the business to business sector current customers testify the credibility of the advertiser.</a:t>
            </a:r>
          </a:p>
          <a:p>
            <a:pPr algn="just" eaLnBrk="1" hangingPunct="1">
              <a:lnSpc>
                <a:spcPct val="80000"/>
              </a:lnSpc>
            </a:pPr>
            <a:r>
              <a:rPr lang="en-US" sz="2800" smtClean="0"/>
              <a:t>Testimonials provide greater credibility that self-proclamation.</a:t>
            </a:r>
          </a:p>
          <a:p>
            <a:pPr algn="just" eaLnBrk="1" hangingPunct="1">
              <a:lnSpc>
                <a:spcPct val="80000"/>
              </a:lnSpc>
            </a:pPr>
            <a:r>
              <a:rPr lang="en-US" sz="2800" smtClean="0"/>
              <a:t>In case of service providers like dentist, car repair shop, an attorney, people tend to take references than follow advertising.</a:t>
            </a:r>
          </a:p>
          <a:p>
            <a:pPr algn="just"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2060</TotalTime>
  <Words>10677</Words>
  <Application>Microsoft Office PowerPoint</Application>
  <PresentationFormat>Custom</PresentationFormat>
  <Paragraphs>1831</Paragraphs>
  <Slides>217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217</vt:i4>
      </vt:variant>
    </vt:vector>
  </HeadingPairs>
  <TitlesOfParts>
    <vt:vector size="219" baseType="lpstr">
      <vt:lpstr>Origin</vt:lpstr>
      <vt:lpstr>Chart</vt:lpstr>
      <vt:lpstr>ADVERTISING AND PUBLIC RELATIONS</vt:lpstr>
      <vt:lpstr>MODULE DESCRIPTOR</vt:lpstr>
      <vt:lpstr>MODULE DESCRIPTOR</vt:lpstr>
      <vt:lpstr>MODULE DESCRIPTOR</vt:lpstr>
      <vt:lpstr>WHAT IS ADVERTISING?</vt:lpstr>
      <vt:lpstr>TYPES OF ADVERTISMENTS</vt:lpstr>
      <vt:lpstr>CLASSIFICATION OF ADVERTISEMENTS</vt:lpstr>
      <vt:lpstr>FUNCTIONS OF ADVERTISING</vt:lpstr>
      <vt:lpstr>ADVERTISING &amp; MARKETING</vt:lpstr>
      <vt:lpstr>THE MARKETING MIX</vt:lpstr>
      <vt:lpstr>ADVERTISING &amp; COMMUNICATION</vt:lpstr>
      <vt:lpstr>ADVERTISING &amp; COMMUNICATION</vt:lpstr>
      <vt:lpstr>ADVERTISING &amp; COMMUNICATION</vt:lpstr>
      <vt:lpstr>PowerPoint Presentation</vt:lpstr>
      <vt:lpstr>SIX PHASES OF ADVERTISING</vt:lpstr>
      <vt:lpstr>SIX PHASES OF ADVERTISING</vt:lpstr>
      <vt:lpstr>SIX PHASES OF ADVERTISING</vt:lpstr>
      <vt:lpstr>SIX PHASES OF ADVERTISING</vt:lpstr>
      <vt:lpstr>INTEGRATE MARKETING COMMUNICATION (IMC)</vt:lpstr>
      <vt:lpstr>PUBLIC RELATIONS</vt:lpstr>
      <vt:lpstr>FOUR POINTS THAT WILL HELP YOU GRASP ESSENCE OF PR </vt:lpstr>
      <vt:lpstr>WHAT DO PUBLIC RELATIONS PEOPLE DO?</vt:lpstr>
      <vt:lpstr>STEPS OF PR PROCESS</vt:lpstr>
      <vt:lpstr>GOOD REPUTATION OF COMPANIES HELP THEM TO</vt:lpstr>
      <vt:lpstr>DIFFERENCE BETWEEN ADVERTISING &amp; PR</vt:lpstr>
      <vt:lpstr>EVOLUTION OF ADVERTISING</vt:lpstr>
      <vt:lpstr>THE ADVERTISING ENVIRONMENT</vt:lpstr>
      <vt:lpstr>ADVERTISING &amp; SOCIETY</vt:lpstr>
      <vt:lpstr>CONTRASTING VIEWS ON ADVERTISING</vt:lpstr>
      <vt:lpstr>CONTRASTING VIEWS ON ADVERTISING</vt:lpstr>
      <vt:lpstr>PowerPoint Presentation</vt:lpstr>
      <vt:lpstr>PowerPoint Presentation</vt:lpstr>
      <vt:lpstr>CONTRASTING VIEWS ON ADVERTISING</vt:lpstr>
      <vt:lpstr>PowerPoint Presentation</vt:lpstr>
      <vt:lpstr>PowerPoint Presentation</vt:lpstr>
      <vt:lpstr>PowerPoint Presentation</vt:lpstr>
      <vt:lpstr>PowerPoint Presentation</vt:lpstr>
      <vt:lpstr>PowerPoint Presentation</vt:lpstr>
      <vt:lpstr>ADVERTISING &amp; SOCIAL RESPONSIBILITY (What obligation do advertisers owe to society?)</vt:lpstr>
      <vt:lpstr>ADVERTISING &amp; ETHICS</vt:lpstr>
      <vt:lpstr>ADVERTISING &amp; ETHICS</vt:lpstr>
      <vt:lpstr>ETHICAL ISSUES IN ADVERTISING</vt:lpstr>
      <vt:lpstr>ETHICAL ISSUES IN ADVERTISING</vt:lpstr>
      <vt:lpstr>ADVERTISING AND REGULATIONS</vt:lpstr>
      <vt:lpstr> ADVERTISING AND REGULATIONS FEDERAL REGULATIONS OF ADVERTISING</vt:lpstr>
      <vt:lpstr> ADVERTISING AND REGULATIONS FEDERAL TRADE COMMISSION (FTC)</vt:lpstr>
      <vt:lpstr> ADVERTISING AND REGULATIONS FEDERAL TRADE COMMISSION (FTC)</vt:lpstr>
      <vt:lpstr>  ADVERTISING AND REGULATIONS  FEDERAL TRADE COMMISSION (FTC)</vt:lpstr>
      <vt:lpstr>  ADVERTISING AND REGULATIONS  FEDERAL TRADE COMMISSION (FTC)</vt:lpstr>
      <vt:lpstr>  ADVERTISING AND REGULATIONS THE FOOD &amp; DRUG ADMINISTRATION (FTA)</vt:lpstr>
      <vt:lpstr>  ADVERTISING &amp; REGULATIONS  THE FOOD &amp; DRUG ADMINISTRATION (FDA)</vt:lpstr>
      <vt:lpstr>  ADVERTISING AND REGULATIONS  Federal Communication Commission (FCC)</vt:lpstr>
      <vt:lpstr>NON-GOVERNMENT REGULATIONS</vt:lpstr>
      <vt:lpstr>ADVERTISING RESEARCH    WEEK 3</vt:lpstr>
      <vt:lpstr>MARKETING RESEARCH</vt:lpstr>
      <vt:lpstr>MARKETING RESEARCH</vt:lpstr>
      <vt:lpstr>WHY ADVERTISERS CONDUCT RESEARCH?</vt:lpstr>
      <vt:lpstr>WHY ADVERTISERS CONDUCT RESEARCH?</vt:lpstr>
      <vt:lpstr>WORD OF WISDOM</vt:lpstr>
      <vt:lpstr>HOW ADVERTISERS APPROACH RESEARCH?</vt:lpstr>
      <vt:lpstr>HOW ADVERTISERS APPROACH RESEARCH?</vt:lpstr>
      <vt:lpstr>PowerPoint Presentation</vt:lpstr>
      <vt:lpstr>TYPES OF RESEARCH</vt:lpstr>
      <vt:lpstr>TYPES OF RESEARCH</vt:lpstr>
      <vt:lpstr>PowerPoint Presentation</vt:lpstr>
      <vt:lpstr>CONDUCTING RESEARCH</vt:lpstr>
      <vt:lpstr>PowerPoint Presentation</vt:lpstr>
      <vt:lpstr>USING RESEARCH</vt:lpstr>
      <vt:lpstr>A CLOSER LOOK AT HOW ADVERTISERS USE RESEARCH IN EACH OF THE 3 STAGES</vt:lpstr>
      <vt:lpstr>THE ADVERTISER – AGENCY PARTNERSHIP  Week 4</vt:lpstr>
      <vt:lpstr>THE ADVERTISER–THE VISIBLE PARTNER</vt:lpstr>
      <vt:lpstr>CHOOSING AN INDEPENDENT OR IN-HOUSE AGENCY</vt:lpstr>
      <vt:lpstr>USING AN INDEPENDENT AGENCY</vt:lpstr>
      <vt:lpstr>PowerPoint Presentation</vt:lpstr>
      <vt:lpstr>HEAD OF THE ADVT DEPARTMENT IS THE ADVERTISING MANAGER</vt:lpstr>
      <vt:lpstr>THE ADVERTISING AGENCY: THE INVISIBLE PARTNER</vt:lpstr>
      <vt:lpstr>PowerPoint Presentation</vt:lpstr>
      <vt:lpstr>FORGING THE ADVERTISER- AGENCY PARTNERSHIP</vt:lpstr>
      <vt:lpstr>PowerPoint Presentation</vt:lpstr>
      <vt:lpstr>Tutorial 1</vt:lpstr>
      <vt:lpstr>ADVERTISING DESIGN: MESSAGE  STRATEGIES &amp; EXECUTIONAL FRAMEWORK  Week 5</vt:lpstr>
      <vt:lpstr>PowerPoint Presentation</vt:lpstr>
      <vt:lpstr>PowerPoint Presentation</vt:lpstr>
      <vt:lpstr>COGNITIVE STRATEGY</vt:lpstr>
      <vt:lpstr>PowerPoint Presentation</vt:lpstr>
      <vt:lpstr>Generic Messages</vt:lpstr>
      <vt:lpstr>Preemptive Messages</vt:lpstr>
      <vt:lpstr>Unique Selling Proposition (USP)</vt:lpstr>
      <vt:lpstr>Hyperbole</vt:lpstr>
      <vt:lpstr>Comparative Advertisements</vt:lpstr>
      <vt:lpstr>PowerPoint Presentation</vt:lpstr>
      <vt:lpstr>AFFECTIVE STARTEGIES</vt:lpstr>
      <vt:lpstr>PowerPoint Presentation</vt:lpstr>
      <vt:lpstr>CONATIVE STRATEGIES</vt:lpstr>
      <vt:lpstr>EXECUTIONAL FRAMEWORK</vt:lpstr>
      <vt:lpstr>ANIMATIONS</vt:lpstr>
      <vt:lpstr>SLICE OF LIFE</vt:lpstr>
      <vt:lpstr>DRAMATIZATION</vt:lpstr>
      <vt:lpstr>TESTIMONIAL</vt:lpstr>
      <vt:lpstr>AUTHORITATIVE</vt:lpstr>
      <vt:lpstr>DEMONSTRATIVE</vt:lpstr>
      <vt:lpstr>FANTASY</vt:lpstr>
      <vt:lpstr>INFORMATIVE</vt:lpstr>
      <vt:lpstr>SOURCES &amp; SPOKESPERSON</vt:lpstr>
      <vt:lpstr>PowerPoint Presentation</vt:lpstr>
      <vt:lpstr>PowerPoint Presentation</vt:lpstr>
      <vt:lpstr>Problems with using spokesperson</vt:lpstr>
      <vt:lpstr>ADVERTISING EFFECTIVENESS</vt:lpstr>
      <vt:lpstr>PowerPoint Presentation</vt:lpstr>
      <vt:lpstr>PowerPoint Presentation</vt:lpstr>
      <vt:lpstr>Advertising Media Selection  Week 6</vt:lpstr>
      <vt:lpstr>MEDIA STRATEGY &amp; MEDIA PLAN</vt:lpstr>
      <vt:lpstr>A TYPICAL MEDIA PLAN INCLUDES THE FOLLOWING ELEMENTS:</vt:lpstr>
      <vt:lpstr>MEDIA PLANNER</vt:lpstr>
      <vt:lpstr>MEDIA BUYERS</vt:lpstr>
      <vt:lpstr>ADVERTISING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ACHIEVING ADVERTISING OBJECTIVES</vt:lpstr>
      <vt:lpstr>PowerPoint Presentation</vt:lpstr>
      <vt:lpstr>PowerPoint Presentation</vt:lpstr>
      <vt:lpstr>PowerPoint Presentation</vt:lpstr>
      <vt:lpstr>MEDIA SELECTION</vt:lpstr>
      <vt:lpstr>TELEVISION</vt:lpstr>
      <vt:lpstr>TELEVISION</vt:lpstr>
      <vt:lpstr>TELEVISION</vt:lpstr>
      <vt:lpstr>PowerPoint Presentation</vt:lpstr>
      <vt:lpstr>RADIO</vt:lpstr>
      <vt:lpstr>OUTDOOR ADVERTISING</vt:lpstr>
      <vt:lpstr>INTERNET</vt:lpstr>
      <vt:lpstr>MAGAZINE ADVERTISING</vt:lpstr>
      <vt:lpstr>NEWSPAPER</vt:lpstr>
      <vt:lpstr>DIRECT MAIL</vt:lpstr>
      <vt:lpstr>DIRECT MAIL</vt:lpstr>
      <vt:lpstr>DIRECT MAIL</vt:lpstr>
      <vt:lpstr>ALTERNATIVE MEDIA</vt:lpstr>
      <vt:lpstr>ALTERNATIVE MEDIA</vt:lpstr>
      <vt:lpstr>ALTERNATIVE MEDIA</vt:lpstr>
      <vt:lpstr>MEDIA MIX </vt:lpstr>
      <vt:lpstr>Advertising Expenditures by Categories</vt:lpstr>
      <vt:lpstr>PowerPoint Presentation</vt:lpstr>
      <vt:lpstr>DEVELOPING LOGICAL COMBINATIONS OF MEDIA</vt:lpstr>
      <vt:lpstr>MEDIA SELECTION IN INTERNATIONAL MARKETS</vt:lpstr>
      <vt:lpstr>MEDIA USAGE IN N.AMERICA, EUROPE &amp; JAPAN</vt:lpstr>
      <vt:lpstr>MEDIA SELECTION IN INTERNATIONAL MARKETS</vt:lpstr>
      <vt:lpstr>MEDIA SELECTION IN INTERNATIONAL MARKETS</vt:lpstr>
      <vt:lpstr>EVALUATION OF ADVERTISEMENTS</vt:lpstr>
      <vt:lpstr>PowerPoint Presentation</vt:lpstr>
      <vt:lpstr>PowerPoint Presentation</vt:lpstr>
      <vt:lpstr>MESSAGE EVALUATION</vt:lpstr>
      <vt:lpstr>COPY TESTING</vt:lpstr>
      <vt:lpstr>RECALL TESTS</vt:lpstr>
      <vt:lpstr>RECOGNITION TEST</vt:lpstr>
      <vt:lpstr>ATTITUDE &amp; OPINION TEST</vt:lpstr>
      <vt:lpstr>EMOTIONAL REACTION TEST</vt:lpstr>
      <vt:lpstr>PSYCHOLOGICAL AROUSAL TEST</vt:lpstr>
      <vt:lpstr>PERSUASION TEST</vt:lpstr>
      <vt:lpstr>PUBLIC RELATIONS &amp; SPECIAL COMMUNICATIONS  </vt:lpstr>
      <vt:lpstr>PUBLIC RELATIONS</vt:lpstr>
      <vt:lpstr>MANAGING THE PR PROCESS</vt:lpstr>
      <vt:lpstr>PowerPoint Presentation</vt:lpstr>
      <vt:lpstr>PowerPoint Presentation</vt:lpstr>
      <vt:lpstr>DEFINING PR AUDIENCES</vt:lpstr>
      <vt:lpstr>SELECTING PR VEHICLES</vt:lpstr>
      <vt:lpstr>SPECIAL COMMUNICATION</vt:lpstr>
      <vt:lpstr>PowerPoint Presentation</vt:lpstr>
      <vt:lpstr>PR MEDIA &amp; TECHNIQUES</vt:lpstr>
      <vt:lpstr>PowerPoint Presentation</vt:lpstr>
      <vt:lpstr>PowerPoint Presentation</vt:lpstr>
      <vt:lpstr>SUMMARY OF OUTCOMES OF MEDIA &amp; TECHNIQUES</vt:lpstr>
      <vt:lpstr>DO’S OF PR</vt:lpstr>
      <vt:lpstr>DON’TS OF PR </vt:lpstr>
      <vt:lpstr>PR tools and their application</vt:lpstr>
      <vt:lpstr>PUBLICITY TOOLS</vt:lpstr>
      <vt:lpstr>WRITING A PRESS RELEASE</vt:lpstr>
      <vt:lpstr>PowerPoint Presentation</vt:lpstr>
      <vt:lpstr>SOLAADS (Jefkins, 1994)</vt:lpstr>
      <vt:lpstr>DIFFERENT KINDS OF RELEASES</vt:lpstr>
      <vt:lpstr>VIDEO, DVD, CD-ROMS</vt:lpstr>
      <vt:lpstr>INTERNET &amp; E-MAIL</vt:lpstr>
      <vt:lpstr>POTENTIALLY NEWSWORTHY TOPICS</vt:lpstr>
      <vt:lpstr>POTENTIALLY NEWSWORTHY TOPICS</vt:lpstr>
      <vt:lpstr>POTENTIALLY NEWSWORTHY TOPICS</vt:lpstr>
      <vt:lpstr>FACT SHEET, PITCH LETTERS, NEWS KITS</vt:lpstr>
      <vt:lpstr>CORPORATE COMMUNICATION</vt:lpstr>
      <vt:lpstr>EMPLOYEE &amp; FINANCIAL RELATIONS</vt:lpstr>
      <vt:lpstr>PLANNING &amp;  EXECUTING THE PR PROGRAMME</vt:lpstr>
      <vt:lpstr>PR CAMPAIGNS (JEFKINS)</vt:lpstr>
      <vt:lpstr>STATE THE PROBLEM OR THE AIM</vt:lpstr>
      <vt:lpstr>PowerPoint Presentation</vt:lpstr>
      <vt:lpstr>PR PLANNING</vt:lpstr>
      <vt:lpstr>TARGET AUDIENCE - PR PUBLIC</vt:lpstr>
      <vt:lpstr>OBJECTIVES</vt:lpstr>
      <vt:lpstr>STRATEGIES</vt:lpstr>
      <vt:lpstr>PUBLIC RELATIONS MEDIA</vt:lpstr>
      <vt:lpstr>MONITORING</vt:lpstr>
      <vt:lpstr>EVALUATION</vt:lpstr>
      <vt:lpstr>PowerPoint Presentation</vt:lpstr>
      <vt:lpstr>COST EFFECTIVENESS OF PR</vt:lpstr>
      <vt:lpstr>EVALUATION MEASURES</vt:lpstr>
      <vt:lpstr>PowerPoint Presentation</vt:lpstr>
      <vt:lpstr>LECTURE SOURCES</vt:lpstr>
      <vt:lpstr>SEGMENTATION &amp; TARGETING</vt:lpstr>
      <vt:lpstr>DEFINITION OF SEGMENTATION</vt:lpstr>
      <vt:lpstr>ABOUT SEGMENTATION</vt:lpstr>
      <vt:lpstr>REQUIREMENTS FOR EFFECTIVE SEGMENTATION</vt:lpstr>
      <vt:lpstr>SEGMENTING CONSUMER MARKETS </vt:lpstr>
      <vt:lpstr>GEOGRAPHIC SEGMENTATION</vt:lpstr>
      <vt:lpstr>DEMOGRAPHIC SEGMENTATION</vt:lpstr>
      <vt:lpstr>PSYCHOGRAPHIC SEGMENTATION</vt:lpstr>
      <vt:lpstr>DEFINITION OF TARGETING</vt:lpstr>
      <vt:lpstr>ABOUT TARGETING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AND PUBLIC RELATIONS</dc:title>
  <dc:creator>gina</dc:creator>
  <cp:lastModifiedBy>buthina</cp:lastModifiedBy>
  <cp:revision>234</cp:revision>
  <cp:lastPrinted>2016-10-26T07:43:37Z</cp:lastPrinted>
  <dcterms:created xsi:type="dcterms:W3CDTF">2013-05-16T04:58:45Z</dcterms:created>
  <dcterms:modified xsi:type="dcterms:W3CDTF">2016-10-26T10:16:00Z</dcterms:modified>
</cp:coreProperties>
</file>