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483" r:id="rId2"/>
    <p:sldId id="758" r:id="rId3"/>
    <p:sldId id="782" r:id="rId4"/>
    <p:sldId id="759" r:id="rId5"/>
    <p:sldId id="781" r:id="rId6"/>
    <p:sldId id="762" r:id="rId7"/>
    <p:sldId id="763" r:id="rId8"/>
    <p:sldId id="764" r:id="rId9"/>
    <p:sldId id="765" r:id="rId10"/>
    <p:sldId id="766" r:id="rId11"/>
    <p:sldId id="767" r:id="rId12"/>
    <p:sldId id="768" r:id="rId13"/>
    <p:sldId id="784" r:id="rId14"/>
    <p:sldId id="770" r:id="rId15"/>
    <p:sldId id="785" r:id="rId16"/>
    <p:sldId id="786" r:id="rId17"/>
    <p:sldId id="787" r:id="rId18"/>
    <p:sldId id="644" r:id="rId19"/>
    <p:sldId id="680" r:id="rId20"/>
  </p:sldIdLst>
  <p:sldSz cx="9144000" cy="6858000" type="screen4x3"/>
  <p:notesSz cx="7010400" cy="9296400"/>
  <p:defaultTextStyle>
    <a:defPPr>
      <a:defRPr lang="en-US"/>
    </a:defPPr>
    <a:lvl1pPr algn="l" rtl="0" fontAlgn="base">
      <a:spcBef>
        <a:spcPct val="0"/>
      </a:spcBef>
      <a:spcAft>
        <a:spcPct val="0"/>
      </a:spcAft>
      <a:defRPr sz="2600" kern="1200">
        <a:solidFill>
          <a:schemeClr val="tx1"/>
        </a:solidFill>
        <a:latin typeface="Tahoma" pitchFamily="34" charset="0"/>
        <a:ea typeface="+mn-ea"/>
        <a:cs typeface="Arial" charset="0"/>
      </a:defRPr>
    </a:lvl1pPr>
    <a:lvl2pPr marL="457200" algn="l" rtl="0" fontAlgn="base">
      <a:spcBef>
        <a:spcPct val="0"/>
      </a:spcBef>
      <a:spcAft>
        <a:spcPct val="0"/>
      </a:spcAft>
      <a:defRPr sz="2600" kern="1200">
        <a:solidFill>
          <a:schemeClr val="tx1"/>
        </a:solidFill>
        <a:latin typeface="Tahoma" pitchFamily="34" charset="0"/>
        <a:ea typeface="+mn-ea"/>
        <a:cs typeface="Arial" charset="0"/>
      </a:defRPr>
    </a:lvl2pPr>
    <a:lvl3pPr marL="914400" algn="l" rtl="0" fontAlgn="base">
      <a:spcBef>
        <a:spcPct val="0"/>
      </a:spcBef>
      <a:spcAft>
        <a:spcPct val="0"/>
      </a:spcAft>
      <a:defRPr sz="2600" kern="1200">
        <a:solidFill>
          <a:schemeClr val="tx1"/>
        </a:solidFill>
        <a:latin typeface="Tahoma" pitchFamily="34" charset="0"/>
        <a:ea typeface="+mn-ea"/>
        <a:cs typeface="Arial" charset="0"/>
      </a:defRPr>
    </a:lvl3pPr>
    <a:lvl4pPr marL="1371600" algn="l" rtl="0" fontAlgn="base">
      <a:spcBef>
        <a:spcPct val="0"/>
      </a:spcBef>
      <a:spcAft>
        <a:spcPct val="0"/>
      </a:spcAft>
      <a:defRPr sz="2600" kern="1200">
        <a:solidFill>
          <a:schemeClr val="tx1"/>
        </a:solidFill>
        <a:latin typeface="Tahoma" pitchFamily="34" charset="0"/>
        <a:ea typeface="+mn-ea"/>
        <a:cs typeface="Arial" charset="0"/>
      </a:defRPr>
    </a:lvl4pPr>
    <a:lvl5pPr marL="1828800" algn="l" rtl="0" fontAlgn="base">
      <a:spcBef>
        <a:spcPct val="0"/>
      </a:spcBef>
      <a:spcAft>
        <a:spcPct val="0"/>
      </a:spcAft>
      <a:defRPr sz="2600" kern="1200">
        <a:solidFill>
          <a:schemeClr val="tx1"/>
        </a:solidFill>
        <a:latin typeface="Tahoma" pitchFamily="34" charset="0"/>
        <a:ea typeface="+mn-ea"/>
        <a:cs typeface="Arial" charset="0"/>
      </a:defRPr>
    </a:lvl5pPr>
    <a:lvl6pPr marL="2286000" algn="l" defTabSz="914400" rtl="0" eaLnBrk="1" latinLnBrk="0" hangingPunct="1">
      <a:defRPr sz="2600" kern="1200">
        <a:solidFill>
          <a:schemeClr val="tx1"/>
        </a:solidFill>
        <a:latin typeface="Tahoma" pitchFamily="34" charset="0"/>
        <a:ea typeface="+mn-ea"/>
        <a:cs typeface="Arial" charset="0"/>
      </a:defRPr>
    </a:lvl6pPr>
    <a:lvl7pPr marL="2743200" algn="l" defTabSz="914400" rtl="0" eaLnBrk="1" latinLnBrk="0" hangingPunct="1">
      <a:defRPr sz="2600" kern="1200">
        <a:solidFill>
          <a:schemeClr val="tx1"/>
        </a:solidFill>
        <a:latin typeface="Tahoma" pitchFamily="34" charset="0"/>
        <a:ea typeface="+mn-ea"/>
        <a:cs typeface="Arial" charset="0"/>
      </a:defRPr>
    </a:lvl7pPr>
    <a:lvl8pPr marL="3200400" algn="l" defTabSz="914400" rtl="0" eaLnBrk="1" latinLnBrk="0" hangingPunct="1">
      <a:defRPr sz="2600" kern="1200">
        <a:solidFill>
          <a:schemeClr val="tx1"/>
        </a:solidFill>
        <a:latin typeface="Tahoma" pitchFamily="34" charset="0"/>
        <a:ea typeface="+mn-ea"/>
        <a:cs typeface="Arial" charset="0"/>
      </a:defRPr>
    </a:lvl8pPr>
    <a:lvl9pPr marL="3657600" algn="l" defTabSz="914400" rtl="0" eaLnBrk="1" latinLnBrk="0" hangingPunct="1">
      <a:defRPr sz="2600"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FFFF"/>
    <a:srgbClr val="FFFF00"/>
    <a:srgbClr val="FF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02" autoAdjust="0"/>
    <p:restoredTop sz="70320" autoAdjust="0"/>
  </p:normalViewPr>
  <p:slideViewPr>
    <p:cSldViewPr>
      <p:cViewPr varScale="1">
        <p:scale>
          <a:sx n="86" d="100"/>
          <a:sy n="86" d="100"/>
        </p:scale>
        <p:origin x="141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62" d="100"/>
          <a:sy n="62" d="100"/>
        </p:scale>
        <p:origin x="-1932"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69" tIns="46585" rIns="93169" bIns="46585" numCol="1" anchor="t" anchorCtr="0" compatLnSpc="1">
            <a:prstTxWarp prst="textNoShape">
              <a:avLst/>
            </a:prstTxWarp>
          </a:bodyPr>
          <a:lstStyle>
            <a:lvl1pPr algn="l" defTabSz="931863">
              <a:defRPr sz="1200">
                <a:latin typeface="Tahoma" charset="0"/>
                <a:cs typeface="+mn-cs"/>
              </a:defRPr>
            </a:lvl1pPr>
          </a:lstStyle>
          <a:p>
            <a:pPr>
              <a:defRPr/>
            </a:pPr>
            <a:endParaRPr lang="en-US"/>
          </a:p>
        </p:txBody>
      </p:sp>
      <p:sp>
        <p:nvSpPr>
          <p:cNvPr id="117763"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69" tIns="46585" rIns="93169" bIns="46585" numCol="1" anchor="t" anchorCtr="0" compatLnSpc="1">
            <a:prstTxWarp prst="textNoShape">
              <a:avLst/>
            </a:prstTxWarp>
          </a:bodyPr>
          <a:lstStyle>
            <a:lvl1pPr algn="r" defTabSz="931863">
              <a:defRPr sz="1200">
                <a:latin typeface="Tahoma" charset="0"/>
                <a:cs typeface="+mn-cs"/>
              </a:defRPr>
            </a:lvl1pPr>
          </a:lstStyle>
          <a:p>
            <a:pPr>
              <a:defRPr/>
            </a:pPr>
            <a:endParaRPr lang="en-US"/>
          </a:p>
        </p:txBody>
      </p:sp>
      <p:sp>
        <p:nvSpPr>
          <p:cNvPr id="117764"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69" tIns="46585" rIns="93169" bIns="46585" numCol="1" anchor="b" anchorCtr="0" compatLnSpc="1">
            <a:prstTxWarp prst="textNoShape">
              <a:avLst/>
            </a:prstTxWarp>
          </a:bodyPr>
          <a:lstStyle>
            <a:lvl1pPr algn="l" defTabSz="931863">
              <a:defRPr sz="1200">
                <a:latin typeface="Tahoma" charset="0"/>
                <a:cs typeface="+mn-cs"/>
              </a:defRPr>
            </a:lvl1pPr>
          </a:lstStyle>
          <a:p>
            <a:pPr>
              <a:defRPr/>
            </a:pPr>
            <a:endParaRPr lang="en-US"/>
          </a:p>
        </p:txBody>
      </p:sp>
      <p:sp>
        <p:nvSpPr>
          <p:cNvPr id="117765"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69" tIns="46585" rIns="93169" bIns="46585" numCol="1" anchor="b" anchorCtr="0" compatLnSpc="1">
            <a:prstTxWarp prst="textNoShape">
              <a:avLst/>
            </a:prstTxWarp>
          </a:bodyPr>
          <a:lstStyle>
            <a:lvl1pPr algn="r" defTabSz="931863">
              <a:defRPr sz="1200">
                <a:latin typeface="Tahoma" charset="0"/>
                <a:cs typeface="+mn-cs"/>
              </a:defRPr>
            </a:lvl1pPr>
          </a:lstStyle>
          <a:p>
            <a:pPr>
              <a:defRPr/>
            </a:pPr>
            <a:fld id="{5675EA6F-C091-4630-9B2D-08E19E9A4502}" type="slidenum">
              <a:rPr lang="en-US"/>
              <a:pPr>
                <a:defRPr/>
              </a:pPr>
              <a:t>‹#›</a:t>
            </a:fld>
            <a:endParaRPr lang="en-US"/>
          </a:p>
        </p:txBody>
      </p:sp>
    </p:spTree>
    <p:extLst>
      <p:ext uri="{BB962C8B-B14F-4D97-AF65-F5344CB8AC3E}">
        <p14:creationId xmlns:p14="http://schemas.microsoft.com/office/powerpoint/2010/main" val="2750318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69" tIns="46585" rIns="93169" bIns="46585" numCol="1" anchor="t" anchorCtr="0" compatLnSpc="1">
            <a:prstTxWarp prst="textNoShape">
              <a:avLst/>
            </a:prstTxWarp>
          </a:bodyPr>
          <a:lstStyle>
            <a:lvl1pPr algn="l" defTabSz="931863">
              <a:defRPr sz="1200">
                <a:latin typeface="Times New Roman" charset="0"/>
                <a:cs typeface="+mn-cs"/>
              </a:defRPr>
            </a:lvl1pPr>
          </a:lstStyle>
          <a:p>
            <a:pPr>
              <a:defRPr/>
            </a:pPr>
            <a:endParaRPr lang="en-US"/>
          </a:p>
        </p:txBody>
      </p:sp>
      <p:sp>
        <p:nvSpPr>
          <p:cNvPr id="22531"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69" tIns="46585" rIns="93169" bIns="46585" numCol="1" anchor="t" anchorCtr="0" compatLnSpc="1">
            <a:prstTxWarp prst="textNoShape">
              <a:avLst/>
            </a:prstTxWarp>
          </a:bodyPr>
          <a:lstStyle>
            <a:lvl1pPr algn="r" defTabSz="931863">
              <a:defRPr sz="1200">
                <a:latin typeface="Times New Roman" charset="0"/>
                <a:cs typeface="+mn-cs"/>
              </a:defRPr>
            </a:lvl1pPr>
          </a:lstStyle>
          <a:p>
            <a:pPr>
              <a:defRPr/>
            </a:pPr>
            <a:endParaRPr lang="en-US"/>
          </a:p>
        </p:txBody>
      </p:sp>
      <p:sp>
        <p:nvSpPr>
          <p:cNvPr id="358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69" tIns="46585" rIns="93169" bIns="4658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69" tIns="46585" rIns="93169" bIns="46585" numCol="1" anchor="b" anchorCtr="0" compatLnSpc="1">
            <a:prstTxWarp prst="textNoShape">
              <a:avLst/>
            </a:prstTxWarp>
          </a:bodyPr>
          <a:lstStyle>
            <a:lvl1pPr algn="l" defTabSz="931863">
              <a:defRPr sz="1200">
                <a:latin typeface="Times New Roman" charset="0"/>
                <a:cs typeface="+mn-cs"/>
              </a:defRPr>
            </a:lvl1pPr>
          </a:lstStyle>
          <a:p>
            <a:pPr>
              <a:defRPr/>
            </a:pPr>
            <a:endParaRPr lang="en-US"/>
          </a:p>
        </p:txBody>
      </p:sp>
      <p:sp>
        <p:nvSpPr>
          <p:cNvPr id="22535"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69" tIns="46585" rIns="93169" bIns="46585" numCol="1" anchor="b" anchorCtr="0" compatLnSpc="1">
            <a:prstTxWarp prst="textNoShape">
              <a:avLst/>
            </a:prstTxWarp>
          </a:bodyPr>
          <a:lstStyle>
            <a:lvl1pPr algn="r" defTabSz="931863">
              <a:defRPr sz="1200">
                <a:latin typeface="Times New Roman" charset="0"/>
                <a:cs typeface="+mn-cs"/>
              </a:defRPr>
            </a:lvl1pPr>
          </a:lstStyle>
          <a:p>
            <a:pPr>
              <a:defRPr/>
            </a:pPr>
            <a:fld id="{830A6387-B940-4074-B8DD-D9F09F806F2C}" type="slidenum">
              <a:rPr lang="en-US"/>
              <a:pPr>
                <a:defRPr/>
              </a:pPr>
              <a:t>‹#›</a:t>
            </a:fld>
            <a:endParaRPr lang="en-US"/>
          </a:p>
        </p:txBody>
      </p:sp>
    </p:spTree>
    <p:extLst>
      <p:ext uri="{BB962C8B-B14F-4D97-AF65-F5344CB8AC3E}">
        <p14:creationId xmlns:p14="http://schemas.microsoft.com/office/powerpoint/2010/main" val="17133711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p:txBody>
          <a:bodyPr/>
          <a:lstStyle/>
          <a:p>
            <a:pPr>
              <a:defRPr/>
            </a:pPr>
            <a:fld id="{0322DFC8-120E-4D19-AE9C-99D5EBBFA9A0}" type="slidenum">
              <a:rPr lang="en-US" smtClean="0">
                <a:latin typeface="Times New Roman" pitchFamily="18" charset="0"/>
              </a:rPr>
              <a:pPr>
                <a:defRPr/>
              </a:pPr>
              <a:t>1</a:t>
            </a:fld>
            <a:endParaRPr lang="en-US" smtClean="0">
              <a:latin typeface="Times New Roman"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dirty="0" smtClean="0">
              <a:latin typeface="Times New Roman" pitchFamily="18" charset="0"/>
            </a:endParaRPr>
          </a:p>
        </p:txBody>
      </p:sp>
    </p:spTree>
    <p:extLst>
      <p:ext uri="{BB962C8B-B14F-4D97-AF65-F5344CB8AC3E}">
        <p14:creationId xmlns:p14="http://schemas.microsoft.com/office/powerpoint/2010/main" val="3800634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txBox="1">
            <a:spLocks noGrp="1" noChangeArrowheads="1"/>
          </p:cNvSpPr>
          <p:nvPr/>
        </p:nvSpPr>
        <p:spPr bwMode="auto">
          <a:xfrm>
            <a:off x="3972560" y="8834808"/>
            <a:ext cx="3037840" cy="461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29" tIns="45815" rIns="91629" bIns="45815" anchor="b"/>
          <a:lstStyle>
            <a:lvl1pPr defTabSz="893763" eaLnBrk="0" hangingPunct="0">
              <a:defRPr>
                <a:solidFill>
                  <a:schemeClr val="tx1"/>
                </a:solidFill>
                <a:latin typeface="Arial" charset="0"/>
                <a:cs typeface="Arial" charset="0"/>
              </a:defRPr>
            </a:lvl1pPr>
            <a:lvl2pPr marL="742950" indent="-285750" defTabSz="893763" eaLnBrk="0" hangingPunct="0">
              <a:defRPr>
                <a:solidFill>
                  <a:schemeClr val="tx1"/>
                </a:solidFill>
                <a:latin typeface="Arial" charset="0"/>
                <a:cs typeface="Arial" charset="0"/>
              </a:defRPr>
            </a:lvl2pPr>
            <a:lvl3pPr marL="1143000" indent="-228600" defTabSz="893763" eaLnBrk="0" hangingPunct="0">
              <a:defRPr>
                <a:solidFill>
                  <a:schemeClr val="tx1"/>
                </a:solidFill>
                <a:latin typeface="Arial" charset="0"/>
                <a:cs typeface="Arial" charset="0"/>
              </a:defRPr>
            </a:lvl3pPr>
            <a:lvl4pPr marL="1600200" indent="-228600" defTabSz="893763" eaLnBrk="0" hangingPunct="0">
              <a:defRPr>
                <a:solidFill>
                  <a:schemeClr val="tx1"/>
                </a:solidFill>
                <a:latin typeface="Arial" charset="0"/>
                <a:cs typeface="Arial" charset="0"/>
              </a:defRPr>
            </a:lvl4pPr>
            <a:lvl5pPr marL="2057400" indent="-228600" defTabSz="893763" eaLnBrk="0" hangingPunct="0">
              <a:defRPr>
                <a:solidFill>
                  <a:schemeClr val="tx1"/>
                </a:solidFill>
                <a:latin typeface="Arial" charset="0"/>
                <a:cs typeface="Arial" charset="0"/>
              </a:defRPr>
            </a:lvl5pPr>
            <a:lvl6pPr marL="2514600" indent="-228600" defTabSz="893763" eaLnBrk="0" fontAlgn="base" hangingPunct="0">
              <a:spcBef>
                <a:spcPct val="0"/>
              </a:spcBef>
              <a:spcAft>
                <a:spcPct val="0"/>
              </a:spcAft>
              <a:defRPr>
                <a:solidFill>
                  <a:schemeClr val="tx1"/>
                </a:solidFill>
                <a:latin typeface="Arial" charset="0"/>
                <a:cs typeface="Arial" charset="0"/>
              </a:defRPr>
            </a:lvl6pPr>
            <a:lvl7pPr marL="2971800" indent="-228600" defTabSz="893763" eaLnBrk="0" fontAlgn="base" hangingPunct="0">
              <a:spcBef>
                <a:spcPct val="0"/>
              </a:spcBef>
              <a:spcAft>
                <a:spcPct val="0"/>
              </a:spcAft>
              <a:defRPr>
                <a:solidFill>
                  <a:schemeClr val="tx1"/>
                </a:solidFill>
                <a:latin typeface="Arial" charset="0"/>
                <a:cs typeface="Arial" charset="0"/>
              </a:defRPr>
            </a:lvl7pPr>
            <a:lvl8pPr marL="3429000" indent="-228600" defTabSz="893763" eaLnBrk="0" fontAlgn="base" hangingPunct="0">
              <a:spcBef>
                <a:spcPct val="0"/>
              </a:spcBef>
              <a:spcAft>
                <a:spcPct val="0"/>
              </a:spcAft>
              <a:defRPr>
                <a:solidFill>
                  <a:schemeClr val="tx1"/>
                </a:solidFill>
                <a:latin typeface="Arial" charset="0"/>
                <a:cs typeface="Arial" charset="0"/>
              </a:defRPr>
            </a:lvl8pPr>
            <a:lvl9pPr marL="3886200" indent="-228600" defTabSz="893763" eaLnBrk="0" fontAlgn="base" hangingPunct="0">
              <a:spcBef>
                <a:spcPct val="0"/>
              </a:spcBef>
              <a:spcAft>
                <a:spcPct val="0"/>
              </a:spcAft>
              <a:defRPr>
                <a:solidFill>
                  <a:schemeClr val="tx1"/>
                </a:solidFill>
                <a:latin typeface="Arial" charset="0"/>
                <a:cs typeface="Arial" charset="0"/>
              </a:defRPr>
            </a:lvl9pPr>
          </a:lstStyle>
          <a:p>
            <a:pPr algn="r" eaLnBrk="1" hangingPunct="1"/>
            <a:fld id="{A565AECC-7CE9-4B35-81DC-CF96F8351077}" type="slidenum">
              <a:rPr lang="en-US" sz="1200">
                <a:latin typeface="Times New Roman" pitchFamily="18" charset="0"/>
              </a:rPr>
              <a:pPr algn="r" eaLnBrk="1" hangingPunct="1"/>
              <a:t>13</a:t>
            </a:fld>
            <a:endParaRPr lang="en-US" sz="1200">
              <a:latin typeface="Times New Roman" pitchFamily="18" charset="0"/>
            </a:endParaRPr>
          </a:p>
        </p:txBody>
      </p:sp>
      <p:sp>
        <p:nvSpPr>
          <p:cNvPr id="4099" name="Rectangle 2"/>
          <p:cNvSpPr>
            <a:spLocks noGrp="1" noRot="1" noChangeAspect="1" noChangeArrowheads="1" noTextEdit="1"/>
          </p:cNvSpPr>
          <p:nvPr>
            <p:ph type="sldImg"/>
          </p:nvPr>
        </p:nvSpPr>
        <p:spPr bwMode="auto">
          <a:xfrm>
            <a:off x="1184275" y="700088"/>
            <a:ext cx="4645025" cy="3482975"/>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0" name="Rectangle 3"/>
          <p:cNvSpPr>
            <a:spLocks noGrp="1" noChangeArrowheads="1"/>
          </p:cNvSpPr>
          <p:nvPr>
            <p:ph type="body" idx="1"/>
          </p:nvPr>
        </p:nvSpPr>
        <p:spPr bwMode="auto">
          <a:xfrm>
            <a:off x="933098" y="4412562"/>
            <a:ext cx="5144206" cy="41833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278" tIns="45357" rIns="92278" bIns="45357" numCol="1" anchor="t" anchorCtr="0" compatLnSpc="1">
            <a:prstTxWarp prst="textNoShape">
              <a:avLst/>
            </a:prstTxWarp>
          </a:bodyPr>
          <a:lstStyle/>
          <a:p>
            <a:pPr eaLnBrk="1" hangingPunct="1">
              <a:lnSpc>
                <a:spcPct val="60000"/>
              </a:lnSpc>
              <a:spcBef>
                <a:spcPct val="0"/>
              </a:spcBef>
            </a:pPr>
            <a:r>
              <a:rPr lang="en-US" sz="600" b="1" u="sng">
                <a:latin typeface="Times New Roman" pitchFamily="18" charset="0"/>
              </a:rPr>
              <a:t>Two-way</a:t>
            </a:r>
          </a:p>
          <a:p>
            <a:pPr eaLnBrk="1" hangingPunct="1">
              <a:lnSpc>
                <a:spcPct val="60000"/>
              </a:lnSpc>
              <a:spcBef>
                <a:spcPct val="0"/>
              </a:spcBef>
            </a:pPr>
            <a:r>
              <a:rPr lang="en-US" sz="600" b="1" u="sng">
                <a:latin typeface="Times New Roman" pitchFamily="18" charset="0"/>
              </a:rPr>
              <a:t>AES</a:t>
            </a:r>
            <a:r>
              <a:rPr lang="en-US" sz="600" u="sng">
                <a:latin typeface="Times New Roman" pitchFamily="18" charset="0"/>
              </a:rPr>
              <a:t> - Automated Export System. CMOS submits requests for export of US Munitions List items and receives clearance/challenge.</a:t>
            </a:r>
          </a:p>
          <a:p>
            <a:pPr eaLnBrk="1" hangingPunct="1">
              <a:lnSpc>
                <a:spcPct val="60000"/>
              </a:lnSpc>
              <a:spcBef>
                <a:spcPct val="0"/>
              </a:spcBef>
            </a:pPr>
            <a:r>
              <a:rPr lang="en-US" sz="600" b="1" u="sng">
                <a:latin typeface="Times New Roman" pitchFamily="18" charset="0"/>
              </a:rPr>
              <a:t>CARRIERS-I2P</a:t>
            </a:r>
            <a:r>
              <a:rPr lang="en-US" sz="600" u="sng">
                <a:latin typeface="Times New Roman" pitchFamily="18" charset="0"/>
              </a:rPr>
              <a:t> - CMOS sends shipment data for shipments that will be shipped by small parcel carriers to the shipper’s system. </a:t>
            </a:r>
          </a:p>
          <a:p>
            <a:pPr eaLnBrk="1" hangingPunct="1">
              <a:lnSpc>
                <a:spcPct val="60000"/>
              </a:lnSpc>
              <a:spcBef>
                <a:spcPct val="0"/>
              </a:spcBef>
            </a:pPr>
            <a:r>
              <a:rPr lang="en-US" sz="600" b="1" u="sng">
                <a:latin typeface="Times New Roman" pitchFamily="18" charset="0"/>
              </a:rPr>
              <a:t>CAS</a:t>
            </a:r>
            <a:r>
              <a:rPr lang="en-US" sz="600" u="sng">
                <a:latin typeface="Times New Roman" pitchFamily="18" charset="0"/>
              </a:rPr>
              <a:t> - Ammunitions, CMOS receives preposition data for outbound shipments and notification of receipts. CMOS sends shipment data.</a:t>
            </a:r>
          </a:p>
          <a:p>
            <a:pPr eaLnBrk="1" hangingPunct="1">
              <a:lnSpc>
                <a:spcPct val="60000"/>
              </a:lnSpc>
              <a:spcBef>
                <a:spcPct val="0"/>
              </a:spcBef>
            </a:pPr>
            <a:r>
              <a:rPr lang="en-US" sz="600" b="1" u="sng">
                <a:latin typeface="Times New Roman" pitchFamily="18" charset="0"/>
              </a:rPr>
              <a:t>CMOS</a:t>
            </a:r>
            <a:r>
              <a:rPr lang="en-US" sz="600" u="sng">
                <a:latin typeface="Times New Roman" pitchFamily="18" charset="0"/>
              </a:rPr>
              <a:t> - sends and receives advance shipment notice to/from other CMOS sites. </a:t>
            </a:r>
          </a:p>
          <a:p>
            <a:pPr eaLnBrk="1" hangingPunct="1">
              <a:lnSpc>
                <a:spcPct val="60000"/>
              </a:lnSpc>
              <a:spcBef>
                <a:spcPct val="0"/>
              </a:spcBef>
            </a:pPr>
            <a:r>
              <a:rPr lang="en-US" sz="600" b="1" u="sng">
                <a:latin typeface="Times New Roman" pitchFamily="18" charset="0"/>
              </a:rPr>
              <a:t>DSS</a:t>
            </a:r>
            <a:r>
              <a:rPr lang="en-US" sz="600" u="sng">
                <a:latin typeface="Times New Roman" pitchFamily="18" charset="0"/>
              </a:rPr>
              <a:t> - DLA defense supply system. CMOS receives advance shipping data to support inbound BOL shipments via DLA, and automated REPSHIP with DSS using the 856A and 315N Implementation Conventions</a:t>
            </a:r>
          </a:p>
          <a:p>
            <a:pPr eaLnBrk="1" hangingPunct="1">
              <a:lnSpc>
                <a:spcPct val="60000"/>
              </a:lnSpc>
              <a:spcBef>
                <a:spcPct val="0"/>
              </a:spcBef>
            </a:pPr>
            <a:r>
              <a:rPr lang="en-US" sz="600" b="1" u="sng">
                <a:latin typeface="Times New Roman" pitchFamily="18" charset="0"/>
              </a:rPr>
              <a:t>DTCI</a:t>
            </a:r>
            <a:r>
              <a:rPr lang="en-US" sz="600" u="sng">
                <a:latin typeface="Times New Roman" pitchFamily="18" charset="0"/>
              </a:rPr>
              <a:t> - CMOS sends requests for shipment coordination for DTCI eligible cargo and receives shipment carrier and schedule (Ics 219/220).</a:t>
            </a:r>
          </a:p>
          <a:p>
            <a:pPr eaLnBrk="1" hangingPunct="1">
              <a:lnSpc>
                <a:spcPct val="60000"/>
              </a:lnSpc>
              <a:spcBef>
                <a:spcPct val="0"/>
              </a:spcBef>
            </a:pPr>
            <a:r>
              <a:rPr lang="en-US" sz="600" b="1" u="sng">
                <a:latin typeface="Times New Roman" pitchFamily="18" charset="0"/>
              </a:rPr>
              <a:t>GATES</a:t>
            </a:r>
            <a:r>
              <a:rPr lang="en-US" sz="600" u="sng">
                <a:latin typeface="Times New Roman" pitchFamily="18" charset="0"/>
              </a:rPr>
              <a:t> - CMOS receives TCMD data for shipments requiring movement via CBL, GBL, and express carriers. CMOS sends lift notices and provides electronic copies of Air manifest, GBL/CBL destined to GATES sites.</a:t>
            </a:r>
          </a:p>
          <a:p>
            <a:pPr eaLnBrk="1" hangingPunct="1">
              <a:lnSpc>
                <a:spcPct val="60000"/>
              </a:lnSpc>
              <a:spcBef>
                <a:spcPct val="0"/>
              </a:spcBef>
            </a:pPr>
            <a:r>
              <a:rPr lang="en-US" sz="600" b="1" u="sng">
                <a:latin typeface="Times New Roman" pitchFamily="18" charset="0"/>
              </a:rPr>
              <a:t>GFM</a:t>
            </a:r>
            <a:r>
              <a:rPr lang="en-US" sz="600" u="sng">
                <a:latin typeface="Times New Roman" pitchFamily="18" charset="0"/>
              </a:rPr>
              <a:t> - CMOS sends routing requests and confirmation/receives response. GFM pushes copies of CMOS BOLs to DFAS (web service).</a:t>
            </a:r>
          </a:p>
          <a:p>
            <a:pPr eaLnBrk="1" hangingPunct="1">
              <a:lnSpc>
                <a:spcPct val="60000"/>
              </a:lnSpc>
              <a:spcBef>
                <a:spcPct val="0"/>
              </a:spcBef>
            </a:pPr>
            <a:r>
              <a:rPr lang="en-US" sz="600" b="1" u="sng">
                <a:latin typeface="Times New Roman" pitchFamily="18" charset="0"/>
              </a:rPr>
              <a:t>Supply Systems – ILS-S/ES-S</a:t>
            </a:r>
            <a:r>
              <a:rPr lang="en-US" sz="600" u="sng">
                <a:latin typeface="Times New Roman" pitchFamily="18" charset="0"/>
              </a:rPr>
              <a:t>. CMOS receives preposition item data for out going shipments and follow-up requests for status. CMOS sends shipment data.</a:t>
            </a:r>
            <a:r>
              <a:rPr lang="en-US" sz="600" b="1" u="sng">
                <a:latin typeface="Times New Roman" pitchFamily="18" charset="0"/>
              </a:rPr>
              <a:t> DHSS-DMLSS/TEWLS  -- Army Medical supply</a:t>
            </a:r>
            <a:r>
              <a:rPr lang="en-US" sz="600" u="sng">
                <a:latin typeface="Times New Roman" pitchFamily="18" charset="0"/>
              </a:rPr>
              <a:t>– CMOS preposition item data for outgoing shipments and follow-up requests. CMOS sends shipment status.  Eventually GCSS-MC &amp; Army will develop to the EDI standard supply 940R &amp; 945A Ics.</a:t>
            </a:r>
            <a:r>
              <a:rPr lang="en-US" sz="600" b="1" u="sng">
                <a:latin typeface="Times New Roman" pitchFamily="18" charset="0"/>
              </a:rPr>
              <a:t> GCSS-MC</a:t>
            </a:r>
            <a:r>
              <a:rPr lang="en-US" sz="600" u="sng">
                <a:latin typeface="Times New Roman" pitchFamily="18" charset="0"/>
              </a:rPr>
              <a:t> - CMOS will receive preposition item data for outgoing shipments and follow-up requests. CMOS will send shipment data. (Subsuming retail supply activity for the USMC except for STRATIS.)</a:t>
            </a:r>
          </a:p>
          <a:p>
            <a:pPr eaLnBrk="1" hangingPunct="1">
              <a:lnSpc>
                <a:spcPct val="60000"/>
              </a:lnSpc>
              <a:spcBef>
                <a:spcPct val="0"/>
              </a:spcBef>
            </a:pPr>
            <a:r>
              <a:rPr lang="en-US" sz="600" b="1" u="sng">
                <a:latin typeface="Times New Roman" pitchFamily="18" charset="0"/>
              </a:rPr>
              <a:t>TC-AIMS II</a:t>
            </a:r>
            <a:r>
              <a:rPr lang="en-US" sz="600" u="sng">
                <a:latin typeface="Times New Roman" pitchFamily="18" charset="0"/>
              </a:rPr>
              <a:t> - CMOS receives unit move shipment data. CMOS sends shipment data (TMR).</a:t>
            </a:r>
          </a:p>
          <a:p>
            <a:pPr eaLnBrk="1" hangingPunct="1">
              <a:lnSpc>
                <a:spcPct val="60000"/>
              </a:lnSpc>
              <a:spcBef>
                <a:spcPct val="0"/>
              </a:spcBef>
            </a:pPr>
            <a:r>
              <a:rPr lang="en-US" sz="600" b="1" u="sng">
                <a:latin typeface="Times New Roman" pitchFamily="18" charset="0"/>
              </a:rPr>
              <a:t>GATES WPS</a:t>
            </a:r>
            <a:r>
              <a:rPr lang="en-US" sz="600" u="sng">
                <a:latin typeface="Times New Roman" pitchFamily="18" charset="0"/>
              </a:rPr>
              <a:t> - system used water clearance authorities to control the flow of DOD cargo into water terminals. CMOS sends MILSTAMP formatted ATCMD. Consignee CMOS receives TCMD data.</a:t>
            </a:r>
          </a:p>
          <a:p>
            <a:pPr eaLnBrk="1" hangingPunct="1">
              <a:lnSpc>
                <a:spcPct val="60000"/>
              </a:lnSpc>
              <a:spcBef>
                <a:spcPct val="0"/>
              </a:spcBef>
            </a:pPr>
            <a:r>
              <a:rPr lang="en-US" sz="600" b="1" u="sng">
                <a:latin typeface="Times New Roman" pitchFamily="18" charset="0"/>
              </a:rPr>
              <a:t>FACTS</a:t>
            </a:r>
            <a:r>
              <a:rPr lang="en-US" sz="600" u="sng">
                <a:latin typeface="Times New Roman" pitchFamily="18" charset="0"/>
              </a:rPr>
              <a:t>. Supports Air clearance. CMOS sends ATCMD to FACTS for air clearance they in turn send 315B back to CMOS, in turn FACTS pushes ATCMD to GATES.  FACTS also forwards Army Bill of Lading to Powertrack for payment by doing TAC to LOA conversion service for Army BOLs</a:t>
            </a:r>
          </a:p>
          <a:p>
            <a:pPr eaLnBrk="1" hangingPunct="1">
              <a:lnSpc>
                <a:spcPct val="60000"/>
              </a:lnSpc>
              <a:spcBef>
                <a:spcPct val="0"/>
              </a:spcBef>
            </a:pPr>
            <a:endParaRPr lang="en-US" sz="600" u="sng">
              <a:latin typeface="Times New Roman" pitchFamily="18" charset="0"/>
            </a:endParaRPr>
          </a:p>
          <a:p>
            <a:pPr eaLnBrk="1" hangingPunct="1">
              <a:lnSpc>
                <a:spcPct val="60000"/>
              </a:lnSpc>
              <a:spcBef>
                <a:spcPct val="0"/>
              </a:spcBef>
            </a:pPr>
            <a:endParaRPr lang="en-US" sz="600" u="sng">
              <a:latin typeface="Times New Roman" pitchFamily="18" charset="0"/>
            </a:endParaRPr>
          </a:p>
          <a:p>
            <a:pPr eaLnBrk="1" hangingPunct="1">
              <a:lnSpc>
                <a:spcPct val="60000"/>
              </a:lnSpc>
              <a:spcBef>
                <a:spcPct val="0"/>
              </a:spcBef>
            </a:pPr>
            <a:r>
              <a:rPr lang="en-US" sz="600" b="1" u="sng">
                <a:latin typeface="Times New Roman" pitchFamily="18" charset="0"/>
              </a:rPr>
              <a:t>One-way to CMOS</a:t>
            </a:r>
          </a:p>
          <a:p>
            <a:pPr eaLnBrk="1" hangingPunct="1">
              <a:lnSpc>
                <a:spcPct val="60000"/>
              </a:lnSpc>
              <a:spcBef>
                <a:spcPct val="0"/>
              </a:spcBef>
            </a:pPr>
            <a:r>
              <a:rPr lang="en-US" sz="600" b="1" u="sng">
                <a:latin typeface="Times New Roman" pitchFamily="18" charset="0"/>
              </a:rPr>
              <a:t>CLASS/CDAS</a:t>
            </a:r>
            <a:r>
              <a:rPr lang="en-US" sz="600" u="sng">
                <a:latin typeface="Times New Roman" pitchFamily="18" charset="0"/>
              </a:rPr>
              <a:t> - CMOS receives preposition item data. Contractor operated (dot mil address) parts store for the Cryptologic Support Group. </a:t>
            </a:r>
          </a:p>
          <a:p>
            <a:pPr eaLnBrk="1" hangingPunct="1">
              <a:lnSpc>
                <a:spcPct val="60000"/>
              </a:lnSpc>
              <a:spcBef>
                <a:spcPct val="0"/>
              </a:spcBef>
            </a:pPr>
            <a:r>
              <a:rPr lang="en-US" sz="600" b="1" u="sng">
                <a:latin typeface="Times New Roman" pitchFamily="18" charset="0"/>
              </a:rPr>
              <a:t>DCAPES/MANPER</a:t>
            </a:r>
            <a:r>
              <a:rPr lang="en-US" sz="600" u="sng">
                <a:latin typeface="Times New Roman" pitchFamily="18" charset="0"/>
              </a:rPr>
              <a:t> - CMOS receives data to support the Passenger process at the time of deployment execution. (diskette interface).</a:t>
            </a:r>
          </a:p>
          <a:p>
            <a:pPr eaLnBrk="1" hangingPunct="1">
              <a:lnSpc>
                <a:spcPct val="60000"/>
              </a:lnSpc>
              <a:spcBef>
                <a:spcPct val="0"/>
              </a:spcBef>
            </a:pPr>
            <a:r>
              <a:rPr lang="en-US" sz="600" b="1" u="sng">
                <a:latin typeface="Times New Roman" pitchFamily="18" charset="0"/>
              </a:rPr>
              <a:t>GDSS</a:t>
            </a:r>
            <a:r>
              <a:rPr lang="en-US" sz="600" u="sng">
                <a:latin typeface="Times New Roman" pitchFamily="18" charset="0"/>
              </a:rPr>
              <a:t> - CMOS receives accurate outbound air mission data.</a:t>
            </a:r>
          </a:p>
          <a:p>
            <a:pPr eaLnBrk="1" hangingPunct="1">
              <a:lnSpc>
                <a:spcPct val="60000"/>
              </a:lnSpc>
              <a:spcBef>
                <a:spcPct val="0"/>
              </a:spcBef>
            </a:pPr>
            <a:r>
              <a:rPr lang="en-US" sz="600" b="1" u="sng">
                <a:latin typeface="Times New Roman" pitchFamily="18" charset="0"/>
              </a:rPr>
              <a:t>MDSSII (LOGAIS module)</a:t>
            </a:r>
            <a:r>
              <a:rPr lang="en-US" sz="600" u="sng">
                <a:latin typeface="Times New Roman" pitchFamily="18" charset="0"/>
              </a:rPr>
              <a:t> - CMOS receives preposition item data for non-organic movement for deployments (Diskette). </a:t>
            </a:r>
          </a:p>
          <a:p>
            <a:pPr eaLnBrk="1" hangingPunct="1">
              <a:lnSpc>
                <a:spcPct val="60000"/>
              </a:lnSpc>
              <a:spcBef>
                <a:spcPct val="0"/>
              </a:spcBef>
            </a:pPr>
            <a:r>
              <a:rPr lang="en-US" sz="600" b="1" u="sng">
                <a:latin typeface="Times New Roman" pitchFamily="18" charset="0"/>
              </a:rPr>
              <a:t>LOGMOD</a:t>
            </a:r>
            <a:r>
              <a:rPr lang="en-US" sz="600" u="sng">
                <a:latin typeface="Times New Roman" pitchFamily="18" charset="0"/>
              </a:rPr>
              <a:t> - AF Logistics Planner System (IDS component). CMOS receives DSOE Chalk files for manifesting. </a:t>
            </a:r>
            <a:endParaRPr lang="en-US" sz="600" b="1" u="sng">
              <a:latin typeface="Times New Roman" pitchFamily="18" charset="0"/>
            </a:endParaRPr>
          </a:p>
          <a:p>
            <a:pPr eaLnBrk="1" hangingPunct="1">
              <a:lnSpc>
                <a:spcPct val="60000"/>
              </a:lnSpc>
              <a:spcBef>
                <a:spcPct val="0"/>
              </a:spcBef>
            </a:pPr>
            <a:r>
              <a:rPr lang="en-US" sz="600" b="1" u="sng">
                <a:latin typeface="Times New Roman" pitchFamily="18" charset="0"/>
              </a:rPr>
              <a:t>Logistics Tools Suite (LTS) DD1149 </a:t>
            </a:r>
            <a:r>
              <a:rPr lang="en-US" sz="600" u="sng">
                <a:latin typeface="Times New Roman" pitchFamily="18" charset="0"/>
              </a:rPr>
              <a:t>(old WEBFORMS) - CMOS receives preposition item data for non-MILSTRIP 1149 shipments. AFMC Web based.</a:t>
            </a:r>
          </a:p>
          <a:p>
            <a:pPr eaLnBrk="1" hangingPunct="1">
              <a:lnSpc>
                <a:spcPct val="60000"/>
              </a:lnSpc>
              <a:spcBef>
                <a:spcPct val="0"/>
              </a:spcBef>
            </a:pPr>
            <a:r>
              <a:rPr lang="en-US" sz="600" b="1" u="sng">
                <a:latin typeface="Times New Roman" pitchFamily="18" charset="0"/>
              </a:rPr>
              <a:t>TRDM</a:t>
            </a:r>
            <a:r>
              <a:rPr lang="en-US" sz="600" u="sng">
                <a:latin typeface="Times New Roman" pitchFamily="18" charset="0"/>
              </a:rPr>
              <a:t> - CMOS receives 29 standard reference data tables in v7.4, which will improve data quality issues.</a:t>
            </a:r>
          </a:p>
          <a:p>
            <a:pPr eaLnBrk="1" hangingPunct="1">
              <a:lnSpc>
                <a:spcPct val="60000"/>
              </a:lnSpc>
              <a:spcBef>
                <a:spcPct val="0"/>
              </a:spcBef>
            </a:pPr>
            <a:endParaRPr lang="en-US" sz="600" b="1" u="sng">
              <a:latin typeface="Times New Roman" pitchFamily="18" charset="0"/>
            </a:endParaRPr>
          </a:p>
          <a:p>
            <a:pPr eaLnBrk="1" hangingPunct="1">
              <a:lnSpc>
                <a:spcPct val="60000"/>
              </a:lnSpc>
              <a:spcBef>
                <a:spcPct val="0"/>
              </a:spcBef>
            </a:pPr>
            <a:r>
              <a:rPr lang="en-US" sz="600" b="1" u="sng">
                <a:latin typeface="Times New Roman" pitchFamily="18" charset="0"/>
              </a:rPr>
              <a:t>One-way from CMOS</a:t>
            </a:r>
          </a:p>
          <a:p>
            <a:pPr eaLnBrk="1" hangingPunct="1">
              <a:lnSpc>
                <a:spcPct val="60000"/>
              </a:lnSpc>
              <a:spcBef>
                <a:spcPct val="0"/>
              </a:spcBef>
            </a:pPr>
            <a:r>
              <a:rPr lang="en-US" sz="600" b="1" u="sng">
                <a:latin typeface="Times New Roman" pitchFamily="18" charset="0"/>
              </a:rPr>
              <a:t>ICODES</a:t>
            </a:r>
            <a:r>
              <a:rPr lang="en-US" sz="600" u="sng">
                <a:latin typeface="Times New Roman" pitchFamily="18" charset="0"/>
              </a:rPr>
              <a:t> - CMOS sends final aircraft load plans. (Diskette). AALPS lifecycle ended Apr 2013</a:t>
            </a:r>
          </a:p>
          <a:p>
            <a:pPr eaLnBrk="1" hangingPunct="1">
              <a:lnSpc>
                <a:spcPct val="60000"/>
              </a:lnSpc>
              <a:spcBef>
                <a:spcPct val="0"/>
              </a:spcBef>
            </a:pPr>
            <a:r>
              <a:rPr lang="en-US" sz="600" b="1" u="sng">
                <a:latin typeface="Times New Roman" pitchFamily="18" charset="0"/>
              </a:rPr>
              <a:t>SYNCADA (PowerTrack) </a:t>
            </a:r>
            <a:r>
              <a:rPr lang="en-US" sz="600" u="sng">
                <a:latin typeface="Times New Roman" pitchFamily="18" charset="0"/>
              </a:rPr>
              <a:t>(MRM-15-US Bank) - Centralized Payment Process for CBL. CMOS sends CBL data (via TRACKER/TRACKERLITE for AF &amp; Marine Bill of Lading &amp; FACTS for Army Bill of Ladings). </a:t>
            </a:r>
          </a:p>
          <a:p>
            <a:pPr eaLnBrk="1" hangingPunct="1">
              <a:lnSpc>
                <a:spcPct val="60000"/>
              </a:lnSpc>
              <a:spcBef>
                <a:spcPct val="0"/>
              </a:spcBef>
            </a:pPr>
            <a:r>
              <a:rPr lang="en-US" sz="600" b="1" u="sng">
                <a:latin typeface="Times New Roman" pitchFamily="18" charset="0"/>
              </a:rPr>
              <a:t>GCSS-AF-DS</a:t>
            </a:r>
            <a:r>
              <a:rPr lang="en-US" sz="600" u="sng">
                <a:latin typeface="Times New Roman" pitchFamily="18" charset="0"/>
              </a:rPr>
              <a:t> (Data Services/changed from AFKS (Air Force Knowledge Service). CMOS sends item and shipment data for shipments when default service is Air Force (F).</a:t>
            </a:r>
          </a:p>
          <a:p>
            <a:pPr eaLnBrk="1" hangingPunct="1">
              <a:lnSpc>
                <a:spcPct val="60000"/>
              </a:lnSpc>
              <a:spcBef>
                <a:spcPct val="0"/>
              </a:spcBef>
            </a:pPr>
            <a:r>
              <a:rPr lang="en-US" sz="600" b="1" u="sng">
                <a:latin typeface="Times New Roman" pitchFamily="18" charset="0"/>
              </a:rPr>
              <a:t>IGC</a:t>
            </a:r>
            <a:r>
              <a:rPr lang="en-US" sz="600" u="sng">
                <a:latin typeface="Times New Roman" pitchFamily="18" charset="0"/>
              </a:rPr>
              <a:t>- ITV. CMOS sends ATCMD/TCMD/UDF data for ITV upon item incheck and release for every CMOS incheck, shipment, and receipt.  GTN is being replaced with IGC in Nov 2010.  </a:t>
            </a:r>
            <a:r>
              <a:rPr lang="en-US" sz="600" b="1" u="sng">
                <a:latin typeface="Times New Roman" pitchFamily="18" charset="0"/>
              </a:rPr>
              <a:t>Integrated Data Environment (IDE) – Global Transportation Network Convergence(IGC)</a:t>
            </a:r>
          </a:p>
          <a:p>
            <a:pPr eaLnBrk="1" hangingPunct="1">
              <a:lnSpc>
                <a:spcPct val="60000"/>
              </a:lnSpc>
              <a:spcBef>
                <a:spcPct val="0"/>
              </a:spcBef>
            </a:pPr>
            <a:r>
              <a:rPr lang="en-US" sz="600" b="1" u="sng">
                <a:latin typeface="Times New Roman" pitchFamily="18" charset="0"/>
              </a:rPr>
              <a:t>IBS -  </a:t>
            </a:r>
            <a:r>
              <a:rPr lang="en-US" sz="600" u="sng">
                <a:latin typeface="Times New Roman" pitchFamily="18" charset="0"/>
              </a:rPr>
              <a:t>CMOS</a:t>
            </a:r>
            <a:r>
              <a:rPr lang="en-US" sz="600" b="1" u="sng">
                <a:latin typeface="Times New Roman" pitchFamily="18" charset="0"/>
              </a:rPr>
              <a:t> s</a:t>
            </a:r>
            <a:r>
              <a:rPr lang="en-US" sz="600" u="sng">
                <a:latin typeface="Times New Roman" pitchFamily="18" charset="0"/>
              </a:rPr>
              <a:t>ends Unit Deployment List to IBS for Booking – future endeavor is for CMOS to consume IBS web services to  book and receive confirmation (PFCN).</a:t>
            </a:r>
            <a:endParaRPr lang="en-US" sz="600" b="1" u="sng">
              <a:latin typeface="Times New Roman" pitchFamily="18" charset="0"/>
            </a:endParaRPr>
          </a:p>
          <a:p>
            <a:pPr eaLnBrk="1" hangingPunct="1">
              <a:lnSpc>
                <a:spcPct val="60000"/>
              </a:lnSpc>
              <a:spcBef>
                <a:spcPct val="0"/>
              </a:spcBef>
            </a:pPr>
            <a:r>
              <a:rPr lang="en-US" sz="600" b="1" u="sng">
                <a:latin typeface="Times New Roman" pitchFamily="18" charset="0"/>
              </a:rPr>
              <a:t>LOGSA</a:t>
            </a:r>
            <a:r>
              <a:rPr lang="en-US" sz="600" u="sng">
                <a:latin typeface="Times New Roman" pitchFamily="18" charset="0"/>
              </a:rPr>
              <a:t> - CMOS sends de-aggregation and aggregation ITV data (TAV/TAW transactions).</a:t>
            </a:r>
          </a:p>
          <a:p>
            <a:pPr eaLnBrk="1" hangingPunct="1">
              <a:lnSpc>
                <a:spcPct val="60000"/>
              </a:lnSpc>
              <a:spcBef>
                <a:spcPct val="0"/>
              </a:spcBef>
            </a:pPr>
            <a:r>
              <a:rPr lang="en-US" sz="600" b="1" u="sng">
                <a:latin typeface="Times New Roman" pitchFamily="18" charset="0"/>
              </a:rPr>
              <a:t>RFITV Tracking Portal </a:t>
            </a:r>
            <a:r>
              <a:rPr lang="en-US" sz="600" u="sng">
                <a:latin typeface="Times New Roman" pitchFamily="18" charset="0"/>
              </a:rPr>
              <a:t>– CMOS creates a TAV file to the desktop, which SAVI SM &amp; TIPS use to create the RF-TAG and then they send a copy TAV file to RFITV Server. </a:t>
            </a:r>
            <a:endParaRPr lang="en-US" sz="600" b="1" u="sng">
              <a:latin typeface="Times New Roman" pitchFamily="18" charset="0"/>
            </a:endParaRPr>
          </a:p>
          <a:p>
            <a:pPr eaLnBrk="1" hangingPunct="1">
              <a:lnSpc>
                <a:spcPct val="60000"/>
              </a:lnSpc>
              <a:spcBef>
                <a:spcPct val="0"/>
              </a:spcBef>
            </a:pPr>
            <a:r>
              <a:rPr lang="en-US" sz="600" b="1" u="sng">
                <a:latin typeface="Times New Roman" pitchFamily="18" charset="0"/>
              </a:rPr>
              <a:t>TRACKER</a:t>
            </a:r>
            <a:r>
              <a:rPr lang="en-US" sz="600" u="sng">
                <a:latin typeface="Times New Roman" pitchFamily="18" charset="0"/>
              </a:rPr>
              <a:t> - CMOS sends ATCMD/TCMD/UDF data for certification and reconciliation of charges for shipments originating at AF sites, Army, &amp; USMC bases (data routed to PowerTrack).</a:t>
            </a:r>
            <a:r>
              <a:rPr lang="en-US" sz="600">
                <a:latin typeface="Times New Roman" pitchFamily="18" charset="0"/>
              </a:rPr>
              <a:t>  858R &amp; I2P Summary Transactions &amp; ITV Transactions, Manifests &amp; PAXs transaction</a:t>
            </a:r>
          </a:p>
          <a:p>
            <a:pPr eaLnBrk="1" hangingPunct="1">
              <a:lnSpc>
                <a:spcPct val="60000"/>
              </a:lnSpc>
              <a:spcBef>
                <a:spcPct val="0"/>
              </a:spcBef>
            </a:pPr>
            <a:r>
              <a:rPr lang="en-US" sz="600" b="1" u="sng">
                <a:latin typeface="Times New Roman" pitchFamily="18" charset="0"/>
              </a:rPr>
              <a:t>TRACKERLITE</a:t>
            </a:r>
            <a:r>
              <a:rPr lang="en-US" sz="600" u="sng">
                <a:latin typeface="Times New Roman" pitchFamily="18" charset="0"/>
              </a:rPr>
              <a:t> –858R &amp; I2P Summary Transactions &amp; they will be doing the LOA validation in the future.  Verify its valid, appropriate &amp; funded.</a:t>
            </a:r>
          </a:p>
        </p:txBody>
      </p:sp>
    </p:spTree>
    <p:extLst>
      <p:ext uri="{BB962C8B-B14F-4D97-AF65-F5344CB8AC3E}">
        <p14:creationId xmlns:p14="http://schemas.microsoft.com/office/powerpoint/2010/main" val="3791882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pPr defTabSz="922338"/>
            <a:fld id="{F2B9A656-874E-4BCC-9B61-8391EB6BB3E7}" type="slidenum">
              <a:rPr lang="en-US" smtClean="0"/>
              <a:pPr defTabSz="922338"/>
              <a:t>14</a:t>
            </a:fld>
            <a:endParaRPr lang="en-US" smtClean="0"/>
          </a:p>
        </p:txBody>
      </p:sp>
      <p:sp>
        <p:nvSpPr>
          <p:cNvPr id="40963" name="Rectangle 7"/>
          <p:cNvSpPr txBox="1">
            <a:spLocks noGrp="1" noChangeArrowheads="1"/>
          </p:cNvSpPr>
          <p:nvPr/>
        </p:nvSpPr>
        <p:spPr bwMode="auto">
          <a:xfrm>
            <a:off x="3972560" y="8836026"/>
            <a:ext cx="3037840" cy="460375"/>
          </a:xfrm>
          <a:prstGeom prst="rect">
            <a:avLst/>
          </a:prstGeom>
          <a:noFill/>
          <a:ln w="9525">
            <a:noFill/>
            <a:miter lim="800000"/>
            <a:headEnd/>
            <a:tailEnd/>
          </a:ln>
        </p:spPr>
        <p:txBody>
          <a:bodyPr lIns="90861" tIns="45432" rIns="90861" bIns="45432" anchor="b"/>
          <a:lstStyle/>
          <a:p>
            <a:pPr algn="r" defTabSz="903288"/>
            <a:fld id="{29F703E8-D1AF-4E69-ACBA-F01E4F9748B4}" type="slidenum">
              <a:rPr lang="en-US" sz="1200">
                <a:latin typeface="Times New Roman" pitchFamily="18" charset="0"/>
              </a:rPr>
              <a:pPr algn="r" defTabSz="903288"/>
              <a:t>14</a:t>
            </a:fld>
            <a:endParaRPr lang="en-US" sz="1200">
              <a:latin typeface="Times New Roman" pitchFamily="18" charset="0"/>
            </a:endParaRPr>
          </a:p>
        </p:txBody>
      </p:sp>
      <p:sp>
        <p:nvSpPr>
          <p:cNvPr id="40964" name="Rectangle 2"/>
          <p:cNvSpPr>
            <a:spLocks noGrp="1" noRot="1" noChangeAspect="1" noChangeArrowheads="1" noTextEdit="1"/>
          </p:cNvSpPr>
          <p:nvPr>
            <p:ph type="sldImg"/>
          </p:nvPr>
        </p:nvSpPr>
        <p:spPr>
          <a:xfrm>
            <a:off x="1185863" y="701675"/>
            <a:ext cx="4643437" cy="3482975"/>
          </a:xfrm>
          <a:ln cap="flat"/>
        </p:spPr>
      </p:sp>
      <p:sp>
        <p:nvSpPr>
          <p:cNvPr id="40965" name="Rectangle 3"/>
          <p:cNvSpPr>
            <a:spLocks noGrp="1" noChangeArrowheads="1"/>
          </p:cNvSpPr>
          <p:nvPr>
            <p:ph type="body" idx="1"/>
          </p:nvPr>
        </p:nvSpPr>
        <p:spPr>
          <a:xfrm>
            <a:off x="933098" y="4413251"/>
            <a:ext cx="5144206" cy="4181475"/>
          </a:xfrm>
          <a:noFill/>
          <a:ln/>
        </p:spPr>
        <p:txBody>
          <a:bodyPr lIns="91505" tIns="44977" rIns="91505" bIns="44977"/>
          <a:lstStyle/>
          <a:p>
            <a:pPr eaLnBrk="1" hangingPunct="1">
              <a:lnSpc>
                <a:spcPct val="90000"/>
              </a:lnSpc>
            </a:pPr>
            <a:r>
              <a:rPr lang="en-US" sz="900" b="1" u="sng" smtClean="0"/>
              <a:t>Supply/Asset Management</a:t>
            </a:r>
          </a:p>
          <a:p>
            <a:pPr eaLnBrk="1" hangingPunct="1">
              <a:lnSpc>
                <a:spcPct val="90000"/>
              </a:lnSpc>
            </a:pPr>
            <a:r>
              <a:rPr lang="en-US" sz="900" b="1" u="sng" smtClean="0"/>
              <a:t>SARSS</a:t>
            </a:r>
            <a:r>
              <a:rPr lang="en-US" sz="900" u="sng" smtClean="0"/>
              <a:t> - CMOS will receive preposition item data for outgoing shipments and follow-up requests. CMOS will send shipment data.</a:t>
            </a:r>
          </a:p>
          <a:p>
            <a:pPr eaLnBrk="1" hangingPunct="1">
              <a:lnSpc>
                <a:spcPct val="90000"/>
              </a:lnSpc>
            </a:pPr>
            <a:endParaRPr lang="en-US" sz="900" b="1" u="sng" smtClean="0"/>
          </a:p>
          <a:p>
            <a:pPr eaLnBrk="1" hangingPunct="1">
              <a:lnSpc>
                <a:spcPct val="90000"/>
              </a:lnSpc>
            </a:pPr>
            <a:endParaRPr lang="en-US" sz="900" u="sng" smtClean="0"/>
          </a:p>
        </p:txBody>
      </p:sp>
    </p:spTree>
    <p:extLst>
      <p:ext uri="{BB962C8B-B14F-4D97-AF65-F5344CB8AC3E}">
        <p14:creationId xmlns:p14="http://schemas.microsoft.com/office/powerpoint/2010/main" val="2663712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r>
              <a:rPr lang="en-US" smtClean="0"/>
              <a:t>RID 1162 – Transitions all labels to a standard COTS label printer.  (supports Army business process of moving to standard office equipment… support this by using plastic envelops.).  Does not meet MIL STD 129 for “durability” of labeling and marking.</a:t>
            </a:r>
          </a:p>
          <a:p>
            <a:r>
              <a:rPr lang="en-US" smtClean="0"/>
              <a:t>RID 0627 – DD361 is the Transportation Discrepancy Report. May not be in v7.6 because GFM isn’t ready to receive or update.</a:t>
            </a:r>
          </a:p>
          <a:p>
            <a:r>
              <a:rPr lang="en-US" smtClean="0"/>
              <a:t>RID 1220 – In route orders, send agency code.  Always put “F” in for AirForce.  If not AirForce, have to manually go into CMOS and update to specified Service.  This will do that automatic based on the site’s profile. Part of GFM interface for route order (rating and ranking).</a:t>
            </a:r>
          </a:p>
          <a:p>
            <a:r>
              <a:rPr lang="en-US" smtClean="0"/>
              <a:t>1259,0941,1261 &amp; 1254 are all Data Maintenance items (regulatory change compliance).</a:t>
            </a:r>
          </a:p>
          <a:p>
            <a:endParaRPr lang="en-US" smtClean="0"/>
          </a:p>
        </p:txBody>
      </p:sp>
      <p:sp>
        <p:nvSpPr>
          <p:cNvPr id="44036" name="Slide Number Placeholder 3"/>
          <p:cNvSpPr>
            <a:spLocks noGrp="1"/>
          </p:cNvSpPr>
          <p:nvPr>
            <p:ph type="sldNum" sz="quarter" idx="5"/>
          </p:nvPr>
        </p:nvSpPr>
        <p:spPr>
          <a:noFill/>
        </p:spPr>
        <p:txBody>
          <a:bodyPr/>
          <a:lstStyle/>
          <a:p>
            <a:pPr defTabSz="920750"/>
            <a:fld id="{E78B2010-1381-44D1-A6AD-10323EE38CFC}" type="slidenum">
              <a:rPr lang="en-US" smtClean="0"/>
              <a:pPr defTabSz="920750"/>
              <a:t>15</a:t>
            </a:fld>
            <a:endParaRPr lang="en-US" smtClean="0"/>
          </a:p>
        </p:txBody>
      </p:sp>
    </p:spTree>
    <p:extLst>
      <p:ext uri="{BB962C8B-B14F-4D97-AF65-F5344CB8AC3E}">
        <p14:creationId xmlns:p14="http://schemas.microsoft.com/office/powerpoint/2010/main" val="3893466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r>
              <a:rPr lang="en-US" smtClean="0"/>
              <a:t>RID 1162 – Transitions all labels to a standard COTS label printer.  (supports Army business process of moving to standard office equipment… support this by using plastic envelops.).  Does not meet MIL STD 129 for “durability” of labeling and marking.</a:t>
            </a:r>
          </a:p>
          <a:p>
            <a:r>
              <a:rPr lang="en-US" smtClean="0"/>
              <a:t>RID 0627 – DD361 is the Transportation Discrepancy Report. May not be in v7.6 because GFM isn’t ready to receive or update.</a:t>
            </a:r>
          </a:p>
          <a:p>
            <a:r>
              <a:rPr lang="en-US" smtClean="0"/>
              <a:t>RID 1220 – In route orders, send agency code.  Always put “F” in for AirForce.  If not AirForce, have to manually go into CMOS and update to specified Service.  This will do that automatic based on the site’s profile. Part of GFM interface for route order (rating and ranking).</a:t>
            </a:r>
          </a:p>
          <a:p>
            <a:r>
              <a:rPr lang="en-US" smtClean="0"/>
              <a:t>1259,0941,1261 &amp; 1254 are all Data Maintenance items (regulatory change compliance).</a:t>
            </a:r>
          </a:p>
          <a:p>
            <a:endParaRPr lang="en-US" smtClean="0"/>
          </a:p>
        </p:txBody>
      </p:sp>
      <p:sp>
        <p:nvSpPr>
          <p:cNvPr id="44036" name="Slide Number Placeholder 3"/>
          <p:cNvSpPr>
            <a:spLocks noGrp="1"/>
          </p:cNvSpPr>
          <p:nvPr>
            <p:ph type="sldNum" sz="quarter" idx="5"/>
          </p:nvPr>
        </p:nvSpPr>
        <p:spPr>
          <a:noFill/>
        </p:spPr>
        <p:txBody>
          <a:bodyPr/>
          <a:lstStyle/>
          <a:p>
            <a:pPr defTabSz="920750"/>
            <a:fld id="{E78B2010-1381-44D1-A6AD-10323EE38CFC}" type="slidenum">
              <a:rPr lang="en-US" smtClean="0"/>
              <a:pPr defTabSz="920750"/>
              <a:t>16</a:t>
            </a:fld>
            <a:endParaRPr lang="en-US" smtClean="0"/>
          </a:p>
        </p:txBody>
      </p:sp>
    </p:spTree>
    <p:extLst>
      <p:ext uri="{BB962C8B-B14F-4D97-AF65-F5344CB8AC3E}">
        <p14:creationId xmlns:p14="http://schemas.microsoft.com/office/powerpoint/2010/main" val="4197797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r>
              <a:rPr lang="en-US" smtClean="0"/>
              <a:t>RID 1162 – Transitions all labels to a standard COTS label printer.  (supports Army business process of moving to standard office equipment… support this by using plastic envelops.).  Does not meet MIL STD 129 for “durability” of labeling and marking.</a:t>
            </a:r>
          </a:p>
          <a:p>
            <a:r>
              <a:rPr lang="en-US" smtClean="0"/>
              <a:t>RID 0627 – DD361 is the Transportation Discrepancy Report. May not be in v7.6 because GFM isn’t ready to receive or update.</a:t>
            </a:r>
          </a:p>
          <a:p>
            <a:r>
              <a:rPr lang="en-US" smtClean="0"/>
              <a:t>RID 1220 – In route orders, send agency code.  Always put “F” in for AirForce.  If not AirForce, have to manually go into CMOS and update to specified Service.  This will do that automatic based on the site’s profile. Part of GFM interface for route order (rating and ranking).</a:t>
            </a:r>
          </a:p>
          <a:p>
            <a:r>
              <a:rPr lang="en-US" smtClean="0"/>
              <a:t>1259,0941,1261 &amp; 1254 are all Data Maintenance items (regulatory change compliance).</a:t>
            </a:r>
          </a:p>
          <a:p>
            <a:endParaRPr lang="en-US" smtClean="0"/>
          </a:p>
        </p:txBody>
      </p:sp>
      <p:sp>
        <p:nvSpPr>
          <p:cNvPr id="44036" name="Slide Number Placeholder 3"/>
          <p:cNvSpPr>
            <a:spLocks noGrp="1"/>
          </p:cNvSpPr>
          <p:nvPr>
            <p:ph type="sldNum" sz="quarter" idx="5"/>
          </p:nvPr>
        </p:nvSpPr>
        <p:spPr>
          <a:noFill/>
        </p:spPr>
        <p:txBody>
          <a:bodyPr/>
          <a:lstStyle/>
          <a:p>
            <a:pPr defTabSz="920750"/>
            <a:fld id="{E78B2010-1381-44D1-A6AD-10323EE38CFC}" type="slidenum">
              <a:rPr lang="en-US" smtClean="0">
                <a:solidFill>
                  <a:prstClr val="black"/>
                </a:solidFill>
              </a:rPr>
              <a:pPr defTabSz="920750"/>
              <a:t>17</a:t>
            </a:fld>
            <a:endParaRPr lang="en-US" smtClean="0">
              <a:solidFill>
                <a:prstClr val="black"/>
              </a:solidFill>
            </a:endParaRPr>
          </a:p>
        </p:txBody>
      </p:sp>
    </p:spTree>
    <p:extLst>
      <p:ext uri="{BB962C8B-B14F-4D97-AF65-F5344CB8AC3E}">
        <p14:creationId xmlns:p14="http://schemas.microsoft.com/office/powerpoint/2010/main" val="2314144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dirty="0" smtClean="0">
              <a:latin typeface="Times New Roman" pitchFamily="18" charset="0"/>
            </a:endParaRPr>
          </a:p>
        </p:txBody>
      </p:sp>
      <p:sp>
        <p:nvSpPr>
          <p:cNvPr id="4" name="Slide Number Placeholder 3"/>
          <p:cNvSpPr>
            <a:spLocks noGrp="1"/>
          </p:cNvSpPr>
          <p:nvPr>
            <p:ph type="sldNum" sz="quarter" idx="5"/>
          </p:nvPr>
        </p:nvSpPr>
        <p:spPr/>
        <p:txBody>
          <a:bodyPr/>
          <a:lstStyle/>
          <a:p>
            <a:pPr>
              <a:defRPr/>
            </a:pPr>
            <a:fld id="{A1576918-D00D-4469-B43F-3A83B243712E}" type="slidenum">
              <a:rPr lang="en-US" smtClean="0"/>
              <a:pPr>
                <a:defRPr/>
              </a:pPr>
              <a:t>3</a:t>
            </a:fld>
            <a:endParaRPr lang="en-US"/>
          </a:p>
        </p:txBody>
      </p:sp>
    </p:spTree>
    <p:extLst>
      <p:ext uri="{BB962C8B-B14F-4D97-AF65-F5344CB8AC3E}">
        <p14:creationId xmlns:p14="http://schemas.microsoft.com/office/powerpoint/2010/main" val="1278466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r>
              <a:rPr lang="en-US" smtClean="0"/>
              <a:t>Way-ahead is to coordinate an Army Program Manager for acquisition lifecycle support, adding additional Army sites prior to full implementation, and full implementation of CMOS once web-based in Jan 2013. We are also pursuing an interface with Global Combat Support System- Army that will allow data to be pre-populated instead of manual entry resulting in increased data quality and effective operations.</a:t>
            </a:r>
          </a:p>
          <a:p>
            <a:endParaRPr lang="en-US" smtClean="0"/>
          </a:p>
        </p:txBody>
      </p:sp>
      <p:sp>
        <p:nvSpPr>
          <p:cNvPr id="32772" name="Slide Number Placeholder 3"/>
          <p:cNvSpPr>
            <a:spLocks noGrp="1"/>
          </p:cNvSpPr>
          <p:nvPr>
            <p:ph type="sldNum" sz="quarter" idx="5"/>
          </p:nvPr>
        </p:nvSpPr>
        <p:spPr>
          <a:noFill/>
        </p:spPr>
        <p:txBody>
          <a:bodyPr/>
          <a:lstStyle/>
          <a:p>
            <a:pPr defTabSz="920750"/>
            <a:fld id="{ACE734B6-9297-4E68-AFDE-64444C0D91F8}" type="slidenum">
              <a:rPr lang="en-US" smtClean="0"/>
              <a:pPr defTabSz="920750"/>
              <a:t>6</a:t>
            </a:fld>
            <a:endParaRPr lang="en-US" smtClean="0"/>
          </a:p>
        </p:txBody>
      </p:sp>
    </p:spTree>
    <p:extLst>
      <p:ext uri="{BB962C8B-B14F-4D97-AF65-F5344CB8AC3E}">
        <p14:creationId xmlns:p14="http://schemas.microsoft.com/office/powerpoint/2010/main" val="301180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dirty="0" smtClean="0"/>
          </a:p>
        </p:txBody>
      </p:sp>
      <p:sp>
        <p:nvSpPr>
          <p:cNvPr id="33796" name="Slide Number Placeholder 3"/>
          <p:cNvSpPr>
            <a:spLocks noGrp="1"/>
          </p:cNvSpPr>
          <p:nvPr>
            <p:ph type="sldNum" sz="quarter" idx="5"/>
          </p:nvPr>
        </p:nvSpPr>
        <p:spPr>
          <a:noFill/>
        </p:spPr>
        <p:txBody>
          <a:bodyPr/>
          <a:lstStyle/>
          <a:p>
            <a:pPr defTabSz="920750"/>
            <a:fld id="{833137C3-A810-4FAA-A57A-F761882F7F2D}" type="slidenum">
              <a:rPr lang="en-US" smtClean="0"/>
              <a:pPr defTabSz="920750"/>
              <a:t>7</a:t>
            </a:fld>
            <a:endParaRPr lang="en-US" smtClean="0"/>
          </a:p>
        </p:txBody>
      </p:sp>
    </p:spTree>
    <p:extLst>
      <p:ext uri="{BB962C8B-B14F-4D97-AF65-F5344CB8AC3E}">
        <p14:creationId xmlns:p14="http://schemas.microsoft.com/office/powerpoint/2010/main" val="129556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r>
              <a:rPr lang="en-US" smtClean="0"/>
              <a:t>Current:  AMS-TAC is a stand-alone system that provides a database ledger of local inbound cargo receipts.  Can scan cargo in, and keep a record of who picked it up.  Can query for records of local receipt and who picked it up.</a:t>
            </a:r>
          </a:p>
          <a:p>
            <a:endParaRPr lang="en-US" smtClean="0"/>
          </a:p>
          <a:p>
            <a:r>
              <a:rPr lang="en-US" smtClean="0"/>
              <a:t>CMOS:  For shipments generated by CMOS and DSS,  will have a “due-in” list of cargo inbound to their work location.  Scanning in creates a local ledger of cargo received, but also creates a EDI 315N “INC” nodal status event that syndicates to the Enterprise (IGC, and DLA Transaction Services where any system can subscribe to the data); this is akin to a TK4 which equates to an automatic update of the 856A “due-in” to “received in transportation”.  </a:t>
            </a:r>
          </a:p>
        </p:txBody>
      </p:sp>
      <p:sp>
        <p:nvSpPr>
          <p:cNvPr id="34820" name="Slide Number Placeholder 3"/>
          <p:cNvSpPr>
            <a:spLocks noGrp="1"/>
          </p:cNvSpPr>
          <p:nvPr>
            <p:ph type="sldNum" sz="quarter" idx="5"/>
          </p:nvPr>
        </p:nvSpPr>
        <p:spPr>
          <a:noFill/>
        </p:spPr>
        <p:txBody>
          <a:bodyPr/>
          <a:lstStyle/>
          <a:p>
            <a:pPr defTabSz="920750"/>
            <a:fld id="{989D1BAA-F87B-499D-9182-4101276842C8}" type="slidenum">
              <a:rPr lang="en-US" smtClean="0"/>
              <a:pPr defTabSz="920750"/>
              <a:t>8</a:t>
            </a:fld>
            <a:endParaRPr lang="en-US" smtClean="0"/>
          </a:p>
        </p:txBody>
      </p:sp>
    </p:spTree>
    <p:extLst>
      <p:ext uri="{BB962C8B-B14F-4D97-AF65-F5344CB8AC3E}">
        <p14:creationId xmlns:p14="http://schemas.microsoft.com/office/powerpoint/2010/main" val="1287005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smtClean="0"/>
              <a:t>CMOS: Provides capability to scan the item once the ultimate customer receives it (picks up).  Generates a EDI 315N nodal status “DRC” transaction that syndicates to the Enterprise (DLA-TS, IGC).</a:t>
            </a:r>
          </a:p>
          <a:p>
            <a:endParaRPr lang="en-US" smtClean="0"/>
          </a:p>
          <a:p>
            <a:r>
              <a:rPr lang="en-US" smtClean="0"/>
              <a:t>Can also assign a three digit “customer ID” number to your customers.  Build customer profile for them, request ID number when they pick up.  Can 1) monitor authorized customers, 2) single data entry of customer data.</a:t>
            </a:r>
          </a:p>
          <a:p>
            <a:endParaRPr lang="en-US" smtClean="0"/>
          </a:p>
          <a:p>
            <a:r>
              <a:rPr lang="en-US" smtClean="0"/>
              <a:t>REPSHIP:  Currently no capability to do an automated REPSHIP in AMS-TAC.  CMOS can generate a 856A Due-in as an automated REPSHIP.  Has a screen to monitor REPSHIP.  Can print REPSHIP.  Receipt process (315N INC automatically stops REPSHIP clock, and closes out REPSHIP.  Triggers alert at shipping activity when a REPSHIP has not closed after 24 hours; shipper does tracer action on shipment.  Also closes out DTTS if DTTS was ordered. NOTE:  Cannot use this capability Army wide until all users convert to CMOS.  Interim, use email or other manner (BOL); this is still DTR compliant.</a:t>
            </a:r>
          </a:p>
          <a:p>
            <a:endParaRPr lang="en-US" smtClean="0"/>
          </a:p>
          <a:p>
            <a:endParaRPr lang="en-US" smtClean="0"/>
          </a:p>
        </p:txBody>
      </p:sp>
      <p:sp>
        <p:nvSpPr>
          <p:cNvPr id="35844" name="Slide Number Placeholder 3"/>
          <p:cNvSpPr>
            <a:spLocks noGrp="1"/>
          </p:cNvSpPr>
          <p:nvPr>
            <p:ph type="sldNum" sz="quarter" idx="5"/>
          </p:nvPr>
        </p:nvSpPr>
        <p:spPr>
          <a:noFill/>
        </p:spPr>
        <p:txBody>
          <a:bodyPr/>
          <a:lstStyle/>
          <a:p>
            <a:pPr defTabSz="920750"/>
            <a:fld id="{C1CCB9B0-5467-432F-A6C9-B8A4A22A334F}" type="slidenum">
              <a:rPr lang="en-US" smtClean="0"/>
              <a:pPr defTabSz="920750"/>
              <a:t>9</a:t>
            </a:fld>
            <a:endParaRPr lang="en-US" smtClean="0"/>
          </a:p>
        </p:txBody>
      </p:sp>
    </p:spTree>
    <p:extLst>
      <p:ext uri="{BB962C8B-B14F-4D97-AF65-F5344CB8AC3E}">
        <p14:creationId xmlns:p14="http://schemas.microsoft.com/office/powerpoint/2010/main" val="524677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US" dirty="0" smtClean="0">
                <a:latin typeface="Times New Roman" pitchFamily="18" charset="0"/>
              </a:rPr>
              <a:t>Current: Hand-Jam cargo detail information from SARRS generated 1348-1 or hand-jam data from locally produced transportation request document.</a:t>
            </a:r>
          </a:p>
          <a:p>
            <a:endParaRPr lang="en-US" dirty="0" smtClean="0">
              <a:latin typeface="Times New Roman" pitchFamily="18" charset="0"/>
            </a:endParaRPr>
          </a:p>
          <a:p>
            <a:r>
              <a:rPr lang="en-US" dirty="0" smtClean="0">
                <a:latin typeface="Times New Roman" pitchFamily="18" charset="0"/>
              </a:rPr>
              <a:t>CMOS: CMOS can scan cargo data from 2D bar-code (reads system generated 1348-1 from any supply system).  Pre-stages cargo data.  Capability for packing and crating to enter pieces, weight, cube, dimension, commodity; can also build consolidations in the HHT or on the PC  (no automation for this function in current Army business process) – eliminates a lot of handwritten notes on 1348-1 documents.   Can also register your customers with WEBFORMS.  Lets them fill out 1149 on-line.  Gives them templates and the ability to save / modify repetitive shipments.</a:t>
            </a:r>
          </a:p>
          <a:p>
            <a:endParaRPr lang="en-US" dirty="0" smtClean="0">
              <a:latin typeface="Times New Roman" pitchFamily="18" charset="0"/>
            </a:endParaRPr>
          </a:p>
          <a:p>
            <a:r>
              <a:rPr lang="en-US" dirty="0" smtClean="0">
                <a:latin typeface="Times New Roman" pitchFamily="18" charset="0"/>
              </a:rPr>
              <a:t>Carrier Express:  Currently use SPE or mix of SPE and carrier software; and is limited to BPA and WWX carriers (IHX carriers missing).  Under CMOS, I2P contains carrier maintained software for all BPA, WWX and IHX carriers.  Prints express carrier compliant labels on label stock (RID to print on normal laser printer).  Also… SPE transmits waybill data to Syncada as they are completed (as opposed to when they are picked up); CMOS has a end of day closeout function that transmits 858 data when the cargo is actually picked up (more accurate / useful event for informational purposes).</a:t>
            </a:r>
          </a:p>
        </p:txBody>
      </p:sp>
    </p:spTree>
    <p:extLst>
      <p:ext uri="{BB962C8B-B14F-4D97-AF65-F5344CB8AC3E}">
        <p14:creationId xmlns:p14="http://schemas.microsoft.com/office/powerpoint/2010/main" val="2665098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r>
              <a:rPr lang="en-US" smtClean="0"/>
              <a:t>BOL similar to FAST.  Nomenclature. </a:t>
            </a:r>
          </a:p>
          <a:p>
            <a:endParaRPr lang="en-US" smtClean="0"/>
          </a:p>
          <a:p>
            <a:r>
              <a:rPr lang="en-US" smtClean="0"/>
              <a:t>Most likely won’t use Manifest.</a:t>
            </a:r>
          </a:p>
          <a:p>
            <a:endParaRPr lang="en-US" smtClean="0"/>
          </a:p>
          <a:p>
            <a:r>
              <a:rPr lang="en-US" smtClean="0"/>
              <a:t>DD Form 1907 – Updated to allow more than one TCN on the 1907 (initial user issue with CMOS that has been corrected).</a:t>
            </a:r>
          </a:p>
          <a:p>
            <a:endParaRPr lang="en-US" smtClean="0"/>
          </a:p>
          <a:p>
            <a:r>
              <a:rPr lang="en-US" smtClean="0"/>
              <a:t>HAZDEC:  Current process is form-flow or label-master.  Same / similar functionality, but don’t have to leave the system.  IATA compliant, FEDEX accepts.</a:t>
            </a:r>
          </a:p>
          <a:p>
            <a:endParaRPr lang="en-US" smtClean="0"/>
          </a:p>
          <a:p>
            <a:r>
              <a:rPr lang="en-US" smtClean="0"/>
              <a:t>Shippers Declaration is similar to FAST process.  Is an individual tab, not a separate module.  Better handling of ITN alert and processing.  Can’t process BOL until the ITN is returned.  Different from FAST, but procedurally correct.</a:t>
            </a:r>
          </a:p>
          <a:p>
            <a:endParaRPr lang="en-US" smtClean="0"/>
          </a:p>
          <a:p>
            <a:r>
              <a:rPr lang="en-US" smtClean="0"/>
              <a:t>Flip-side of inbound REPSHIP capability, will automatically generate REPSHIP once all users on CMOS.</a:t>
            </a:r>
          </a:p>
        </p:txBody>
      </p:sp>
      <p:sp>
        <p:nvSpPr>
          <p:cNvPr id="37892" name="Slide Number Placeholder 3"/>
          <p:cNvSpPr>
            <a:spLocks noGrp="1"/>
          </p:cNvSpPr>
          <p:nvPr>
            <p:ph type="sldNum" sz="quarter" idx="5"/>
          </p:nvPr>
        </p:nvSpPr>
        <p:spPr>
          <a:noFill/>
        </p:spPr>
        <p:txBody>
          <a:bodyPr/>
          <a:lstStyle/>
          <a:p>
            <a:pPr defTabSz="920750"/>
            <a:fld id="{2AAFE24A-C34B-40BF-A690-E7B45C2616EA}" type="slidenum">
              <a:rPr lang="en-US" smtClean="0"/>
              <a:pPr defTabSz="920750"/>
              <a:t>11</a:t>
            </a:fld>
            <a:endParaRPr lang="en-US" smtClean="0"/>
          </a:p>
        </p:txBody>
      </p:sp>
    </p:spTree>
    <p:extLst>
      <p:ext uri="{BB962C8B-B14F-4D97-AF65-F5344CB8AC3E}">
        <p14:creationId xmlns:p14="http://schemas.microsoft.com/office/powerpoint/2010/main" val="1229832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smtClean="0"/>
              <a:t>Current process:  FACTS or GATES account, hand enter data for ACA/WCA.  CMOS automatically generates ATCMD and sends to ACA/WCA.</a:t>
            </a:r>
          </a:p>
          <a:p>
            <a:endParaRPr lang="en-US" smtClean="0"/>
          </a:p>
          <a:p>
            <a:r>
              <a:rPr lang="en-US" smtClean="0"/>
              <a:t>DTCI:  Menlo consolidations and stopoffs.  No need to send separate pieces, weight, cube, dimension data to coordinator.  Can send notes to coordinator in shipment record.  220’s automatically update (update cost information).  No automatic logic to place in DTCI, capability to select yourself.</a:t>
            </a:r>
          </a:p>
        </p:txBody>
      </p:sp>
      <p:sp>
        <p:nvSpPr>
          <p:cNvPr id="38916" name="Slide Number Placeholder 3"/>
          <p:cNvSpPr>
            <a:spLocks noGrp="1"/>
          </p:cNvSpPr>
          <p:nvPr>
            <p:ph type="sldNum" sz="quarter" idx="5"/>
          </p:nvPr>
        </p:nvSpPr>
        <p:spPr>
          <a:noFill/>
        </p:spPr>
        <p:txBody>
          <a:bodyPr/>
          <a:lstStyle/>
          <a:p>
            <a:pPr defTabSz="920750"/>
            <a:fld id="{D36F0AE5-2C53-46EE-BA61-C70303C5C2BD}" type="slidenum">
              <a:rPr lang="en-US" smtClean="0"/>
              <a:pPr defTabSz="920750"/>
              <a:t>12</a:t>
            </a:fld>
            <a:endParaRPr lang="en-US" smtClean="0"/>
          </a:p>
        </p:txBody>
      </p:sp>
    </p:spTree>
    <p:extLst>
      <p:ext uri="{BB962C8B-B14F-4D97-AF65-F5344CB8AC3E}">
        <p14:creationId xmlns:p14="http://schemas.microsoft.com/office/powerpoint/2010/main" val="144821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18573F1-E837-4CD6-9037-2870DB8E085E}" type="datetime1">
              <a:rPr lang="en-US"/>
              <a:pPr>
                <a:defRPr/>
              </a:pPr>
              <a:t>12/21/2016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B1DF67-F482-4496-9B9D-D2BFC672A8C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AEEEDEF-F057-4EFD-AACA-178576499313}" type="datetime1">
              <a:rPr lang="en-US"/>
              <a:pPr>
                <a:defRPr/>
              </a:pPr>
              <a:t>12/21/2016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8F092C3-0458-470F-BC80-DD85FD81F4B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9450" y="152400"/>
            <a:ext cx="21145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61912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262A04B-13D6-4EAA-BC70-2A524870B0DD}" type="datetime1">
              <a:rPr lang="en-US"/>
              <a:pPr>
                <a:defRPr/>
              </a:pPr>
              <a:t>12/21/2016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7FC48F-551A-49F6-8ED3-DDE409F583E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solidFill>
                  <a:schemeClr val="tx1"/>
                </a:solidFill>
              </a:defRPr>
            </a:lvl1pPr>
            <a:lvl2pPr>
              <a:defRPr baseline="0">
                <a:solidFill>
                  <a:schemeClr val="tx1"/>
                </a:solidFill>
              </a:defRPr>
            </a:lvl2pPr>
            <a:lvl3pPr>
              <a:defRPr baseline="0">
                <a:solidFill>
                  <a:schemeClr val="tx1"/>
                </a:solidFill>
              </a:defRPr>
            </a:lvl3pPr>
            <a:lvl4pPr>
              <a:defRPr baseline="0">
                <a:solidFill>
                  <a:schemeClr val="tx1"/>
                </a:solidFill>
              </a:defRPr>
            </a:lvl4pPr>
            <a:lvl5pPr>
              <a:defRPr baseline="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p:txBody>
          <a:bodyPr/>
          <a:lstStyle>
            <a:lvl1pPr>
              <a:defRPr/>
            </a:lvl1pPr>
          </a:lstStyle>
          <a:p>
            <a:pPr>
              <a:defRPr/>
            </a:pPr>
            <a:fld id="{2745E129-BCAF-4ED7-BE11-A2C3CEA1115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B2B55B94-3D51-4277-83FF-C1C76B03EE09}" type="datetime1">
              <a:rPr lang="en-US"/>
              <a:pPr>
                <a:defRPr/>
              </a:pPr>
              <a:t>12/21/2016</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827727-9826-4E98-91DD-B0CBEABF524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392FC094-9D26-4FF6-B772-870257992194}" type="datetime1">
              <a:rPr lang="en-US"/>
              <a:pPr>
                <a:defRPr/>
              </a:pPr>
              <a:t>12/21/2016</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45D084-141D-4EDD-B7D9-8B4FB99AC7A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8A082284-0FCE-4E6A-B778-6EB990BB8979}" type="datetime1">
              <a:rPr lang="en-US"/>
              <a:pPr>
                <a:defRPr/>
              </a:pPr>
              <a:t>12/21/2016</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F5FFC58-E420-41EC-88AC-2918112C67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p:txBody>
          <a:bodyPr/>
          <a:lstStyle>
            <a:lvl1pPr>
              <a:defRPr/>
            </a:lvl1pPr>
          </a:lstStyle>
          <a:p>
            <a:pPr>
              <a:defRPr/>
            </a:pPr>
            <a:fld id="{BD3A99A0-CE0B-44F2-AFA0-03EAB2A94F0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3C8C6835-E2AD-428D-AD76-F4C801D47AD6}" type="datetime1">
              <a:rPr lang="en-US"/>
              <a:pPr>
                <a:defRPr/>
              </a:pPr>
              <a:t>12/21/2016</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2852A25-EEF3-4045-A7FE-4ED73903350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tx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6F6892D-8C2E-412C-86EB-B728D92D006D}" type="datetime1">
              <a:rPr lang="en-US"/>
              <a:pPr>
                <a:defRPr/>
              </a:pPr>
              <a:t>12/21/2016</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119CB0-FD4C-4380-A925-F0DE1F7D30D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08C85C1-F951-4877-91C3-7C1B254E4F5C}" type="datetime1">
              <a:rPr lang="en-US"/>
              <a:pPr>
                <a:defRPr/>
              </a:pPr>
              <a:t>12/21/2016</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5080579-DDAA-4D02-8347-BE86B9A816B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152400"/>
            <a:ext cx="7772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3716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Times New Roman" pitchFamily="18" charset="0"/>
                <a:cs typeface="+mn-cs"/>
              </a:defRPr>
            </a:lvl1pPr>
          </a:lstStyle>
          <a:p>
            <a:pPr>
              <a:defRPr/>
            </a:pPr>
            <a:fld id="{FE1F4706-2698-4661-A7D9-A3F2A4205B7E}" type="datetime1">
              <a:rPr lang="en-US"/>
              <a:pPr>
                <a:defRPr/>
              </a:pPr>
              <a:t>12/21/2016</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charset="0"/>
                <a:cs typeface="+mn-cs"/>
              </a:defRPr>
            </a:lvl1pPr>
          </a:lstStyle>
          <a:p>
            <a:pPr>
              <a:defRPr/>
            </a:pPr>
            <a:fld id="{C910959A-ED61-4E15-B2EC-2FFF3916B313}" type="slidenum">
              <a:rPr lang="en-US"/>
              <a:pPr>
                <a:defRPr/>
              </a:pPr>
              <a:t>‹#›</a:t>
            </a:fld>
            <a:endParaRPr lang="en-US"/>
          </a:p>
        </p:txBody>
      </p:sp>
      <p:sp>
        <p:nvSpPr>
          <p:cNvPr id="1031" name="Line 7"/>
          <p:cNvSpPr>
            <a:spLocks noChangeShapeType="1"/>
          </p:cNvSpPr>
          <p:nvPr userDrawn="1"/>
        </p:nvSpPr>
        <p:spPr bwMode="auto">
          <a:xfrm>
            <a:off x="228600" y="1181100"/>
            <a:ext cx="8610600" cy="0"/>
          </a:xfrm>
          <a:prstGeom prst="line">
            <a:avLst/>
          </a:prstGeom>
          <a:noFill/>
          <a:ln w="57150">
            <a:solidFill>
              <a:schemeClr val="tx1"/>
            </a:solidFill>
            <a:round/>
            <a:headEnd/>
            <a:tailEnd/>
          </a:ln>
        </p:spPr>
        <p:txBody>
          <a:bodyPr wrap="none" anchor="ctr"/>
          <a:lstStyle/>
          <a:p>
            <a:endParaRPr lang="en-US"/>
          </a:p>
        </p:txBody>
      </p:sp>
      <p:sp>
        <p:nvSpPr>
          <p:cNvPr id="1032" name="Rectangle 11"/>
          <p:cNvSpPr>
            <a:spLocks noChangeArrowheads="1"/>
          </p:cNvSpPr>
          <p:nvPr userDrawn="1"/>
        </p:nvSpPr>
        <p:spPr bwMode="auto">
          <a:xfrm>
            <a:off x="0" y="6400800"/>
            <a:ext cx="9144000" cy="304800"/>
          </a:xfrm>
          <a:prstGeom prst="rect">
            <a:avLst/>
          </a:prstGeom>
          <a:noFill/>
          <a:ln w="9525">
            <a:noFill/>
            <a:miter lim="800000"/>
            <a:headEnd/>
            <a:tailEnd/>
          </a:ln>
        </p:spPr>
        <p:txBody>
          <a:bodyPr>
            <a:spAutoFit/>
          </a:bodyPr>
          <a:lstStyle/>
          <a:p>
            <a:pPr algn="ctr" eaLnBrk="0" hangingPunct="0"/>
            <a:r>
              <a:rPr lang="en-US" sz="1400" b="1" i="1"/>
              <a:t>I n t e g r i t y … S e r v i c e … E x c e l l e n c e</a:t>
            </a:r>
            <a:endParaRPr lang="en-US" sz="1600" b="1" i="1"/>
          </a:p>
        </p:txBody>
      </p:sp>
      <p:sp>
        <p:nvSpPr>
          <p:cNvPr id="1033" name="Line 12"/>
          <p:cNvSpPr>
            <a:spLocks noChangeShapeType="1"/>
          </p:cNvSpPr>
          <p:nvPr userDrawn="1"/>
        </p:nvSpPr>
        <p:spPr bwMode="auto">
          <a:xfrm>
            <a:off x="2514600" y="6248400"/>
            <a:ext cx="4114800" cy="0"/>
          </a:xfrm>
          <a:prstGeom prst="line">
            <a:avLst/>
          </a:prstGeom>
          <a:noFill/>
          <a:ln w="3175">
            <a:solidFill>
              <a:schemeClr val="tx1"/>
            </a:solidFill>
            <a:round/>
            <a:headEnd/>
            <a:tailEnd/>
          </a:ln>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4283" r:id="rId1"/>
    <p:sldLayoutId id="2147484292" r:id="rId2"/>
    <p:sldLayoutId id="2147484284" r:id="rId3"/>
    <p:sldLayoutId id="2147484285" r:id="rId4"/>
    <p:sldLayoutId id="2147484286" r:id="rId5"/>
    <p:sldLayoutId id="2147484293" r:id="rId6"/>
    <p:sldLayoutId id="2147484287" r:id="rId7"/>
    <p:sldLayoutId id="2147484288" r:id="rId8"/>
    <p:sldLayoutId id="2147484289" r:id="rId9"/>
    <p:sldLayoutId id="2147484290" r:id="rId10"/>
    <p:sldLayoutId id="2147484291" r:id="rId11"/>
  </p:sldLayoutIdLst>
  <p:hf hdr="0" ftr="0" dt="0"/>
  <p:txStyles>
    <p:titleStyle>
      <a:lvl1pPr algn="r" rtl="0" eaLnBrk="0" fontAlgn="base" hangingPunct="0">
        <a:spcBef>
          <a:spcPct val="0"/>
        </a:spcBef>
        <a:spcAft>
          <a:spcPct val="0"/>
        </a:spcAft>
        <a:defRPr sz="3600" b="1" i="1">
          <a:solidFill>
            <a:schemeClr val="tx1"/>
          </a:solidFill>
          <a:latin typeface="+mj-lt"/>
          <a:ea typeface="+mj-ea"/>
          <a:cs typeface="+mj-cs"/>
        </a:defRPr>
      </a:lvl1pPr>
      <a:lvl2pPr algn="r" rtl="0" eaLnBrk="0" fontAlgn="base" hangingPunct="0">
        <a:spcBef>
          <a:spcPct val="0"/>
        </a:spcBef>
        <a:spcAft>
          <a:spcPct val="0"/>
        </a:spcAft>
        <a:defRPr sz="3600" b="1" i="1">
          <a:solidFill>
            <a:schemeClr val="tx1"/>
          </a:solidFill>
          <a:latin typeface="Tahoma" charset="0"/>
        </a:defRPr>
      </a:lvl2pPr>
      <a:lvl3pPr algn="r" rtl="0" eaLnBrk="0" fontAlgn="base" hangingPunct="0">
        <a:spcBef>
          <a:spcPct val="0"/>
        </a:spcBef>
        <a:spcAft>
          <a:spcPct val="0"/>
        </a:spcAft>
        <a:defRPr sz="3600" b="1" i="1">
          <a:solidFill>
            <a:schemeClr val="tx1"/>
          </a:solidFill>
          <a:latin typeface="Tahoma" charset="0"/>
        </a:defRPr>
      </a:lvl3pPr>
      <a:lvl4pPr algn="r" rtl="0" eaLnBrk="0" fontAlgn="base" hangingPunct="0">
        <a:spcBef>
          <a:spcPct val="0"/>
        </a:spcBef>
        <a:spcAft>
          <a:spcPct val="0"/>
        </a:spcAft>
        <a:defRPr sz="3600" b="1" i="1">
          <a:solidFill>
            <a:schemeClr val="tx1"/>
          </a:solidFill>
          <a:latin typeface="Tahoma" charset="0"/>
        </a:defRPr>
      </a:lvl4pPr>
      <a:lvl5pPr algn="r" rtl="0" eaLnBrk="0" fontAlgn="base" hangingPunct="0">
        <a:spcBef>
          <a:spcPct val="0"/>
        </a:spcBef>
        <a:spcAft>
          <a:spcPct val="0"/>
        </a:spcAft>
        <a:defRPr sz="3600" b="1" i="1">
          <a:solidFill>
            <a:schemeClr val="tx1"/>
          </a:solidFill>
          <a:latin typeface="Tahoma" charset="0"/>
        </a:defRPr>
      </a:lvl5pPr>
      <a:lvl6pPr marL="457200" algn="r" rtl="0" fontAlgn="base">
        <a:spcBef>
          <a:spcPct val="0"/>
        </a:spcBef>
        <a:spcAft>
          <a:spcPct val="0"/>
        </a:spcAft>
        <a:defRPr sz="3600" b="1" i="1">
          <a:solidFill>
            <a:srgbClr val="003399"/>
          </a:solidFill>
          <a:latin typeface="Tahoma" charset="0"/>
        </a:defRPr>
      </a:lvl6pPr>
      <a:lvl7pPr marL="914400" algn="r" rtl="0" fontAlgn="base">
        <a:spcBef>
          <a:spcPct val="0"/>
        </a:spcBef>
        <a:spcAft>
          <a:spcPct val="0"/>
        </a:spcAft>
        <a:defRPr sz="3600" b="1" i="1">
          <a:solidFill>
            <a:srgbClr val="003399"/>
          </a:solidFill>
          <a:latin typeface="Tahoma" charset="0"/>
        </a:defRPr>
      </a:lvl7pPr>
      <a:lvl8pPr marL="1371600" algn="r" rtl="0" fontAlgn="base">
        <a:spcBef>
          <a:spcPct val="0"/>
        </a:spcBef>
        <a:spcAft>
          <a:spcPct val="0"/>
        </a:spcAft>
        <a:defRPr sz="3600" b="1" i="1">
          <a:solidFill>
            <a:srgbClr val="003399"/>
          </a:solidFill>
          <a:latin typeface="Tahoma" charset="0"/>
        </a:defRPr>
      </a:lvl8pPr>
      <a:lvl9pPr marL="1828800" algn="r" rtl="0" fontAlgn="base">
        <a:spcBef>
          <a:spcPct val="0"/>
        </a:spcBef>
        <a:spcAft>
          <a:spcPct val="0"/>
        </a:spcAft>
        <a:defRPr sz="3600" b="1" i="1">
          <a:solidFill>
            <a:srgbClr val="003399"/>
          </a:solidFill>
          <a:latin typeface="Tahoma" charset="0"/>
        </a:defRPr>
      </a:lvl9pPr>
    </p:titleStyle>
    <p:bodyStyle>
      <a:lvl1pPr marL="342900" indent="-342900" algn="l" rtl="0" eaLnBrk="0" fontAlgn="base" hangingPunct="0">
        <a:spcBef>
          <a:spcPct val="45000"/>
        </a:spcBef>
        <a:spcAft>
          <a:spcPct val="0"/>
        </a:spcAft>
        <a:buSzPct val="125000"/>
        <a:buChar char="•"/>
        <a:defRPr sz="2800" b="1">
          <a:solidFill>
            <a:schemeClr val="tx1"/>
          </a:solidFill>
          <a:latin typeface="+mn-lt"/>
          <a:ea typeface="+mn-ea"/>
          <a:cs typeface="+mn-cs"/>
        </a:defRPr>
      </a:lvl1pPr>
      <a:lvl2pPr marL="742950" indent="-285750" algn="l" rtl="0" eaLnBrk="0" fontAlgn="base" hangingPunct="0">
        <a:spcBef>
          <a:spcPct val="45000"/>
        </a:spcBef>
        <a:spcAft>
          <a:spcPct val="0"/>
        </a:spcAft>
        <a:buChar char="–"/>
        <a:defRPr sz="2400" b="1">
          <a:solidFill>
            <a:schemeClr val="tx1"/>
          </a:solidFill>
          <a:latin typeface="+mn-lt"/>
        </a:defRPr>
      </a:lvl2pPr>
      <a:lvl3pPr marL="1143000" indent="-228600" algn="l" rtl="0" eaLnBrk="0" fontAlgn="base" hangingPunct="0">
        <a:spcBef>
          <a:spcPct val="45000"/>
        </a:spcBef>
        <a:spcAft>
          <a:spcPct val="0"/>
        </a:spcAft>
        <a:buChar char="-"/>
        <a:defRPr sz="2000" b="1">
          <a:solidFill>
            <a:schemeClr val="tx1"/>
          </a:solidFill>
          <a:latin typeface="+mn-lt"/>
        </a:defRPr>
      </a:lvl3pPr>
      <a:lvl4pPr marL="1600200" indent="-228600" algn="l" rtl="0" eaLnBrk="0" fontAlgn="base" hangingPunct="0">
        <a:spcBef>
          <a:spcPct val="20000"/>
        </a:spcBef>
        <a:spcAft>
          <a:spcPct val="0"/>
        </a:spcAft>
        <a:buChar char="–"/>
        <a:defRPr sz="2000" b="1">
          <a:solidFill>
            <a:srgbClr val="003399"/>
          </a:solidFill>
          <a:latin typeface="+mn-lt"/>
        </a:defRPr>
      </a:lvl4pPr>
      <a:lvl5pPr marL="2057400" indent="-228600" algn="l" rtl="0" eaLnBrk="0" fontAlgn="base" hangingPunct="0">
        <a:spcBef>
          <a:spcPct val="20000"/>
        </a:spcBef>
        <a:spcAft>
          <a:spcPct val="0"/>
        </a:spcAft>
        <a:buChar char="»"/>
        <a:defRPr sz="2000" b="1">
          <a:solidFill>
            <a:srgbClr val="003399"/>
          </a:solidFill>
          <a:latin typeface="+mn-lt"/>
        </a:defRPr>
      </a:lvl5pPr>
      <a:lvl6pPr marL="2514600" indent="-228600" algn="l" rtl="0" fontAlgn="base">
        <a:spcBef>
          <a:spcPct val="20000"/>
        </a:spcBef>
        <a:spcAft>
          <a:spcPct val="0"/>
        </a:spcAft>
        <a:buChar char="»"/>
        <a:defRPr sz="2000" b="1">
          <a:solidFill>
            <a:srgbClr val="003399"/>
          </a:solidFill>
          <a:latin typeface="+mn-lt"/>
        </a:defRPr>
      </a:lvl6pPr>
      <a:lvl7pPr marL="2971800" indent="-228600" algn="l" rtl="0" fontAlgn="base">
        <a:spcBef>
          <a:spcPct val="20000"/>
        </a:spcBef>
        <a:spcAft>
          <a:spcPct val="0"/>
        </a:spcAft>
        <a:buChar char="»"/>
        <a:defRPr sz="2000" b="1">
          <a:solidFill>
            <a:srgbClr val="003399"/>
          </a:solidFill>
          <a:latin typeface="+mn-lt"/>
        </a:defRPr>
      </a:lvl7pPr>
      <a:lvl8pPr marL="3429000" indent="-228600" algn="l" rtl="0" fontAlgn="base">
        <a:spcBef>
          <a:spcPct val="20000"/>
        </a:spcBef>
        <a:spcAft>
          <a:spcPct val="0"/>
        </a:spcAft>
        <a:buChar char="»"/>
        <a:defRPr sz="2000" b="1">
          <a:solidFill>
            <a:srgbClr val="003399"/>
          </a:solidFill>
          <a:latin typeface="+mn-lt"/>
        </a:defRPr>
      </a:lvl8pPr>
      <a:lvl9pPr marL="3886200" indent="-228600" algn="l" rtl="0" fontAlgn="base">
        <a:spcBef>
          <a:spcPct val="20000"/>
        </a:spcBef>
        <a:spcAft>
          <a:spcPct val="0"/>
        </a:spcAft>
        <a:buChar char="»"/>
        <a:defRPr sz="2000" b="1">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xtranet.gunter.af.mil/il/ilr/ilrc/"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52400" y="3581400"/>
            <a:ext cx="8599487" cy="2062103"/>
          </a:xfrm>
          <a:prstGeom prst="rect">
            <a:avLst/>
          </a:prstGeom>
          <a:noFill/>
          <a:ln w="9525">
            <a:noFill/>
            <a:miter lim="800000"/>
            <a:headEnd/>
            <a:tailEnd/>
          </a:ln>
        </p:spPr>
        <p:txBody>
          <a:bodyPr>
            <a:spAutoFit/>
          </a:bodyPr>
          <a:lstStyle/>
          <a:p>
            <a:pPr algn="ctr"/>
            <a:r>
              <a:rPr lang="en-US" sz="1800" b="1" dirty="0" smtClean="0"/>
              <a:t>Overview</a:t>
            </a:r>
          </a:p>
          <a:p>
            <a:pPr algn="ctr"/>
            <a:endParaRPr lang="en-US" sz="1800" b="1" dirty="0" smtClean="0"/>
          </a:p>
          <a:p>
            <a:pPr algn="ctr"/>
            <a:r>
              <a:rPr lang="en-US" sz="1400" b="1" dirty="0" smtClean="0"/>
              <a:t>AFLCMC/HIAR-CMOS Program Office</a:t>
            </a:r>
          </a:p>
          <a:p>
            <a:pPr algn="ctr"/>
            <a:r>
              <a:rPr lang="en-US" sz="1400" b="1" dirty="0" smtClean="0"/>
              <a:t>200 E. Moore Drive</a:t>
            </a:r>
          </a:p>
          <a:p>
            <a:pPr algn="ctr"/>
            <a:r>
              <a:rPr lang="en-US" sz="1400" b="1" dirty="0" smtClean="0"/>
              <a:t>Maxwell AFB/Gunter Annex, AL 36114-3004</a:t>
            </a:r>
          </a:p>
          <a:p>
            <a:pPr algn="ctr"/>
            <a:r>
              <a:rPr lang="en-US" sz="1400" b="1" dirty="0">
                <a:hlinkClick r:id="rId3"/>
              </a:rPr>
              <a:t>https://extranet.gunter.af.mil/il/ilr/ilrc</a:t>
            </a:r>
            <a:r>
              <a:rPr lang="en-US" sz="1400" b="1" dirty="0" smtClean="0">
                <a:hlinkClick r:id="rId3"/>
              </a:rPr>
              <a:t>/</a:t>
            </a:r>
            <a:endParaRPr lang="en-US" sz="1400" b="1" dirty="0" smtClean="0"/>
          </a:p>
          <a:p>
            <a:pPr algn="ctr"/>
            <a:endParaRPr lang="en-US" sz="1800" b="1" dirty="0" smtClean="0"/>
          </a:p>
          <a:p>
            <a:pPr algn="ctr"/>
            <a:endParaRPr lang="en-US" sz="1800" b="1" dirty="0"/>
          </a:p>
        </p:txBody>
      </p:sp>
      <p:sp>
        <p:nvSpPr>
          <p:cNvPr id="4102" name="Rectangle 19"/>
          <p:cNvSpPr>
            <a:spLocks noChangeArrowheads="1"/>
          </p:cNvSpPr>
          <p:nvPr/>
        </p:nvSpPr>
        <p:spPr bwMode="auto">
          <a:xfrm>
            <a:off x="0" y="6400800"/>
            <a:ext cx="9144000" cy="304800"/>
          </a:xfrm>
          <a:prstGeom prst="rect">
            <a:avLst/>
          </a:prstGeom>
          <a:noFill/>
          <a:ln w="9525">
            <a:noFill/>
            <a:miter lim="800000"/>
            <a:headEnd/>
            <a:tailEnd/>
          </a:ln>
        </p:spPr>
        <p:txBody>
          <a:bodyPr>
            <a:spAutoFit/>
          </a:bodyPr>
          <a:lstStyle/>
          <a:p>
            <a:pPr algn="ctr" eaLnBrk="0" hangingPunct="0"/>
            <a:r>
              <a:rPr lang="en-US" sz="1400" b="1" i="1"/>
              <a:t>I n t e g r i t y … S e r v i c e … E x c e l l e n c e</a:t>
            </a:r>
            <a:endParaRPr lang="en-US" sz="1600" b="1" i="1"/>
          </a:p>
        </p:txBody>
      </p:sp>
      <p:pic>
        <p:nvPicPr>
          <p:cNvPr id="4103" name="Picture 8" descr="CMOS_Logo.jpg"/>
          <p:cNvPicPr>
            <a:picLocks noChangeAspect="1"/>
          </p:cNvPicPr>
          <p:nvPr/>
        </p:nvPicPr>
        <p:blipFill>
          <a:blip r:embed="rId4" cstate="print"/>
          <a:srcRect/>
          <a:stretch>
            <a:fillRect/>
          </a:stretch>
        </p:blipFill>
        <p:spPr bwMode="auto">
          <a:xfrm>
            <a:off x="1290638" y="1420586"/>
            <a:ext cx="6562725" cy="2057400"/>
          </a:xfrm>
          <a:prstGeom prst="rect">
            <a:avLst/>
          </a:prstGeom>
          <a:noFill/>
          <a:ln w="9525">
            <a:noFill/>
            <a:miter lim="800000"/>
            <a:headEnd/>
            <a:tailEnd/>
          </a:ln>
        </p:spPr>
      </p:pic>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6"/>
          <p:cNvSpPr>
            <a:spLocks noGrp="1" noChangeArrowheads="1"/>
          </p:cNvSpPr>
          <p:nvPr>
            <p:ph type="sldNum" sz="quarter" idx="10"/>
          </p:nvPr>
        </p:nvSpPr>
        <p:spPr/>
        <p:txBody>
          <a:bodyPr/>
          <a:lstStyle/>
          <a:p>
            <a:pPr>
              <a:defRPr/>
            </a:pPr>
            <a:fld id="{39C57EED-D4DF-4731-82F4-092C0DAF34BA}" type="slidenum">
              <a:rPr lang="en-US" smtClean="0">
                <a:latin typeface="Times New Roman" pitchFamily="18" charset="0"/>
              </a:rPr>
              <a:pPr>
                <a:defRPr/>
              </a:pPr>
              <a:t>10</a:t>
            </a:fld>
            <a:endParaRPr lang="en-US" dirty="0" smtClean="0">
              <a:latin typeface="Times New Roman" pitchFamily="18" charset="0"/>
            </a:endParaRPr>
          </a:p>
        </p:txBody>
      </p:sp>
      <p:sp>
        <p:nvSpPr>
          <p:cNvPr id="13315" name="Rectangle 2"/>
          <p:cNvSpPr>
            <a:spLocks noGrp="1" noChangeArrowheads="1"/>
          </p:cNvSpPr>
          <p:nvPr>
            <p:ph type="title"/>
          </p:nvPr>
        </p:nvSpPr>
        <p:spPr>
          <a:xfrm>
            <a:off x="228600" y="152400"/>
            <a:ext cx="8610600" cy="990600"/>
          </a:xfrm>
        </p:spPr>
        <p:txBody>
          <a:bodyPr/>
          <a:lstStyle/>
          <a:p>
            <a:pPr algn="ctr"/>
            <a:r>
              <a:rPr lang="en-US" dirty="0" smtClean="0"/>
              <a:t>Shipment Planning </a:t>
            </a:r>
            <a:r>
              <a:rPr lang="en-US" dirty="0"/>
              <a:t>C</a:t>
            </a:r>
            <a:r>
              <a:rPr lang="en-US" dirty="0" smtClean="0"/>
              <a:t>apabilities</a:t>
            </a:r>
          </a:p>
        </p:txBody>
      </p:sp>
      <p:sp>
        <p:nvSpPr>
          <p:cNvPr id="13316" name="Rectangle 3"/>
          <p:cNvSpPr>
            <a:spLocks noGrp="1" noChangeArrowheads="1"/>
          </p:cNvSpPr>
          <p:nvPr>
            <p:ph type="body" idx="1"/>
          </p:nvPr>
        </p:nvSpPr>
        <p:spPr>
          <a:xfrm>
            <a:off x="228600" y="1219200"/>
            <a:ext cx="8610600" cy="4953000"/>
          </a:xfrm>
        </p:spPr>
        <p:txBody>
          <a:bodyPr/>
          <a:lstStyle/>
          <a:p>
            <a:pPr>
              <a:lnSpc>
                <a:spcPct val="80000"/>
              </a:lnSpc>
            </a:pPr>
            <a:r>
              <a:rPr lang="en-US" sz="2200" dirty="0" smtClean="0"/>
              <a:t>Preposition outbound shipment data into CMOS electronically via HHT or LTS-DD1149 System</a:t>
            </a:r>
          </a:p>
          <a:p>
            <a:pPr lvl="1">
              <a:lnSpc>
                <a:spcPct val="80000"/>
              </a:lnSpc>
              <a:buFont typeface="Wingdings" pitchFamily="2" charset="2"/>
              <a:buChar char="Ø"/>
            </a:pPr>
            <a:r>
              <a:rPr lang="en-US" sz="2200" dirty="0" smtClean="0"/>
              <a:t>Scanning DD Form 1348-1A</a:t>
            </a:r>
          </a:p>
          <a:p>
            <a:pPr lvl="1">
              <a:lnSpc>
                <a:spcPct val="80000"/>
              </a:lnSpc>
              <a:buFont typeface="Wingdings" pitchFamily="2" charset="2"/>
              <a:buChar char="Ø"/>
            </a:pPr>
            <a:r>
              <a:rPr lang="en-US" sz="2200" dirty="0" smtClean="0"/>
              <a:t>Customer input on DD Form 1149 in Logistics Tools Suite-DD1149</a:t>
            </a:r>
          </a:p>
          <a:p>
            <a:pPr>
              <a:lnSpc>
                <a:spcPct val="80000"/>
              </a:lnSpc>
            </a:pPr>
            <a:r>
              <a:rPr lang="en-US" sz="2200" dirty="0" smtClean="0"/>
              <a:t>Consolidate shipments within HHT or Client (PC)</a:t>
            </a:r>
          </a:p>
          <a:p>
            <a:pPr>
              <a:lnSpc>
                <a:spcPct val="80000"/>
              </a:lnSpc>
            </a:pPr>
            <a:r>
              <a:rPr lang="en-US" sz="2200" dirty="0" smtClean="0"/>
              <a:t>Process Express Carrier Shipments from CMOS</a:t>
            </a:r>
          </a:p>
          <a:p>
            <a:pPr lvl="1">
              <a:lnSpc>
                <a:spcPct val="80000"/>
              </a:lnSpc>
              <a:buFont typeface="Wingdings" pitchFamily="2" charset="2"/>
              <a:buChar char="Ø"/>
            </a:pPr>
            <a:r>
              <a:rPr lang="en-US" sz="2200" dirty="0" smtClean="0"/>
              <a:t>Offer / book express shipments with multiple carriers via interfaces </a:t>
            </a:r>
          </a:p>
          <a:p>
            <a:pPr lvl="1">
              <a:lnSpc>
                <a:spcPct val="80000"/>
              </a:lnSpc>
              <a:buFont typeface="Wingdings" pitchFamily="2" charset="2"/>
              <a:buChar char="Ø"/>
            </a:pPr>
            <a:r>
              <a:rPr lang="en-US" sz="2200" dirty="0" smtClean="0"/>
              <a:t>Print Express Carrier labels within CMOS</a:t>
            </a:r>
          </a:p>
          <a:p>
            <a:pPr lvl="1">
              <a:lnSpc>
                <a:spcPct val="80000"/>
              </a:lnSpc>
              <a:buFont typeface="Wingdings" pitchFamily="2" charset="2"/>
              <a:buChar char="Ø"/>
            </a:pPr>
            <a:r>
              <a:rPr lang="en-US" sz="2200" dirty="0" smtClean="0"/>
              <a:t>Print daily pickup reports</a:t>
            </a:r>
          </a:p>
          <a:p>
            <a:pPr>
              <a:lnSpc>
                <a:spcPct val="80000"/>
              </a:lnSpc>
            </a:pPr>
            <a:r>
              <a:rPr lang="en-US" sz="2200" dirty="0" smtClean="0"/>
              <a:t>Print DTR compliant MSLs and Express Carrier Labels from a single label printer</a:t>
            </a:r>
          </a:p>
          <a:p>
            <a:pPr>
              <a:lnSpc>
                <a:spcPct val="80000"/>
              </a:lnSpc>
              <a:buFont typeface="Wingdings" pitchFamily="2" charset="2"/>
              <a:buNone/>
            </a:pPr>
            <a:endParaRPr lang="en-US" sz="2400" dirty="0" smtClean="0"/>
          </a:p>
        </p:txBody>
      </p:sp>
      <p:sp>
        <p:nvSpPr>
          <p:cNvPr id="5" name="12-Point Star 4"/>
          <p:cNvSpPr/>
          <p:nvPr/>
        </p:nvSpPr>
        <p:spPr bwMode="auto">
          <a:xfrm>
            <a:off x="6858000" y="4343400"/>
            <a:ext cx="2286000" cy="9906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r>
              <a:rPr lang="en-US" sz="1400" dirty="0">
                <a:latin typeface="Tahoma" charset="0"/>
              </a:rPr>
              <a:t>Eliminate Separate</a:t>
            </a:r>
          </a:p>
          <a:p>
            <a:pPr algn="ctr">
              <a:defRPr/>
            </a:pPr>
            <a:r>
              <a:rPr lang="en-US" sz="1400" dirty="0">
                <a:latin typeface="Tahoma" charset="0"/>
              </a:rPr>
              <a:t>Carrier Terminals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sldNum" sz="quarter" idx="10"/>
          </p:nvPr>
        </p:nvSpPr>
        <p:spPr/>
        <p:txBody>
          <a:bodyPr/>
          <a:lstStyle/>
          <a:p>
            <a:pPr>
              <a:defRPr/>
            </a:pPr>
            <a:fld id="{019F5AF8-C98F-4408-B4C2-8313500E7409}" type="slidenum">
              <a:rPr lang="en-US" smtClean="0">
                <a:latin typeface="Times New Roman" pitchFamily="18" charset="0"/>
              </a:rPr>
              <a:pPr>
                <a:defRPr/>
              </a:pPr>
              <a:t>11</a:t>
            </a:fld>
            <a:endParaRPr lang="en-US" dirty="0" smtClean="0">
              <a:latin typeface="Times New Roman" pitchFamily="18" charset="0"/>
            </a:endParaRPr>
          </a:p>
        </p:txBody>
      </p:sp>
      <p:sp>
        <p:nvSpPr>
          <p:cNvPr id="14339" name="Rectangle 2"/>
          <p:cNvSpPr>
            <a:spLocks noGrp="1" noChangeArrowheads="1"/>
          </p:cNvSpPr>
          <p:nvPr>
            <p:ph type="title"/>
          </p:nvPr>
        </p:nvSpPr>
        <p:spPr>
          <a:xfrm>
            <a:off x="228600" y="76200"/>
            <a:ext cx="8610600" cy="990600"/>
          </a:xfrm>
        </p:spPr>
        <p:txBody>
          <a:bodyPr/>
          <a:lstStyle/>
          <a:p>
            <a:pPr algn="ctr"/>
            <a:r>
              <a:rPr lang="en-US" dirty="0" smtClean="0"/>
              <a:t>Outbound </a:t>
            </a:r>
            <a:r>
              <a:rPr lang="en-US" dirty="0"/>
              <a:t>C</a:t>
            </a:r>
            <a:r>
              <a:rPr lang="en-US" dirty="0" smtClean="0"/>
              <a:t>apabilities </a:t>
            </a:r>
            <a:r>
              <a:rPr lang="en-US" sz="2400" dirty="0" smtClean="0"/>
              <a:t>(1 of 2)</a:t>
            </a:r>
          </a:p>
        </p:txBody>
      </p:sp>
      <p:sp>
        <p:nvSpPr>
          <p:cNvPr id="14340" name="Rectangle 3"/>
          <p:cNvSpPr>
            <a:spLocks noGrp="1" noChangeArrowheads="1"/>
          </p:cNvSpPr>
          <p:nvPr>
            <p:ph type="body" idx="1"/>
          </p:nvPr>
        </p:nvSpPr>
        <p:spPr>
          <a:xfrm>
            <a:off x="152400" y="1295400"/>
            <a:ext cx="8610600" cy="5029200"/>
          </a:xfrm>
        </p:spPr>
        <p:txBody>
          <a:bodyPr/>
          <a:lstStyle/>
          <a:p>
            <a:pPr>
              <a:lnSpc>
                <a:spcPct val="80000"/>
              </a:lnSpc>
            </a:pPr>
            <a:r>
              <a:rPr lang="en-US" sz="2400" dirty="0" smtClean="0"/>
              <a:t>Produce shipping documents accurately IAW DTR</a:t>
            </a:r>
          </a:p>
          <a:p>
            <a:pPr lvl="1">
              <a:lnSpc>
                <a:spcPct val="80000"/>
              </a:lnSpc>
              <a:buFont typeface="Wingdings" pitchFamily="2" charset="2"/>
              <a:buChar char="Ø"/>
            </a:pPr>
            <a:r>
              <a:rPr lang="en-US" dirty="0" smtClean="0"/>
              <a:t>Bill of Lading’s (BOL)</a:t>
            </a:r>
          </a:p>
          <a:p>
            <a:pPr lvl="1">
              <a:lnSpc>
                <a:spcPct val="80000"/>
              </a:lnSpc>
              <a:buFont typeface="Wingdings" pitchFamily="2" charset="2"/>
              <a:buChar char="Ø"/>
            </a:pPr>
            <a:r>
              <a:rPr lang="en-US" dirty="0" smtClean="0"/>
              <a:t>Manifest (Air, Truck, </a:t>
            </a:r>
            <a:r>
              <a:rPr lang="en-US" dirty="0" err="1" smtClean="0"/>
              <a:t>Pax</a:t>
            </a:r>
            <a:r>
              <a:rPr lang="en-US" dirty="0" smtClean="0"/>
              <a:t>)</a:t>
            </a:r>
          </a:p>
          <a:p>
            <a:pPr lvl="1">
              <a:lnSpc>
                <a:spcPct val="80000"/>
              </a:lnSpc>
              <a:buFont typeface="Wingdings" pitchFamily="2" charset="2"/>
              <a:buChar char="Ø"/>
            </a:pPr>
            <a:r>
              <a:rPr lang="en-US" dirty="0" smtClean="0"/>
              <a:t>DD Form 1907 (Signature Tally)</a:t>
            </a:r>
          </a:p>
          <a:p>
            <a:pPr lvl="1">
              <a:lnSpc>
                <a:spcPct val="80000"/>
              </a:lnSpc>
              <a:buFont typeface="Wingdings" pitchFamily="2" charset="2"/>
              <a:buChar char="Ø"/>
            </a:pPr>
            <a:r>
              <a:rPr lang="en-US" dirty="0" smtClean="0"/>
              <a:t>HAZDECS (Dangerous Goods Forms e.g. Multi-modal DG)</a:t>
            </a:r>
          </a:p>
          <a:p>
            <a:pPr lvl="1">
              <a:lnSpc>
                <a:spcPct val="80000"/>
              </a:lnSpc>
              <a:buFont typeface="Wingdings" pitchFamily="2" charset="2"/>
              <a:buChar char="Ø"/>
            </a:pPr>
            <a:r>
              <a:rPr lang="en-US" dirty="0" smtClean="0"/>
              <a:t>Etc… (TCMDs, 1348-1, Japanese &amp; Korean BOLs,………)</a:t>
            </a:r>
          </a:p>
          <a:p>
            <a:pPr>
              <a:lnSpc>
                <a:spcPct val="80000"/>
              </a:lnSpc>
            </a:pPr>
            <a:r>
              <a:rPr lang="en-US" sz="2400" dirty="0" smtClean="0"/>
              <a:t>Process and send Shippers Export Declaration (SED) request</a:t>
            </a:r>
          </a:p>
          <a:p>
            <a:pPr>
              <a:lnSpc>
                <a:spcPct val="80000"/>
              </a:lnSpc>
            </a:pPr>
            <a:r>
              <a:rPr lang="en-US" sz="2400" dirty="0" smtClean="0"/>
              <a:t>Create and send REPSHIP data to other CMOS and DSS sites</a:t>
            </a:r>
          </a:p>
        </p:txBody>
      </p:sp>
      <p:sp>
        <p:nvSpPr>
          <p:cNvPr id="5" name="12-Point Star 4"/>
          <p:cNvSpPr/>
          <p:nvPr/>
        </p:nvSpPr>
        <p:spPr bwMode="auto">
          <a:xfrm>
            <a:off x="6781800" y="1676400"/>
            <a:ext cx="1905000" cy="10668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r>
              <a:rPr lang="en-US" sz="1600" dirty="0">
                <a:latin typeface="Tahoma" charset="0"/>
              </a:rPr>
              <a:t>Auto-populate</a:t>
            </a:r>
          </a:p>
          <a:p>
            <a:pPr algn="ctr">
              <a:defRPr/>
            </a:pPr>
            <a:r>
              <a:rPr lang="en-US" sz="1600" dirty="0">
                <a:latin typeface="Tahoma" charset="0"/>
              </a:rPr>
              <a:t>Forms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sldNum" sz="quarter" idx="10"/>
          </p:nvPr>
        </p:nvSpPr>
        <p:spPr/>
        <p:txBody>
          <a:bodyPr/>
          <a:lstStyle/>
          <a:p>
            <a:pPr>
              <a:defRPr/>
            </a:pPr>
            <a:fld id="{DA0E8958-F627-4180-9D31-ACD947D4470A}" type="slidenum">
              <a:rPr lang="en-US" smtClean="0">
                <a:latin typeface="Times New Roman" pitchFamily="18" charset="0"/>
              </a:rPr>
              <a:pPr>
                <a:defRPr/>
              </a:pPr>
              <a:t>12</a:t>
            </a:fld>
            <a:endParaRPr lang="en-US" dirty="0" smtClean="0">
              <a:latin typeface="Times New Roman" pitchFamily="18" charset="0"/>
            </a:endParaRPr>
          </a:p>
        </p:txBody>
      </p:sp>
      <p:sp>
        <p:nvSpPr>
          <p:cNvPr id="15363" name="Rectangle 2"/>
          <p:cNvSpPr>
            <a:spLocks noGrp="1" noChangeArrowheads="1"/>
          </p:cNvSpPr>
          <p:nvPr>
            <p:ph type="title"/>
          </p:nvPr>
        </p:nvSpPr>
        <p:spPr>
          <a:xfrm>
            <a:off x="228600" y="35560"/>
            <a:ext cx="8610600" cy="1107440"/>
          </a:xfrm>
        </p:spPr>
        <p:txBody>
          <a:bodyPr/>
          <a:lstStyle/>
          <a:p>
            <a:pPr algn="ctr"/>
            <a:r>
              <a:rPr lang="en-US" dirty="0" smtClean="0"/>
              <a:t>Outbound </a:t>
            </a:r>
            <a:r>
              <a:rPr lang="en-US" dirty="0"/>
              <a:t>C</a:t>
            </a:r>
            <a:r>
              <a:rPr lang="en-US" dirty="0" smtClean="0"/>
              <a:t>apabilities </a:t>
            </a:r>
            <a:r>
              <a:rPr lang="en-US" sz="2400" dirty="0" smtClean="0"/>
              <a:t>(2 of 2)</a:t>
            </a:r>
          </a:p>
        </p:txBody>
      </p:sp>
      <p:sp>
        <p:nvSpPr>
          <p:cNvPr id="15364" name="Rectangle 3"/>
          <p:cNvSpPr>
            <a:spLocks noGrp="1" noChangeArrowheads="1"/>
          </p:cNvSpPr>
          <p:nvPr>
            <p:ph type="body" idx="1"/>
          </p:nvPr>
        </p:nvSpPr>
        <p:spPr>
          <a:xfrm>
            <a:off x="152400" y="1295400"/>
            <a:ext cx="8686800" cy="5029200"/>
          </a:xfrm>
        </p:spPr>
        <p:txBody>
          <a:bodyPr/>
          <a:lstStyle/>
          <a:p>
            <a:pPr>
              <a:lnSpc>
                <a:spcPct val="80000"/>
              </a:lnSpc>
            </a:pPr>
            <a:r>
              <a:rPr lang="en-US" sz="2400" dirty="0" smtClean="0"/>
              <a:t>Clear shipments through ACA/FACTS and WCA electronically (Automated ATCMD and interfaces with GATES/WPS and FACTS) </a:t>
            </a:r>
          </a:p>
          <a:p>
            <a:pPr>
              <a:lnSpc>
                <a:spcPct val="80000"/>
              </a:lnSpc>
            </a:pPr>
            <a:r>
              <a:rPr lang="en-US" sz="2400" dirty="0" smtClean="0"/>
              <a:t>Route and rate shipments via GFM interface </a:t>
            </a:r>
          </a:p>
          <a:p>
            <a:pPr lvl="1">
              <a:lnSpc>
                <a:spcPct val="80000"/>
              </a:lnSpc>
              <a:buFont typeface="Wingdings" pitchFamily="2" charset="2"/>
              <a:buChar char="Ø"/>
            </a:pPr>
            <a:r>
              <a:rPr lang="en-US" dirty="0" smtClean="0"/>
              <a:t>Sensitive items (obtain DTTS service) (GFM)</a:t>
            </a:r>
          </a:p>
          <a:p>
            <a:pPr lvl="1">
              <a:lnSpc>
                <a:spcPct val="80000"/>
              </a:lnSpc>
              <a:buFont typeface="Wingdings" pitchFamily="2" charset="2"/>
              <a:buChar char="Ø"/>
            </a:pPr>
            <a:r>
              <a:rPr lang="en-US" dirty="0" smtClean="0"/>
              <a:t>Oversized shipments</a:t>
            </a:r>
          </a:p>
        </p:txBody>
      </p:sp>
      <p:sp>
        <p:nvSpPr>
          <p:cNvPr id="6" name="12-Point Star 5"/>
          <p:cNvSpPr/>
          <p:nvPr/>
        </p:nvSpPr>
        <p:spPr bwMode="auto">
          <a:xfrm>
            <a:off x="7130143" y="2971800"/>
            <a:ext cx="2057400" cy="9906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r>
              <a:rPr lang="en-US" sz="1400" dirty="0">
                <a:latin typeface="Tahoma" charset="0"/>
              </a:rPr>
              <a:t>Departure Data </a:t>
            </a:r>
          </a:p>
          <a:p>
            <a:pPr algn="ctr">
              <a:defRPr/>
            </a:pPr>
            <a:r>
              <a:rPr lang="en-US" sz="1400" dirty="0">
                <a:latin typeface="Tahoma" charset="0"/>
              </a:rPr>
              <a:t>To </a:t>
            </a:r>
            <a:r>
              <a:rPr lang="en-US" sz="1400" dirty="0" smtClean="0">
                <a:latin typeface="Tahoma" charset="0"/>
              </a:rPr>
              <a:t>IGC </a:t>
            </a:r>
            <a:r>
              <a:rPr lang="en-US" sz="1400" dirty="0">
                <a:latin typeface="Tahoma" charset="0"/>
              </a:rPr>
              <a:t>for ITV</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15240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lgn="ctr" eaLnBrk="0" hangingPunct="0"/>
            <a:r>
              <a:rPr lang="en-US" sz="3600" b="1" i="1">
                <a:latin typeface="Calibri" pitchFamily="34" charset="0"/>
              </a:rPr>
              <a:t> CMOS Interfaces</a:t>
            </a:r>
          </a:p>
        </p:txBody>
      </p:sp>
      <p:grpSp>
        <p:nvGrpSpPr>
          <p:cNvPr id="2051" name="Group 84"/>
          <p:cNvGrpSpPr>
            <a:grpSpLocks/>
          </p:cNvGrpSpPr>
          <p:nvPr/>
        </p:nvGrpSpPr>
        <p:grpSpPr bwMode="auto">
          <a:xfrm>
            <a:off x="457200" y="6324600"/>
            <a:ext cx="1482725" cy="533400"/>
            <a:chOff x="192" y="3768"/>
            <a:chExt cx="934" cy="336"/>
          </a:xfrm>
        </p:grpSpPr>
        <p:cxnSp>
          <p:nvCxnSpPr>
            <p:cNvPr id="2176" name="AutoShape 85"/>
            <p:cNvCxnSpPr>
              <a:cxnSpLocks noChangeShapeType="1"/>
            </p:cNvCxnSpPr>
            <p:nvPr/>
          </p:nvCxnSpPr>
          <p:spPr bwMode="auto">
            <a:xfrm>
              <a:off x="192" y="3840"/>
              <a:ext cx="240" cy="0"/>
            </a:xfrm>
            <a:prstGeom prst="straightConnector1">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2177" name="Text Box 86"/>
            <p:cNvSpPr txBox="1">
              <a:spLocks noChangeArrowheads="1"/>
            </p:cNvSpPr>
            <p:nvPr/>
          </p:nvSpPr>
          <p:spPr bwMode="auto">
            <a:xfrm>
              <a:off x="432" y="3768"/>
              <a:ext cx="65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900">
                  <a:latin typeface="Times New Roman" pitchFamily="18" charset="0"/>
                </a:rPr>
                <a:t>Two way interface</a:t>
              </a:r>
            </a:p>
          </p:txBody>
        </p:sp>
        <p:sp>
          <p:nvSpPr>
            <p:cNvPr id="2178" name="Line 87"/>
            <p:cNvSpPr>
              <a:spLocks noChangeShapeType="1"/>
            </p:cNvSpPr>
            <p:nvPr/>
          </p:nvSpPr>
          <p:spPr bwMode="auto">
            <a:xfrm flipH="1">
              <a:off x="192" y="3936"/>
              <a:ext cx="24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79" name="Text Box 88"/>
            <p:cNvSpPr txBox="1">
              <a:spLocks noChangeArrowheads="1"/>
            </p:cNvSpPr>
            <p:nvPr/>
          </p:nvSpPr>
          <p:spPr bwMode="auto">
            <a:xfrm>
              <a:off x="432" y="3864"/>
              <a:ext cx="69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900">
                  <a:latin typeface="Times New Roman" pitchFamily="18" charset="0"/>
                </a:rPr>
                <a:t>One- way to partner</a:t>
              </a:r>
            </a:p>
          </p:txBody>
        </p:sp>
        <p:sp>
          <p:nvSpPr>
            <p:cNvPr id="2180" name="Line 89"/>
            <p:cNvSpPr>
              <a:spLocks noChangeShapeType="1"/>
            </p:cNvSpPr>
            <p:nvPr/>
          </p:nvSpPr>
          <p:spPr bwMode="auto">
            <a:xfrm>
              <a:off x="192" y="4032"/>
              <a:ext cx="24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81" name="Text Box 90"/>
            <p:cNvSpPr txBox="1">
              <a:spLocks noChangeArrowheads="1"/>
            </p:cNvSpPr>
            <p:nvPr/>
          </p:nvSpPr>
          <p:spPr bwMode="auto">
            <a:xfrm>
              <a:off x="432" y="3960"/>
              <a:ext cx="69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900">
                  <a:latin typeface="Times New Roman" pitchFamily="18" charset="0"/>
                </a:rPr>
                <a:t>One- way to CMOS</a:t>
              </a:r>
            </a:p>
          </p:txBody>
        </p:sp>
      </p:grpSp>
      <p:sp>
        <p:nvSpPr>
          <p:cNvPr id="2052" name="Rectangle 78"/>
          <p:cNvSpPr>
            <a:spLocks noChangeArrowheads="1"/>
          </p:cNvSpPr>
          <p:nvPr/>
        </p:nvSpPr>
        <p:spPr bwMode="auto">
          <a:xfrm>
            <a:off x="6362700" y="3551238"/>
            <a:ext cx="2438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marL="114300" indent="-114300">
              <a:spcBef>
                <a:spcPct val="50000"/>
              </a:spcBef>
            </a:pPr>
            <a:r>
              <a:rPr lang="en-US" sz="1000" b="1">
                <a:solidFill>
                  <a:srgbClr val="003399"/>
                </a:solidFill>
                <a:latin typeface="Calibri" pitchFamily="34" charset="0"/>
              </a:rPr>
              <a:t>In-transit Visibility</a:t>
            </a:r>
          </a:p>
        </p:txBody>
      </p:sp>
      <p:sp>
        <p:nvSpPr>
          <p:cNvPr id="2053" name="Rectangle 15"/>
          <p:cNvSpPr>
            <a:spLocks noChangeArrowheads="1"/>
          </p:cNvSpPr>
          <p:nvPr/>
        </p:nvSpPr>
        <p:spPr bwMode="auto">
          <a:xfrm>
            <a:off x="6400800" y="1143000"/>
            <a:ext cx="2438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marL="114300" indent="-114300">
              <a:spcBef>
                <a:spcPct val="50000"/>
              </a:spcBef>
            </a:pPr>
            <a:r>
              <a:rPr lang="en-US" sz="1000" b="1">
                <a:solidFill>
                  <a:srgbClr val="003399"/>
                </a:solidFill>
                <a:latin typeface="Calibri" pitchFamily="34" charset="0"/>
              </a:rPr>
              <a:t>Transportation </a:t>
            </a:r>
          </a:p>
        </p:txBody>
      </p:sp>
      <p:grpSp>
        <p:nvGrpSpPr>
          <p:cNvPr id="2054" name="Group 152"/>
          <p:cNvGrpSpPr>
            <a:grpSpLocks/>
          </p:cNvGrpSpPr>
          <p:nvPr/>
        </p:nvGrpSpPr>
        <p:grpSpPr bwMode="auto">
          <a:xfrm>
            <a:off x="6400800" y="1371600"/>
            <a:ext cx="2236788" cy="1993900"/>
            <a:chOff x="6477000" y="1768475"/>
            <a:chExt cx="2236788" cy="1993900"/>
          </a:xfrm>
        </p:grpSpPr>
        <p:grpSp>
          <p:nvGrpSpPr>
            <p:cNvPr id="2156" name="Group 72"/>
            <p:cNvGrpSpPr>
              <a:grpSpLocks/>
            </p:cNvGrpSpPr>
            <p:nvPr/>
          </p:nvGrpSpPr>
          <p:grpSpPr bwMode="auto">
            <a:xfrm>
              <a:off x="6480175" y="1768475"/>
              <a:ext cx="2233613" cy="381000"/>
              <a:chOff x="4032" y="1920"/>
              <a:chExt cx="1408" cy="240"/>
            </a:xfrm>
          </p:grpSpPr>
          <p:sp>
            <p:nvSpPr>
              <p:cNvPr id="2173" name="Rectangle 27"/>
              <p:cNvSpPr>
                <a:spLocks noChangeArrowheads="1"/>
              </p:cNvSpPr>
              <p:nvPr/>
            </p:nvSpPr>
            <p:spPr bwMode="auto">
              <a:xfrm>
                <a:off x="4032" y="1920"/>
                <a:ext cx="1386" cy="24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latin typeface="Calibri" pitchFamily="34" charset="0"/>
                  </a:rPr>
                  <a:t>Carriers </a:t>
                </a:r>
              </a:p>
              <a:p>
                <a:pPr eaLnBrk="0" hangingPunct="0"/>
                <a:r>
                  <a:rPr lang="en-US" sz="900" b="1">
                    <a:latin typeface="Calibri" pitchFamily="34" charset="0"/>
                  </a:rPr>
                  <a:t>Commercial Freight Carriers</a:t>
                </a:r>
              </a:p>
            </p:txBody>
          </p:sp>
          <p:sp>
            <p:nvSpPr>
              <p:cNvPr id="2174" name="Line 28"/>
              <p:cNvSpPr>
                <a:spLocks noChangeShapeType="1"/>
              </p:cNvSpPr>
              <p:nvPr/>
            </p:nvSpPr>
            <p:spPr bwMode="auto">
              <a:xfrm>
                <a:off x="4752" y="2016"/>
                <a:ext cx="217"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75" name="Rectangle 29"/>
              <p:cNvSpPr>
                <a:spLocks noChangeArrowheads="1"/>
              </p:cNvSpPr>
              <p:nvPr/>
            </p:nvSpPr>
            <p:spPr bwMode="auto">
              <a:xfrm>
                <a:off x="5040" y="1946"/>
                <a:ext cx="4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Industry</a:t>
                </a:r>
              </a:p>
            </p:txBody>
          </p:sp>
        </p:grpSp>
        <p:grpSp>
          <p:nvGrpSpPr>
            <p:cNvPr id="2157" name="Group 76"/>
            <p:cNvGrpSpPr>
              <a:grpSpLocks/>
            </p:cNvGrpSpPr>
            <p:nvPr/>
          </p:nvGrpSpPr>
          <p:grpSpPr bwMode="auto">
            <a:xfrm>
              <a:off x="6477000" y="2555875"/>
              <a:ext cx="2198688" cy="396875"/>
              <a:chOff x="4032" y="1680"/>
              <a:chExt cx="1386" cy="250"/>
            </a:xfrm>
          </p:grpSpPr>
          <p:sp>
            <p:nvSpPr>
              <p:cNvPr id="2170" name="Rectangle 22"/>
              <p:cNvSpPr>
                <a:spLocks noChangeArrowheads="1"/>
              </p:cNvSpPr>
              <p:nvPr/>
            </p:nvSpPr>
            <p:spPr bwMode="auto">
              <a:xfrm>
                <a:off x="4032" y="1680"/>
                <a:ext cx="1386" cy="25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latin typeface="Calibri" pitchFamily="34" charset="0"/>
                  </a:rPr>
                  <a:t>DSS  </a:t>
                </a:r>
              </a:p>
              <a:p>
                <a:pPr eaLnBrk="0" hangingPunct="0"/>
                <a:r>
                  <a:rPr lang="en-US" sz="900" b="1">
                    <a:latin typeface="Calibri" pitchFamily="34" charset="0"/>
                  </a:rPr>
                  <a:t>Distribution Standard System</a:t>
                </a:r>
              </a:p>
            </p:txBody>
          </p:sp>
          <p:sp>
            <p:nvSpPr>
              <p:cNvPr id="2171" name="Line 23"/>
              <p:cNvSpPr>
                <a:spLocks noChangeShapeType="1"/>
              </p:cNvSpPr>
              <p:nvPr/>
            </p:nvSpPr>
            <p:spPr bwMode="auto">
              <a:xfrm>
                <a:off x="4704" y="1762"/>
                <a:ext cx="217"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72" name="Rectangle 30"/>
              <p:cNvSpPr>
                <a:spLocks noChangeArrowheads="1"/>
              </p:cNvSpPr>
              <p:nvPr/>
            </p:nvSpPr>
            <p:spPr bwMode="auto">
              <a:xfrm>
                <a:off x="5119" y="1689"/>
                <a:ext cx="26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DLA</a:t>
                </a:r>
              </a:p>
            </p:txBody>
          </p:sp>
        </p:grpSp>
        <p:grpSp>
          <p:nvGrpSpPr>
            <p:cNvPr id="2158" name="Group 80"/>
            <p:cNvGrpSpPr>
              <a:grpSpLocks/>
            </p:cNvGrpSpPr>
            <p:nvPr/>
          </p:nvGrpSpPr>
          <p:grpSpPr bwMode="auto">
            <a:xfrm>
              <a:off x="6477000" y="2936875"/>
              <a:ext cx="2198688" cy="447675"/>
              <a:chOff x="4032" y="1145"/>
              <a:chExt cx="1386" cy="282"/>
            </a:xfrm>
          </p:grpSpPr>
          <p:sp>
            <p:nvSpPr>
              <p:cNvPr id="2167" name="Rectangle 19"/>
              <p:cNvSpPr>
                <a:spLocks noChangeArrowheads="1"/>
              </p:cNvSpPr>
              <p:nvPr/>
            </p:nvSpPr>
            <p:spPr bwMode="auto">
              <a:xfrm>
                <a:off x="4032" y="1152"/>
                <a:ext cx="1386" cy="275"/>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chemeClr val="accent2"/>
                    </a:solidFill>
                    <a:latin typeface="Calibri" pitchFamily="34" charset="0"/>
                  </a:rPr>
                  <a:t>GATES</a:t>
                </a:r>
              </a:p>
              <a:p>
                <a:pPr eaLnBrk="0" hangingPunct="0"/>
                <a:r>
                  <a:rPr lang="en-US" sz="900" b="1">
                    <a:solidFill>
                      <a:schemeClr val="accent2"/>
                    </a:solidFill>
                    <a:latin typeface="Calibri" pitchFamily="34" charset="0"/>
                  </a:rPr>
                  <a:t>Global Air Transportation Execution</a:t>
                </a:r>
              </a:p>
              <a:p>
                <a:pPr eaLnBrk="0" hangingPunct="0"/>
                <a:r>
                  <a:rPr lang="en-US" sz="900" b="1">
                    <a:solidFill>
                      <a:schemeClr val="accent2"/>
                    </a:solidFill>
                    <a:latin typeface="Calibri" pitchFamily="34" charset="0"/>
                  </a:rPr>
                  <a:t>System </a:t>
                </a:r>
              </a:p>
            </p:txBody>
          </p:sp>
          <p:sp>
            <p:nvSpPr>
              <p:cNvPr id="2168" name="Freeform 26"/>
              <p:cNvSpPr>
                <a:spLocks/>
              </p:cNvSpPr>
              <p:nvPr/>
            </p:nvSpPr>
            <p:spPr bwMode="auto">
              <a:xfrm>
                <a:off x="4718" y="1211"/>
                <a:ext cx="218" cy="1"/>
              </a:xfrm>
              <a:custGeom>
                <a:avLst/>
                <a:gdLst>
                  <a:gd name="T0" fmla="*/ 0 w 218"/>
                  <a:gd name="T1" fmla="*/ 0 h 1"/>
                  <a:gd name="T2" fmla="*/ 2147440551 w 218"/>
                  <a:gd name="T3" fmla="*/ 0 h 1"/>
                  <a:gd name="T4" fmla="*/ 0 60000 65536"/>
                  <a:gd name="T5" fmla="*/ 0 60000 65536"/>
                  <a:gd name="T6" fmla="*/ 0 w 218"/>
                  <a:gd name="T7" fmla="*/ 0 h 1"/>
                  <a:gd name="T8" fmla="*/ 218 w 218"/>
                  <a:gd name="T9" fmla="*/ 1 h 1"/>
                </a:gdLst>
                <a:ahLst/>
                <a:cxnLst>
                  <a:cxn ang="T4">
                    <a:pos x="T0" y="T1"/>
                  </a:cxn>
                  <a:cxn ang="T5">
                    <a:pos x="T2" y="T3"/>
                  </a:cxn>
                </a:cxnLst>
                <a:rect l="T6" t="T7" r="T8" b="T9"/>
                <a:pathLst>
                  <a:path w="218" h="1">
                    <a:moveTo>
                      <a:pt x="0" y="0"/>
                    </a:moveTo>
                    <a:lnTo>
                      <a:pt x="217" y="0"/>
                    </a:lnTo>
                  </a:path>
                </a:pathLst>
              </a:custGeom>
              <a:noFill/>
              <a:ln w="12700" cap="flat">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69" name="Rectangle 32"/>
              <p:cNvSpPr>
                <a:spLocks noChangeArrowheads="1"/>
              </p:cNvSpPr>
              <p:nvPr/>
            </p:nvSpPr>
            <p:spPr bwMode="auto">
              <a:xfrm>
                <a:off x="5159" y="1145"/>
                <a:ext cx="2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AF</a:t>
                </a:r>
              </a:p>
            </p:txBody>
          </p:sp>
        </p:grpSp>
        <p:grpSp>
          <p:nvGrpSpPr>
            <p:cNvPr id="2159" name="Group 84"/>
            <p:cNvGrpSpPr>
              <a:grpSpLocks/>
            </p:cNvGrpSpPr>
            <p:nvPr/>
          </p:nvGrpSpPr>
          <p:grpSpPr bwMode="auto">
            <a:xfrm>
              <a:off x="6478588" y="3381375"/>
              <a:ext cx="2198688" cy="381000"/>
              <a:chOff x="4032" y="912"/>
              <a:chExt cx="1386" cy="240"/>
            </a:xfrm>
          </p:grpSpPr>
          <p:sp>
            <p:nvSpPr>
              <p:cNvPr id="2164" name="Rectangle 20"/>
              <p:cNvSpPr>
                <a:spLocks noChangeArrowheads="1"/>
              </p:cNvSpPr>
              <p:nvPr/>
            </p:nvSpPr>
            <p:spPr bwMode="auto">
              <a:xfrm>
                <a:off x="4032" y="912"/>
                <a:ext cx="1386" cy="24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3399"/>
                    </a:solidFill>
                    <a:latin typeface="Calibri" pitchFamily="34" charset="0"/>
                  </a:rPr>
                  <a:t>GATES-WPS</a:t>
                </a:r>
              </a:p>
              <a:p>
                <a:pPr eaLnBrk="0" hangingPunct="0"/>
                <a:r>
                  <a:rPr lang="en-US" sz="900" b="1">
                    <a:solidFill>
                      <a:srgbClr val="CC3399"/>
                    </a:solidFill>
                    <a:latin typeface="Calibri" pitchFamily="34" charset="0"/>
                  </a:rPr>
                  <a:t>Worldwide Port System</a:t>
                </a:r>
                <a:r>
                  <a:rPr lang="en-US" sz="900" b="1">
                    <a:latin typeface="Calibri" pitchFamily="34" charset="0"/>
                  </a:rPr>
                  <a:t> </a:t>
                </a:r>
              </a:p>
            </p:txBody>
          </p:sp>
          <p:sp>
            <p:nvSpPr>
              <p:cNvPr id="2165" name="Line 24"/>
              <p:cNvSpPr>
                <a:spLocks noChangeShapeType="1"/>
              </p:cNvSpPr>
              <p:nvPr/>
            </p:nvSpPr>
            <p:spPr bwMode="auto">
              <a:xfrm flipH="1">
                <a:off x="4740" y="986"/>
                <a:ext cx="217"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66" name="Rectangle 33"/>
              <p:cNvSpPr>
                <a:spLocks noChangeArrowheads="1"/>
              </p:cNvSpPr>
              <p:nvPr/>
            </p:nvSpPr>
            <p:spPr bwMode="auto">
              <a:xfrm>
                <a:off x="5107" y="912"/>
                <a:ext cx="2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grpSp>
        <p:grpSp>
          <p:nvGrpSpPr>
            <p:cNvPr id="2160" name="Group 92"/>
            <p:cNvGrpSpPr>
              <a:grpSpLocks/>
            </p:cNvGrpSpPr>
            <p:nvPr/>
          </p:nvGrpSpPr>
          <p:grpSpPr bwMode="auto">
            <a:xfrm>
              <a:off x="6477000" y="2144713"/>
              <a:ext cx="2198688" cy="423863"/>
              <a:chOff x="4032" y="1365"/>
              <a:chExt cx="1386" cy="267"/>
            </a:xfrm>
          </p:grpSpPr>
          <p:sp>
            <p:nvSpPr>
              <p:cNvPr id="2161" name="Rectangle 21"/>
              <p:cNvSpPr>
                <a:spLocks noChangeArrowheads="1"/>
              </p:cNvSpPr>
              <p:nvPr/>
            </p:nvSpPr>
            <p:spPr bwMode="auto">
              <a:xfrm>
                <a:off x="4032" y="1370"/>
                <a:ext cx="1386" cy="262"/>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0099"/>
                    </a:solidFill>
                    <a:latin typeface="Calibri" pitchFamily="34" charset="0"/>
                  </a:rPr>
                  <a:t>CMOS</a:t>
                </a:r>
              </a:p>
              <a:p>
                <a:pPr eaLnBrk="0" hangingPunct="0"/>
                <a:r>
                  <a:rPr lang="en-US" sz="900" b="1">
                    <a:solidFill>
                      <a:srgbClr val="CC0099"/>
                    </a:solidFill>
                    <a:latin typeface="Calibri" pitchFamily="34" charset="0"/>
                  </a:rPr>
                  <a:t>Cargo Movement Operations System</a:t>
                </a:r>
              </a:p>
            </p:txBody>
          </p:sp>
          <p:sp>
            <p:nvSpPr>
              <p:cNvPr id="2162" name="Rectangle 31"/>
              <p:cNvSpPr>
                <a:spLocks noChangeArrowheads="1"/>
              </p:cNvSpPr>
              <p:nvPr/>
            </p:nvSpPr>
            <p:spPr bwMode="auto">
              <a:xfrm>
                <a:off x="5107" y="1365"/>
                <a:ext cx="2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sp>
            <p:nvSpPr>
              <p:cNvPr id="2163" name="Line 95"/>
              <p:cNvSpPr>
                <a:spLocks noChangeShapeType="1"/>
              </p:cNvSpPr>
              <p:nvPr/>
            </p:nvSpPr>
            <p:spPr bwMode="auto">
              <a:xfrm>
                <a:off x="4704" y="1440"/>
                <a:ext cx="240"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grpSp>
        <p:nvGrpSpPr>
          <p:cNvPr id="2055" name="Group 2"/>
          <p:cNvGrpSpPr>
            <a:grpSpLocks/>
          </p:cNvGrpSpPr>
          <p:nvPr/>
        </p:nvGrpSpPr>
        <p:grpSpPr bwMode="auto">
          <a:xfrm>
            <a:off x="200025" y="2682766"/>
            <a:ext cx="2490787" cy="2255827"/>
            <a:chOff x="185738" y="2401888"/>
            <a:chExt cx="2490788" cy="2255743"/>
          </a:xfrm>
        </p:grpSpPr>
        <p:sp>
          <p:nvSpPr>
            <p:cNvPr id="2134" name="Rectangle 16"/>
            <p:cNvSpPr>
              <a:spLocks noChangeArrowheads="1"/>
            </p:cNvSpPr>
            <p:nvPr/>
          </p:nvSpPr>
          <p:spPr bwMode="auto">
            <a:xfrm>
              <a:off x="185738" y="2401888"/>
              <a:ext cx="2362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marL="114300" indent="-114300">
                <a:spcBef>
                  <a:spcPct val="50000"/>
                </a:spcBef>
              </a:pPr>
              <a:r>
                <a:rPr lang="en-US" sz="1000" b="1">
                  <a:solidFill>
                    <a:srgbClr val="003399"/>
                  </a:solidFill>
                  <a:latin typeface="Calibri" pitchFamily="34" charset="0"/>
                </a:rPr>
                <a:t>Unit Movement </a:t>
              </a:r>
            </a:p>
          </p:txBody>
        </p:sp>
        <p:grpSp>
          <p:nvGrpSpPr>
            <p:cNvPr id="2135" name="Group 112"/>
            <p:cNvGrpSpPr>
              <a:grpSpLocks/>
            </p:cNvGrpSpPr>
            <p:nvPr/>
          </p:nvGrpSpPr>
          <p:grpSpPr bwMode="auto">
            <a:xfrm>
              <a:off x="257176" y="2708276"/>
              <a:ext cx="2419350" cy="471488"/>
              <a:chOff x="192" y="2671"/>
              <a:chExt cx="1524" cy="297"/>
            </a:xfrm>
          </p:grpSpPr>
          <p:sp>
            <p:nvSpPr>
              <p:cNvPr id="2153" name="Rectangle 40"/>
              <p:cNvSpPr>
                <a:spLocks noChangeArrowheads="1"/>
              </p:cNvSpPr>
              <p:nvPr/>
            </p:nvSpPr>
            <p:spPr bwMode="auto">
              <a:xfrm>
                <a:off x="192" y="2671"/>
                <a:ext cx="1519" cy="297"/>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3399"/>
                    </a:solidFill>
                    <a:latin typeface="Calibri" pitchFamily="34" charset="0"/>
                  </a:rPr>
                  <a:t>ICODES</a:t>
                </a:r>
              </a:p>
              <a:p>
                <a:pPr eaLnBrk="0" hangingPunct="0"/>
                <a:r>
                  <a:rPr lang="en-US" sz="900" b="1">
                    <a:solidFill>
                      <a:srgbClr val="CC3399"/>
                    </a:solidFill>
                    <a:latin typeface="Calibri" pitchFamily="34" charset="0"/>
                  </a:rPr>
                  <a:t>Integrated Computerized Deployment System</a:t>
                </a:r>
                <a:endParaRPr lang="en-US" sz="900" b="1">
                  <a:latin typeface="Calibri" pitchFamily="34" charset="0"/>
                </a:endParaRPr>
              </a:p>
            </p:txBody>
          </p:sp>
          <p:sp>
            <p:nvSpPr>
              <p:cNvPr id="2154" name="Rectangle 48"/>
              <p:cNvSpPr>
                <a:spLocks noChangeArrowheads="1"/>
              </p:cNvSpPr>
              <p:nvPr/>
            </p:nvSpPr>
            <p:spPr bwMode="auto">
              <a:xfrm>
                <a:off x="1428" y="2689"/>
                <a:ext cx="2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grpSp>
        <p:grpSp>
          <p:nvGrpSpPr>
            <p:cNvPr id="2136" name="Group 1"/>
            <p:cNvGrpSpPr>
              <a:grpSpLocks/>
            </p:cNvGrpSpPr>
            <p:nvPr/>
          </p:nvGrpSpPr>
          <p:grpSpPr bwMode="auto">
            <a:xfrm>
              <a:off x="257176" y="3184425"/>
              <a:ext cx="2411413" cy="1473206"/>
              <a:chOff x="257176" y="3636964"/>
              <a:chExt cx="2411413" cy="1473206"/>
            </a:xfrm>
          </p:grpSpPr>
          <p:grpSp>
            <p:nvGrpSpPr>
              <p:cNvPr id="2138" name="Group 108"/>
              <p:cNvGrpSpPr>
                <a:grpSpLocks/>
              </p:cNvGrpSpPr>
              <p:nvPr/>
            </p:nvGrpSpPr>
            <p:grpSpPr bwMode="auto">
              <a:xfrm>
                <a:off x="257176" y="4092572"/>
                <a:ext cx="2411380" cy="533400"/>
                <a:chOff x="192" y="1575"/>
                <a:chExt cx="1518" cy="336"/>
              </a:xfrm>
            </p:grpSpPr>
            <p:sp>
              <p:nvSpPr>
                <p:cNvPr id="2147" name="Rectangle 39"/>
                <p:cNvSpPr>
                  <a:spLocks noChangeArrowheads="1"/>
                </p:cNvSpPr>
                <p:nvPr/>
              </p:nvSpPr>
              <p:spPr bwMode="auto">
                <a:xfrm>
                  <a:off x="192" y="1586"/>
                  <a:ext cx="1518" cy="325"/>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dirty="0">
                      <a:solidFill>
                        <a:srgbClr val="FF0000"/>
                      </a:solidFill>
                      <a:latin typeface="Calibri" pitchFamily="34" charset="0"/>
                    </a:rPr>
                    <a:t>TC-AIMS-II</a:t>
                  </a:r>
                </a:p>
                <a:p>
                  <a:pPr eaLnBrk="0" hangingPunct="0"/>
                  <a:r>
                    <a:rPr lang="en-US" sz="900" b="1" dirty="0">
                      <a:solidFill>
                        <a:srgbClr val="FF0000"/>
                      </a:solidFill>
                      <a:latin typeface="Calibri" pitchFamily="34" charset="0"/>
                    </a:rPr>
                    <a:t>Transportation Coordinators’ Automated</a:t>
                  </a:r>
                </a:p>
                <a:p>
                  <a:pPr eaLnBrk="0" hangingPunct="0"/>
                  <a:r>
                    <a:rPr lang="en-US" sz="900" b="1" dirty="0">
                      <a:solidFill>
                        <a:srgbClr val="FF0000"/>
                      </a:solidFill>
                      <a:latin typeface="Calibri" pitchFamily="34" charset="0"/>
                    </a:rPr>
                    <a:t>Information for Movement System</a:t>
                  </a:r>
                  <a:r>
                    <a:rPr lang="en-US" sz="800" b="1" dirty="0">
                      <a:solidFill>
                        <a:srgbClr val="FF0000"/>
                      </a:solidFill>
                      <a:latin typeface="Calibri" pitchFamily="34" charset="0"/>
                    </a:rPr>
                    <a:t> </a:t>
                  </a:r>
                </a:p>
              </p:txBody>
            </p:sp>
            <p:sp>
              <p:nvSpPr>
                <p:cNvPr id="2148" name="Rectangle 47"/>
                <p:cNvSpPr>
                  <a:spLocks noChangeArrowheads="1"/>
                </p:cNvSpPr>
                <p:nvPr/>
              </p:nvSpPr>
              <p:spPr bwMode="auto">
                <a:xfrm>
                  <a:off x="1361" y="1575"/>
                  <a:ext cx="3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dirty="0">
                      <a:solidFill>
                        <a:srgbClr val="FF0000"/>
                      </a:solidFill>
                      <a:latin typeface="Calibri" pitchFamily="34" charset="0"/>
                    </a:rPr>
                    <a:t>Army</a:t>
                  </a:r>
                </a:p>
              </p:txBody>
            </p:sp>
            <p:sp>
              <p:nvSpPr>
                <p:cNvPr id="2149" name="Line 111"/>
                <p:cNvSpPr>
                  <a:spLocks noChangeShapeType="1"/>
                </p:cNvSpPr>
                <p:nvPr/>
              </p:nvSpPr>
              <p:spPr bwMode="auto">
                <a:xfrm>
                  <a:off x="1012" y="1655"/>
                  <a:ext cx="288"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2139" name="Group 116"/>
              <p:cNvGrpSpPr>
                <a:grpSpLocks/>
              </p:cNvGrpSpPr>
              <p:nvPr/>
            </p:nvGrpSpPr>
            <p:grpSpPr bwMode="auto">
              <a:xfrm>
                <a:off x="257176" y="4608519"/>
                <a:ext cx="2411413" cy="501651"/>
                <a:chOff x="192" y="3100"/>
                <a:chExt cx="1518" cy="316"/>
              </a:xfrm>
            </p:grpSpPr>
            <p:sp>
              <p:nvSpPr>
                <p:cNvPr id="2144" name="Rectangle 37"/>
                <p:cNvSpPr>
                  <a:spLocks noChangeArrowheads="1"/>
                </p:cNvSpPr>
                <p:nvPr/>
              </p:nvSpPr>
              <p:spPr bwMode="auto">
                <a:xfrm>
                  <a:off x="192" y="3119"/>
                  <a:ext cx="1518" cy="297"/>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chemeClr val="accent2"/>
                      </a:solidFill>
                      <a:latin typeface="Calibri" pitchFamily="34" charset="0"/>
                    </a:rPr>
                    <a:t>LOGMOD</a:t>
                  </a:r>
                </a:p>
                <a:p>
                  <a:pPr eaLnBrk="0" hangingPunct="0"/>
                  <a:r>
                    <a:rPr lang="en-US" sz="900" b="1">
                      <a:solidFill>
                        <a:schemeClr val="accent2"/>
                      </a:solidFill>
                      <a:latin typeface="Calibri" pitchFamily="34" charset="0"/>
                    </a:rPr>
                    <a:t>Logistics Module </a:t>
                  </a:r>
                </a:p>
              </p:txBody>
            </p:sp>
            <p:sp>
              <p:nvSpPr>
                <p:cNvPr id="2145" name="Rectangle 50"/>
                <p:cNvSpPr>
                  <a:spLocks noChangeArrowheads="1"/>
                </p:cNvSpPr>
                <p:nvPr/>
              </p:nvSpPr>
              <p:spPr bwMode="auto">
                <a:xfrm>
                  <a:off x="1439" y="3100"/>
                  <a:ext cx="2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AF</a:t>
                  </a:r>
                </a:p>
              </p:txBody>
            </p:sp>
            <p:sp>
              <p:nvSpPr>
                <p:cNvPr id="2146" name="Line 119"/>
                <p:cNvSpPr>
                  <a:spLocks noChangeShapeType="1"/>
                </p:cNvSpPr>
                <p:nvPr/>
              </p:nvSpPr>
              <p:spPr bwMode="auto">
                <a:xfrm>
                  <a:off x="1008" y="3168"/>
                  <a:ext cx="28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2140" name="Group 120"/>
              <p:cNvGrpSpPr>
                <a:grpSpLocks/>
              </p:cNvGrpSpPr>
              <p:nvPr/>
            </p:nvGrpSpPr>
            <p:grpSpPr bwMode="auto">
              <a:xfrm>
                <a:off x="257176" y="3636964"/>
                <a:ext cx="2411413" cy="473075"/>
                <a:chOff x="185" y="2959"/>
                <a:chExt cx="1519" cy="298"/>
              </a:xfrm>
            </p:grpSpPr>
            <p:sp>
              <p:nvSpPr>
                <p:cNvPr id="2141" name="Rectangle 38"/>
                <p:cNvSpPr>
                  <a:spLocks noChangeArrowheads="1"/>
                </p:cNvSpPr>
                <p:nvPr/>
              </p:nvSpPr>
              <p:spPr bwMode="auto">
                <a:xfrm>
                  <a:off x="185" y="2959"/>
                  <a:ext cx="1519" cy="298"/>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chemeClr val="accent2"/>
                      </a:solidFill>
                      <a:latin typeface="Calibri" pitchFamily="34" charset="0"/>
                    </a:rPr>
                    <a:t>DCAPES/MANPER-B</a:t>
                  </a:r>
                </a:p>
                <a:p>
                  <a:pPr eaLnBrk="0" hangingPunct="0"/>
                  <a:r>
                    <a:rPr lang="en-US" sz="900" b="1">
                      <a:solidFill>
                        <a:schemeClr val="accent2"/>
                      </a:solidFill>
                      <a:latin typeface="Calibri" pitchFamily="34" charset="0"/>
                    </a:rPr>
                    <a:t>Manpower and Personnel – Base-Level  </a:t>
                  </a:r>
                </a:p>
              </p:txBody>
            </p:sp>
            <p:sp>
              <p:nvSpPr>
                <p:cNvPr id="2142" name="Line 122"/>
                <p:cNvSpPr>
                  <a:spLocks noChangeShapeType="1"/>
                </p:cNvSpPr>
                <p:nvPr/>
              </p:nvSpPr>
              <p:spPr bwMode="auto">
                <a:xfrm>
                  <a:off x="1285" y="3064"/>
                  <a:ext cx="19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143" name="Text Box 123"/>
                <p:cNvSpPr txBox="1">
                  <a:spLocks noChangeArrowheads="1"/>
                </p:cNvSpPr>
                <p:nvPr/>
              </p:nvSpPr>
              <p:spPr bwMode="auto">
                <a:xfrm>
                  <a:off x="1488" y="2992"/>
                  <a:ext cx="19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900">
                      <a:latin typeface="Calibri" pitchFamily="34" charset="0"/>
                    </a:rPr>
                    <a:t>AF</a:t>
                  </a:r>
                </a:p>
              </p:txBody>
            </p:sp>
          </p:grpSp>
        </p:grpSp>
      </p:grpSp>
      <p:sp>
        <p:nvSpPr>
          <p:cNvPr id="2056" name="Rectangle 18"/>
          <p:cNvSpPr>
            <a:spLocks noChangeArrowheads="1"/>
          </p:cNvSpPr>
          <p:nvPr/>
        </p:nvSpPr>
        <p:spPr bwMode="auto">
          <a:xfrm>
            <a:off x="304800" y="1066800"/>
            <a:ext cx="2438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marL="114300" indent="-114300">
              <a:spcBef>
                <a:spcPct val="50000"/>
              </a:spcBef>
            </a:pPr>
            <a:r>
              <a:rPr lang="en-US" sz="1000" b="1">
                <a:solidFill>
                  <a:srgbClr val="003399"/>
                </a:solidFill>
                <a:latin typeface="Calibri" pitchFamily="34" charset="0"/>
              </a:rPr>
              <a:t>Financial Management</a:t>
            </a:r>
          </a:p>
        </p:txBody>
      </p:sp>
      <p:grpSp>
        <p:nvGrpSpPr>
          <p:cNvPr id="2057" name="Group 1"/>
          <p:cNvGrpSpPr>
            <a:grpSpLocks/>
          </p:cNvGrpSpPr>
          <p:nvPr/>
        </p:nvGrpSpPr>
        <p:grpSpPr bwMode="auto">
          <a:xfrm>
            <a:off x="260350" y="1306513"/>
            <a:ext cx="2501900" cy="911225"/>
            <a:chOff x="304801" y="1746250"/>
            <a:chExt cx="2501900" cy="911225"/>
          </a:xfrm>
        </p:grpSpPr>
        <p:grpSp>
          <p:nvGrpSpPr>
            <p:cNvPr id="2126" name="Group 126"/>
            <p:cNvGrpSpPr>
              <a:grpSpLocks/>
            </p:cNvGrpSpPr>
            <p:nvPr/>
          </p:nvGrpSpPr>
          <p:grpSpPr bwMode="auto">
            <a:xfrm>
              <a:off x="304801" y="2203450"/>
              <a:ext cx="2501900" cy="454025"/>
              <a:chOff x="192" y="1440"/>
              <a:chExt cx="1576" cy="286"/>
            </a:xfrm>
          </p:grpSpPr>
          <p:sp>
            <p:nvSpPr>
              <p:cNvPr id="2131" name="Rectangle 54"/>
              <p:cNvSpPr>
                <a:spLocks noChangeArrowheads="1"/>
              </p:cNvSpPr>
              <p:nvPr/>
            </p:nvSpPr>
            <p:spPr bwMode="auto">
              <a:xfrm>
                <a:off x="192" y="1440"/>
                <a:ext cx="1534" cy="286"/>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3399"/>
                    </a:solidFill>
                    <a:latin typeface="Calibri" pitchFamily="34" charset="0"/>
                  </a:rPr>
                  <a:t>SYNCADA</a:t>
                </a:r>
              </a:p>
              <a:p>
                <a:pPr eaLnBrk="0" hangingPunct="0"/>
                <a:r>
                  <a:rPr lang="en-US" sz="900" b="1">
                    <a:solidFill>
                      <a:srgbClr val="CC3399"/>
                    </a:solidFill>
                    <a:latin typeface="Calibri" pitchFamily="34" charset="0"/>
                  </a:rPr>
                  <a:t>US Bank</a:t>
                </a:r>
              </a:p>
            </p:txBody>
          </p:sp>
          <p:sp>
            <p:nvSpPr>
              <p:cNvPr id="2132" name="Rectangle 55"/>
              <p:cNvSpPr>
                <a:spLocks noChangeArrowheads="1"/>
              </p:cNvSpPr>
              <p:nvPr/>
            </p:nvSpPr>
            <p:spPr bwMode="auto">
              <a:xfrm>
                <a:off x="1392" y="1488"/>
                <a:ext cx="3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Non-AF</a:t>
                </a:r>
              </a:p>
            </p:txBody>
          </p:sp>
          <p:sp>
            <p:nvSpPr>
              <p:cNvPr id="2133" name="Line 56"/>
              <p:cNvSpPr>
                <a:spLocks noChangeShapeType="1"/>
              </p:cNvSpPr>
              <p:nvPr/>
            </p:nvSpPr>
            <p:spPr bwMode="auto">
              <a:xfrm flipH="1">
                <a:off x="1056" y="1536"/>
                <a:ext cx="24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2127" name="Group 130"/>
            <p:cNvGrpSpPr>
              <a:grpSpLocks/>
            </p:cNvGrpSpPr>
            <p:nvPr/>
          </p:nvGrpSpPr>
          <p:grpSpPr bwMode="auto">
            <a:xfrm>
              <a:off x="304801" y="1746250"/>
              <a:ext cx="2435225" cy="454025"/>
              <a:chOff x="192" y="1200"/>
              <a:chExt cx="1534" cy="286"/>
            </a:xfrm>
          </p:grpSpPr>
          <p:sp>
            <p:nvSpPr>
              <p:cNvPr id="2128" name="Rectangle 10"/>
              <p:cNvSpPr>
                <a:spLocks noChangeArrowheads="1"/>
              </p:cNvSpPr>
              <p:nvPr/>
            </p:nvSpPr>
            <p:spPr bwMode="auto">
              <a:xfrm>
                <a:off x="192" y="1200"/>
                <a:ext cx="1534" cy="286"/>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3333CC"/>
                    </a:solidFill>
                    <a:latin typeface="Calibri" pitchFamily="34" charset="0"/>
                  </a:rPr>
                  <a:t>SYNCADA</a:t>
                </a:r>
              </a:p>
              <a:p>
                <a:pPr eaLnBrk="0" hangingPunct="0"/>
                <a:r>
                  <a:rPr lang="en-US" sz="900" b="1">
                    <a:solidFill>
                      <a:srgbClr val="3333CC"/>
                    </a:solidFill>
                    <a:latin typeface="Calibri" pitchFamily="34" charset="0"/>
                  </a:rPr>
                  <a:t>US Bank</a:t>
                </a:r>
              </a:p>
            </p:txBody>
          </p:sp>
          <p:sp>
            <p:nvSpPr>
              <p:cNvPr id="2129" name="Rectangle 52"/>
              <p:cNvSpPr>
                <a:spLocks noChangeArrowheads="1"/>
              </p:cNvSpPr>
              <p:nvPr/>
            </p:nvSpPr>
            <p:spPr bwMode="auto">
              <a:xfrm>
                <a:off x="1441" y="1248"/>
                <a:ext cx="2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AF</a:t>
                </a:r>
              </a:p>
            </p:txBody>
          </p:sp>
          <p:sp>
            <p:nvSpPr>
              <p:cNvPr id="2130" name="Line 133"/>
              <p:cNvSpPr>
                <a:spLocks noChangeShapeType="1"/>
              </p:cNvSpPr>
              <p:nvPr/>
            </p:nvSpPr>
            <p:spPr bwMode="auto">
              <a:xfrm flipH="1">
                <a:off x="1056" y="1303"/>
                <a:ext cx="24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sp>
        <p:nvSpPr>
          <p:cNvPr id="2058" name="Rectangle 17"/>
          <p:cNvSpPr>
            <a:spLocks noChangeArrowheads="1"/>
          </p:cNvSpPr>
          <p:nvPr/>
        </p:nvSpPr>
        <p:spPr bwMode="auto">
          <a:xfrm>
            <a:off x="3352800" y="1066800"/>
            <a:ext cx="2438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marL="114300" indent="-114300">
              <a:spcBef>
                <a:spcPct val="50000"/>
              </a:spcBef>
            </a:pPr>
            <a:r>
              <a:rPr lang="en-US" sz="1000" b="1">
                <a:solidFill>
                  <a:srgbClr val="003399"/>
                </a:solidFill>
                <a:latin typeface="Calibri" pitchFamily="34" charset="0"/>
              </a:rPr>
              <a:t>Transportation Management</a:t>
            </a:r>
          </a:p>
        </p:txBody>
      </p:sp>
      <p:sp>
        <p:nvSpPr>
          <p:cNvPr id="2059" name="Line 158"/>
          <p:cNvSpPr>
            <a:spLocks noChangeShapeType="1"/>
          </p:cNvSpPr>
          <p:nvPr/>
        </p:nvSpPr>
        <p:spPr bwMode="auto">
          <a:xfrm flipH="1" flipV="1">
            <a:off x="2711450" y="1611313"/>
            <a:ext cx="660400" cy="1435100"/>
          </a:xfrm>
          <a:prstGeom prst="line">
            <a:avLst/>
          </a:prstGeom>
          <a:noFill/>
          <a:ln w="127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60" name="Line 161"/>
          <p:cNvSpPr>
            <a:spLocks noChangeShapeType="1"/>
          </p:cNvSpPr>
          <p:nvPr/>
        </p:nvSpPr>
        <p:spPr bwMode="auto">
          <a:xfrm flipH="1" flipV="1">
            <a:off x="2698750" y="2068513"/>
            <a:ext cx="654050" cy="141287"/>
          </a:xfrm>
          <a:prstGeom prst="line">
            <a:avLst/>
          </a:prstGeom>
          <a:noFill/>
          <a:ln w="1270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105" name="Group 140"/>
          <p:cNvGrpSpPr>
            <a:grpSpLocks/>
          </p:cNvGrpSpPr>
          <p:nvPr/>
        </p:nvGrpSpPr>
        <p:grpSpPr bwMode="auto">
          <a:xfrm>
            <a:off x="3352800" y="1285875"/>
            <a:ext cx="2449513" cy="1922462"/>
            <a:chOff x="-192" y="1757"/>
            <a:chExt cx="1543" cy="1211"/>
          </a:xfrm>
        </p:grpSpPr>
        <p:grpSp>
          <p:nvGrpSpPr>
            <p:cNvPr id="2110" name="Group 141"/>
            <p:cNvGrpSpPr>
              <a:grpSpLocks/>
            </p:cNvGrpSpPr>
            <p:nvPr/>
          </p:nvGrpSpPr>
          <p:grpSpPr bwMode="auto">
            <a:xfrm>
              <a:off x="-192" y="2360"/>
              <a:ext cx="1543" cy="301"/>
              <a:chOff x="2112" y="864"/>
              <a:chExt cx="1543" cy="301"/>
            </a:xfrm>
          </p:grpSpPr>
          <p:sp>
            <p:nvSpPr>
              <p:cNvPr id="2123" name="Rectangle 3"/>
              <p:cNvSpPr>
                <a:spLocks noChangeArrowheads="1"/>
              </p:cNvSpPr>
              <p:nvPr/>
            </p:nvSpPr>
            <p:spPr bwMode="auto">
              <a:xfrm>
                <a:off x="2112" y="864"/>
                <a:ext cx="1534" cy="301"/>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3399"/>
                    </a:solidFill>
                    <a:latin typeface="Calibri" pitchFamily="34" charset="0"/>
                  </a:rPr>
                  <a:t>GFM </a:t>
                </a:r>
              </a:p>
              <a:p>
                <a:pPr eaLnBrk="0" hangingPunct="0"/>
                <a:r>
                  <a:rPr lang="en-US" sz="900" b="1">
                    <a:solidFill>
                      <a:srgbClr val="CC3399"/>
                    </a:solidFill>
                    <a:latin typeface="Calibri" pitchFamily="34" charset="0"/>
                  </a:rPr>
                  <a:t>Global Freight Management</a:t>
                </a:r>
                <a:r>
                  <a:rPr lang="en-US" sz="900" b="1">
                    <a:latin typeface="Calibri" pitchFamily="34" charset="0"/>
                  </a:rPr>
                  <a:t> </a:t>
                </a:r>
              </a:p>
            </p:txBody>
          </p:sp>
          <p:sp>
            <p:nvSpPr>
              <p:cNvPr id="2124" name="Freeform 6"/>
              <p:cNvSpPr>
                <a:spLocks/>
              </p:cNvSpPr>
              <p:nvPr/>
            </p:nvSpPr>
            <p:spPr bwMode="auto">
              <a:xfrm>
                <a:off x="2880" y="960"/>
                <a:ext cx="241" cy="1"/>
              </a:xfrm>
              <a:custGeom>
                <a:avLst/>
                <a:gdLst>
                  <a:gd name="T0" fmla="*/ 0 w 241"/>
                  <a:gd name="T1" fmla="*/ 0 h 1"/>
                  <a:gd name="T2" fmla="*/ 2147440608 w 241"/>
                  <a:gd name="T3" fmla="*/ 0 h 1"/>
                  <a:gd name="T4" fmla="*/ 0 60000 65536"/>
                  <a:gd name="T5" fmla="*/ 0 60000 65536"/>
                  <a:gd name="T6" fmla="*/ 0 w 241"/>
                  <a:gd name="T7" fmla="*/ 0 h 1"/>
                  <a:gd name="T8" fmla="*/ 241 w 241"/>
                  <a:gd name="T9" fmla="*/ 1 h 1"/>
                </a:gdLst>
                <a:ahLst/>
                <a:cxnLst>
                  <a:cxn ang="T4">
                    <a:pos x="T0" y="T1"/>
                  </a:cxn>
                  <a:cxn ang="T5">
                    <a:pos x="T2" y="T3"/>
                  </a:cxn>
                </a:cxnLst>
                <a:rect l="T6" t="T7" r="T8" b="T9"/>
                <a:pathLst>
                  <a:path w="241" h="1">
                    <a:moveTo>
                      <a:pt x="0" y="0"/>
                    </a:moveTo>
                    <a:lnTo>
                      <a:pt x="240" y="0"/>
                    </a:lnTo>
                  </a:path>
                </a:pathLst>
              </a:custGeom>
              <a:noFill/>
              <a:ln w="12700" cap="flat">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5" name="Rectangle 34"/>
              <p:cNvSpPr>
                <a:spLocks noChangeArrowheads="1"/>
              </p:cNvSpPr>
              <p:nvPr/>
            </p:nvSpPr>
            <p:spPr bwMode="auto">
              <a:xfrm>
                <a:off x="3367" y="864"/>
                <a:ext cx="2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grpSp>
        <p:grpSp>
          <p:nvGrpSpPr>
            <p:cNvPr id="2111" name="Group 145"/>
            <p:cNvGrpSpPr>
              <a:grpSpLocks/>
            </p:cNvGrpSpPr>
            <p:nvPr/>
          </p:nvGrpSpPr>
          <p:grpSpPr bwMode="auto">
            <a:xfrm>
              <a:off x="-192" y="2060"/>
              <a:ext cx="1536" cy="300"/>
              <a:chOff x="2112" y="1440"/>
              <a:chExt cx="1536" cy="300"/>
            </a:xfrm>
          </p:grpSpPr>
          <p:sp>
            <p:nvSpPr>
              <p:cNvPr id="2120" name="Rectangle 4"/>
              <p:cNvSpPr>
                <a:spLocks noChangeArrowheads="1"/>
              </p:cNvSpPr>
              <p:nvPr/>
            </p:nvSpPr>
            <p:spPr bwMode="auto">
              <a:xfrm>
                <a:off x="2112" y="1440"/>
                <a:ext cx="1534" cy="30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3399"/>
                    </a:solidFill>
                    <a:latin typeface="Calibri" pitchFamily="34" charset="0"/>
                  </a:rPr>
                  <a:t>FACTS</a:t>
                </a:r>
              </a:p>
              <a:p>
                <a:pPr eaLnBrk="0" hangingPunct="0"/>
                <a:r>
                  <a:rPr lang="en-US" sz="900" b="1">
                    <a:solidFill>
                      <a:srgbClr val="CC3399"/>
                    </a:solidFill>
                    <a:latin typeface="Calibri" pitchFamily="34" charset="0"/>
                  </a:rPr>
                  <a:t>Financial and Air ClearanceTransportation</a:t>
                </a:r>
              </a:p>
              <a:p>
                <a:pPr eaLnBrk="0" hangingPunct="0"/>
                <a:r>
                  <a:rPr lang="en-US" sz="900" b="1">
                    <a:solidFill>
                      <a:srgbClr val="CC3399"/>
                    </a:solidFill>
                    <a:latin typeface="Calibri" pitchFamily="34" charset="0"/>
                  </a:rPr>
                  <a:t>System</a:t>
                </a:r>
              </a:p>
            </p:txBody>
          </p:sp>
          <p:sp>
            <p:nvSpPr>
              <p:cNvPr id="2121" name="Line 8"/>
              <p:cNvSpPr>
                <a:spLocks noChangeShapeType="1"/>
              </p:cNvSpPr>
              <p:nvPr/>
            </p:nvSpPr>
            <p:spPr bwMode="auto">
              <a:xfrm flipH="1">
                <a:off x="2880" y="1516"/>
                <a:ext cx="240"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22" name="Rectangle 35"/>
              <p:cNvSpPr>
                <a:spLocks noChangeArrowheads="1"/>
              </p:cNvSpPr>
              <p:nvPr/>
            </p:nvSpPr>
            <p:spPr bwMode="auto">
              <a:xfrm>
                <a:off x="3360" y="1440"/>
                <a:ext cx="2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grpSp>
        <p:grpSp>
          <p:nvGrpSpPr>
            <p:cNvPr id="2112" name="Group 149"/>
            <p:cNvGrpSpPr>
              <a:grpSpLocks/>
            </p:cNvGrpSpPr>
            <p:nvPr/>
          </p:nvGrpSpPr>
          <p:grpSpPr bwMode="auto">
            <a:xfrm>
              <a:off x="-192" y="2668"/>
              <a:ext cx="1534" cy="300"/>
              <a:chOff x="2112" y="1152"/>
              <a:chExt cx="1534" cy="300"/>
            </a:xfrm>
          </p:grpSpPr>
          <p:sp>
            <p:nvSpPr>
              <p:cNvPr id="2117" name="Rectangle 5"/>
              <p:cNvSpPr>
                <a:spLocks noChangeArrowheads="1"/>
              </p:cNvSpPr>
              <p:nvPr/>
            </p:nvSpPr>
            <p:spPr bwMode="auto">
              <a:xfrm>
                <a:off x="2112" y="1152"/>
                <a:ext cx="1534" cy="30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chemeClr val="accent2"/>
                    </a:solidFill>
                    <a:latin typeface="Calibri" pitchFamily="34" charset="0"/>
                  </a:rPr>
                  <a:t>TRACKER/TRACKERLITE</a:t>
                </a:r>
              </a:p>
              <a:p>
                <a:pPr eaLnBrk="0" hangingPunct="0"/>
                <a:r>
                  <a:rPr lang="en-US" sz="900" b="1">
                    <a:solidFill>
                      <a:schemeClr val="accent2"/>
                    </a:solidFill>
                    <a:latin typeface="Calibri" pitchFamily="34" charset="0"/>
                  </a:rPr>
                  <a:t>Transportation Reconciliation and </a:t>
                </a:r>
              </a:p>
              <a:p>
                <a:pPr eaLnBrk="0" hangingPunct="0"/>
                <a:r>
                  <a:rPr lang="en-US" sz="900" b="1">
                    <a:solidFill>
                      <a:schemeClr val="accent2"/>
                    </a:solidFill>
                    <a:latin typeface="Calibri" pitchFamily="34" charset="0"/>
                  </a:rPr>
                  <a:t>Certification Tool</a:t>
                </a:r>
              </a:p>
            </p:txBody>
          </p:sp>
          <p:sp>
            <p:nvSpPr>
              <p:cNvPr id="2118" name="Line 7"/>
              <p:cNvSpPr>
                <a:spLocks noChangeShapeType="1"/>
              </p:cNvSpPr>
              <p:nvPr/>
            </p:nvSpPr>
            <p:spPr bwMode="auto">
              <a:xfrm flipH="1">
                <a:off x="2880" y="1399"/>
                <a:ext cx="24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19" name="Rectangle 36"/>
              <p:cNvSpPr>
                <a:spLocks noChangeArrowheads="1"/>
              </p:cNvSpPr>
              <p:nvPr/>
            </p:nvSpPr>
            <p:spPr bwMode="auto">
              <a:xfrm>
                <a:off x="3407" y="1152"/>
                <a:ext cx="2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AF</a:t>
                </a:r>
              </a:p>
            </p:txBody>
          </p:sp>
        </p:grpSp>
        <p:grpSp>
          <p:nvGrpSpPr>
            <p:cNvPr id="2113" name="Group 153"/>
            <p:cNvGrpSpPr>
              <a:grpSpLocks/>
            </p:cNvGrpSpPr>
            <p:nvPr/>
          </p:nvGrpSpPr>
          <p:grpSpPr bwMode="auto">
            <a:xfrm>
              <a:off x="-192" y="1757"/>
              <a:ext cx="1536" cy="300"/>
              <a:chOff x="2112" y="1728"/>
              <a:chExt cx="1536" cy="300"/>
            </a:xfrm>
          </p:grpSpPr>
          <p:sp>
            <p:nvSpPr>
              <p:cNvPr id="2114" name="Rectangle 79"/>
              <p:cNvSpPr>
                <a:spLocks noChangeArrowheads="1"/>
              </p:cNvSpPr>
              <p:nvPr/>
            </p:nvSpPr>
            <p:spPr bwMode="auto">
              <a:xfrm>
                <a:off x="2112" y="1728"/>
                <a:ext cx="1534" cy="30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3399"/>
                    </a:solidFill>
                    <a:latin typeface="Calibri" pitchFamily="34" charset="0"/>
                  </a:rPr>
                  <a:t>AES</a:t>
                </a:r>
              </a:p>
              <a:p>
                <a:pPr eaLnBrk="0" hangingPunct="0"/>
                <a:r>
                  <a:rPr lang="en-US" sz="900" b="1">
                    <a:solidFill>
                      <a:srgbClr val="CC3399"/>
                    </a:solidFill>
                    <a:latin typeface="Calibri" pitchFamily="34" charset="0"/>
                  </a:rPr>
                  <a:t>Automated Export Shipper System</a:t>
                </a:r>
              </a:p>
            </p:txBody>
          </p:sp>
          <p:sp>
            <p:nvSpPr>
              <p:cNvPr id="2115" name="Line 80"/>
              <p:cNvSpPr>
                <a:spLocks noChangeShapeType="1"/>
              </p:cNvSpPr>
              <p:nvPr/>
            </p:nvSpPr>
            <p:spPr bwMode="auto">
              <a:xfrm>
                <a:off x="2880" y="1819"/>
                <a:ext cx="217"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16" name="Rectangle 91"/>
              <p:cNvSpPr>
                <a:spLocks noChangeArrowheads="1"/>
              </p:cNvSpPr>
              <p:nvPr/>
            </p:nvSpPr>
            <p:spPr bwMode="auto">
              <a:xfrm>
                <a:off x="3360" y="1728"/>
                <a:ext cx="2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grpSp>
      </p:grpSp>
      <p:grpSp>
        <p:nvGrpSpPr>
          <p:cNvPr id="2062" name="Group 153"/>
          <p:cNvGrpSpPr>
            <a:grpSpLocks/>
          </p:cNvGrpSpPr>
          <p:nvPr/>
        </p:nvGrpSpPr>
        <p:grpSpPr bwMode="auto">
          <a:xfrm>
            <a:off x="3352800" y="4191000"/>
            <a:ext cx="2438400" cy="1965325"/>
            <a:chOff x="3352800" y="4191000"/>
            <a:chExt cx="2438400" cy="1965371"/>
          </a:xfrm>
        </p:grpSpPr>
        <p:sp>
          <p:nvSpPr>
            <p:cNvPr id="2088" name="Rectangle 14"/>
            <p:cNvSpPr>
              <a:spLocks noChangeArrowheads="1"/>
            </p:cNvSpPr>
            <p:nvPr/>
          </p:nvSpPr>
          <p:spPr bwMode="auto">
            <a:xfrm>
              <a:off x="3352800" y="4191000"/>
              <a:ext cx="24384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marL="114300" indent="-114300">
                <a:spcBef>
                  <a:spcPct val="50000"/>
                </a:spcBef>
              </a:pPr>
              <a:r>
                <a:rPr lang="en-US" sz="1000" b="1">
                  <a:solidFill>
                    <a:srgbClr val="003399"/>
                  </a:solidFill>
                  <a:latin typeface="Calibri" pitchFamily="34" charset="0"/>
                </a:rPr>
                <a:t>Supply/Asset Management </a:t>
              </a:r>
            </a:p>
          </p:txBody>
        </p:sp>
        <p:grpSp>
          <p:nvGrpSpPr>
            <p:cNvPr id="2089" name="Group 21"/>
            <p:cNvGrpSpPr>
              <a:grpSpLocks/>
            </p:cNvGrpSpPr>
            <p:nvPr/>
          </p:nvGrpSpPr>
          <p:grpSpPr bwMode="auto">
            <a:xfrm>
              <a:off x="3352800" y="4368800"/>
              <a:ext cx="2438400" cy="517420"/>
              <a:chOff x="2112" y="2112"/>
              <a:chExt cx="1536" cy="288"/>
            </a:xfrm>
          </p:grpSpPr>
          <p:sp>
            <p:nvSpPr>
              <p:cNvPr id="2102" name="Rectangle 60"/>
              <p:cNvSpPr>
                <a:spLocks noChangeArrowheads="1"/>
              </p:cNvSpPr>
              <p:nvPr/>
            </p:nvSpPr>
            <p:spPr bwMode="auto">
              <a:xfrm>
                <a:off x="2112" y="2160"/>
                <a:ext cx="1536" cy="24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chemeClr val="accent2"/>
                    </a:solidFill>
                    <a:latin typeface="Calibri" pitchFamily="34" charset="0"/>
                  </a:rPr>
                  <a:t>CAS</a:t>
                </a:r>
              </a:p>
              <a:p>
                <a:pPr eaLnBrk="0" hangingPunct="0"/>
                <a:r>
                  <a:rPr lang="en-US" sz="900" b="1">
                    <a:solidFill>
                      <a:schemeClr val="accent2"/>
                    </a:solidFill>
                    <a:latin typeface="Calibri" pitchFamily="34" charset="0"/>
                  </a:rPr>
                  <a:t>Combat Ammunition System </a:t>
                </a:r>
              </a:p>
            </p:txBody>
          </p:sp>
          <p:sp>
            <p:nvSpPr>
              <p:cNvPr id="2103" name="Rectangle 65"/>
              <p:cNvSpPr>
                <a:spLocks noChangeArrowheads="1"/>
              </p:cNvSpPr>
              <p:nvPr/>
            </p:nvSpPr>
            <p:spPr bwMode="auto">
              <a:xfrm>
                <a:off x="3414" y="2160"/>
                <a:ext cx="2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AF</a:t>
                </a:r>
              </a:p>
            </p:txBody>
          </p:sp>
          <p:sp>
            <p:nvSpPr>
              <p:cNvPr id="2104" name="Freeform 68"/>
              <p:cNvSpPr>
                <a:spLocks/>
              </p:cNvSpPr>
              <p:nvPr/>
            </p:nvSpPr>
            <p:spPr bwMode="auto">
              <a:xfrm flipV="1">
                <a:off x="2928" y="2112"/>
                <a:ext cx="218" cy="120"/>
              </a:xfrm>
              <a:custGeom>
                <a:avLst/>
                <a:gdLst>
                  <a:gd name="T0" fmla="*/ 0 w 218"/>
                  <a:gd name="T1" fmla="*/ 0 h 1"/>
                  <a:gd name="T2" fmla="*/ 2147440551 w 218"/>
                  <a:gd name="T3" fmla="*/ 0 h 1"/>
                  <a:gd name="T4" fmla="*/ 0 60000 65536"/>
                  <a:gd name="T5" fmla="*/ 0 60000 65536"/>
                  <a:gd name="T6" fmla="*/ 0 w 218"/>
                  <a:gd name="T7" fmla="*/ 0 h 1"/>
                  <a:gd name="T8" fmla="*/ 218 w 218"/>
                  <a:gd name="T9" fmla="*/ 1 h 1"/>
                </a:gdLst>
                <a:ahLst/>
                <a:cxnLst>
                  <a:cxn ang="T4">
                    <a:pos x="T0" y="T1"/>
                  </a:cxn>
                  <a:cxn ang="T5">
                    <a:pos x="T2" y="T3"/>
                  </a:cxn>
                </a:cxnLst>
                <a:rect l="T6" t="T7" r="T8" b="T9"/>
                <a:pathLst>
                  <a:path w="218" h="1">
                    <a:moveTo>
                      <a:pt x="0" y="0"/>
                    </a:moveTo>
                    <a:lnTo>
                      <a:pt x="217" y="0"/>
                    </a:lnTo>
                  </a:path>
                </a:pathLst>
              </a:custGeom>
              <a:noFill/>
              <a:ln w="12700" cap="flat">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rot="10800000"/>
              <a:lstStyle/>
              <a:p>
                <a:endParaRPr lang="en-US"/>
              </a:p>
            </p:txBody>
          </p:sp>
        </p:grpSp>
        <p:grpSp>
          <p:nvGrpSpPr>
            <p:cNvPr id="2090" name="Group 37"/>
            <p:cNvGrpSpPr>
              <a:grpSpLocks/>
            </p:cNvGrpSpPr>
            <p:nvPr/>
          </p:nvGrpSpPr>
          <p:grpSpPr bwMode="auto">
            <a:xfrm>
              <a:off x="3352800" y="4886220"/>
              <a:ext cx="2438400" cy="431851"/>
              <a:chOff x="2112" y="3696"/>
              <a:chExt cx="1536" cy="240"/>
            </a:xfrm>
          </p:grpSpPr>
          <p:sp>
            <p:nvSpPr>
              <p:cNvPr id="2099" name="Rectangle 81"/>
              <p:cNvSpPr>
                <a:spLocks noChangeArrowheads="1"/>
              </p:cNvSpPr>
              <p:nvPr/>
            </p:nvSpPr>
            <p:spPr bwMode="auto">
              <a:xfrm>
                <a:off x="2112" y="3696"/>
                <a:ext cx="1536" cy="24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chemeClr val="accent2"/>
                    </a:solidFill>
                    <a:latin typeface="Calibri" pitchFamily="34" charset="0"/>
                  </a:rPr>
                  <a:t>CLASS/CDAS</a:t>
                </a:r>
              </a:p>
              <a:p>
                <a:pPr eaLnBrk="0" hangingPunct="0"/>
                <a:r>
                  <a:rPr lang="en-US" sz="900" b="1">
                    <a:solidFill>
                      <a:schemeClr val="accent2"/>
                    </a:solidFill>
                    <a:latin typeface="Calibri" pitchFamily="34" charset="0"/>
                  </a:rPr>
                  <a:t>Cryptologic Logistics Auto’d Sup’t Sys</a:t>
                </a:r>
              </a:p>
            </p:txBody>
          </p:sp>
          <p:sp>
            <p:nvSpPr>
              <p:cNvPr id="2100" name="Line 82"/>
              <p:cNvSpPr>
                <a:spLocks noChangeShapeType="1"/>
              </p:cNvSpPr>
              <p:nvPr/>
            </p:nvSpPr>
            <p:spPr bwMode="auto">
              <a:xfrm flipV="1">
                <a:off x="2928" y="3768"/>
                <a:ext cx="240" cy="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01" name="Rectangle 83"/>
              <p:cNvSpPr>
                <a:spLocks noChangeArrowheads="1"/>
              </p:cNvSpPr>
              <p:nvPr/>
            </p:nvSpPr>
            <p:spPr bwMode="auto">
              <a:xfrm>
                <a:off x="3406" y="3696"/>
                <a:ext cx="2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AF</a:t>
                </a:r>
              </a:p>
            </p:txBody>
          </p:sp>
        </p:grpSp>
        <p:grpSp>
          <p:nvGrpSpPr>
            <p:cNvPr id="2091" name="Group 13"/>
            <p:cNvGrpSpPr>
              <a:grpSpLocks/>
            </p:cNvGrpSpPr>
            <p:nvPr/>
          </p:nvGrpSpPr>
          <p:grpSpPr bwMode="auto">
            <a:xfrm>
              <a:off x="3352800" y="5217094"/>
              <a:ext cx="2438400" cy="507425"/>
              <a:chOff x="2112" y="2358"/>
              <a:chExt cx="1536" cy="282"/>
            </a:xfrm>
          </p:grpSpPr>
          <p:sp>
            <p:nvSpPr>
              <p:cNvPr id="2096" name="Rectangle 61"/>
              <p:cNvSpPr>
                <a:spLocks noChangeArrowheads="1"/>
              </p:cNvSpPr>
              <p:nvPr/>
            </p:nvSpPr>
            <p:spPr bwMode="auto">
              <a:xfrm>
                <a:off x="2112" y="2400"/>
                <a:ext cx="1536" cy="24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dirty="0">
                    <a:solidFill>
                      <a:srgbClr val="CC3399"/>
                    </a:solidFill>
                    <a:latin typeface="Calibri" pitchFamily="34" charset="0"/>
                  </a:rPr>
                  <a:t>SUPPLY SYSTEMS</a:t>
                </a:r>
              </a:p>
              <a:p>
                <a:pPr eaLnBrk="0" hangingPunct="0"/>
                <a:r>
                  <a:rPr lang="en-US" sz="900" b="1" dirty="0" smtClean="0">
                    <a:solidFill>
                      <a:srgbClr val="CC3399"/>
                    </a:solidFill>
                    <a:latin typeface="Calibri" pitchFamily="34" charset="0"/>
                  </a:rPr>
                  <a:t>ILS-S/ES-S/DML-ES </a:t>
                </a:r>
                <a:r>
                  <a:rPr lang="en-US" sz="900" b="1" dirty="0">
                    <a:solidFill>
                      <a:srgbClr val="CC3399"/>
                    </a:solidFill>
                    <a:latin typeface="Calibri" pitchFamily="34" charset="0"/>
                  </a:rPr>
                  <a:t>(DMLSS/TEWLS)/GCSS-MC </a:t>
                </a:r>
              </a:p>
            </p:txBody>
          </p:sp>
          <p:sp>
            <p:nvSpPr>
              <p:cNvPr id="2097" name="Freeform 63"/>
              <p:cNvSpPr>
                <a:spLocks/>
              </p:cNvSpPr>
              <p:nvPr/>
            </p:nvSpPr>
            <p:spPr bwMode="auto">
              <a:xfrm flipV="1">
                <a:off x="3072" y="2358"/>
                <a:ext cx="218" cy="114"/>
              </a:xfrm>
              <a:custGeom>
                <a:avLst/>
                <a:gdLst>
                  <a:gd name="T0" fmla="*/ 0 w 218"/>
                  <a:gd name="T1" fmla="*/ 0 h 1"/>
                  <a:gd name="T2" fmla="*/ 2147440551 w 218"/>
                  <a:gd name="T3" fmla="*/ 0 h 1"/>
                  <a:gd name="T4" fmla="*/ 0 60000 65536"/>
                  <a:gd name="T5" fmla="*/ 0 60000 65536"/>
                  <a:gd name="T6" fmla="*/ 0 w 218"/>
                  <a:gd name="T7" fmla="*/ 0 h 1"/>
                  <a:gd name="T8" fmla="*/ 218 w 218"/>
                  <a:gd name="T9" fmla="*/ 1 h 1"/>
                </a:gdLst>
                <a:ahLst/>
                <a:cxnLst>
                  <a:cxn ang="T4">
                    <a:pos x="T0" y="T1"/>
                  </a:cxn>
                  <a:cxn ang="T5">
                    <a:pos x="T2" y="T3"/>
                  </a:cxn>
                </a:cxnLst>
                <a:rect l="T6" t="T7" r="T8" b="T9"/>
                <a:pathLst>
                  <a:path w="218" h="1">
                    <a:moveTo>
                      <a:pt x="0" y="0"/>
                    </a:moveTo>
                    <a:lnTo>
                      <a:pt x="217" y="0"/>
                    </a:lnTo>
                  </a:path>
                </a:pathLst>
              </a:custGeom>
              <a:noFill/>
              <a:ln w="12700" cap="flat">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rot="10800000"/>
              <a:lstStyle/>
              <a:p>
                <a:endParaRPr lang="en-US"/>
              </a:p>
            </p:txBody>
          </p:sp>
          <p:sp>
            <p:nvSpPr>
              <p:cNvPr id="2098" name="Rectangle 64"/>
              <p:cNvSpPr>
                <a:spLocks noChangeArrowheads="1"/>
              </p:cNvSpPr>
              <p:nvPr/>
            </p:nvSpPr>
            <p:spPr bwMode="auto">
              <a:xfrm>
                <a:off x="3346" y="2400"/>
                <a:ext cx="291"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grpSp>
        <p:grpSp>
          <p:nvGrpSpPr>
            <p:cNvPr id="2092" name="Group 41"/>
            <p:cNvGrpSpPr>
              <a:grpSpLocks/>
            </p:cNvGrpSpPr>
            <p:nvPr/>
          </p:nvGrpSpPr>
          <p:grpSpPr bwMode="auto">
            <a:xfrm>
              <a:off x="3352800" y="5724520"/>
              <a:ext cx="2438400" cy="431851"/>
              <a:chOff x="2112" y="3936"/>
              <a:chExt cx="1536" cy="240"/>
            </a:xfrm>
          </p:grpSpPr>
          <p:sp>
            <p:nvSpPr>
              <p:cNvPr id="2093" name="Rectangle 96"/>
              <p:cNvSpPr>
                <a:spLocks noChangeArrowheads="1"/>
              </p:cNvSpPr>
              <p:nvPr/>
            </p:nvSpPr>
            <p:spPr bwMode="auto">
              <a:xfrm>
                <a:off x="2112" y="3936"/>
                <a:ext cx="1536" cy="24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chemeClr val="accent2"/>
                    </a:solidFill>
                    <a:latin typeface="Calibri" pitchFamily="34" charset="0"/>
                  </a:rPr>
                  <a:t>LTS DD1149</a:t>
                </a:r>
              </a:p>
              <a:p>
                <a:pPr eaLnBrk="0" hangingPunct="0"/>
                <a:r>
                  <a:rPr lang="en-US" sz="900" b="1">
                    <a:solidFill>
                      <a:schemeClr val="accent2"/>
                    </a:solidFill>
                    <a:latin typeface="Calibri" pitchFamily="34" charset="0"/>
                  </a:rPr>
                  <a:t>(DD 1149) EISS/EIDA WPAFB, Ohio</a:t>
                </a:r>
              </a:p>
            </p:txBody>
          </p:sp>
          <p:sp>
            <p:nvSpPr>
              <p:cNvPr id="2094" name="Line 97"/>
              <p:cNvSpPr>
                <a:spLocks noChangeShapeType="1"/>
              </p:cNvSpPr>
              <p:nvPr/>
            </p:nvSpPr>
            <p:spPr bwMode="auto">
              <a:xfrm>
                <a:off x="2928" y="4005"/>
                <a:ext cx="240" cy="1"/>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95" name="Rectangle 98"/>
              <p:cNvSpPr>
                <a:spLocks noChangeArrowheads="1"/>
              </p:cNvSpPr>
              <p:nvPr/>
            </p:nvSpPr>
            <p:spPr bwMode="auto">
              <a:xfrm>
                <a:off x="3399" y="3936"/>
                <a:ext cx="2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AF</a:t>
                </a:r>
              </a:p>
            </p:txBody>
          </p:sp>
        </p:grpSp>
      </p:grpSp>
      <p:sp>
        <p:nvSpPr>
          <p:cNvPr id="2063" name="Rectangle 109"/>
          <p:cNvSpPr>
            <a:spLocks noChangeArrowheads="1"/>
          </p:cNvSpPr>
          <p:nvPr/>
        </p:nvSpPr>
        <p:spPr bwMode="auto">
          <a:xfrm>
            <a:off x="3352799" y="3213100"/>
            <a:ext cx="2449513" cy="50800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dirty="0">
                <a:solidFill>
                  <a:srgbClr val="CC0099"/>
                </a:solidFill>
                <a:latin typeface="Calibri" pitchFamily="34" charset="0"/>
              </a:rPr>
              <a:t>IBS</a:t>
            </a:r>
          </a:p>
          <a:p>
            <a:pPr eaLnBrk="0" hangingPunct="0"/>
            <a:r>
              <a:rPr lang="en-US" sz="900" b="1" dirty="0">
                <a:solidFill>
                  <a:srgbClr val="CC0099"/>
                </a:solidFill>
                <a:latin typeface="Calibri" pitchFamily="34" charset="0"/>
              </a:rPr>
              <a:t>Integrated Booking System</a:t>
            </a:r>
          </a:p>
        </p:txBody>
      </p:sp>
      <p:grpSp>
        <p:nvGrpSpPr>
          <p:cNvPr id="2065" name="Group 2"/>
          <p:cNvGrpSpPr>
            <a:grpSpLocks/>
          </p:cNvGrpSpPr>
          <p:nvPr/>
        </p:nvGrpSpPr>
        <p:grpSpPr bwMode="auto">
          <a:xfrm>
            <a:off x="6386513" y="3818617"/>
            <a:ext cx="2212747" cy="2819400"/>
            <a:chOff x="6477000" y="3810000"/>
            <a:chExt cx="2212747" cy="2819400"/>
          </a:xfrm>
        </p:grpSpPr>
        <p:sp>
          <p:nvSpPr>
            <p:cNvPr id="2068" name="Rectangle 100"/>
            <p:cNvSpPr>
              <a:spLocks noChangeArrowheads="1"/>
            </p:cNvSpPr>
            <p:nvPr/>
          </p:nvSpPr>
          <p:spPr bwMode="auto">
            <a:xfrm>
              <a:off x="6477000" y="4724503"/>
              <a:ext cx="2209800" cy="54610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endParaRPr lang="en-US" sz="1200" b="1" dirty="0">
                <a:solidFill>
                  <a:srgbClr val="CC0099"/>
                </a:solidFill>
                <a:latin typeface="Calibri" pitchFamily="34" charset="0"/>
              </a:endParaRPr>
            </a:p>
            <a:p>
              <a:pPr eaLnBrk="0" hangingPunct="0"/>
              <a:r>
                <a:rPr lang="en-US" sz="1200" b="1" dirty="0">
                  <a:solidFill>
                    <a:srgbClr val="CC0099"/>
                  </a:solidFill>
                  <a:latin typeface="Calibri" pitchFamily="34" charset="0"/>
                </a:rPr>
                <a:t>IGC</a:t>
              </a:r>
            </a:p>
            <a:p>
              <a:pPr eaLnBrk="0" hangingPunct="0"/>
              <a:r>
                <a:rPr lang="en-US" sz="900" b="1" dirty="0">
                  <a:solidFill>
                    <a:srgbClr val="CC0099"/>
                  </a:solidFill>
                  <a:latin typeface="Calibri" pitchFamily="34" charset="0"/>
                </a:rPr>
                <a:t>Global Transportation Network</a:t>
              </a:r>
              <a:r>
                <a:rPr lang="en-US" sz="900" b="1" dirty="0" smtClean="0">
                  <a:solidFill>
                    <a:srgbClr val="CC0099"/>
                  </a:solidFill>
                  <a:latin typeface="Calibri" pitchFamily="34" charset="0"/>
                </a:rPr>
                <a:t>/</a:t>
              </a:r>
            </a:p>
            <a:p>
              <a:pPr eaLnBrk="0" hangingPunct="0"/>
              <a:r>
                <a:rPr lang="en-US" sz="900" b="1" dirty="0" smtClean="0">
                  <a:solidFill>
                    <a:srgbClr val="CC0099"/>
                  </a:solidFill>
                  <a:latin typeface="Calibri" pitchFamily="34" charset="0"/>
                </a:rPr>
                <a:t>Integrated </a:t>
              </a:r>
              <a:r>
                <a:rPr lang="en-US" sz="900" b="1" dirty="0">
                  <a:solidFill>
                    <a:srgbClr val="CC0099"/>
                  </a:solidFill>
                  <a:latin typeface="Calibri" pitchFamily="34" charset="0"/>
                </a:rPr>
                <a:t>Global Convergence</a:t>
              </a:r>
            </a:p>
            <a:p>
              <a:pPr eaLnBrk="0" hangingPunct="0"/>
              <a:endParaRPr lang="en-US" sz="900" b="1" dirty="0">
                <a:solidFill>
                  <a:srgbClr val="CC0099"/>
                </a:solidFill>
                <a:latin typeface="Calibri" pitchFamily="34" charset="0"/>
              </a:endParaRPr>
            </a:p>
          </p:txBody>
        </p:sp>
        <p:sp>
          <p:nvSpPr>
            <p:cNvPr id="2069" name="Line 101"/>
            <p:cNvSpPr>
              <a:spLocks noChangeShapeType="1"/>
            </p:cNvSpPr>
            <p:nvPr/>
          </p:nvSpPr>
          <p:spPr bwMode="auto">
            <a:xfrm flipH="1">
              <a:off x="7696200" y="4860804"/>
              <a:ext cx="3810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 name="Rectangle 102"/>
            <p:cNvSpPr>
              <a:spLocks noChangeArrowheads="1"/>
            </p:cNvSpPr>
            <p:nvPr/>
          </p:nvSpPr>
          <p:spPr bwMode="auto">
            <a:xfrm>
              <a:off x="8206406" y="4768953"/>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dirty="0">
                  <a:latin typeface="Calibri" pitchFamily="34" charset="0"/>
                </a:rPr>
                <a:t>Joint</a:t>
              </a:r>
            </a:p>
          </p:txBody>
        </p:sp>
        <p:sp>
          <p:nvSpPr>
            <p:cNvPr id="2071" name="Rectangle 103"/>
            <p:cNvSpPr>
              <a:spLocks noChangeArrowheads="1"/>
            </p:cNvSpPr>
            <p:nvPr/>
          </p:nvSpPr>
          <p:spPr bwMode="auto">
            <a:xfrm>
              <a:off x="6477000" y="5259643"/>
              <a:ext cx="2209800" cy="479425"/>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339933"/>
                  </a:solidFill>
                  <a:latin typeface="Calibri" pitchFamily="34" charset="0"/>
                </a:rPr>
                <a:t>LOGSA</a:t>
              </a:r>
            </a:p>
            <a:p>
              <a:pPr eaLnBrk="0" hangingPunct="0"/>
              <a:r>
                <a:rPr lang="en-US" sz="900" b="1">
                  <a:solidFill>
                    <a:srgbClr val="339933"/>
                  </a:solidFill>
                  <a:latin typeface="Calibri" pitchFamily="34" charset="0"/>
                </a:rPr>
                <a:t>Logistics Support Activities</a:t>
              </a:r>
            </a:p>
          </p:txBody>
        </p:sp>
        <p:sp>
          <p:nvSpPr>
            <p:cNvPr id="2072" name="Line 105"/>
            <p:cNvSpPr>
              <a:spLocks noChangeShapeType="1"/>
            </p:cNvSpPr>
            <p:nvPr/>
          </p:nvSpPr>
          <p:spPr bwMode="auto">
            <a:xfrm flipH="1">
              <a:off x="7729437" y="5400082"/>
              <a:ext cx="3810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3" name="Rectangle 106"/>
            <p:cNvSpPr>
              <a:spLocks noChangeArrowheads="1"/>
            </p:cNvSpPr>
            <p:nvPr/>
          </p:nvSpPr>
          <p:spPr bwMode="auto">
            <a:xfrm>
              <a:off x="8183213" y="5284025"/>
              <a:ext cx="476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Army</a:t>
              </a:r>
            </a:p>
          </p:txBody>
        </p:sp>
        <p:sp>
          <p:nvSpPr>
            <p:cNvPr id="2074" name="Rectangle 104"/>
            <p:cNvSpPr>
              <a:spLocks noChangeArrowheads="1"/>
            </p:cNvSpPr>
            <p:nvPr/>
          </p:nvSpPr>
          <p:spPr bwMode="auto">
            <a:xfrm>
              <a:off x="6477000" y="3810000"/>
              <a:ext cx="2209800" cy="479425"/>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dirty="0">
                  <a:solidFill>
                    <a:srgbClr val="CC0099"/>
                  </a:solidFill>
                  <a:latin typeface="Calibri" pitchFamily="34" charset="0"/>
                </a:rPr>
                <a:t>RFITV Tracking Portal</a:t>
              </a:r>
              <a:r>
                <a:rPr lang="en-US" sz="800" b="1" dirty="0">
                  <a:solidFill>
                    <a:srgbClr val="CC0099"/>
                  </a:solidFill>
                  <a:latin typeface="Calibri" pitchFamily="34" charset="0"/>
                </a:rPr>
                <a:t> </a:t>
              </a:r>
            </a:p>
            <a:p>
              <a:pPr eaLnBrk="0" hangingPunct="0"/>
              <a:r>
                <a:rPr lang="en-US" sz="800" b="1" dirty="0">
                  <a:solidFill>
                    <a:srgbClr val="CC0099"/>
                  </a:solidFill>
                  <a:latin typeface="Calibri" pitchFamily="34" charset="0"/>
                </a:rPr>
                <a:t>(via 3</a:t>
              </a:r>
              <a:r>
                <a:rPr lang="en-US" sz="800" b="1" baseline="30000" dirty="0">
                  <a:solidFill>
                    <a:srgbClr val="CC0099"/>
                  </a:solidFill>
                  <a:latin typeface="Calibri" pitchFamily="34" charset="0"/>
                </a:rPr>
                <a:t>rd</a:t>
              </a:r>
              <a:r>
                <a:rPr lang="en-US" sz="800" b="1" dirty="0">
                  <a:solidFill>
                    <a:srgbClr val="CC0099"/>
                  </a:solidFill>
                  <a:latin typeface="Calibri" pitchFamily="34" charset="0"/>
                </a:rPr>
                <a:t> party </a:t>
              </a:r>
              <a:r>
                <a:rPr lang="en-US" sz="800" b="1" dirty="0" smtClean="0">
                  <a:solidFill>
                    <a:srgbClr val="CC0099"/>
                  </a:solidFill>
                  <a:latin typeface="Calibri" pitchFamily="34" charset="0"/>
                </a:rPr>
                <a:t>–TIPS</a:t>
              </a:r>
              <a:r>
                <a:rPr lang="en-US" sz="800" b="1" dirty="0">
                  <a:solidFill>
                    <a:srgbClr val="CC0099"/>
                  </a:solidFill>
                  <a:latin typeface="Calibri" pitchFamily="34" charset="0"/>
                </a:rPr>
                <a:t>)</a:t>
              </a:r>
              <a:endParaRPr lang="en-US" sz="1200" b="1" dirty="0">
                <a:solidFill>
                  <a:srgbClr val="CC0099"/>
                </a:solidFill>
                <a:latin typeface="Calibri" pitchFamily="34" charset="0"/>
              </a:endParaRPr>
            </a:p>
          </p:txBody>
        </p:sp>
        <p:sp>
          <p:nvSpPr>
            <p:cNvPr id="2075" name="Line 107"/>
            <p:cNvSpPr>
              <a:spLocks noChangeShapeType="1"/>
            </p:cNvSpPr>
            <p:nvPr/>
          </p:nvSpPr>
          <p:spPr bwMode="auto">
            <a:xfrm flipH="1">
              <a:off x="7696200" y="3886200"/>
              <a:ext cx="3810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6" name="Rectangle 108"/>
            <p:cNvSpPr>
              <a:spLocks noChangeArrowheads="1"/>
            </p:cNvSpPr>
            <p:nvPr/>
          </p:nvSpPr>
          <p:spPr bwMode="auto">
            <a:xfrm>
              <a:off x="8229600" y="38100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a:latin typeface="Calibri" pitchFamily="34" charset="0"/>
                </a:rPr>
                <a:t>Joint</a:t>
              </a:r>
            </a:p>
          </p:txBody>
        </p:sp>
        <p:grpSp>
          <p:nvGrpSpPr>
            <p:cNvPr id="2080" name="Group 65"/>
            <p:cNvGrpSpPr>
              <a:grpSpLocks/>
            </p:cNvGrpSpPr>
            <p:nvPr/>
          </p:nvGrpSpPr>
          <p:grpSpPr bwMode="auto">
            <a:xfrm>
              <a:off x="6477000" y="4270380"/>
              <a:ext cx="2209800" cy="446088"/>
              <a:chOff x="4032" y="2298"/>
              <a:chExt cx="1392" cy="281"/>
            </a:xfrm>
          </p:grpSpPr>
          <p:sp>
            <p:nvSpPr>
              <p:cNvPr id="2086" name="Rectangle 109"/>
              <p:cNvSpPr>
                <a:spLocks noChangeArrowheads="1"/>
              </p:cNvSpPr>
              <p:nvPr/>
            </p:nvSpPr>
            <p:spPr bwMode="auto">
              <a:xfrm>
                <a:off x="4032" y="2307"/>
                <a:ext cx="1392" cy="272"/>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0099"/>
                    </a:solidFill>
                    <a:latin typeface="Calibri" pitchFamily="34" charset="0"/>
                  </a:rPr>
                  <a:t>GDSS</a:t>
                </a:r>
              </a:p>
              <a:p>
                <a:pPr eaLnBrk="0" hangingPunct="0"/>
                <a:r>
                  <a:rPr lang="en-US" sz="900" b="1">
                    <a:solidFill>
                      <a:srgbClr val="CC0099"/>
                    </a:solidFill>
                    <a:latin typeface="Calibri" pitchFamily="34" charset="0"/>
                  </a:rPr>
                  <a:t>Global Decision Support System</a:t>
                </a:r>
              </a:p>
            </p:txBody>
          </p:sp>
          <p:sp>
            <p:nvSpPr>
              <p:cNvPr id="2087" name="Rectangle 111"/>
              <p:cNvSpPr>
                <a:spLocks noChangeArrowheads="1"/>
              </p:cNvSpPr>
              <p:nvPr/>
            </p:nvSpPr>
            <p:spPr bwMode="auto">
              <a:xfrm>
                <a:off x="5129" y="2298"/>
                <a:ext cx="2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dirty="0">
                    <a:latin typeface="Calibri" pitchFamily="34" charset="0"/>
                  </a:rPr>
                  <a:t>Joint</a:t>
                </a:r>
              </a:p>
            </p:txBody>
          </p:sp>
        </p:grpSp>
        <p:sp>
          <p:nvSpPr>
            <p:cNvPr id="2081" name="Line 68"/>
            <p:cNvSpPr>
              <a:spLocks noChangeShapeType="1"/>
            </p:cNvSpPr>
            <p:nvPr/>
          </p:nvSpPr>
          <p:spPr bwMode="auto">
            <a:xfrm>
              <a:off x="7620000" y="4418688"/>
              <a:ext cx="4572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82" name="Rectangle 6"/>
            <p:cNvSpPr>
              <a:spLocks noChangeArrowheads="1"/>
            </p:cNvSpPr>
            <p:nvPr/>
          </p:nvSpPr>
          <p:spPr bwMode="auto">
            <a:xfrm>
              <a:off x="6629400" y="61722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fld id="{9D157EAC-1FF1-4D5D-B41E-438E8ED00BB9}" type="slidenum">
                <a:rPr lang="en-US" sz="1400">
                  <a:latin typeface="Times New Roman" pitchFamily="18" charset="0"/>
                </a:rPr>
                <a:pPr algn="r"/>
                <a:t>13</a:t>
              </a:fld>
              <a:endParaRPr lang="en-US" sz="1400">
                <a:latin typeface="Times New Roman" pitchFamily="18" charset="0"/>
              </a:endParaRPr>
            </a:p>
          </p:txBody>
        </p:sp>
        <p:sp>
          <p:nvSpPr>
            <p:cNvPr id="2083" name="Rectangle 109"/>
            <p:cNvSpPr>
              <a:spLocks noChangeArrowheads="1"/>
            </p:cNvSpPr>
            <p:nvPr/>
          </p:nvSpPr>
          <p:spPr bwMode="auto">
            <a:xfrm>
              <a:off x="6477000" y="5739768"/>
              <a:ext cx="2209800" cy="43180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b="1">
                  <a:solidFill>
                    <a:srgbClr val="CC0099"/>
                  </a:solidFill>
                  <a:latin typeface="Calibri" pitchFamily="34" charset="0"/>
                </a:rPr>
                <a:t>TRDM</a:t>
              </a:r>
            </a:p>
            <a:p>
              <a:pPr eaLnBrk="0" hangingPunct="0"/>
              <a:r>
                <a:rPr lang="en-US" sz="900" b="1">
                  <a:solidFill>
                    <a:srgbClr val="CC0099"/>
                  </a:solidFill>
                  <a:latin typeface="Calibri" pitchFamily="34" charset="0"/>
                </a:rPr>
                <a:t>TRANSCOM Ref Data Mgt</a:t>
              </a:r>
            </a:p>
          </p:txBody>
        </p:sp>
        <p:sp>
          <p:nvSpPr>
            <p:cNvPr id="2084" name="Line 105"/>
            <p:cNvSpPr>
              <a:spLocks noChangeShapeType="1"/>
            </p:cNvSpPr>
            <p:nvPr/>
          </p:nvSpPr>
          <p:spPr bwMode="auto">
            <a:xfrm flipH="1">
              <a:off x="7714075" y="5845419"/>
              <a:ext cx="381000" cy="0"/>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085" name="Rectangle 106"/>
            <p:cNvSpPr>
              <a:spLocks noChangeArrowheads="1"/>
            </p:cNvSpPr>
            <p:nvPr/>
          </p:nvSpPr>
          <p:spPr bwMode="auto">
            <a:xfrm>
              <a:off x="8218488" y="5743497"/>
              <a:ext cx="471259" cy="23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dirty="0">
                  <a:latin typeface="Calibri" pitchFamily="34" charset="0"/>
                </a:rPr>
                <a:t>Joint</a:t>
              </a:r>
            </a:p>
          </p:txBody>
        </p:sp>
      </p:grpSp>
      <p:cxnSp>
        <p:nvCxnSpPr>
          <p:cNvPr id="2066" name="Straight Connector 157"/>
          <p:cNvCxnSpPr>
            <a:cxnSpLocks noChangeShapeType="1"/>
          </p:cNvCxnSpPr>
          <p:nvPr/>
        </p:nvCxnSpPr>
        <p:spPr bwMode="auto">
          <a:xfrm>
            <a:off x="228600" y="914400"/>
            <a:ext cx="8534400" cy="0"/>
          </a:xfrm>
          <a:prstGeom prst="line">
            <a:avLst/>
          </a:prstGeom>
          <a:noFill/>
          <a:ln w="50800" algn="ctr">
            <a:solidFill>
              <a:schemeClr val="tx1"/>
            </a:solidFill>
            <a:round/>
            <a:headEnd/>
            <a:tailEnd/>
          </a:ln>
          <a:extLst>
            <a:ext uri="{909E8E84-426E-40DD-AFC4-6F175D3DCCD1}">
              <a14:hiddenFill xmlns:a14="http://schemas.microsoft.com/office/drawing/2010/main">
                <a:noFill/>
              </a14:hiddenFill>
            </a:ext>
          </a:extLst>
        </p:spPr>
      </p:cxnSp>
      <p:sp>
        <p:nvSpPr>
          <p:cNvPr id="2067" name="Rectangle 34"/>
          <p:cNvSpPr>
            <a:spLocks noChangeArrowheads="1"/>
          </p:cNvSpPr>
          <p:nvPr/>
        </p:nvSpPr>
        <p:spPr bwMode="auto">
          <a:xfrm>
            <a:off x="5311775" y="32512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50000"/>
              </a:spcBef>
            </a:pPr>
            <a:r>
              <a:rPr lang="en-US" sz="900" b="1" dirty="0">
                <a:latin typeface="Calibri" pitchFamily="34" charset="0"/>
              </a:rPr>
              <a:t>Joint</a:t>
            </a:r>
          </a:p>
        </p:txBody>
      </p:sp>
      <p:cxnSp>
        <p:nvCxnSpPr>
          <p:cNvPr id="134" name="AutoShape 85"/>
          <p:cNvCxnSpPr>
            <a:cxnSpLocks noChangeShapeType="1"/>
          </p:cNvCxnSpPr>
          <p:nvPr/>
        </p:nvCxnSpPr>
        <p:spPr bwMode="auto">
          <a:xfrm>
            <a:off x="1612653" y="2851662"/>
            <a:ext cx="381000" cy="0"/>
          </a:xfrm>
          <a:prstGeom prst="straightConnector1">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5" name="AutoShape 85"/>
          <p:cNvCxnSpPr>
            <a:cxnSpLocks noChangeShapeType="1"/>
          </p:cNvCxnSpPr>
          <p:nvPr/>
        </p:nvCxnSpPr>
        <p:spPr bwMode="auto">
          <a:xfrm>
            <a:off x="4577555" y="3365500"/>
            <a:ext cx="381000" cy="0"/>
          </a:xfrm>
          <a:prstGeom prst="straightConnector1">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7431882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ChangeArrowheads="1"/>
          </p:cNvSpPr>
          <p:nvPr/>
        </p:nvSpPr>
        <p:spPr bwMode="auto">
          <a:xfrm>
            <a:off x="381000" y="0"/>
            <a:ext cx="8763000" cy="1219200"/>
          </a:xfrm>
          <a:prstGeom prst="rect">
            <a:avLst/>
          </a:prstGeom>
          <a:noFill/>
          <a:ln w="9525">
            <a:noFill/>
            <a:miter lim="800000"/>
            <a:headEnd/>
            <a:tailEnd/>
          </a:ln>
        </p:spPr>
        <p:txBody>
          <a:bodyPr lIns="92075" tIns="46038" rIns="92075" bIns="46038" anchor="ctr"/>
          <a:lstStyle/>
          <a:p>
            <a:pPr algn="ctr" eaLnBrk="0" hangingPunct="0"/>
            <a:r>
              <a:rPr lang="en-US" sz="3600" b="1" i="1" dirty="0"/>
              <a:t> CMOS </a:t>
            </a:r>
            <a:r>
              <a:rPr lang="en-US" sz="3600" b="1" i="1" dirty="0" smtClean="0"/>
              <a:t>Interfaces </a:t>
            </a:r>
            <a:r>
              <a:rPr lang="en-US" sz="1400" b="1" i="1" dirty="0"/>
              <a:t>(FUTURE)</a:t>
            </a:r>
          </a:p>
        </p:txBody>
      </p:sp>
      <p:grpSp>
        <p:nvGrpSpPr>
          <p:cNvPr id="2" name="Group 84"/>
          <p:cNvGrpSpPr>
            <a:grpSpLocks/>
          </p:cNvGrpSpPr>
          <p:nvPr/>
        </p:nvGrpSpPr>
        <p:grpSpPr bwMode="auto">
          <a:xfrm>
            <a:off x="457200" y="6324600"/>
            <a:ext cx="1482725" cy="533400"/>
            <a:chOff x="192" y="3768"/>
            <a:chExt cx="934" cy="336"/>
          </a:xfrm>
        </p:grpSpPr>
        <p:cxnSp>
          <p:nvCxnSpPr>
            <p:cNvPr id="17421" name="AutoShape 85"/>
            <p:cNvCxnSpPr>
              <a:cxnSpLocks noChangeShapeType="1"/>
            </p:cNvCxnSpPr>
            <p:nvPr/>
          </p:nvCxnSpPr>
          <p:spPr bwMode="auto">
            <a:xfrm>
              <a:off x="192" y="3840"/>
              <a:ext cx="240" cy="0"/>
            </a:xfrm>
            <a:prstGeom prst="straightConnector1">
              <a:avLst/>
            </a:prstGeom>
            <a:noFill/>
            <a:ln w="12700">
              <a:solidFill>
                <a:schemeClr val="tx1"/>
              </a:solidFill>
              <a:round/>
              <a:headEnd type="triangle" w="med" len="med"/>
              <a:tailEnd type="triangle" w="med" len="med"/>
            </a:ln>
          </p:spPr>
        </p:cxnSp>
        <p:sp>
          <p:nvSpPr>
            <p:cNvPr id="17422" name="Text Box 86"/>
            <p:cNvSpPr txBox="1">
              <a:spLocks noChangeArrowheads="1"/>
            </p:cNvSpPr>
            <p:nvPr/>
          </p:nvSpPr>
          <p:spPr bwMode="auto">
            <a:xfrm>
              <a:off x="432" y="3768"/>
              <a:ext cx="656" cy="144"/>
            </a:xfrm>
            <a:prstGeom prst="rect">
              <a:avLst/>
            </a:prstGeom>
            <a:noFill/>
            <a:ln w="12700">
              <a:noFill/>
              <a:miter lim="800000"/>
              <a:headEnd/>
              <a:tailEnd/>
            </a:ln>
          </p:spPr>
          <p:txBody>
            <a:bodyPr wrap="none">
              <a:spAutoFit/>
            </a:bodyPr>
            <a:lstStyle/>
            <a:p>
              <a:pPr>
                <a:spcBef>
                  <a:spcPct val="50000"/>
                </a:spcBef>
              </a:pPr>
              <a:r>
                <a:rPr lang="en-US" sz="900">
                  <a:latin typeface="Times New Roman" pitchFamily="18" charset="0"/>
                </a:rPr>
                <a:t>Two way interface</a:t>
              </a:r>
            </a:p>
          </p:txBody>
        </p:sp>
        <p:sp>
          <p:nvSpPr>
            <p:cNvPr id="17423" name="Line 87"/>
            <p:cNvSpPr>
              <a:spLocks noChangeShapeType="1"/>
            </p:cNvSpPr>
            <p:nvPr/>
          </p:nvSpPr>
          <p:spPr bwMode="auto">
            <a:xfrm flipH="1">
              <a:off x="192" y="3936"/>
              <a:ext cx="240" cy="0"/>
            </a:xfrm>
            <a:prstGeom prst="line">
              <a:avLst/>
            </a:prstGeom>
            <a:noFill/>
            <a:ln w="12700">
              <a:solidFill>
                <a:schemeClr val="tx1"/>
              </a:solidFill>
              <a:round/>
              <a:headEnd/>
              <a:tailEnd type="triangle" w="med" len="med"/>
            </a:ln>
          </p:spPr>
          <p:txBody>
            <a:bodyPr/>
            <a:lstStyle/>
            <a:p>
              <a:endParaRPr lang="en-US"/>
            </a:p>
          </p:txBody>
        </p:sp>
        <p:sp>
          <p:nvSpPr>
            <p:cNvPr id="17424" name="Text Box 88"/>
            <p:cNvSpPr txBox="1">
              <a:spLocks noChangeArrowheads="1"/>
            </p:cNvSpPr>
            <p:nvPr/>
          </p:nvSpPr>
          <p:spPr bwMode="auto">
            <a:xfrm>
              <a:off x="432" y="3864"/>
              <a:ext cx="694" cy="144"/>
            </a:xfrm>
            <a:prstGeom prst="rect">
              <a:avLst/>
            </a:prstGeom>
            <a:noFill/>
            <a:ln w="12700">
              <a:noFill/>
              <a:miter lim="800000"/>
              <a:headEnd/>
              <a:tailEnd/>
            </a:ln>
          </p:spPr>
          <p:txBody>
            <a:bodyPr wrap="none">
              <a:spAutoFit/>
            </a:bodyPr>
            <a:lstStyle/>
            <a:p>
              <a:pPr>
                <a:spcBef>
                  <a:spcPct val="50000"/>
                </a:spcBef>
              </a:pPr>
              <a:r>
                <a:rPr lang="en-US" sz="900">
                  <a:latin typeface="Times New Roman" pitchFamily="18" charset="0"/>
                </a:rPr>
                <a:t>One- way to partner</a:t>
              </a:r>
            </a:p>
          </p:txBody>
        </p:sp>
        <p:sp>
          <p:nvSpPr>
            <p:cNvPr id="17425" name="Line 89"/>
            <p:cNvSpPr>
              <a:spLocks noChangeShapeType="1"/>
            </p:cNvSpPr>
            <p:nvPr/>
          </p:nvSpPr>
          <p:spPr bwMode="auto">
            <a:xfrm>
              <a:off x="192" y="4032"/>
              <a:ext cx="240" cy="0"/>
            </a:xfrm>
            <a:prstGeom prst="line">
              <a:avLst/>
            </a:prstGeom>
            <a:noFill/>
            <a:ln w="12700">
              <a:solidFill>
                <a:schemeClr val="tx1"/>
              </a:solidFill>
              <a:round/>
              <a:headEnd/>
              <a:tailEnd type="triangle" w="med" len="med"/>
            </a:ln>
          </p:spPr>
          <p:txBody>
            <a:bodyPr/>
            <a:lstStyle/>
            <a:p>
              <a:endParaRPr lang="en-US"/>
            </a:p>
          </p:txBody>
        </p:sp>
        <p:sp>
          <p:nvSpPr>
            <p:cNvPr id="17426" name="Text Box 90"/>
            <p:cNvSpPr txBox="1">
              <a:spLocks noChangeArrowheads="1"/>
            </p:cNvSpPr>
            <p:nvPr/>
          </p:nvSpPr>
          <p:spPr bwMode="auto">
            <a:xfrm>
              <a:off x="432" y="3960"/>
              <a:ext cx="694" cy="144"/>
            </a:xfrm>
            <a:prstGeom prst="rect">
              <a:avLst/>
            </a:prstGeom>
            <a:noFill/>
            <a:ln w="12700">
              <a:noFill/>
              <a:miter lim="800000"/>
              <a:headEnd/>
              <a:tailEnd/>
            </a:ln>
          </p:spPr>
          <p:txBody>
            <a:bodyPr wrap="none">
              <a:spAutoFit/>
            </a:bodyPr>
            <a:lstStyle/>
            <a:p>
              <a:pPr>
                <a:spcBef>
                  <a:spcPct val="50000"/>
                </a:spcBef>
              </a:pPr>
              <a:r>
                <a:rPr lang="en-US" sz="900">
                  <a:latin typeface="Times New Roman" pitchFamily="18" charset="0"/>
                </a:rPr>
                <a:t>One- way to CMOS</a:t>
              </a:r>
            </a:p>
          </p:txBody>
        </p:sp>
      </p:grpSp>
      <p:sp>
        <p:nvSpPr>
          <p:cNvPr id="17413" name="Line 95"/>
          <p:cNvSpPr>
            <a:spLocks noChangeShapeType="1"/>
          </p:cNvSpPr>
          <p:nvPr/>
        </p:nvSpPr>
        <p:spPr bwMode="auto">
          <a:xfrm>
            <a:off x="228600" y="1066800"/>
            <a:ext cx="8610600" cy="0"/>
          </a:xfrm>
          <a:prstGeom prst="line">
            <a:avLst/>
          </a:prstGeom>
          <a:noFill/>
          <a:ln w="57150">
            <a:solidFill>
              <a:schemeClr val="tx1"/>
            </a:solidFill>
            <a:round/>
            <a:headEnd/>
            <a:tailEnd/>
          </a:ln>
        </p:spPr>
        <p:txBody>
          <a:bodyPr wrap="none" anchor="ctr"/>
          <a:lstStyle/>
          <a:p>
            <a:endParaRPr lang="en-US"/>
          </a:p>
        </p:txBody>
      </p:sp>
      <p:sp>
        <p:nvSpPr>
          <p:cNvPr id="17414" name="Text Box 11"/>
          <p:cNvSpPr txBox="1">
            <a:spLocks noChangeArrowheads="1"/>
          </p:cNvSpPr>
          <p:nvPr/>
        </p:nvSpPr>
        <p:spPr bwMode="auto">
          <a:xfrm>
            <a:off x="2935288" y="1243013"/>
            <a:ext cx="4059237" cy="523875"/>
          </a:xfrm>
          <a:prstGeom prst="rect">
            <a:avLst/>
          </a:prstGeom>
          <a:noFill/>
          <a:ln w="9525">
            <a:noFill/>
            <a:miter lim="800000"/>
            <a:headEnd/>
            <a:tailEnd/>
          </a:ln>
        </p:spPr>
        <p:txBody>
          <a:bodyPr wrap="none">
            <a:spAutoFit/>
          </a:bodyPr>
          <a:lstStyle/>
          <a:p>
            <a:r>
              <a:rPr lang="en-US" sz="2800"/>
              <a:t>FUTURE INTERFACES</a:t>
            </a:r>
            <a:r>
              <a:rPr lang="en-US"/>
              <a:t> </a:t>
            </a:r>
          </a:p>
        </p:txBody>
      </p:sp>
      <p:sp>
        <p:nvSpPr>
          <p:cNvPr id="17415" name="Rectangle 14"/>
          <p:cNvSpPr>
            <a:spLocks noChangeArrowheads="1"/>
          </p:cNvSpPr>
          <p:nvPr/>
        </p:nvSpPr>
        <p:spPr bwMode="auto">
          <a:xfrm>
            <a:off x="3352800" y="2743200"/>
            <a:ext cx="2438400" cy="254000"/>
          </a:xfrm>
          <a:prstGeom prst="rect">
            <a:avLst/>
          </a:prstGeom>
          <a:noFill/>
          <a:ln w="9525">
            <a:solidFill>
              <a:schemeClr val="tx1"/>
            </a:solidFill>
            <a:miter lim="800000"/>
            <a:headEnd/>
            <a:tailEnd/>
          </a:ln>
        </p:spPr>
        <p:txBody>
          <a:bodyPr lIns="92075" tIns="46038" rIns="92075" bIns="46038">
            <a:spAutoFit/>
          </a:bodyPr>
          <a:lstStyle/>
          <a:p>
            <a:pPr marL="114300" indent="-114300">
              <a:spcBef>
                <a:spcPct val="50000"/>
              </a:spcBef>
            </a:pPr>
            <a:r>
              <a:rPr lang="en-US" sz="1000"/>
              <a:t>Supply/Asset Management </a:t>
            </a:r>
          </a:p>
        </p:txBody>
      </p:sp>
      <p:grpSp>
        <p:nvGrpSpPr>
          <p:cNvPr id="3" name="Group 28"/>
          <p:cNvGrpSpPr>
            <a:grpSpLocks/>
          </p:cNvGrpSpPr>
          <p:nvPr/>
        </p:nvGrpSpPr>
        <p:grpSpPr bwMode="auto">
          <a:xfrm>
            <a:off x="3352800" y="2971800"/>
            <a:ext cx="2438400" cy="381000"/>
            <a:chOff x="2112" y="3072"/>
            <a:chExt cx="1536" cy="240"/>
          </a:xfrm>
        </p:grpSpPr>
        <p:sp>
          <p:nvSpPr>
            <p:cNvPr id="17418" name="Rectangle 61"/>
            <p:cNvSpPr>
              <a:spLocks noChangeArrowheads="1"/>
            </p:cNvSpPr>
            <p:nvPr/>
          </p:nvSpPr>
          <p:spPr bwMode="auto">
            <a:xfrm>
              <a:off x="2112" y="3072"/>
              <a:ext cx="1536" cy="240"/>
            </a:xfrm>
            <a:prstGeom prst="rect">
              <a:avLst/>
            </a:prstGeom>
            <a:solidFill>
              <a:srgbClr val="FFFF99"/>
            </a:solidFill>
            <a:ln w="12700">
              <a:solidFill>
                <a:schemeClr val="tx1"/>
              </a:solidFill>
              <a:miter lim="800000"/>
              <a:headEnd/>
              <a:tailEnd/>
            </a:ln>
          </p:spPr>
          <p:txBody>
            <a:bodyPr wrap="none" lIns="92075" tIns="46038" rIns="92075" bIns="46038" anchor="ctr"/>
            <a:lstStyle/>
            <a:p>
              <a:pPr eaLnBrk="0" hangingPunct="0"/>
              <a:r>
                <a:rPr lang="en-US" sz="1200"/>
                <a:t>GCSS-A</a:t>
              </a:r>
            </a:p>
            <a:p>
              <a:pPr eaLnBrk="0" hangingPunct="0"/>
              <a:r>
                <a:rPr lang="en-US" sz="900"/>
                <a:t>Global Combat Support System- Army</a:t>
              </a:r>
            </a:p>
          </p:txBody>
        </p:sp>
        <p:sp>
          <p:nvSpPr>
            <p:cNvPr id="17419" name="Rectangle 64"/>
            <p:cNvSpPr>
              <a:spLocks noChangeArrowheads="1"/>
            </p:cNvSpPr>
            <p:nvPr/>
          </p:nvSpPr>
          <p:spPr bwMode="auto">
            <a:xfrm>
              <a:off x="3264" y="3072"/>
              <a:ext cx="300" cy="144"/>
            </a:xfrm>
            <a:prstGeom prst="rect">
              <a:avLst/>
            </a:prstGeom>
            <a:noFill/>
            <a:ln w="9525">
              <a:noFill/>
              <a:miter lim="800000"/>
              <a:headEnd/>
              <a:tailEnd/>
            </a:ln>
          </p:spPr>
          <p:txBody>
            <a:bodyPr wrap="none" lIns="92075" tIns="46038" rIns="92075" bIns="46038">
              <a:spAutoFit/>
            </a:bodyPr>
            <a:lstStyle/>
            <a:p>
              <a:pPr>
                <a:spcBef>
                  <a:spcPct val="50000"/>
                </a:spcBef>
              </a:pPr>
              <a:r>
                <a:rPr lang="en-US" sz="900" b="1"/>
                <a:t>Army</a:t>
              </a:r>
            </a:p>
          </p:txBody>
        </p:sp>
        <p:sp>
          <p:nvSpPr>
            <p:cNvPr id="17420" name="Line 31"/>
            <p:cNvSpPr>
              <a:spLocks noChangeShapeType="1"/>
            </p:cNvSpPr>
            <p:nvPr/>
          </p:nvSpPr>
          <p:spPr bwMode="auto">
            <a:xfrm>
              <a:off x="2928" y="3148"/>
              <a:ext cx="288" cy="0"/>
            </a:xfrm>
            <a:prstGeom prst="line">
              <a:avLst/>
            </a:prstGeom>
            <a:noFill/>
            <a:ln w="9525">
              <a:solidFill>
                <a:schemeClr val="tx1"/>
              </a:solidFill>
              <a:round/>
              <a:headEnd type="triangle" w="med" len="med"/>
              <a:tailEnd type="triangle" w="med" len="med"/>
            </a:ln>
          </p:spPr>
          <p:txBody>
            <a:bodyPr wrap="none"/>
            <a:lstStyle/>
            <a:p>
              <a:endParaRPr lang="en-US"/>
            </a:p>
          </p:txBody>
        </p:sp>
      </p:grpSp>
      <p:sp>
        <p:nvSpPr>
          <p:cNvPr id="17417" name="Rectangle 6"/>
          <p:cNvSpPr>
            <a:spLocks noChangeArrowheads="1"/>
          </p:cNvSpPr>
          <p:nvPr/>
        </p:nvSpPr>
        <p:spPr bwMode="auto">
          <a:xfrm>
            <a:off x="6553200" y="6248400"/>
            <a:ext cx="1905000" cy="457200"/>
          </a:xfrm>
          <a:prstGeom prst="rect">
            <a:avLst/>
          </a:prstGeom>
          <a:noFill/>
          <a:ln w="9525">
            <a:noFill/>
            <a:miter lim="800000"/>
            <a:headEnd/>
            <a:tailEnd/>
          </a:ln>
        </p:spPr>
        <p:txBody>
          <a:bodyPr/>
          <a:lstStyle/>
          <a:p>
            <a:pPr algn="r"/>
            <a:fld id="{A0577FA9-A030-490A-B968-26BD508FA726}" type="slidenum">
              <a:rPr lang="en-US" sz="1400">
                <a:latin typeface="Times New Roman" pitchFamily="18" charset="0"/>
              </a:rPr>
              <a:pPr algn="r"/>
              <a:t>14</a:t>
            </a:fld>
            <a:endParaRPr lang="en-US" sz="1400">
              <a:latin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04800" y="152400"/>
            <a:ext cx="8534400" cy="990600"/>
          </a:xfrm>
        </p:spPr>
        <p:txBody>
          <a:bodyPr/>
          <a:lstStyle/>
          <a:p>
            <a:pPr algn="ctr"/>
            <a:r>
              <a:rPr lang="en-US" dirty="0" smtClean="0"/>
              <a:t>CMOS v7.7</a:t>
            </a:r>
            <a:endParaRPr lang="en-US" sz="1800" dirty="0" smtClean="0"/>
          </a:p>
        </p:txBody>
      </p:sp>
      <p:sp>
        <p:nvSpPr>
          <p:cNvPr id="33795" name="Slide Number Placeholder 3"/>
          <p:cNvSpPr>
            <a:spLocks noGrp="1"/>
          </p:cNvSpPr>
          <p:nvPr>
            <p:ph type="sldNum" sz="quarter" idx="10"/>
          </p:nvPr>
        </p:nvSpPr>
        <p:spPr/>
        <p:txBody>
          <a:bodyPr/>
          <a:lstStyle/>
          <a:p>
            <a:pPr>
              <a:defRPr/>
            </a:pPr>
            <a:fld id="{392014DB-54EE-4A1A-8AAD-0F40F6EAFD4B}" type="slidenum">
              <a:rPr lang="en-US" smtClean="0">
                <a:latin typeface="Times New Roman" pitchFamily="18" charset="0"/>
              </a:rPr>
              <a:pPr>
                <a:defRPr/>
              </a:pPr>
              <a:t>15</a:t>
            </a:fld>
            <a:endParaRPr lang="en-US" dirty="0" smtClean="0">
              <a:latin typeface="Times New Roman" pitchFamily="18" charset="0"/>
            </a:endParaRPr>
          </a:p>
        </p:txBody>
      </p:sp>
      <p:sp>
        <p:nvSpPr>
          <p:cNvPr id="20484" name="Content Placeholder 2"/>
          <p:cNvSpPr>
            <a:spLocks noGrp="1"/>
          </p:cNvSpPr>
          <p:nvPr>
            <p:ph idx="1"/>
          </p:nvPr>
        </p:nvSpPr>
        <p:spPr>
          <a:xfrm>
            <a:off x="228601" y="1219200"/>
            <a:ext cx="8509000" cy="4933950"/>
          </a:xfrm>
        </p:spPr>
        <p:txBody>
          <a:bodyPr/>
          <a:lstStyle/>
          <a:p>
            <a:pPr marL="349250" indent="-285750"/>
            <a:r>
              <a:rPr lang="en-US" sz="1800" dirty="0"/>
              <a:t>Status:  </a:t>
            </a:r>
            <a:r>
              <a:rPr lang="en-US" sz="1800" dirty="0" smtClean="0"/>
              <a:t>Rolled into CMOS 7.8 release Projected Release - August 2016</a:t>
            </a:r>
          </a:p>
          <a:p>
            <a:pPr marL="749300" lvl="1">
              <a:buFont typeface="Wingdings" pitchFamily="2" charset="2"/>
              <a:buChar char="Ø"/>
            </a:pPr>
            <a:r>
              <a:rPr lang="en-US" sz="1800" b="0" dirty="0" smtClean="0"/>
              <a:t>RID 1183 – Cubic Measure from I2P</a:t>
            </a:r>
          </a:p>
          <a:p>
            <a:pPr marL="749300" lvl="1">
              <a:buFont typeface="Wingdings" pitchFamily="2" charset="2"/>
              <a:buChar char="Ø"/>
            </a:pPr>
            <a:r>
              <a:rPr lang="en-US" sz="1800" b="0" dirty="0" smtClean="0"/>
              <a:t>RID </a:t>
            </a:r>
            <a:r>
              <a:rPr lang="en-US" sz="1800" b="0" dirty="0"/>
              <a:t>1230 – I2P Comparison Rating</a:t>
            </a:r>
          </a:p>
          <a:p>
            <a:pPr marL="749300" lvl="1">
              <a:buFont typeface="Wingdings" pitchFamily="2" charset="2"/>
              <a:buChar char="Ø"/>
            </a:pPr>
            <a:r>
              <a:rPr lang="en-US" sz="1800" b="0" dirty="0" smtClean="0"/>
              <a:t>RID 1233 – Modify ICODES (Web Services to ICODES)</a:t>
            </a:r>
          </a:p>
          <a:p>
            <a:pPr marL="749300" lvl="1">
              <a:buFont typeface="Wingdings" pitchFamily="2" charset="2"/>
              <a:buChar char="Ø"/>
            </a:pPr>
            <a:r>
              <a:rPr lang="en-US" sz="1800" b="0" dirty="0"/>
              <a:t>RID 1243 – Export Traffic Release – Phase 2 (XML/ 2 way interface)</a:t>
            </a:r>
          </a:p>
          <a:p>
            <a:pPr marL="749300" lvl="1">
              <a:buFont typeface="Wingdings" pitchFamily="2" charset="2"/>
              <a:buChar char="Ø"/>
            </a:pPr>
            <a:r>
              <a:rPr lang="en-US" sz="1800" b="0" dirty="0" smtClean="0"/>
              <a:t>RID 1207 – Add Ship Item Nomenclature/Dimensions on Bill of Lading</a:t>
            </a:r>
          </a:p>
          <a:p>
            <a:pPr marL="749300" lvl="1">
              <a:buFont typeface="Wingdings" pitchFamily="2" charset="2"/>
              <a:buChar char="Ø"/>
            </a:pPr>
            <a:r>
              <a:rPr lang="en-US" sz="1800" b="0" dirty="0"/>
              <a:t>RID </a:t>
            </a:r>
            <a:r>
              <a:rPr lang="en-US" sz="1800" b="0" dirty="0" smtClean="0"/>
              <a:t>1265 – Contact ACA for Challenge, Pending or Hold</a:t>
            </a:r>
          </a:p>
          <a:p>
            <a:pPr marL="749300" lvl="1">
              <a:buFont typeface="Wingdings" pitchFamily="2" charset="2"/>
              <a:buChar char="Ø"/>
            </a:pPr>
            <a:r>
              <a:rPr lang="en-US" sz="1800" b="0" dirty="0" smtClean="0"/>
              <a:t>RID 1269 – Data Maintenance Updates for all EDI Transactions</a:t>
            </a:r>
          </a:p>
          <a:p>
            <a:pPr marL="749300" lvl="1">
              <a:buFont typeface="Wingdings" pitchFamily="2" charset="2"/>
              <a:buChar char="Ø"/>
            </a:pPr>
            <a:r>
              <a:rPr lang="en-US" sz="1800" b="0" dirty="0"/>
              <a:t>RID 1271 – CMOS Training Module (Online &amp; Dynamic) </a:t>
            </a:r>
          </a:p>
          <a:p>
            <a:pPr marL="749300" lvl="1">
              <a:buFont typeface="Wingdings" pitchFamily="2" charset="2"/>
              <a:buChar char="Ø"/>
            </a:pPr>
            <a:r>
              <a:rPr lang="en-US" sz="1800" b="0" dirty="0" smtClean="0"/>
              <a:t>RID 1273 – Automation of Transportation Request (ATR)/ Carrier Performance Module (CPM)</a:t>
            </a:r>
          </a:p>
          <a:p>
            <a:pPr marL="1089025" lvl="2" indent="-225425">
              <a:buFont typeface="Wingdings" pitchFamily="2" charset="2"/>
              <a:buChar char="Ø"/>
            </a:pPr>
            <a:endParaRPr lang="en-US" dirty="0" smtClean="0"/>
          </a:p>
        </p:txBody>
      </p:sp>
    </p:spTree>
    <p:extLst>
      <p:ext uri="{BB962C8B-B14F-4D97-AF65-F5344CB8AC3E}">
        <p14:creationId xmlns:p14="http://schemas.microsoft.com/office/powerpoint/2010/main" val="21308885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04800" y="152400"/>
            <a:ext cx="8534400" cy="990600"/>
          </a:xfrm>
        </p:spPr>
        <p:txBody>
          <a:bodyPr/>
          <a:lstStyle/>
          <a:p>
            <a:pPr algn="ctr"/>
            <a:r>
              <a:rPr lang="en-US" dirty="0" smtClean="0"/>
              <a:t>CMOS v7.7 </a:t>
            </a:r>
            <a:r>
              <a:rPr lang="en-US" sz="1800" dirty="0" smtClean="0"/>
              <a:t>(</a:t>
            </a:r>
            <a:r>
              <a:rPr lang="en-US" sz="1800" dirty="0" err="1" smtClean="0"/>
              <a:t>cont</a:t>
            </a:r>
            <a:r>
              <a:rPr lang="en-US" sz="1800" dirty="0" smtClean="0"/>
              <a:t>’)</a:t>
            </a:r>
          </a:p>
        </p:txBody>
      </p:sp>
      <p:sp>
        <p:nvSpPr>
          <p:cNvPr id="33795" name="Slide Number Placeholder 3"/>
          <p:cNvSpPr>
            <a:spLocks noGrp="1"/>
          </p:cNvSpPr>
          <p:nvPr>
            <p:ph type="sldNum" sz="quarter" idx="10"/>
          </p:nvPr>
        </p:nvSpPr>
        <p:spPr/>
        <p:txBody>
          <a:bodyPr/>
          <a:lstStyle/>
          <a:p>
            <a:pPr>
              <a:defRPr/>
            </a:pPr>
            <a:fld id="{392014DB-54EE-4A1A-8AAD-0F40F6EAFD4B}" type="slidenum">
              <a:rPr lang="en-US" smtClean="0">
                <a:latin typeface="Times New Roman" pitchFamily="18" charset="0"/>
              </a:rPr>
              <a:pPr>
                <a:defRPr/>
              </a:pPr>
              <a:t>16</a:t>
            </a:fld>
            <a:endParaRPr lang="en-US" dirty="0" smtClean="0">
              <a:latin typeface="Times New Roman" pitchFamily="18" charset="0"/>
            </a:endParaRPr>
          </a:p>
        </p:txBody>
      </p:sp>
      <p:sp>
        <p:nvSpPr>
          <p:cNvPr id="20484" name="Content Placeholder 2"/>
          <p:cNvSpPr>
            <a:spLocks noGrp="1"/>
          </p:cNvSpPr>
          <p:nvPr>
            <p:ph idx="1"/>
          </p:nvPr>
        </p:nvSpPr>
        <p:spPr>
          <a:xfrm>
            <a:off x="228601" y="1219200"/>
            <a:ext cx="8509000" cy="4933950"/>
          </a:xfrm>
        </p:spPr>
        <p:txBody>
          <a:bodyPr/>
          <a:lstStyle/>
          <a:p>
            <a:pPr marL="749300" lvl="1">
              <a:buFont typeface="Wingdings" pitchFamily="2" charset="2"/>
              <a:buChar char="Ø"/>
            </a:pPr>
            <a:endParaRPr lang="en-US" sz="1800" b="0" dirty="0" smtClean="0"/>
          </a:p>
          <a:p>
            <a:pPr marL="749300" lvl="1">
              <a:buFont typeface="Wingdings" pitchFamily="2" charset="2"/>
              <a:buChar char="Ø"/>
            </a:pPr>
            <a:r>
              <a:rPr lang="en-US" sz="1800" b="0" dirty="0" smtClean="0"/>
              <a:t>RID 1283 – Convert HP-UX 11.23 to HP-UX 11.31 Operating System</a:t>
            </a:r>
          </a:p>
          <a:p>
            <a:pPr marL="749300" lvl="1">
              <a:buFont typeface="Wingdings" pitchFamily="2" charset="2"/>
              <a:buChar char="Ø"/>
            </a:pPr>
            <a:r>
              <a:rPr lang="en-US" sz="1800" b="0" dirty="0" smtClean="0"/>
              <a:t>RID 1285 – TAC Validation Phase II</a:t>
            </a:r>
          </a:p>
          <a:p>
            <a:pPr marL="463550" lvl="1" indent="0">
              <a:buNone/>
            </a:pPr>
            <a:endParaRPr lang="en-US" sz="1800" b="0" dirty="0" smtClean="0"/>
          </a:p>
          <a:p>
            <a:pPr marL="1089025" lvl="2" indent="-225425">
              <a:buFont typeface="Wingdings" pitchFamily="2" charset="2"/>
              <a:buChar char="Ø"/>
            </a:pPr>
            <a:endParaRPr lang="en-US" dirty="0" smtClean="0"/>
          </a:p>
        </p:txBody>
      </p:sp>
    </p:spTree>
    <p:extLst>
      <p:ext uri="{BB962C8B-B14F-4D97-AF65-F5344CB8AC3E}">
        <p14:creationId xmlns:p14="http://schemas.microsoft.com/office/powerpoint/2010/main" val="15012290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04800" y="152400"/>
            <a:ext cx="8534400" cy="990600"/>
          </a:xfrm>
        </p:spPr>
        <p:txBody>
          <a:bodyPr/>
          <a:lstStyle/>
          <a:p>
            <a:pPr algn="ctr"/>
            <a:r>
              <a:rPr lang="en-US" dirty="0" smtClean="0"/>
              <a:t>CMOS v7.8</a:t>
            </a:r>
            <a:endParaRPr lang="en-US" sz="1800" dirty="0" smtClean="0"/>
          </a:p>
        </p:txBody>
      </p:sp>
      <p:sp>
        <p:nvSpPr>
          <p:cNvPr id="33795" name="Slide Number Placeholder 3"/>
          <p:cNvSpPr>
            <a:spLocks noGrp="1"/>
          </p:cNvSpPr>
          <p:nvPr>
            <p:ph type="sldNum" sz="quarter" idx="10"/>
          </p:nvPr>
        </p:nvSpPr>
        <p:spPr/>
        <p:txBody>
          <a:bodyPr/>
          <a:lstStyle/>
          <a:p>
            <a:pPr>
              <a:defRPr/>
            </a:pPr>
            <a:fld id="{392014DB-54EE-4A1A-8AAD-0F40F6EAFD4B}" type="slidenum">
              <a:rPr lang="en-US" smtClean="0">
                <a:solidFill>
                  <a:srgbClr val="000000"/>
                </a:solidFill>
                <a:latin typeface="Times New Roman" pitchFamily="18" charset="0"/>
              </a:rPr>
              <a:pPr>
                <a:defRPr/>
              </a:pPr>
              <a:t>17</a:t>
            </a:fld>
            <a:endParaRPr lang="en-US" dirty="0" smtClean="0">
              <a:solidFill>
                <a:srgbClr val="000000"/>
              </a:solidFill>
              <a:latin typeface="Times New Roman" pitchFamily="18" charset="0"/>
            </a:endParaRPr>
          </a:p>
        </p:txBody>
      </p:sp>
      <p:sp>
        <p:nvSpPr>
          <p:cNvPr id="20484" name="Content Placeholder 2"/>
          <p:cNvSpPr>
            <a:spLocks noGrp="1"/>
          </p:cNvSpPr>
          <p:nvPr>
            <p:ph idx="1"/>
          </p:nvPr>
        </p:nvSpPr>
        <p:spPr>
          <a:xfrm>
            <a:off x="228601" y="1219200"/>
            <a:ext cx="8509000" cy="4933950"/>
          </a:xfrm>
        </p:spPr>
        <p:txBody>
          <a:bodyPr/>
          <a:lstStyle/>
          <a:p>
            <a:pPr marL="349250" indent="-285750"/>
            <a:r>
              <a:rPr lang="en-US" sz="1800" dirty="0"/>
              <a:t>Status:  </a:t>
            </a:r>
            <a:r>
              <a:rPr lang="en-US" sz="1800" dirty="0" smtClean="0"/>
              <a:t>Projected Release - August 2016</a:t>
            </a:r>
          </a:p>
          <a:p>
            <a:pPr marL="749300" lvl="1">
              <a:buFont typeface="Wingdings" pitchFamily="2" charset="2"/>
              <a:buChar char="Ø"/>
            </a:pPr>
            <a:r>
              <a:rPr lang="en-US" sz="1800" b="0" dirty="0" smtClean="0"/>
              <a:t>RID 1270 – </a:t>
            </a:r>
            <a:r>
              <a:rPr lang="en-US" sz="1800" b="0" dirty="0"/>
              <a:t>Update System to use EDIPI/Pass Port Number in place of </a:t>
            </a:r>
            <a:r>
              <a:rPr lang="en-US" sz="1800" b="0" dirty="0" smtClean="0"/>
              <a:t>SSN (FIAR)</a:t>
            </a:r>
            <a:endParaRPr lang="en-US" sz="1800" b="0" dirty="0"/>
          </a:p>
          <a:p>
            <a:pPr marL="749300" lvl="1">
              <a:buFont typeface="Wingdings" pitchFamily="2" charset="2"/>
              <a:buChar char="Ø"/>
            </a:pPr>
            <a:r>
              <a:rPr lang="en-US" sz="1800" b="0" dirty="0" smtClean="0"/>
              <a:t>RID 1282 – Remove SA creation capability by local SA (FIAR)</a:t>
            </a:r>
          </a:p>
          <a:p>
            <a:pPr marL="749300" lvl="1">
              <a:buFont typeface="Wingdings" pitchFamily="2" charset="2"/>
              <a:buChar char="Ø"/>
            </a:pPr>
            <a:r>
              <a:rPr lang="en-US" sz="1800" b="0" dirty="0" smtClean="0"/>
              <a:t>RID 1287 – Account Management (FIAR)</a:t>
            </a:r>
          </a:p>
          <a:p>
            <a:pPr marL="749300" lvl="1">
              <a:buFont typeface="Wingdings" pitchFamily="2" charset="2"/>
              <a:buChar char="Ø"/>
            </a:pPr>
            <a:r>
              <a:rPr lang="en-US" sz="1800" b="0" dirty="0" smtClean="0"/>
              <a:t>RID 1292 – Non-Nodal In-Transit Visibility (USMC)</a:t>
            </a:r>
          </a:p>
          <a:p>
            <a:pPr marL="749300" lvl="1">
              <a:buFont typeface="Wingdings" pitchFamily="2" charset="2"/>
              <a:buChar char="Ø"/>
            </a:pPr>
            <a:r>
              <a:rPr lang="en-US" sz="1800" b="0" dirty="0" smtClean="0"/>
              <a:t>RID 1298 – Implement Currency Exchange Rate Data Push from TRDM (Blue Book)</a:t>
            </a:r>
          </a:p>
          <a:p>
            <a:pPr marL="749300" lvl="1">
              <a:buFont typeface="Wingdings" pitchFamily="2" charset="2"/>
              <a:buChar char="Ø"/>
            </a:pPr>
            <a:r>
              <a:rPr lang="en-US" sz="1800" b="0" dirty="0" smtClean="0"/>
              <a:t>RID 1300 – Inbound HHT/Application Enhancements (USMC)</a:t>
            </a:r>
            <a:endParaRPr lang="en-US" dirty="0" smtClean="0"/>
          </a:p>
        </p:txBody>
      </p:sp>
    </p:spTree>
    <p:extLst>
      <p:ext uri="{BB962C8B-B14F-4D97-AF65-F5344CB8AC3E}">
        <p14:creationId xmlns:p14="http://schemas.microsoft.com/office/powerpoint/2010/main" val="24195101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6"/>
          <p:cNvSpPr>
            <a:spLocks noGrp="1" noChangeArrowheads="1"/>
          </p:cNvSpPr>
          <p:nvPr>
            <p:ph type="sldNum" sz="quarter" idx="12"/>
          </p:nvPr>
        </p:nvSpPr>
        <p:spPr/>
        <p:txBody>
          <a:bodyPr/>
          <a:lstStyle/>
          <a:p>
            <a:pPr>
              <a:defRPr/>
            </a:pPr>
            <a:fld id="{79FC5062-CD34-4294-AFA3-975A13DC9488}" type="slidenum">
              <a:rPr lang="en-US" smtClean="0">
                <a:latin typeface="Times New Roman" pitchFamily="18" charset="0"/>
              </a:rPr>
              <a:pPr>
                <a:defRPr/>
              </a:pPr>
              <a:t>18</a:t>
            </a:fld>
            <a:endParaRPr lang="en-US" smtClean="0">
              <a:latin typeface="Times New Roman" pitchFamily="18" charset="0"/>
            </a:endParaRPr>
          </a:p>
        </p:txBody>
      </p:sp>
      <p:sp>
        <p:nvSpPr>
          <p:cNvPr id="21507" name="Slide Number Placeholder 5"/>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F1EF1121-1E08-4F4A-9FB3-7EDC579E3E91}" type="slidenum">
              <a:rPr lang="en-US" sz="1400">
                <a:latin typeface="Times New Roman" pitchFamily="18" charset="0"/>
              </a:rPr>
              <a:pPr algn="r"/>
              <a:t>18</a:t>
            </a:fld>
            <a:endParaRPr lang="en-US" sz="1400">
              <a:latin typeface="Times New Roman" pitchFamily="18" charset="0"/>
            </a:endParaRPr>
          </a:p>
        </p:txBody>
      </p:sp>
      <p:sp>
        <p:nvSpPr>
          <p:cNvPr id="21508" name="Rectangle 2"/>
          <p:cNvSpPr>
            <a:spLocks noGrp="1" noChangeArrowheads="1"/>
          </p:cNvSpPr>
          <p:nvPr>
            <p:ph type="title" idx="4294967295"/>
          </p:nvPr>
        </p:nvSpPr>
        <p:spPr>
          <a:xfrm>
            <a:off x="228600" y="0"/>
            <a:ext cx="8610600" cy="1219200"/>
          </a:xfrm>
        </p:spPr>
        <p:txBody>
          <a:bodyPr/>
          <a:lstStyle/>
          <a:p>
            <a:pPr algn="ctr" eaLnBrk="1" hangingPunct="1"/>
            <a:r>
              <a:rPr lang="en-US" smtClean="0"/>
              <a:t>CMOS Management</a:t>
            </a:r>
          </a:p>
        </p:txBody>
      </p:sp>
      <p:sp>
        <p:nvSpPr>
          <p:cNvPr id="21509" name="Rectangle 3"/>
          <p:cNvSpPr>
            <a:spLocks noGrp="1" noChangeArrowheads="1"/>
          </p:cNvSpPr>
          <p:nvPr>
            <p:ph type="body" idx="4294967295"/>
          </p:nvPr>
        </p:nvSpPr>
        <p:spPr>
          <a:xfrm>
            <a:off x="457200" y="1371600"/>
            <a:ext cx="8305800" cy="5105400"/>
          </a:xfrm>
        </p:spPr>
        <p:txBody>
          <a:bodyPr/>
          <a:lstStyle/>
          <a:p>
            <a:pPr eaLnBrk="1" hangingPunct="1">
              <a:lnSpc>
                <a:spcPct val="150000"/>
              </a:lnSpc>
              <a:spcBef>
                <a:spcPct val="0"/>
              </a:spcBef>
              <a:buSzPct val="100000"/>
              <a:buFont typeface="Wingdings" pitchFamily="2" charset="2"/>
              <a:buChar char="q"/>
            </a:pPr>
            <a:r>
              <a:rPr lang="en-US" sz="2000" dirty="0" smtClean="0"/>
              <a:t>Readiness Flight Chief:  Mr James Wilson, </a:t>
            </a:r>
            <a:r>
              <a:rPr lang="en-US" sz="2000" u="sng" dirty="0" smtClean="0"/>
              <a:t>James.wilson.77@us.af.mil</a:t>
            </a:r>
            <a:r>
              <a:rPr lang="en-US" sz="2000" dirty="0" smtClean="0"/>
              <a:t> DSN: 596-5229</a:t>
            </a:r>
          </a:p>
          <a:p>
            <a:pPr eaLnBrk="1" hangingPunct="1">
              <a:lnSpc>
                <a:spcPct val="150000"/>
              </a:lnSpc>
              <a:spcBef>
                <a:spcPct val="0"/>
              </a:spcBef>
              <a:buSzPct val="100000"/>
              <a:buFont typeface="Wingdings" pitchFamily="2" charset="2"/>
              <a:buChar char="q"/>
            </a:pPr>
            <a:r>
              <a:rPr lang="en-US" sz="2000" dirty="0" smtClean="0"/>
              <a:t>Program Manager: </a:t>
            </a:r>
            <a:r>
              <a:rPr lang="en-US" sz="2000" dirty="0"/>
              <a:t>Capt. Michael Corrigan, </a:t>
            </a:r>
            <a:r>
              <a:rPr lang="en-US" sz="2000" u="sng" dirty="0"/>
              <a:t>michael.corrigan.2@us.af.mil</a:t>
            </a:r>
            <a:r>
              <a:rPr lang="en-US" sz="2000" dirty="0"/>
              <a:t> DSN: 596-1638</a:t>
            </a:r>
          </a:p>
          <a:p>
            <a:pPr eaLnBrk="1" hangingPunct="1">
              <a:lnSpc>
                <a:spcPct val="150000"/>
              </a:lnSpc>
              <a:spcBef>
                <a:spcPct val="0"/>
              </a:spcBef>
              <a:buSzPct val="100000"/>
              <a:buFont typeface="Wingdings" pitchFamily="2" charset="2"/>
              <a:buChar char="q"/>
            </a:pPr>
            <a:r>
              <a:rPr lang="en-US" sz="2000" dirty="0" smtClean="0"/>
              <a:t>Project Manager: Michael </a:t>
            </a:r>
            <a:r>
              <a:rPr lang="en-US" sz="2000" dirty="0" err="1" smtClean="0"/>
              <a:t>McDown,</a:t>
            </a:r>
            <a:endParaRPr lang="en-US" sz="2000" dirty="0"/>
          </a:p>
          <a:p>
            <a:pPr marL="0" indent="0" eaLnBrk="1" hangingPunct="1">
              <a:lnSpc>
                <a:spcPct val="150000"/>
              </a:lnSpc>
              <a:spcBef>
                <a:spcPct val="0"/>
              </a:spcBef>
              <a:buSzPct val="100000"/>
              <a:buNone/>
            </a:pPr>
            <a:r>
              <a:rPr lang="en-US" sz="2000" dirty="0" smtClean="0"/>
              <a:t>    </a:t>
            </a:r>
            <a:r>
              <a:rPr lang="en-US" sz="2000" u="sng" dirty="0" smtClean="0"/>
              <a:t> michael.mcdown.1@us.af.mil </a:t>
            </a:r>
            <a:r>
              <a:rPr lang="en-US" sz="2000" dirty="0" smtClean="0"/>
              <a:t>DSN: 596-2494</a:t>
            </a:r>
          </a:p>
          <a:p>
            <a:pPr eaLnBrk="1" hangingPunct="1">
              <a:lnSpc>
                <a:spcPct val="150000"/>
              </a:lnSpc>
              <a:buSzPct val="100000"/>
              <a:buFont typeface="Wingdings" pitchFamily="2" charset="2"/>
              <a:buChar char="q"/>
            </a:pPr>
            <a:r>
              <a:rPr lang="en-US" sz="2000" dirty="0" smtClean="0"/>
              <a:t>Senior Functional: Gordon Fitzpatrick,              </a:t>
            </a:r>
            <a:r>
              <a:rPr lang="en-US" sz="2000" u="sng" dirty="0" smtClean="0"/>
              <a:t>gordon.fitzpatrick@us.af.mil</a:t>
            </a:r>
            <a:r>
              <a:rPr lang="en-US" sz="2000" dirty="0" smtClean="0"/>
              <a:t> DSN: 596-5819</a:t>
            </a:r>
          </a:p>
          <a:p>
            <a:pPr eaLnBrk="1" hangingPunct="1">
              <a:lnSpc>
                <a:spcPct val="150000"/>
              </a:lnSpc>
              <a:buSzPct val="100000"/>
              <a:buFont typeface="Wingdings" pitchFamily="2" charset="2"/>
              <a:buChar char="q"/>
            </a:pPr>
            <a:r>
              <a:rPr lang="en-US" sz="2000" dirty="0" smtClean="0"/>
              <a:t>Senior Engineer: John Allegro,                                </a:t>
            </a:r>
            <a:r>
              <a:rPr lang="en-US" sz="2000" u="sng" dirty="0" smtClean="0"/>
              <a:t>john.allegro@us.af.mil</a:t>
            </a:r>
            <a:r>
              <a:rPr lang="en-US" sz="2000" dirty="0" smtClean="0"/>
              <a:t> DSN: 596-6065</a:t>
            </a:r>
          </a:p>
          <a:p>
            <a:pPr eaLnBrk="1" hangingPunct="1">
              <a:lnSpc>
                <a:spcPct val="110000"/>
              </a:lnSpc>
              <a:buFont typeface="Wingdings" pitchFamily="2" charset="2"/>
              <a:buChar char="q"/>
            </a:pPr>
            <a:endParaRPr lang="en-US" sz="1800" dirty="0" smtClean="0"/>
          </a:p>
          <a:p>
            <a:pPr eaLnBrk="1" hangingPunct="1">
              <a:lnSpc>
                <a:spcPct val="110000"/>
              </a:lnSpc>
              <a:buFont typeface="Wingdings" pitchFamily="2" charset="2"/>
              <a:buChar char="q"/>
            </a:pPr>
            <a:endParaRPr lang="en-US" sz="1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
          <p:cNvSpPr>
            <a:spLocks noGrp="1" noChangeArrowheads="1"/>
          </p:cNvSpPr>
          <p:nvPr>
            <p:ph type="sldNum" sz="quarter" idx="12"/>
          </p:nvPr>
        </p:nvSpPr>
        <p:spPr/>
        <p:txBody>
          <a:bodyPr/>
          <a:lstStyle/>
          <a:p>
            <a:pPr>
              <a:defRPr/>
            </a:pPr>
            <a:fld id="{CA26D935-FEB0-440F-8570-9539A916F878}" type="slidenum">
              <a:rPr lang="en-US" smtClean="0">
                <a:latin typeface="Times New Roman" pitchFamily="18" charset="0"/>
              </a:rPr>
              <a:pPr>
                <a:defRPr/>
              </a:pPr>
              <a:t>19</a:t>
            </a:fld>
            <a:endParaRPr lang="en-US" smtClean="0">
              <a:latin typeface="Times New Roman" pitchFamily="18" charset="0"/>
            </a:endParaRPr>
          </a:p>
        </p:txBody>
      </p:sp>
      <p:sp>
        <p:nvSpPr>
          <p:cNvPr id="34819" name="Slide Number Placeholder 4"/>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F9F7F4B4-AF17-4E9F-9776-01B821718124}" type="slidenum">
              <a:rPr lang="en-US" sz="1400">
                <a:latin typeface="Times New Roman" pitchFamily="18" charset="0"/>
              </a:rPr>
              <a:pPr algn="r"/>
              <a:t>19</a:t>
            </a:fld>
            <a:endParaRPr lang="en-US" sz="1400">
              <a:latin typeface="Times New Roman" pitchFamily="18" charset="0"/>
            </a:endParaRPr>
          </a:p>
        </p:txBody>
      </p:sp>
      <p:sp>
        <p:nvSpPr>
          <p:cNvPr id="34820" name="Rectangle 2"/>
          <p:cNvSpPr>
            <a:spLocks noGrp="1" noChangeArrowheads="1"/>
          </p:cNvSpPr>
          <p:nvPr>
            <p:ph type="title" idx="4294967295"/>
          </p:nvPr>
        </p:nvSpPr>
        <p:spPr>
          <a:xfrm>
            <a:off x="701634" y="228600"/>
            <a:ext cx="7772400" cy="990600"/>
          </a:xfrm>
        </p:spPr>
        <p:txBody>
          <a:bodyPr/>
          <a:lstStyle/>
          <a:p>
            <a:pPr algn="ctr" eaLnBrk="1" hangingPunct="1"/>
            <a:r>
              <a:rPr lang="en-US" dirty="0" smtClean="0"/>
              <a:t>CMOS Assistance</a:t>
            </a:r>
          </a:p>
        </p:txBody>
      </p:sp>
      <p:sp>
        <p:nvSpPr>
          <p:cNvPr id="34821" name="Text Box 3"/>
          <p:cNvSpPr txBox="1">
            <a:spLocks noChangeArrowheads="1"/>
          </p:cNvSpPr>
          <p:nvPr/>
        </p:nvSpPr>
        <p:spPr bwMode="auto">
          <a:xfrm>
            <a:off x="1552575" y="1593850"/>
            <a:ext cx="4530725" cy="701675"/>
          </a:xfrm>
          <a:prstGeom prst="rect">
            <a:avLst/>
          </a:prstGeom>
          <a:noFill/>
          <a:ln w="15875">
            <a:noFill/>
            <a:miter lim="800000"/>
            <a:headEnd/>
            <a:tailEnd/>
          </a:ln>
        </p:spPr>
        <p:txBody>
          <a:bodyPr>
            <a:spAutoFit/>
          </a:bodyPr>
          <a:lstStyle/>
          <a:p>
            <a:pPr algn="ctr" eaLnBrk="0" hangingPunct="0"/>
            <a:endParaRPr lang="en-US" sz="4000" b="1">
              <a:solidFill>
                <a:srgbClr val="000000"/>
              </a:solidFill>
              <a:latin typeface="Arial" charset="0"/>
            </a:endParaRPr>
          </a:p>
        </p:txBody>
      </p:sp>
      <p:sp>
        <p:nvSpPr>
          <p:cNvPr id="34822" name="Text Box 4"/>
          <p:cNvSpPr txBox="1">
            <a:spLocks noChangeArrowheads="1"/>
          </p:cNvSpPr>
          <p:nvPr/>
        </p:nvSpPr>
        <p:spPr bwMode="auto">
          <a:xfrm>
            <a:off x="228600" y="1219200"/>
            <a:ext cx="8610600" cy="5816600"/>
          </a:xfrm>
          <a:prstGeom prst="rect">
            <a:avLst/>
          </a:prstGeom>
          <a:noFill/>
          <a:ln w="15875">
            <a:noFill/>
            <a:miter lim="800000"/>
            <a:headEnd/>
            <a:tailEnd/>
          </a:ln>
        </p:spPr>
        <p:txBody>
          <a:bodyPr>
            <a:spAutoFit/>
          </a:bodyPr>
          <a:lstStyle/>
          <a:p>
            <a:pPr algn="ctr" eaLnBrk="0" hangingPunct="0">
              <a:spcBef>
                <a:spcPct val="50000"/>
              </a:spcBef>
            </a:pPr>
            <a:r>
              <a:rPr lang="en-US" sz="2400" b="1"/>
              <a:t>For CMOS assistance contact the AFPEO EIS </a:t>
            </a:r>
          </a:p>
          <a:p>
            <a:pPr algn="ctr" eaLnBrk="0" hangingPunct="0">
              <a:spcBef>
                <a:spcPct val="50000"/>
              </a:spcBef>
            </a:pPr>
            <a:r>
              <a:rPr lang="en-US" sz="2400" b="1"/>
              <a:t>Field Assistance Service (FAS)</a:t>
            </a:r>
          </a:p>
          <a:p>
            <a:pPr algn="ctr" eaLnBrk="0" hangingPunct="0">
              <a:spcBef>
                <a:spcPct val="50000"/>
              </a:spcBef>
            </a:pPr>
            <a:r>
              <a:rPr lang="en-US" sz="2400" b="1"/>
              <a:t>DSN: 596-5771, menu options 1, 3, 4</a:t>
            </a:r>
          </a:p>
          <a:p>
            <a:pPr algn="ctr" eaLnBrk="0" hangingPunct="0">
              <a:spcBef>
                <a:spcPct val="50000"/>
              </a:spcBef>
            </a:pPr>
            <a:r>
              <a:rPr lang="en-US" sz="2400" b="1"/>
              <a:t>or</a:t>
            </a:r>
          </a:p>
          <a:p>
            <a:pPr algn="ctr" eaLnBrk="0" hangingPunct="0">
              <a:spcBef>
                <a:spcPct val="50000"/>
              </a:spcBef>
            </a:pPr>
            <a:r>
              <a:rPr lang="en-US" sz="2400" b="1"/>
              <a:t>Comm’l: (334) 416-5771- options 1, 3, 4</a:t>
            </a:r>
          </a:p>
          <a:p>
            <a:pPr algn="ctr" eaLnBrk="0" hangingPunct="0">
              <a:spcBef>
                <a:spcPct val="50000"/>
              </a:spcBef>
            </a:pPr>
            <a:endParaRPr lang="en-US" sz="2400" b="1"/>
          </a:p>
          <a:p>
            <a:pPr algn="ctr" eaLnBrk="0" hangingPunct="0">
              <a:spcBef>
                <a:spcPct val="50000"/>
              </a:spcBef>
            </a:pPr>
            <a:r>
              <a:rPr lang="en-US" sz="2400" b="1"/>
              <a:t>CMOS Training Guides and other “How To” info is available on the CMOS website:</a:t>
            </a:r>
          </a:p>
          <a:p>
            <a:pPr algn="ctr" eaLnBrk="0" hangingPunct="0">
              <a:spcBef>
                <a:spcPct val="50000"/>
              </a:spcBef>
            </a:pPr>
            <a:r>
              <a:rPr lang="en-US" sz="2400" b="1"/>
              <a:t>https://extranet.gunter.af.mil/il/ilr/ilrc/</a:t>
            </a:r>
          </a:p>
          <a:p>
            <a:pPr algn="ctr" eaLnBrk="0" hangingPunct="0">
              <a:spcBef>
                <a:spcPct val="50000"/>
              </a:spcBef>
            </a:pPr>
            <a:endParaRPr lang="en-US" sz="2400" b="1"/>
          </a:p>
          <a:p>
            <a:pPr algn="ctr" eaLnBrk="0" hangingPunct="0">
              <a:spcBef>
                <a:spcPct val="50000"/>
              </a:spcBef>
            </a:pPr>
            <a:endParaRPr lang="en-US" sz="2400" b="1">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5"/>
          <p:cNvSpPr>
            <a:spLocks noGrp="1"/>
          </p:cNvSpPr>
          <p:nvPr>
            <p:ph sz="half" idx="1"/>
          </p:nvPr>
        </p:nvSpPr>
        <p:spPr>
          <a:xfrm>
            <a:off x="685800" y="1219200"/>
            <a:ext cx="3810000" cy="4114800"/>
          </a:xfrm>
        </p:spPr>
        <p:txBody>
          <a:bodyPr/>
          <a:lstStyle/>
          <a:p>
            <a:r>
              <a:rPr lang="en-US" sz="2400" dirty="0" smtClean="0"/>
              <a:t>Overview</a:t>
            </a:r>
            <a:endParaRPr lang="en-US" sz="2400" dirty="0"/>
          </a:p>
          <a:p>
            <a:r>
              <a:rPr lang="en-US" sz="2400" dirty="0" smtClean="0"/>
              <a:t>BLUF</a:t>
            </a:r>
          </a:p>
          <a:p>
            <a:r>
              <a:rPr lang="en-US" sz="2400" dirty="0" smtClean="0"/>
              <a:t>Current Status</a:t>
            </a:r>
          </a:p>
          <a:p>
            <a:r>
              <a:rPr lang="en-US" sz="2400" dirty="0" smtClean="0"/>
              <a:t>Core capabilities</a:t>
            </a:r>
          </a:p>
          <a:p>
            <a:r>
              <a:rPr lang="en-US" sz="2400" dirty="0" smtClean="0"/>
              <a:t>Inbound capabilities</a:t>
            </a:r>
          </a:p>
          <a:p>
            <a:r>
              <a:rPr lang="en-US" sz="2400" dirty="0" smtClean="0"/>
              <a:t>Shipment planning capabilities</a:t>
            </a:r>
          </a:p>
          <a:p>
            <a:r>
              <a:rPr lang="en-US" sz="2400" dirty="0"/>
              <a:t>Outbound capabilities</a:t>
            </a:r>
          </a:p>
          <a:p>
            <a:r>
              <a:rPr lang="en-US" sz="2400" dirty="0"/>
              <a:t>Interfaces</a:t>
            </a:r>
          </a:p>
          <a:p>
            <a:endParaRPr lang="en-US" sz="2400" dirty="0" smtClean="0"/>
          </a:p>
          <a:p>
            <a:endParaRPr lang="en-US" sz="2400" dirty="0" smtClean="0"/>
          </a:p>
        </p:txBody>
      </p:sp>
      <p:sp>
        <p:nvSpPr>
          <p:cNvPr id="5123" name="Content Placeholder 6"/>
          <p:cNvSpPr>
            <a:spLocks noGrp="1"/>
          </p:cNvSpPr>
          <p:nvPr>
            <p:ph sz="half" idx="2"/>
          </p:nvPr>
        </p:nvSpPr>
        <p:spPr>
          <a:xfrm>
            <a:off x="4648200" y="1371600"/>
            <a:ext cx="4038600" cy="4114800"/>
          </a:xfrm>
        </p:spPr>
        <p:txBody>
          <a:bodyPr/>
          <a:lstStyle/>
          <a:p>
            <a:r>
              <a:rPr lang="en-US" sz="2400" dirty="0" smtClean="0"/>
              <a:t>CMOS v7.7 and 7.8 – Future Enhancements</a:t>
            </a:r>
          </a:p>
          <a:p>
            <a:endParaRPr lang="en-US" sz="2400" dirty="0" smtClean="0"/>
          </a:p>
        </p:txBody>
      </p:sp>
      <p:sp>
        <p:nvSpPr>
          <p:cNvPr id="5124" name="Title 4"/>
          <p:cNvSpPr>
            <a:spLocks noGrp="1"/>
          </p:cNvSpPr>
          <p:nvPr>
            <p:ph type="title"/>
          </p:nvPr>
        </p:nvSpPr>
        <p:spPr>
          <a:xfrm>
            <a:off x="228600" y="152400"/>
            <a:ext cx="8610600" cy="990600"/>
          </a:xfrm>
        </p:spPr>
        <p:txBody>
          <a:bodyPr/>
          <a:lstStyle/>
          <a:p>
            <a:pPr algn="ctr"/>
            <a:r>
              <a:rPr lang="en-US" dirty="0" smtClean="0"/>
              <a:t>Overview</a:t>
            </a:r>
          </a:p>
        </p:txBody>
      </p:sp>
      <p:sp>
        <p:nvSpPr>
          <p:cNvPr id="4" name="Slide Number Placeholder 3"/>
          <p:cNvSpPr>
            <a:spLocks noGrp="1"/>
          </p:cNvSpPr>
          <p:nvPr>
            <p:ph type="sldNum" sz="quarter" idx="10"/>
          </p:nvPr>
        </p:nvSpPr>
        <p:spPr>
          <a:xfrm>
            <a:off x="7239000" y="6096000"/>
            <a:ext cx="1905000" cy="457200"/>
          </a:xfrm>
        </p:spPr>
        <p:txBody>
          <a:bodyPr/>
          <a:lstStyle/>
          <a:p>
            <a:pPr>
              <a:defRPr/>
            </a:pPr>
            <a:fld id="{AD6F09DC-7FE2-41DD-A224-868C75B0BD01}"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Grp="1" noChangeArrowheads="1"/>
          </p:cNvSpPr>
          <p:nvPr>
            <p:ph type="sldNum" sz="quarter" idx="10"/>
          </p:nvPr>
        </p:nvSpPr>
        <p:spPr/>
        <p:txBody>
          <a:bodyPr/>
          <a:lstStyle/>
          <a:p>
            <a:pPr>
              <a:defRPr/>
            </a:pPr>
            <a:fld id="{B20D4BB5-7407-41E1-A012-6414B450781E}" type="slidenum">
              <a:rPr lang="en-US" smtClean="0">
                <a:latin typeface="Times New Roman" pitchFamily="18" charset="0"/>
              </a:rPr>
              <a:pPr>
                <a:defRPr/>
              </a:pPr>
              <a:t>3</a:t>
            </a:fld>
            <a:endParaRPr lang="en-US" smtClean="0">
              <a:latin typeface="Times New Roman" pitchFamily="18" charset="0"/>
            </a:endParaRPr>
          </a:p>
        </p:txBody>
      </p:sp>
      <p:sp>
        <p:nvSpPr>
          <p:cNvPr id="10243" name="Slide Number Placeholder 5"/>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60DA2006-1F56-41D9-BF5F-82995F44D8E2}" type="slidenum">
              <a:rPr lang="en-US" sz="1400">
                <a:latin typeface="Times New Roman" pitchFamily="18" charset="0"/>
              </a:rPr>
              <a:pPr algn="r"/>
              <a:t>3</a:t>
            </a:fld>
            <a:endParaRPr lang="en-US" sz="1400">
              <a:latin typeface="Times New Roman" pitchFamily="18" charset="0"/>
            </a:endParaRPr>
          </a:p>
        </p:txBody>
      </p:sp>
      <p:sp>
        <p:nvSpPr>
          <p:cNvPr id="10244" name="Rectangle 2"/>
          <p:cNvSpPr>
            <a:spLocks noGrp="1" noChangeArrowheads="1"/>
          </p:cNvSpPr>
          <p:nvPr>
            <p:ph type="title"/>
          </p:nvPr>
        </p:nvSpPr>
        <p:spPr>
          <a:xfrm>
            <a:off x="1447800" y="152400"/>
            <a:ext cx="5961063" cy="990600"/>
          </a:xfrm>
        </p:spPr>
        <p:txBody>
          <a:bodyPr/>
          <a:lstStyle/>
          <a:p>
            <a:pPr algn="l" eaLnBrk="1" hangingPunct="1"/>
            <a:r>
              <a:rPr lang="en-US" dirty="0" smtClean="0"/>
              <a:t>               CMOS</a:t>
            </a:r>
          </a:p>
        </p:txBody>
      </p:sp>
      <p:sp>
        <p:nvSpPr>
          <p:cNvPr id="10245" name="Rectangle 3"/>
          <p:cNvSpPr>
            <a:spLocks noGrp="1" noChangeArrowheads="1"/>
          </p:cNvSpPr>
          <p:nvPr>
            <p:ph type="body" idx="1"/>
          </p:nvPr>
        </p:nvSpPr>
        <p:spPr>
          <a:xfrm>
            <a:off x="304800" y="1371600"/>
            <a:ext cx="8458200" cy="4114800"/>
          </a:xfrm>
        </p:spPr>
        <p:txBody>
          <a:bodyPr/>
          <a:lstStyle/>
          <a:p>
            <a:pPr eaLnBrk="1" hangingPunct="1">
              <a:lnSpc>
                <a:spcPct val="90000"/>
              </a:lnSpc>
              <a:buFont typeface="Arial" pitchFamily="34" charset="0"/>
              <a:buChar char="•"/>
            </a:pPr>
            <a:r>
              <a:rPr lang="en-US" sz="2400" dirty="0" smtClean="0"/>
              <a:t>CMOS supports base-level traffic management and theater distribution center movement operations </a:t>
            </a:r>
          </a:p>
          <a:p>
            <a:pPr eaLnBrk="1" hangingPunct="1">
              <a:lnSpc>
                <a:spcPct val="90000"/>
              </a:lnSpc>
              <a:buFont typeface="Arial" pitchFamily="34" charset="0"/>
              <a:buChar char="•"/>
            </a:pPr>
            <a:r>
              <a:rPr lang="en-US" sz="2400" dirty="0" smtClean="0"/>
              <a:t>Users: Air Force, Army, Navy, and Marine Corps activities around the world </a:t>
            </a:r>
          </a:p>
          <a:p>
            <a:pPr lvl="1" eaLnBrk="1" hangingPunct="1">
              <a:lnSpc>
                <a:spcPct val="90000"/>
              </a:lnSpc>
              <a:buSzPct val="125000"/>
              <a:buFont typeface="Arial" pitchFamily="34" charset="0"/>
              <a:buChar char="•"/>
            </a:pPr>
            <a:r>
              <a:rPr lang="en-US" sz="2000" dirty="0" smtClean="0"/>
              <a:t>Air Force 205 sites, Army 132 sites, Marines 14 sites, Navy </a:t>
            </a:r>
            <a:r>
              <a:rPr lang="en-US" sz="2000" dirty="0" smtClean="0">
                <a:solidFill>
                  <a:srgbClr val="FF0000"/>
                </a:solidFill>
              </a:rPr>
              <a:t>3</a:t>
            </a:r>
            <a:r>
              <a:rPr lang="en-US" sz="2000" dirty="0" smtClean="0"/>
              <a:t> site &amp; 1 NSA (Implementing 1 DCMA site) – Approximately 2600 users </a:t>
            </a:r>
            <a:endParaRPr lang="en-US" sz="2400" dirty="0" smtClean="0"/>
          </a:p>
          <a:p>
            <a:pPr eaLnBrk="1" hangingPunct="1">
              <a:lnSpc>
                <a:spcPct val="90000"/>
              </a:lnSpc>
              <a:buFont typeface="Arial" pitchFamily="34" charset="0"/>
              <a:buChar char="•"/>
            </a:pPr>
            <a:r>
              <a:rPr lang="en-US" sz="2400" dirty="0" smtClean="0"/>
              <a:t>CMOS provides proven traffic management support to the war fighter both in-garrison and deployed </a:t>
            </a:r>
          </a:p>
        </p:txBody>
      </p:sp>
      <p:pic>
        <p:nvPicPr>
          <p:cNvPr id="10246" name="Picture 4" descr="afseal"/>
          <p:cNvPicPr>
            <a:picLocks noChangeAspect="1" noChangeArrowheads="1"/>
          </p:cNvPicPr>
          <p:nvPr/>
        </p:nvPicPr>
        <p:blipFill>
          <a:blip r:embed="rId3" cstate="print"/>
          <a:srcRect/>
          <a:stretch>
            <a:fillRect/>
          </a:stretch>
        </p:blipFill>
        <p:spPr bwMode="auto">
          <a:xfrm>
            <a:off x="762000" y="4953000"/>
            <a:ext cx="1143000" cy="1143000"/>
          </a:xfrm>
          <a:prstGeom prst="rect">
            <a:avLst/>
          </a:prstGeom>
          <a:noFill/>
          <a:ln w="9525">
            <a:noFill/>
            <a:miter lim="800000"/>
            <a:headEnd/>
            <a:tailEnd/>
          </a:ln>
        </p:spPr>
      </p:pic>
      <p:pic>
        <p:nvPicPr>
          <p:cNvPr id="10247" name="Picture 6" descr="ARMY_LOGO"/>
          <p:cNvPicPr>
            <a:picLocks noChangeAspect="1" noChangeArrowheads="1"/>
          </p:cNvPicPr>
          <p:nvPr/>
        </p:nvPicPr>
        <p:blipFill>
          <a:blip r:embed="rId4" cstate="print"/>
          <a:srcRect/>
          <a:stretch>
            <a:fillRect/>
          </a:stretch>
        </p:blipFill>
        <p:spPr bwMode="auto">
          <a:xfrm>
            <a:off x="2819400" y="4953000"/>
            <a:ext cx="1143000" cy="1143000"/>
          </a:xfrm>
          <a:prstGeom prst="rect">
            <a:avLst/>
          </a:prstGeom>
          <a:noFill/>
          <a:ln w="9525">
            <a:noFill/>
            <a:miter lim="800000"/>
            <a:headEnd/>
            <a:tailEnd/>
          </a:ln>
        </p:spPr>
      </p:pic>
      <p:pic>
        <p:nvPicPr>
          <p:cNvPr id="10248" name="Picture 7" descr="MARINE_LOGO"/>
          <p:cNvPicPr>
            <a:picLocks noChangeAspect="1" noChangeArrowheads="1"/>
          </p:cNvPicPr>
          <p:nvPr/>
        </p:nvPicPr>
        <p:blipFill>
          <a:blip r:embed="rId5" cstate="print"/>
          <a:srcRect/>
          <a:stretch>
            <a:fillRect/>
          </a:stretch>
        </p:blipFill>
        <p:spPr bwMode="auto">
          <a:xfrm>
            <a:off x="5029200" y="4953000"/>
            <a:ext cx="1143000" cy="1143000"/>
          </a:xfrm>
          <a:prstGeom prst="rect">
            <a:avLst/>
          </a:prstGeom>
          <a:noFill/>
          <a:ln w="9525">
            <a:noFill/>
            <a:miter lim="800000"/>
            <a:headEnd/>
            <a:tailEnd/>
          </a:ln>
        </p:spPr>
      </p:pic>
      <p:pic>
        <p:nvPicPr>
          <p:cNvPr id="10249" name="Picture 8" descr="NAVY_LOGO"/>
          <p:cNvPicPr>
            <a:picLocks noChangeAspect="1" noChangeArrowheads="1"/>
          </p:cNvPicPr>
          <p:nvPr/>
        </p:nvPicPr>
        <p:blipFill>
          <a:blip r:embed="rId6" cstate="print"/>
          <a:srcRect/>
          <a:stretch>
            <a:fillRect/>
          </a:stretch>
        </p:blipFill>
        <p:spPr bwMode="auto">
          <a:xfrm>
            <a:off x="7086600" y="4953000"/>
            <a:ext cx="1143000" cy="1143000"/>
          </a:xfrm>
          <a:prstGeom prst="rect">
            <a:avLst/>
          </a:prstGeom>
          <a:noFill/>
          <a:ln w="9525">
            <a:noFill/>
            <a:miter lim="800000"/>
            <a:headEnd/>
            <a:tailEnd/>
          </a:ln>
        </p:spPr>
      </p:pic>
      <p:sp>
        <p:nvSpPr>
          <p:cNvPr id="10250" name="Line 10"/>
          <p:cNvSpPr>
            <a:spLocks noChangeShapeType="1"/>
          </p:cNvSpPr>
          <p:nvPr/>
        </p:nvSpPr>
        <p:spPr bwMode="auto">
          <a:xfrm>
            <a:off x="228600" y="1181100"/>
            <a:ext cx="8610600" cy="0"/>
          </a:xfrm>
          <a:prstGeom prst="line">
            <a:avLst/>
          </a:prstGeom>
          <a:noFill/>
          <a:ln w="57150">
            <a:solidFill>
              <a:schemeClr val="tx1"/>
            </a:solidFill>
            <a:round/>
            <a:headEnd/>
            <a:tailEnd/>
          </a:ln>
        </p:spPr>
        <p:txBody>
          <a:bodyPr wrap="none" anchor="ctr"/>
          <a:lstStyle/>
          <a:p>
            <a:endParaRPr lang="en-US"/>
          </a:p>
        </p:txBody>
      </p:sp>
      <p:sp>
        <p:nvSpPr>
          <p:cNvPr id="10251" name="Line 11"/>
          <p:cNvSpPr>
            <a:spLocks noChangeShapeType="1"/>
          </p:cNvSpPr>
          <p:nvPr/>
        </p:nvSpPr>
        <p:spPr bwMode="auto">
          <a:xfrm>
            <a:off x="2514600" y="6248400"/>
            <a:ext cx="4114800" cy="0"/>
          </a:xfrm>
          <a:prstGeom prst="line">
            <a:avLst/>
          </a:prstGeom>
          <a:noFill/>
          <a:ln w="3175">
            <a:solidFill>
              <a:schemeClr val="tx1"/>
            </a:solidFill>
            <a:round/>
            <a:headEnd/>
            <a:tailEnd/>
          </a:ln>
        </p:spPr>
        <p:txBody>
          <a:bodyPr wrap="none" anchor="ctr"/>
          <a:lstStyle/>
          <a:p>
            <a:endParaRPr lang="en-US"/>
          </a:p>
        </p:txBody>
      </p:sp>
      <p:sp>
        <p:nvSpPr>
          <p:cNvPr id="10252" name="Rectangle 12"/>
          <p:cNvSpPr>
            <a:spLocks noChangeArrowheads="1"/>
          </p:cNvSpPr>
          <p:nvPr/>
        </p:nvSpPr>
        <p:spPr bwMode="auto">
          <a:xfrm>
            <a:off x="0" y="6400800"/>
            <a:ext cx="9144000" cy="304800"/>
          </a:xfrm>
          <a:prstGeom prst="rect">
            <a:avLst/>
          </a:prstGeom>
          <a:noFill/>
          <a:ln w="9525">
            <a:noFill/>
            <a:miter lim="800000"/>
            <a:headEnd/>
            <a:tailEnd/>
          </a:ln>
        </p:spPr>
        <p:txBody>
          <a:bodyPr>
            <a:spAutoFit/>
          </a:bodyPr>
          <a:lstStyle/>
          <a:p>
            <a:pPr algn="ctr" eaLnBrk="0" hangingPunct="0"/>
            <a:r>
              <a:rPr lang="en-US" sz="1400" b="1" i="1"/>
              <a:t>I n t e g r i t y … S e r v i c e … E x c e l l e n c e</a:t>
            </a:r>
            <a:endParaRPr lang="en-US" sz="1600" b="1" i="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04800" y="152400"/>
            <a:ext cx="8534400" cy="990600"/>
          </a:xfrm>
        </p:spPr>
        <p:txBody>
          <a:bodyPr/>
          <a:lstStyle/>
          <a:p>
            <a:pPr algn="ctr"/>
            <a:r>
              <a:rPr lang="en-US" dirty="0" smtClean="0"/>
              <a:t>BLUF</a:t>
            </a:r>
          </a:p>
        </p:txBody>
      </p:sp>
      <p:sp>
        <p:nvSpPr>
          <p:cNvPr id="3" name="Content Placeholder 2"/>
          <p:cNvSpPr>
            <a:spLocks noGrp="1"/>
          </p:cNvSpPr>
          <p:nvPr>
            <p:ph idx="1"/>
          </p:nvPr>
        </p:nvSpPr>
        <p:spPr>
          <a:xfrm>
            <a:off x="228600" y="1219200"/>
            <a:ext cx="8686800" cy="4114800"/>
          </a:xfrm>
        </p:spPr>
        <p:txBody>
          <a:bodyPr/>
          <a:lstStyle/>
          <a:p>
            <a:pPr marL="288925" indent="-288925">
              <a:defRPr/>
            </a:pPr>
            <a:r>
              <a:rPr lang="en-US" sz="2400" dirty="0" smtClean="0">
                <a:ea typeface="ＭＳ Ｐゴシック" pitchFamily="34" charset="-128"/>
                <a:cs typeface="Arial" charset="0"/>
              </a:rPr>
              <a:t>CMOS improves data quality by automating data population</a:t>
            </a:r>
          </a:p>
          <a:p>
            <a:pPr marL="288925" indent="-288925">
              <a:defRPr/>
            </a:pPr>
            <a:r>
              <a:rPr lang="en-US" sz="2400" dirty="0" smtClean="0">
                <a:ea typeface="ＭＳ Ｐゴシック" pitchFamily="34" charset="-128"/>
                <a:cs typeface="Arial" charset="0"/>
              </a:rPr>
              <a:t>CMOS better supports In-transit-Visibility (ITV) by</a:t>
            </a:r>
            <a:r>
              <a:rPr lang="en-US" sz="2400" dirty="0" smtClean="0"/>
              <a:t> incorporating nodal status, advance shipping notice, automatic Report of Shipment (REPSHIP) functionality, and a capability to support RFID tag burning </a:t>
            </a:r>
            <a:endParaRPr lang="en-US" sz="2400" dirty="0" smtClean="0">
              <a:ea typeface="ＭＳ Ｐゴシック" pitchFamily="34" charset="-128"/>
              <a:cs typeface="Arial" charset="0"/>
            </a:endParaRPr>
          </a:p>
          <a:p>
            <a:pPr marL="288925" indent="-288925">
              <a:defRPr/>
            </a:pPr>
            <a:r>
              <a:rPr lang="en-US" sz="2400" dirty="0" smtClean="0">
                <a:ea typeface="ＭＳ Ｐゴシック" pitchFamily="34" charset="-128"/>
                <a:cs typeface="Arial" charset="0"/>
              </a:rPr>
              <a:t>CMOS replaces AMS-TAC capabilities and GFM’s FAST / SPE modules</a:t>
            </a:r>
          </a:p>
          <a:p>
            <a:pPr>
              <a:defRPr/>
            </a:pPr>
            <a:endParaRPr lang="en-US" dirty="0"/>
          </a:p>
        </p:txBody>
      </p:sp>
      <p:sp>
        <p:nvSpPr>
          <p:cNvPr id="4" name="Slide Number Placeholder 3"/>
          <p:cNvSpPr>
            <a:spLocks noGrp="1"/>
          </p:cNvSpPr>
          <p:nvPr>
            <p:ph type="sldNum" sz="quarter" idx="10"/>
          </p:nvPr>
        </p:nvSpPr>
        <p:spPr/>
        <p:txBody>
          <a:bodyPr/>
          <a:lstStyle/>
          <a:p>
            <a:pPr>
              <a:defRPr/>
            </a:pPr>
            <a:fld id="{E8BE985C-76C9-4ED9-88F9-428FB63C38AF}" type="slidenum">
              <a:rPr lang="en-US" smtClean="0"/>
              <a:pPr>
                <a:defRPr/>
              </a:pPr>
              <a:t>4</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28600" y="152400"/>
            <a:ext cx="8610600" cy="990600"/>
          </a:xfrm>
        </p:spPr>
        <p:txBody>
          <a:bodyPr/>
          <a:lstStyle/>
          <a:p>
            <a:pPr algn="ctr"/>
            <a:r>
              <a:rPr lang="en-US" dirty="0" smtClean="0"/>
              <a:t>Current Status</a:t>
            </a:r>
          </a:p>
        </p:txBody>
      </p:sp>
      <p:sp>
        <p:nvSpPr>
          <p:cNvPr id="3" name="Content Placeholder 2"/>
          <p:cNvSpPr>
            <a:spLocks noGrp="1"/>
          </p:cNvSpPr>
          <p:nvPr>
            <p:ph idx="1"/>
          </p:nvPr>
        </p:nvSpPr>
        <p:spPr>
          <a:xfrm>
            <a:off x="152400" y="1219200"/>
            <a:ext cx="8839200" cy="4830763"/>
          </a:xfrm>
        </p:spPr>
        <p:txBody>
          <a:bodyPr/>
          <a:lstStyle/>
          <a:p>
            <a:pPr>
              <a:buFont typeface="Arial" pitchFamily="34" charset="0"/>
              <a:buChar char="•"/>
              <a:tabLst>
                <a:tab pos="1652588" algn="l"/>
                <a:tab pos="2293938" algn="l"/>
              </a:tabLst>
              <a:defRPr/>
            </a:pPr>
            <a:r>
              <a:rPr lang="en-US" dirty="0" smtClean="0">
                <a:ea typeface="ＭＳ Ｐゴシック" pitchFamily="34" charset="-128"/>
                <a:cs typeface="Arial" charset="0"/>
              </a:rPr>
              <a:t>Implementing Army (FY16 &amp; Beyond): </a:t>
            </a:r>
          </a:p>
          <a:p>
            <a:pPr lvl="1" indent="-342900">
              <a:buSzPct val="125000"/>
              <a:buFont typeface="Arial" pitchFamily="34" charset="0"/>
              <a:buChar char="•"/>
              <a:tabLst>
                <a:tab pos="1652588" algn="l"/>
                <a:tab pos="2293938" algn="l"/>
              </a:tabLst>
              <a:defRPr/>
            </a:pPr>
            <a:r>
              <a:rPr lang="en-US" dirty="0" smtClean="0">
                <a:ea typeface="ＭＳ Ｐゴシック" pitchFamily="34" charset="-128"/>
                <a:cs typeface="Arial" charset="0"/>
              </a:rPr>
              <a:t>Installation Transportation Office (ITOs),</a:t>
            </a:r>
          </a:p>
          <a:p>
            <a:pPr lvl="1" indent="-342900">
              <a:buSzPct val="125000"/>
              <a:buFont typeface="Arial" pitchFamily="34" charset="0"/>
              <a:buChar char="•"/>
              <a:tabLst>
                <a:tab pos="1652588" algn="l"/>
                <a:tab pos="2293938" algn="l"/>
              </a:tabLst>
              <a:defRPr/>
            </a:pPr>
            <a:r>
              <a:rPr lang="en-US" dirty="0" err="1" smtClean="0">
                <a:ea typeface="ＭＳ Ｐゴシック" pitchFamily="34" charset="-128"/>
                <a:cs typeface="Arial" charset="0"/>
              </a:rPr>
              <a:t>DOL</a:t>
            </a:r>
            <a:r>
              <a:rPr lang="en-US" dirty="0" smtClean="0">
                <a:ea typeface="ＭＳ Ｐゴシック" pitchFamily="34" charset="-128"/>
                <a:cs typeface="Arial" charset="0"/>
              </a:rPr>
              <a:t> level Supply Support Activity (</a:t>
            </a:r>
            <a:r>
              <a:rPr lang="en-US" dirty="0" err="1" smtClean="0">
                <a:ea typeface="ＭＳ Ｐゴシック" pitchFamily="34" charset="-128"/>
                <a:cs typeface="Arial" charset="0"/>
              </a:rPr>
              <a:t>SSA</a:t>
            </a:r>
            <a:r>
              <a:rPr lang="en-US" dirty="0" smtClean="0">
                <a:ea typeface="ＭＳ Ｐゴシック" pitchFamily="34" charset="-128"/>
                <a:cs typeface="Arial" charset="0"/>
              </a:rPr>
              <a:t>) / Central Receiving Point (CRP)</a:t>
            </a:r>
          </a:p>
          <a:p>
            <a:pPr lvl="1" indent="-342900">
              <a:buSzPct val="125000"/>
              <a:buFont typeface="Arial" pitchFamily="34" charset="0"/>
              <a:buChar char="•"/>
              <a:tabLst>
                <a:tab pos="1652588" algn="l"/>
                <a:tab pos="2293938" algn="l"/>
              </a:tabLst>
              <a:defRPr/>
            </a:pPr>
            <a:r>
              <a:rPr lang="en-US" dirty="0" smtClean="0"/>
              <a:t>United States Property and Fiscal Office (</a:t>
            </a:r>
            <a:r>
              <a:rPr lang="en-US" dirty="0" err="1" smtClean="0"/>
              <a:t>USPFO</a:t>
            </a:r>
            <a:r>
              <a:rPr lang="en-US" dirty="0" smtClean="0"/>
              <a:t>- National Guard Bureau), </a:t>
            </a:r>
          </a:p>
          <a:p>
            <a:pPr lvl="1" indent="-342900">
              <a:buSzPct val="125000"/>
              <a:buFont typeface="Arial" pitchFamily="34" charset="0"/>
              <a:buChar char="•"/>
              <a:tabLst>
                <a:tab pos="1652588" algn="l"/>
                <a:tab pos="2293938" algn="l"/>
              </a:tabLst>
              <a:defRPr/>
            </a:pPr>
            <a:r>
              <a:rPr lang="en-US" dirty="0" smtClean="0">
                <a:ea typeface="ＭＳ Ｐゴシック" pitchFamily="34" charset="-128"/>
                <a:cs typeface="Arial" charset="0"/>
              </a:rPr>
              <a:t>US Army Reserve Command (USARC), </a:t>
            </a:r>
          </a:p>
          <a:p>
            <a:pPr lvl="1" indent="-342900">
              <a:buSzPct val="125000"/>
              <a:buFont typeface="Arial" pitchFamily="34" charset="0"/>
              <a:buChar char="•"/>
              <a:tabLst>
                <a:tab pos="1652588" algn="l"/>
                <a:tab pos="2293938" algn="l"/>
              </a:tabLst>
              <a:defRPr/>
            </a:pPr>
            <a:r>
              <a:rPr lang="en-US" dirty="0" smtClean="0">
                <a:ea typeface="ＭＳ Ｐゴシック" pitchFamily="34" charset="-128"/>
                <a:cs typeface="Arial" charset="0"/>
              </a:rPr>
              <a:t>Army Depots</a:t>
            </a:r>
          </a:p>
          <a:p>
            <a:pPr>
              <a:defRPr/>
            </a:pPr>
            <a:endParaRPr lang="en-US" dirty="0"/>
          </a:p>
        </p:txBody>
      </p:sp>
      <p:sp>
        <p:nvSpPr>
          <p:cNvPr id="4" name="Slide Number Placeholder 3"/>
          <p:cNvSpPr>
            <a:spLocks noGrp="1"/>
          </p:cNvSpPr>
          <p:nvPr>
            <p:ph type="sldNum" sz="quarter" idx="10"/>
          </p:nvPr>
        </p:nvSpPr>
        <p:spPr/>
        <p:txBody>
          <a:bodyPr/>
          <a:lstStyle/>
          <a:p>
            <a:pPr>
              <a:defRPr/>
            </a:pPr>
            <a:fld id="{2108EF58-E400-4CCA-8BF7-16344D8247E1}" type="slidenum">
              <a:rPr lang="en-US" smtClean="0"/>
              <a:pPr>
                <a:defRPr/>
              </a:pPr>
              <a:t>5</a:t>
            </a:fld>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8600" y="152400"/>
            <a:ext cx="8610600" cy="990600"/>
          </a:xfrm>
        </p:spPr>
        <p:txBody>
          <a:bodyPr/>
          <a:lstStyle/>
          <a:p>
            <a:pPr algn="ctr"/>
            <a:r>
              <a:rPr lang="en-US" dirty="0" smtClean="0"/>
              <a:t>Current Status </a:t>
            </a:r>
            <a:r>
              <a:rPr lang="en-US" sz="2400" dirty="0" smtClean="0"/>
              <a:t>2 of 2 </a:t>
            </a:r>
          </a:p>
        </p:txBody>
      </p:sp>
      <p:sp>
        <p:nvSpPr>
          <p:cNvPr id="9219" name="Content Placeholder 2"/>
          <p:cNvSpPr>
            <a:spLocks noGrp="1"/>
          </p:cNvSpPr>
          <p:nvPr>
            <p:ph idx="1"/>
          </p:nvPr>
        </p:nvSpPr>
        <p:spPr>
          <a:xfrm>
            <a:off x="228600" y="1219200"/>
            <a:ext cx="8610600" cy="4267200"/>
          </a:xfrm>
        </p:spPr>
        <p:txBody>
          <a:bodyPr/>
          <a:lstStyle/>
          <a:p>
            <a:r>
              <a:rPr lang="en-US" sz="2400" dirty="0" smtClean="0">
                <a:ea typeface="MS PGothic" pitchFamily="34" charset="-128"/>
                <a:cs typeface="Arial" charset="0"/>
              </a:rPr>
              <a:t>Army-wide deployment of web-based CMOS – On-going</a:t>
            </a:r>
          </a:p>
          <a:p>
            <a:r>
              <a:rPr lang="en-US" sz="2400" dirty="0" smtClean="0">
                <a:ea typeface="MS PGothic" pitchFamily="34" charset="-128"/>
                <a:cs typeface="Arial" charset="0"/>
              </a:rPr>
              <a:t>Developing CMOS v7.8 – ~Aug 2016 FOC</a:t>
            </a:r>
          </a:p>
          <a:p>
            <a:r>
              <a:rPr lang="en-US" sz="2400" dirty="0" smtClean="0">
                <a:ea typeface="MS PGothic" pitchFamily="34" charset="-128"/>
                <a:cs typeface="Arial" charset="0"/>
              </a:rPr>
              <a:t>On-going FISCAM &amp; Bluebook Corrective Action Plans (CAPs)</a:t>
            </a:r>
          </a:p>
          <a:p>
            <a:r>
              <a:rPr lang="en-US" sz="2400" dirty="0" smtClean="0">
                <a:ea typeface="MS PGothic" pitchFamily="34" charset="-128"/>
                <a:cs typeface="Arial" charset="0"/>
              </a:rPr>
              <a:t>Working Long Term Sustainment Contract to support Functional Review Board requirements development efforts 2016 and beyond</a:t>
            </a:r>
          </a:p>
          <a:p>
            <a:pPr marL="0" indent="0">
              <a:buNone/>
            </a:pPr>
            <a:endParaRPr lang="en-US" sz="2400" dirty="0" smtClean="0">
              <a:ea typeface="MS PGothic" pitchFamily="34" charset="-128"/>
              <a:cs typeface="Arial" charset="0"/>
            </a:endParaRPr>
          </a:p>
        </p:txBody>
      </p:sp>
      <p:sp>
        <p:nvSpPr>
          <p:cNvPr id="4" name="Slide Number Placeholder 3"/>
          <p:cNvSpPr>
            <a:spLocks noGrp="1"/>
          </p:cNvSpPr>
          <p:nvPr>
            <p:ph type="sldNum" sz="quarter" idx="10"/>
          </p:nvPr>
        </p:nvSpPr>
        <p:spPr/>
        <p:txBody>
          <a:bodyPr/>
          <a:lstStyle/>
          <a:p>
            <a:pPr>
              <a:defRPr/>
            </a:pPr>
            <a:fld id="{52ED6E19-4533-4421-9CD2-FFEE7521D87E}" type="slidenum">
              <a:rPr lang="en-US" smtClean="0"/>
              <a:pPr>
                <a:defRPr/>
              </a:pPr>
              <a:t>6</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6"/>
          <p:cNvSpPr>
            <a:spLocks noGrp="1" noChangeArrowheads="1"/>
          </p:cNvSpPr>
          <p:nvPr>
            <p:ph type="sldNum" sz="quarter" idx="10"/>
          </p:nvPr>
        </p:nvSpPr>
        <p:spPr/>
        <p:txBody>
          <a:bodyPr/>
          <a:lstStyle/>
          <a:p>
            <a:pPr>
              <a:defRPr/>
            </a:pPr>
            <a:fld id="{D81CC620-4228-439D-BFAA-F8EB29E5699D}" type="slidenum">
              <a:rPr lang="en-US" smtClean="0">
                <a:latin typeface="Times New Roman" pitchFamily="18" charset="0"/>
              </a:rPr>
              <a:pPr>
                <a:defRPr/>
              </a:pPr>
              <a:t>7</a:t>
            </a:fld>
            <a:endParaRPr lang="en-US" dirty="0" smtClean="0">
              <a:latin typeface="Times New Roman" pitchFamily="18" charset="0"/>
            </a:endParaRPr>
          </a:p>
        </p:txBody>
      </p:sp>
      <p:sp>
        <p:nvSpPr>
          <p:cNvPr id="10243" name="Slide Number Placeholder 4"/>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endParaRPr lang="en-US" sz="1400">
              <a:latin typeface="Times New Roman" pitchFamily="18" charset="0"/>
            </a:endParaRPr>
          </a:p>
        </p:txBody>
      </p:sp>
      <p:sp>
        <p:nvSpPr>
          <p:cNvPr id="10244" name="Rectangle 2"/>
          <p:cNvSpPr>
            <a:spLocks noGrp="1" noChangeArrowheads="1"/>
          </p:cNvSpPr>
          <p:nvPr>
            <p:ph type="title"/>
          </p:nvPr>
        </p:nvSpPr>
        <p:spPr>
          <a:xfrm>
            <a:off x="304800" y="141514"/>
            <a:ext cx="8534400" cy="990600"/>
          </a:xfrm>
        </p:spPr>
        <p:txBody>
          <a:bodyPr/>
          <a:lstStyle/>
          <a:p>
            <a:pPr algn="ctr" eaLnBrk="1" hangingPunct="1"/>
            <a:r>
              <a:rPr lang="en-US" dirty="0" smtClean="0"/>
              <a:t>Core Capabilities</a:t>
            </a:r>
          </a:p>
        </p:txBody>
      </p:sp>
      <p:grpSp>
        <p:nvGrpSpPr>
          <p:cNvPr id="9" name="Group 8"/>
          <p:cNvGrpSpPr/>
          <p:nvPr/>
        </p:nvGrpSpPr>
        <p:grpSpPr>
          <a:xfrm>
            <a:off x="353219" y="2667000"/>
            <a:ext cx="8732838" cy="1646238"/>
            <a:chOff x="411162" y="2895600"/>
            <a:chExt cx="8732838" cy="1646238"/>
          </a:xfrm>
        </p:grpSpPr>
        <p:sp>
          <p:nvSpPr>
            <p:cNvPr id="10245" name="Text Box 3"/>
            <p:cNvSpPr txBox="1">
              <a:spLocks noChangeArrowheads="1"/>
            </p:cNvSpPr>
            <p:nvPr/>
          </p:nvSpPr>
          <p:spPr bwMode="auto">
            <a:xfrm>
              <a:off x="411162" y="2895600"/>
              <a:ext cx="2179638" cy="1570038"/>
            </a:xfrm>
            <a:prstGeom prst="rect">
              <a:avLst/>
            </a:prstGeom>
            <a:noFill/>
            <a:ln w="9525">
              <a:noFill/>
              <a:miter lim="800000"/>
              <a:headEnd/>
              <a:tailEnd/>
            </a:ln>
          </p:spPr>
          <p:txBody>
            <a:bodyPr>
              <a:spAutoFit/>
            </a:bodyPr>
            <a:lstStyle/>
            <a:p>
              <a:pPr eaLnBrk="0" hangingPunct="0">
                <a:buClr>
                  <a:schemeClr val="accent1"/>
                </a:buClr>
                <a:buFont typeface="Wingdings" pitchFamily="2" charset="2"/>
                <a:buChar char="q"/>
              </a:pPr>
              <a:r>
                <a:rPr lang="en-US" sz="1600" b="1" dirty="0"/>
                <a:t> </a:t>
              </a:r>
              <a:r>
                <a:rPr lang="en-US" sz="1600" b="1" dirty="0">
                  <a:latin typeface="Calibri" pitchFamily="34" charset="0"/>
                </a:rPr>
                <a:t>ATCMDs </a:t>
              </a:r>
            </a:p>
            <a:p>
              <a:pPr eaLnBrk="0" hangingPunct="0">
                <a:buClr>
                  <a:schemeClr val="accent1"/>
                </a:buClr>
                <a:buFont typeface="Wingdings" pitchFamily="2" charset="2"/>
                <a:buChar char="q"/>
              </a:pPr>
              <a:r>
                <a:rPr lang="en-US" sz="1600" b="1" dirty="0">
                  <a:latin typeface="Calibri" pitchFamily="34" charset="0"/>
                </a:rPr>
                <a:t> Shipping Labels</a:t>
              </a:r>
            </a:p>
            <a:p>
              <a:pPr eaLnBrk="0" hangingPunct="0">
                <a:buClr>
                  <a:schemeClr val="accent1"/>
                </a:buClr>
                <a:buFont typeface="Wingdings" pitchFamily="2" charset="2"/>
                <a:buChar char="q"/>
              </a:pPr>
              <a:r>
                <a:rPr lang="en-US" sz="1600" b="1" dirty="0">
                  <a:latin typeface="Calibri" pitchFamily="34" charset="0"/>
                </a:rPr>
                <a:t> Hazardous Doc</a:t>
              </a:r>
            </a:p>
            <a:p>
              <a:pPr eaLnBrk="0" hangingPunct="0">
                <a:buClr>
                  <a:schemeClr val="accent1"/>
                </a:buClr>
                <a:buFont typeface="Wingdings" pitchFamily="2" charset="2"/>
                <a:buChar char="q"/>
              </a:pPr>
              <a:r>
                <a:rPr lang="en-US" sz="1600" b="1" dirty="0">
                  <a:latin typeface="Calibri" pitchFamily="34" charset="0"/>
                </a:rPr>
                <a:t> Consolidation</a:t>
              </a:r>
            </a:p>
            <a:p>
              <a:pPr eaLnBrk="0" hangingPunct="0">
                <a:buClr>
                  <a:schemeClr val="accent1"/>
                </a:buClr>
                <a:buFont typeface="Wingdings" pitchFamily="2" charset="2"/>
                <a:buChar char="q"/>
              </a:pPr>
              <a:r>
                <a:rPr lang="en-US" sz="1600" b="1" dirty="0">
                  <a:latin typeface="Calibri" pitchFamily="34" charset="0"/>
                </a:rPr>
                <a:t> Containerization</a:t>
              </a:r>
            </a:p>
            <a:p>
              <a:pPr eaLnBrk="0" hangingPunct="0">
                <a:buClr>
                  <a:schemeClr val="accent1"/>
                </a:buClr>
                <a:buFont typeface="Wingdings" pitchFamily="2" charset="2"/>
                <a:buChar char="q"/>
              </a:pPr>
              <a:r>
                <a:rPr lang="en-US" sz="1600" b="1" dirty="0">
                  <a:latin typeface="Calibri" pitchFamily="34" charset="0"/>
                </a:rPr>
                <a:t> ITV (Departure)</a:t>
              </a:r>
            </a:p>
          </p:txBody>
        </p:sp>
        <p:sp>
          <p:nvSpPr>
            <p:cNvPr id="10246" name="Text Box 4"/>
            <p:cNvSpPr txBox="1">
              <a:spLocks noChangeArrowheads="1"/>
            </p:cNvSpPr>
            <p:nvPr/>
          </p:nvSpPr>
          <p:spPr bwMode="auto">
            <a:xfrm>
              <a:off x="2590800" y="2895600"/>
              <a:ext cx="3756025" cy="1570038"/>
            </a:xfrm>
            <a:prstGeom prst="rect">
              <a:avLst/>
            </a:prstGeom>
            <a:noFill/>
            <a:ln w="9525">
              <a:noFill/>
              <a:miter lim="800000"/>
              <a:headEnd/>
              <a:tailEnd/>
            </a:ln>
          </p:spPr>
          <p:txBody>
            <a:bodyPr>
              <a:spAutoFit/>
            </a:bodyPr>
            <a:lstStyle/>
            <a:p>
              <a:pPr eaLnBrk="0" hangingPunct="0">
                <a:buClr>
                  <a:schemeClr val="accent1"/>
                </a:buClr>
                <a:buFont typeface="Wingdings" pitchFamily="2" charset="2"/>
                <a:buChar char="q"/>
              </a:pPr>
              <a:r>
                <a:rPr lang="en-US" sz="1600" b="1" dirty="0">
                  <a:latin typeface="Calibri" pitchFamily="34" charset="0"/>
                </a:rPr>
                <a:t> Bills of Lading</a:t>
              </a:r>
            </a:p>
            <a:p>
              <a:pPr eaLnBrk="0" hangingPunct="0">
                <a:buClr>
                  <a:schemeClr val="accent1"/>
                </a:buClr>
                <a:buFont typeface="Wingdings" pitchFamily="2" charset="2"/>
                <a:buChar char="q"/>
              </a:pPr>
              <a:r>
                <a:rPr lang="en-US" sz="1600" b="1" dirty="0">
                  <a:latin typeface="Calibri" pitchFamily="34" charset="0"/>
                </a:rPr>
                <a:t> Korean/Japanese Freight                                      </a:t>
              </a:r>
            </a:p>
            <a:p>
              <a:pPr eaLnBrk="0" hangingPunct="0">
                <a:buClr>
                  <a:schemeClr val="accent1"/>
                </a:buClr>
              </a:pPr>
              <a:r>
                <a:rPr lang="en-US" sz="1600" b="1" dirty="0">
                  <a:latin typeface="Calibri" pitchFamily="34" charset="0"/>
                </a:rPr>
                <a:t>     Warrant </a:t>
              </a:r>
            </a:p>
            <a:p>
              <a:pPr eaLnBrk="0" hangingPunct="0">
                <a:buClr>
                  <a:schemeClr val="accent1"/>
                </a:buClr>
                <a:buFont typeface="Wingdings" pitchFamily="2" charset="2"/>
                <a:buChar char="q"/>
              </a:pPr>
              <a:r>
                <a:rPr lang="en-US" sz="1600" b="1" dirty="0">
                  <a:latin typeface="Calibri" pitchFamily="34" charset="0"/>
                </a:rPr>
                <a:t> German/UK Freight Warrant</a:t>
              </a:r>
            </a:p>
            <a:p>
              <a:pPr eaLnBrk="0" hangingPunct="0">
                <a:buClr>
                  <a:schemeClr val="accent1"/>
                </a:buClr>
                <a:buFont typeface="Wingdings" pitchFamily="2" charset="2"/>
                <a:buChar char="q"/>
              </a:pPr>
              <a:r>
                <a:rPr lang="en-US" sz="1600" b="1" dirty="0">
                  <a:latin typeface="Calibri" pitchFamily="34" charset="0"/>
                </a:rPr>
                <a:t> Military Air/</a:t>
              </a:r>
              <a:r>
                <a:rPr lang="en-US" sz="1600" b="1" dirty="0" err="1">
                  <a:latin typeface="Calibri" pitchFamily="34" charset="0"/>
                </a:rPr>
                <a:t>Pax</a:t>
              </a:r>
              <a:r>
                <a:rPr lang="en-US" sz="1600" b="1" dirty="0">
                  <a:latin typeface="Calibri" pitchFamily="34" charset="0"/>
                </a:rPr>
                <a:t>/Truck Manifest</a:t>
              </a:r>
            </a:p>
            <a:p>
              <a:pPr eaLnBrk="0" hangingPunct="0">
                <a:buClr>
                  <a:schemeClr val="accent1"/>
                </a:buClr>
                <a:buFont typeface="Wingdings" pitchFamily="2" charset="2"/>
                <a:buChar char="q"/>
              </a:pPr>
              <a:r>
                <a:rPr lang="en-US" sz="1600" dirty="0">
                  <a:latin typeface="Calibri" pitchFamily="34" charset="0"/>
                </a:rPr>
                <a:t> </a:t>
              </a:r>
              <a:r>
                <a:rPr lang="en-US" sz="1600" b="1" dirty="0">
                  <a:latin typeface="Calibri" pitchFamily="34" charset="0"/>
                </a:rPr>
                <a:t>Industry Information Processor (I2P)</a:t>
              </a:r>
            </a:p>
          </p:txBody>
        </p:sp>
        <p:sp>
          <p:nvSpPr>
            <p:cNvPr id="10247" name="Text Box 5"/>
            <p:cNvSpPr txBox="1">
              <a:spLocks noChangeArrowheads="1"/>
            </p:cNvSpPr>
            <p:nvPr/>
          </p:nvSpPr>
          <p:spPr bwMode="auto">
            <a:xfrm>
              <a:off x="6096000" y="2971800"/>
              <a:ext cx="3048000" cy="1570038"/>
            </a:xfrm>
            <a:prstGeom prst="rect">
              <a:avLst/>
            </a:prstGeom>
            <a:noFill/>
            <a:ln w="9525">
              <a:noFill/>
              <a:miter lim="800000"/>
              <a:headEnd/>
              <a:tailEnd/>
            </a:ln>
          </p:spPr>
          <p:txBody>
            <a:bodyPr wrap="square">
              <a:spAutoFit/>
            </a:bodyPr>
            <a:lstStyle/>
            <a:p>
              <a:pPr eaLnBrk="0" hangingPunct="0">
                <a:buClr>
                  <a:schemeClr val="accent1"/>
                </a:buClr>
                <a:buFont typeface="Wingdings" pitchFamily="2" charset="2"/>
                <a:buChar char="q"/>
              </a:pPr>
              <a:r>
                <a:rPr lang="en-US" sz="1600" b="1" dirty="0"/>
                <a:t> </a:t>
              </a:r>
              <a:r>
                <a:rPr lang="en-US" sz="1600" b="1" dirty="0">
                  <a:latin typeface="Calibri" pitchFamily="34" charset="0"/>
                </a:rPr>
                <a:t>Tally Sheet</a:t>
              </a:r>
            </a:p>
            <a:p>
              <a:pPr eaLnBrk="0" hangingPunct="0">
                <a:buClr>
                  <a:schemeClr val="accent1"/>
                </a:buClr>
                <a:buFont typeface="Wingdings" pitchFamily="2" charset="2"/>
                <a:buChar char="q"/>
              </a:pPr>
              <a:r>
                <a:rPr lang="en-US" sz="1600" b="1" dirty="0">
                  <a:latin typeface="Calibri" pitchFamily="34" charset="0"/>
                </a:rPr>
                <a:t> </a:t>
              </a:r>
              <a:r>
                <a:rPr lang="en-US" sz="1600" b="1" dirty="0" err="1">
                  <a:latin typeface="Calibri" pitchFamily="34" charset="0"/>
                </a:rPr>
                <a:t>Incheck</a:t>
              </a:r>
              <a:endParaRPr lang="en-US" sz="1600" b="1" dirty="0">
                <a:latin typeface="Calibri" pitchFamily="34" charset="0"/>
              </a:endParaRPr>
            </a:p>
            <a:p>
              <a:pPr eaLnBrk="0" hangingPunct="0">
                <a:buClr>
                  <a:schemeClr val="accent1"/>
                </a:buClr>
                <a:buFont typeface="Wingdings" pitchFamily="2" charset="2"/>
                <a:buChar char="q"/>
              </a:pPr>
              <a:r>
                <a:rPr lang="en-US" sz="1600" b="1" dirty="0">
                  <a:latin typeface="Calibri" pitchFamily="34" charset="0"/>
                </a:rPr>
                <a:t> Over/Short/Damage Transportation Discrepancy Reporting</a:t>
              </a:r>
            </a:p>
            <a:p>
              <a:pPr eaLnBrk="0" hangingPunct="0">
                <a:buClr>
                  <a:schemeClr val="accent1"/>
                </a:buClr>
                <a:buFont typeface="Wingdings" pitchFamily="2" charset="2"/>
                <a:buChar char="q"/>
              </a:pPr>
              <a:r>
                <a:rPr lang="en-US" sz="1600" b="1" dirty="0">
                  <a:latin typeface="Calibri" pitchFamily="34" charset="0"/>
                </a:rPr>
                <a:t>ITV (Arrival)</a:t>
              </a:r>
            </a:p>
          </p:txBody>
        </p:sp>
      </p:grpSp>
      <p:grpSp>
        <p:nvGrpSpPr>
          <p:cNvPr id="8" name="Group 7"/>
          <p:cNvGrpSpPr/>
          <p:nvPr/>
        </p:nvGrpSpPr>
        <p:grpSpPr>
          <a:xfrm>
            <a:off x="3429000" y="4572000"/>
            <a:ext cx="2057400" cy="1447800"/>
            <a:chOff x="3429000" y="4572000"/>
            <a:chExt cx="1828800" cy="1447800"/>
          </a:xfrm>
        </p:grpSpPr>
        <p:sp>
          <p:nvSpPr>
            <p:cNvPr id="10261" name="Rectangle 13"/>
            <p:cNvSpPr>
              <a:spLocks noChangeArrowheads="1"/>
            </p:cNvSpPr>
            <p:nvPr/>
          </p:nvSpPr>
          <p:spPr bwMode="auto">
            <a:xfrm>
              <a:off x="3429000" y="4572000"/>
              <a:ext cx="1828800" cy="3048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sz="1400" b="1" dirty="0">
                  <a:solidFill>
                    <a:schemeClr val="bg1"/>
                  </a:solidFill>
                </a:rPr>
                <a:t>AIT Enablers</a:t>
              </a:r>
            </a:p>
          </p:txBody>
        </p:sp>
        <p:sp>
          <p:nvSpPr>
            <p:cNvPr id="10262" name="Rectangle 14"/>
            <p:cNvSpPr>
              <a:spLocks noChangeArrowheads="1"/>
            </p:cNvSpPr>
            <p:nvPr/>
          </p:nvSpPr>
          <p:spPr bwMode="auto">
            <a:xfrm>
              <a:off x="3429000" y="4876800"/>
              <a:ext cx="1828800" cy="1143000"/>
            </a:xfrm>
            <a:prstGeom prst="rect">
              <a:avLst/>
            </a:prstGeom>
            <a:solidFill>
              <a:srgbClr val="C0C0C0"/>
            </a:solidFill>
            <a:ln w="9525">
              <a:solidFill>
                <a:schemeClr val="tx1"/>
              </a:solidFill>
              <a:miter lim="800000"/>
              <a:headEnd/>
              <a:tailEnd/>
            </a:ln>
          </p:spPr>
          <p:txBody>
            <a:bodyPr wrap="none" anchor="ctr"/>
            <a:lstStyle/>
            <a:p>
              <a:pPr eaLnBrk="0" hangingPunct="0">
                <a:buFontTx/>
                <a:buChar char="•"/>
              </a:pPr>
              <a:r>
                <a:rPr lang="en-US" sz="1200" dirty="0"/>
                <a:t> </a:t>
              </a:r>
              <a:r>
                <a:rPr lang="en-US" sz="1200" b="1" dirty="0"/>
                <a:t>Bar-code read/write</a:t>
              </a:r>
            </a:p>
            <a:p>
              <a:pPr eaLnBrk="0" hangingPunct="0">
                <a:buFontTx/>
                <a:buChar char="•"/>
              </a:pPr>
              <a:r>
                <a:rPr lang="en-US" sz="1200" b="1" dirty="0"/>
                <a:t> RFID read/write</a:t>
              </a:r>
            </a:p>
            <a:p>
              <a:pPr eaLnBrk="0" hangingPunct="0">
                <a:buFontTx/>
                <a:buChar char="•"/>
              </a:pPr>
              <a:r>
                <a:rPr lang="en-US" sz="1200" b="1" dirty="0"/>
                <a:t> OMC read/write format</a:t>
              </a:r>
            </a:p>
            <a:p>
              <a:pPr eaLnBrk="0" hangingPunct="0">
                <a:buFontTx/>
                <a:buChar char="•"/>
              </a:pPr>
              <a:r>
                <a:rPr lang="en-US" sz="1200" b="1" dirty="0"/>
                <a:t> RFID</a:t>
              </a:r>
            </a:p>
            <a:p>
              <a:pPr eaLnBrk="0" hangingPunct="0">
                <a:buFontTx/>
                <a:buChar char="•"/>
              </a:pPr>
              <a:r>
                <a:rPr lang="en-US" sz="1200" b="1" dirty="0"/>
                <a:t> Common Access </a:t>
              </a:r>
            </a:p>
            <a:p>
              <a:pPr eaLnBrk="0" hangingPunct="0"/>
              <a:r>
                <a:rPr lang="en-US" sz="1200" b="1" dirty="0"/>
                <a:t>   Card</a:t>
              </a:r>
            </a:p>
          </p:txBody>
        </p:sp>
      </p:grpSp>
      <p:grpSp>
        <p:nvGrpSpPr>
          <p:cNvPr id="7" name="Group 6"/>
          <p:cNvGrpSpPr/>
          <p:nvPr/>
        </p:nvGrpSpPr>
        <p:grpSpPr>
          <a:xfrm>
            <a:off x="152400" y="1403350"/>
            <a:ext cx="8839200" cy="995363"/>
            <a:chOff x="152400" y="1752600"/>
            <a:chExt cx="8839200" cy="995363"/>
          </a:xfrm>
        </p:grpSpPr>
        <p:sp>
          <p:nvSpPr>
            <p:cNvPr id="10248" name="AutoShape 6"/>
            <p:cNvSpPr>
              <a:spLocks noChangeArrowheads="1"/>
            </p:cNvSpPr>
            <p:nvPr/>
          </p:nvSpPr>
          <p:spPr bwMode="auto">
            <a:xfrm>
              <a:off x="152400" y="1752600"/>
              <a:ext cx="1752600" cy="990600"/>
            </a:xfrm>
            <a:prstGeom prst="chevron">
              <a:avLst>
                <a:gd name="adj" fmla="val 48719"/>
              </a:avLst>
            </a:prstGeom>
            <a:solidFill>
              <a:schemeClr val="accent1"/>
            </a:solidFill>
            <a:ln w="9525">
              <a:solidFill>
                <a:schemeClr val="tx1"/>
              </a:solidFill>
              <a:prstDash val="dash"/>
              <a:miter lim="800000"/>
              <a:headEnd/>
              <a:tailEnd/>
            </a:ln>
          </p:spPr>
          <p:txBody>
            <a:bodyPr wrap="none" anchor="ctr"/>
            <a:lstStyle/>
            <a:p>
              <a:pPr algn="ctr" eaLnBrk="0" hangingPunct="0"/>
              <a:endParaRPr lang="en-US" sz="2400"/>
            </a:p>
          </p:txBody>
        </p:sp>
        <p:sp>
          <p:nvSpPr>
            <p:cNvPr id="10249" name="AutoShape 7"/>
            <p:cNvSpPr>
              <a:spLocks noChangeArrowheads="1"/>
            </p:cNvSpPr>
            <p:nvPr/>
          </p:nvSpPr>
          <p:spPr bwMode="auto">
            <a:xfrm>
              <a:off x="1600200" y="1757363"/>
              <a:ext cx="3119438" cy="990600"/>
            </a:xfrm>
            <a:prstGeom prst="chevron">
              <a:avLst>
                <a:gd name="adj" fmla="val 49659"/>
              </a:avLst>
            </a:prstGeom>
            <a:solidFill>
              <a:srgbClr val="C0C0C0"/>
            </a:solidFill>
            <a:ln w="9525">
              <a:solidFill>
                <a:schemeClr val="tx1"/>
              </a:solidFill>
              <a:miter lim="800000"/>
              <a:headEnd/>
              <a:tailEnd/>
            </a:ln>
          </p:spPr>
          <p:txBody>
            <a:bodyPr wrap="none" anchor="ctr"/>
            <a:lstStyle/>
            <a:p>
              <a:pPr algn="ctr" eaLnBrk="0" hangingPunct="0"/>
              <a:r>
                <a:rPr lang="en-US" sz="2400"/>
                <a:t>   </a:t>
              </a:r>
              <a:r>
                <a:rPr lang="en-US" sz="1600" b="1">
                  <a:latin typeface="Calibri" pitchFamily="34" charset="0"/>
                </a:rPr>
                <a:t>Outbound</a:t>
              </a:r>
            </a:p>
            <a:p>
              <a:pPr algn="ctr" eaLnBrk="0" hangingPunct="0"/>
              <a:r>
                <a:rPr lang="en-US" sz="1600" b="1">
                  <a:latin typeface="Calibri" pitchFamily="34" charset="0"/>
                </a:rPr>
                <a:t>     ITO/TMO</a:t>
              </a:r>
            </a:p>
          </p:txBody>
        </p:sp>
        <p:sp>
          <p:nvSpPr>
            <p:cNvPr id="10250" name="AutoShape 8"/>
            <p:cNvSpPr>
              <a:spLocks noChangeArrowheads="1"/>
            </p:cNvSpPr>
            <p:nvPr/>
          </p:nvSpPr>
          <p:spPr bwMode="auto">
            <a:xfrm>
              <a:off x="5715000" y="1757363"/>
              <a:ext cx="1828800" cy="990600"/>
            </a:xfrm>
            <a:prstGeom prst="chevron">
              <a:avLst>
                <a:gd name="adj" fmla="val 46154"/>
              </a:avLst>
            </a:prstGeom>
            <a:solidFill>
              <a:srgbClr val="C0C0C0"/>
            </a:solidFill>
            <a:ln w="9525">
              <a:solidFill>
                <a:schemeClr val="tx1"/>
              </a:solidFill>
              <a:miter lim="800000"/>
              <a:headEnd/>
              <a:tailEnd/>
            </a:ln>
          </p:spPr>
          <p:txBody>
            <a:bodyPr wrap="none" anchor="ctr"/>
            <a:lstStyle/>
            <a:p>
              <a:pPr algn="ctr" eaLnBrk="0" hangingPunct="0"/>
              <a:r>
                <a:rPr lang="en-US" sz="2400"/>
                <a:t>     </a:t>
              </a:r>
              <a:r>
                <a:rPr lang="en-US" sz="1600" b="1">
                  <a:latin typeface="Calibri" pitchFamily="34" charset="0"/>
                </a:rPr>
                <a:t>Inbound</a:t>
              </a:r>
            </a:p>
            <a:p>
              <a:pPr algn="ctr" eaLnBrk="0" hangingPunct="0"/>
              <a:r>
                <a:rPr lang="en-US" sz="1600" b="1">
                  <a:latin typeface="Calibri" pitchFamily="34" charset="0"/>
                </a:rPr>
                <a:t>      ITO/TMO</a:t>
              </a:r>
            </a:p>
          </p:txBody>
        </p:sp>
        <p:sp>
          <p:nvSpPr>
            <p:cNvPr id="10251" name="AutoShape 9"/>
            <p:cNvSpPr>
              <a:spLocks noChangeArrowheads="1"/>
            </p:cNvSpPr>
            <p:nvPr/>
          </p:nvSpPr>
          <p:spPr bwMode="auto">
            <a:xfrm>
              <a:off x="4419600" y="1757363"/>
              <a:ext cx="1589088" cy="990600"/>
            </a:xfrm>
            <a:prstGeom prst="chevron">
              <a:avLst>
                <a:gd name="adj" fmla="val 49142"/>
              </a:avLst>
            </a:prstGeom>
            <a:solidFill>
              <a:srgbClr val="C0C0C0"/>
            </a:solidFill>
            <a:ln w="9525">
              <a:solidFill>
                <a:schemeClr val="tx1"/>
              </a:solidFill>
              <a:miter lim="800000"/>
              <a:headEnd/>
              <a:tailEnd/>
            </a:ln>
          </p:spPr>
          <p:txBody>
            <a:bodyPr wrap="none" anchor="ctr"/>
            <a:lstStyle/>
            <a:p>
              <a:pPr algn="ctr" eaLnBrk="0" hangingPunct="0"/>
              <a:r>
                <a:rPr lang="en-US" sz="2400"/>
                <a:t>      </a:t>
              </a:r>
              <a:r>
                <a:rPr lang="en-US" sz="1600" b="1">
                  <a:latin typeface="Calibri" pitchFamily="34" charset="0"/>
                </a:rPr>
                <a:t>Carrier</a:t>
              </a:r>
            </a:p>
          </p:txBody>
        </p:sp>
        <p:sp>
          <p:nvSpPr>
            <p:cNvPr id="10252" name="AutoShape 10"/>
            <p:cNvSpPr>
              <a:spLocks noChangeArrowheads="1"/>
            </p:cNvSpPr>
            <p:nvPr/>
          </p:nvSpPr>
          <p:spPr bwMode="auto">
            <a:xfrm>
              <a:off x="7239000" y="1757363"/>
              <a:ext cx="1752600" cy="990600"/>
            </a:xfrm>
            <a:prstGeom prst="chevron">
              <a:avLst>
                <a:gd name="adj" fmla="val 54199"/>
              </a:avLst>
            </a:prstGeom>
            <a:solidFill>
              <a:schemeClr val="accent1"/>
            </a:solidFill>
            <a:ln w="9525">
              <a:solidFill>
                <a:schemeClr val="tx1"/>
              </a:solidFill>
              <a:prstDash val="dash"/>
              <a:miter lim="800000"/>
              <a:headEnd/>
              <a:tailEnd/>
            </a:ln>
          </p:spPr>
          <p:txBody>
            <a:bodyPr wrap="none" anchor="ctr" anchorCtr="1"/>
            <a:lstStyle/>
            <a:p>
              <a:pPr algn="ctr" eaLnBrk="0" hangingPunct="0"/>
              <a:r>
                <a:rPr lang="en-US" sz="1600" b="1"/>
                <a:t>           </a:t>
              </a:r>
              <a:r>
                <a:rPr lang="en-US" sz="1600" b="1">
                  <a:solidFill>
                    <a:schemeClr val="bg1"/>
                  </a:solidFill>
                  <a:latin typeface="Calibri" pitchFamily="34" charset="0"/>
                </a:rPr>
                <a:t>Consignee</a:t>
              </a:r>
            </a:p>
          </p:txBody>
        </p:sp>
        <p:sp>
          <p:nvSpPr>
            <p:cNvPr id="10253" name="Text Box 11"/>
            <p:cNvSpPr txBox="1">
              <a:spLocks noChangeArrowheads="1"/>
            </p:cNvSpPr>
            <p:nvPr/>
          </p:nvSpPr>
          <p:spPr bwMode="auto">
            <a:xfrm>
              <a:off x="381000" y="1981200"/>
              <a:ext cx="423863" cy="504825"/>
            </a:xfrm>
            <a:prstGeom prst="rect">
              <a:avLst/>
            </a:prstGeom>
            <a:noFill/>
            <a:ln w="9525">
              <a:noFill/>
              <a:miter lim="800000"/>
              <a:headEnd/>
              <a:tailEnd/>
            </a:ln>
          </p:spPr>
          <p:txBody>
            <a:bodyPr wrap="none">
              <a:spAutoFit/>
            </a:bodyPr>
            <a:lstStyle/>
            <a:p>
              <a:pPr eaLnBrk="0" hangingPunct="0">
                <a:tabLst>
                  <a:tab pos="176213" algn="l"/>
                </a:tabLst>
              </a:pPr>
              <a:endParaRPr lang="en-US" sz="1600" b="1">
                <a:solidFill>
                  <a:srgbClr val="000000"/>
                </a:solidFill>
              </a:endParaRPr>
            </a:p>
            <a:p>
              <a:pPr marL="176213" lvl="1" eaLnBrk="0" hangingPunct="0">
                <a:buFontTx/>
                <a:buChar char="•"/>
                <a:tabLst>
                  <a:tab pos="176213" algn="l"/>
                </a:tabLst>
              </a:pPr>
              <a:endParaRPr lang="en-US" sz="1100" b="1">
                <a:solidFill>
                  <a:srgbClr val="000000"/>
                </a:solidFill>
              </a:endParaRPr>
            </a:p>
          </p:txBody>
        </p:sp>
        <p:sp>
          <p:nvSpPr>
            <p:cNvPr id="10255" name="Text Box 15"/>
            <p:cNvSpPr txBox="1">
              <a:spLocks noChangeArrowheads="1"/>
            </p:cNvSpPr>
            <p:nvPr/>
          </p:nvSpPr>
          <p:spPr bwMode="auto">
            <a:xfrm>
              <a:off x="609600" y="2057400"/>
              <a:ext cx="1219200" cy="336550"/>
            </a:xfrm>
            <a:prstGeom prst="rect">
              <a:avLst/>
            </a:prstGeom>
            <a:noFill/>
            <a:ln w="9525">
              <a:noFill/>
              <a:miter lim="800000"/>
              <a:headEnd/>
              <a:tailEnd/>
            </a:ln>
          </p:spPr>
          <p:txBody>
            <a:bodyPr>
              <a:spAutoFit/>
            </a:bodyPr>
            <a:lstStyle/>
            <a:p>
              <a:pPr algn="ctr">
                <a:spcBef>
                  <a:spcPct val="50000"/>
                </a:spcBef>
              </a:pPr>
              <a:r>
                <a:rPr lang="en-US" sz="1600" b="1">
                  <a:solidFill>
                    <a:schemeClr val="bg1"/>
                  </a:solidFill>
                  <a:latin typeface="Calibri" pitchFamily="34" charset="0"/>
                </a:rPr>
                <a:t>Consignor</a:t>
              </a:r>
            </a:p>
          </p:txBody>
        </p:sp>
      </p:grpSp>
      <p:sp>
        <p:nvSpPr>
          <p:cNvPr id="18" name="12-Point Star 17"/>
          <p:cNvSpPr/>
          <p:nvPr/>
        </p:nvSpPr>
        <p:spPr bwMode="auto">
          <a:xfrm>
            <a:off x="381000" y="4572000"/>
            <a:ext cx="2133600" cy="12954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endParaRPr lang="en-US" sz="1600" dirty="0">
              <a:latin typeface="Tahoma" charset="0"/>
            </a:endParaRPr>
          </a:p>
        </p:txBody>
      </p:sp>
      <p:sp>
        <p:nvSpPr>
          <p:cNvPr id="10257" name="TextBox 18"/>
          <p:cNvSpPr txBox="1">
            <a:spLocks noChangeArrowheads="1"/>
          </p:cNvSpPr>
          <p:nvPr/>
        </p:nvSpPr>
        <p:spPr bwMode="auto">
          <a:xfrm>
            <a:off x="533400" y="4953000"/>
            <a:ext cx="1828800" cy="584200"/>
          </a:xfrm>
          <a:prstGeom prst="rect">
            <a:avLst/>
          </a:prstGeom>
          <a:noFill/>
          <a:ln w="9525">
            <a:noFill/>
            <a:miter lim="800000"/>
            <a:headEnd/>
            <a:tailEnd/>
          </a:ln>
        </p:spPr>
        <p:txBody>
          <a:bodyPr>
            <a:spAutoFit/>
          </a:bodyPr>
          <a:lstStyle/>
          <a:p>
            <a:pPr algn="ctr"/>
            <a:r>
              <a:rPr lang="en-US" sz="1600" b="1" dirty="0">
                <a:latin typeface="Calibri" pitchFamily="34" charset="0"/>
              </a:rPr>
              <a:t>Interface with GFM Host for Rates</a:t>
            </a:r>
          </a:p>
        </p:txBody>
      </p:sp>
      <p:sp>
        <p:nvSpPr>
          <p:cNvPr id="20" name="12-Point Star 19"/>
          <p:cNvSpPr/>
          <p:nvPr/>
        </p:nvSpPr>
        <p:spPr bwMode="auto">
          <a:xfrm>
            <a:off x="6172200" y="4648200"/>
            <a:ext cx="2133600" cy="12954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endParaRPr lang="en-US" sz="1600" dirty="0">
              <a:latin typeface="Tahoma" charset="0"/>
            </a:endParaRPr>
          </a:p>
        </p:txBody>
      </p:sp>
      <p:sp>
        <p:nvSpPr>
          <p:cNvPr id="10259" name="TextBox 20"/>
          <p:cNvSpPr txBox="1">
            <a:spLocks noChangeArrowheads="1"/>
          </p:cNvSpPr>
          <p:nvPr/>
        </p:nvSpPr>
        <p:spPr bwMode="auto">
          <a:xfrm>
            <a:off x="6324600" y="4953000"/>
            <a:ext cx="1828800" cy="830263"/>
          </a:xfrm>
          <a:prstGeom prst="rect">
            <a:avLst/>
          </a:prstGeom>
          <a:noFill/>
          <a:ln w="9525">
            <a:noFill/>
            <a:miter lim="800000"/>
            <a:headEnd/>
            <a:tailEnd/>
          </a:ln>
        </p:spPr>
        <p:txBody>
          <a:bodyPr>
            <a:spAutoFit/>
          </a:bodyPr>
          <a:lstStyle/>
          <a:p>
            <a:pPr algn="ctr"/>
            <a:r>
              <a:rPr lang="en-US" sz="1600" b="1">
                <a:latin typeface="Calibri" pitchFamily="34" charset="0"/>
              </a:rPr>
              <a:t>Enhanced REPSHIP Capability (EDI 856A/315N)</a:t>
            </a:r>
          </a:p>
        </p:txBody>
      </p:sp>
      <p:sp>
        <p:nvSpPr>
          <p:cNvPr id="10260" name="TextBox 21"/>
          <p:cNvSpPr txBox="1">
            <a:spLocks noChangeArrowheads="1"/>
          </p:cNvSpPr>
          <p:nvPr/>
        </p:nvSpPr>
        <p:spPr bwMode="auto">
          <a:xfrm>
            <a:off x="990600" y="6324600"/>
            <a:ext cx="7548563" cy="400050"/>
          </a:xfrm>
          <a:prstGeom prst="rect">
            <a:avLst/>
          </a:prstGeom>
          <a:solidFill>
            <a:schemeClr val="accent1"/>
          </a:solidFill>
          <a:ln w="9525">
            <a:solidFill>
              <a:schemeClr val="tx1"/>
            </a:solidFill>
            <a:miter lim="800000"/>
            <a:headEnd/>
            <a:tailEnd/>
          </a:ln>
        </p:spPr>
        <p:txBody>
          <a:bodyPr wrap="none">
            <a:spAutoFit/>
          </a:bodyPr>
          <a:lstStyle/>
          <a:p>
            <a:r>
              <a:rPr lang="en-US" sz="2000" b="1">
                <a:latin typeface="Calibri" pitchFamily="34" charset="0"/>
              </a:rPr>
              <a:t>Broader  Functional  Capabilities &amp; Enhanced Workflow Management</a:t>
            </a:r>
          </a:p>
        </p:txBody>
      </p:sp>
      <p:cxnSp>
        <p:nvCxnSpPr>
          <p:cNvPr id="4" name="Straight Connector 3"/>
          <p:cNvCxnSpPr/>
          <p:nvPr/>
        </p:nvCxnSpPr>
        <p:spPr bwMode="auto">
          <a:xfrm>
            <a:off x="381000" y="1143000"/>
            <a:ext cx="8458200" cy="0"/>
          </a:xfrm>
          <a:prstGeom prst="line">
            <a:avLst/>
          </a:prstGeom>
          <a:solidFill>
            <a:schemeClr val="accent1"/>
          </a:solidFill>
          <a:ln w="31750"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Grp="1" noChangeArrowheads="1"/>
          </p:cNvSpPr>
          <p:nvPr>
            <p:ph type="sldNum" sz="quarter" idx="10"/>
          </p:nvPr>
        </p:nvSpPr>
        <p:spPr/>
        <p:txBody>
          <a:bodyPr/>
          <a:lstStyle/>
          <a:p>
            <a:pPr>
              <a:defRPr/>
            </a:pPr>
            <a:fld id="{570A00D8-F147-4D62-9DEB-DBE7FDB30596}" type="slidenum">
              <a:rPr lang="en-US" smtClean="0">
                <a:latin typeface="Times New Roman" pitchFamily="18" charset="0"/>
              </a:rPr>
              <a:pPr>
                <a:defRPr/>
              </a:pPr>
              <a:t>8</a:t>
            </a:fld>
            <a:endParaRPr lang="en-US" dirty="0" smtClean="0">
              <a:latin typeface="Times New Roman" pitchFamily="18" charset="0"/>
            </a:endParaRPr>
          </a:p>
        </p:txBody>
      </p:sp>
      <p:sp>
        <p:nvSpPr>
          <p:cNvPr id="11267" name="Rectangle 2"/>
          <p:cNvSpPr>
            <a:spLocks noGrp="1" noChangeArrowheads="1"/>
          </p:cNvSpPr>
          <p:nvPr>
            <p:ph type="title"/>
          </p:nvPr>
        </p:nvSpPr>
        <p:spPr>
          <a:xfrm>
            <a:off x="228600" y="152400"/>
            <a:ext cx="8610600" cy="990600"/>
          </a:xfrm>
        </p:spPr>
        <p:txBody>
          <a:bodyPr/>
          <a:lstStyle/>
          <a:p>
            <a:pPr algn="ctr"/>
            <a:r>
              <a:rPr lang="en-US" dirty="0" smtClean="0"/>
              <a:t>Inbound </a:t>
            </a:r>
            <a:r>
              <a:rPr lang="en-US" dirty="0"/>
              <a:t>C</a:t>
            </a:r>
            <a:r>
              <a:rPr lang="en-US" dirty="0" smtClean="0"/>
              <a:t>apabilities </a:t>
            </a:r>
            <a:r>
              <a:rPr lang="en-US" sz="1800" dirty="0" smtClean="0"/>
              <a:t>(1 of 2)</a:t>
            </a:r>
          </a:p>
        </p:txBody>
      </p:sp>
      <p:sp>
        <p:nvSpPr>
          <p:cNvPr id="11268" name="Rectangle 3"/>
          <p:cNvSpPr>
            <a:spLocks noGrp="1" noChangeArrowheads="1"/>
          </p:cNvSpPr>
          <p:nvPr>
            <p:ph type="body" idx="1"/>
          </p:nvPr>
        </p:nvSpPr>
        <p:spPr>
          <a:xfrm>
            <a:off x="228600" y="1371600"/>
            <a:ext cx="8534400" cy="4495800"/>
          </a:xfrm>
        </p:spPr>
        <p:txBody>
          <a:bodyPr/>
          <a:lstStyle/>
          <a:p>
            <a:pPr>
              <a:lnSpc>
                <a:spcPct val="80000"/>
              </a:lnSpc>
            </a:pPr>
            <a:r>
              <a:rPr lang="en-US" dirty="0" smtClean="0"/>
              <a:t>In-check cargo via Hand Held Terminal (HHT)</a:t>
            </a:r>
          </a:p>
          <a:p>
            <a:pPr lvl="1">
              <a:lnSpc>
                <a:spcPct val="80000"/>
              </a:lnSpc>
              <a:buFont typeface="Wingdings" pitchFamily="2" charset="2"/>
              <a:buChar char="Ø"/>
            </a:pPr>
            <a:r>
              <a:rPr lang="en-US" sz="2400" dirty="0" smtClean="0"/>
              <a:t>Scanning MSL</a:t>
            </a:r>
          </a:p>
          <a:p>
            <a:pPr>
              <a:lnSpc>
                <a:spcPct val="80000"/>
              </a:lnSpc>
            </a:pPr>
            <a:r>
              <a:rPr lang="en-US" dirty="0" smtClean="0"/>
              <a:t>Electronically validate all TCNs in a shipment against the movement doc</a:t>
            </a:r>
          </a:p>
          <a:p>
            <a:pPr lvl="1">
              <a:lnSpc>
                <a:spcPct val="80000"/>
              </a:lnSpc>
              <a:buFont typeface="Wingdings" pitchFamily="2" charset="2"/>
              <a:buChar char="Ø"/>
            </a:pPr>
            <a:r>
              <a:rPr lang="en-US" sz="2400" dirty="0" smtClean="0"/>
              <a:t>Mass In-check (movement doc w/ all TCNS)</a:t>
            </a:r>
          </a:p>
          <a:p>
            <a:pPr lvl="1">
              <a:lnSpc>
                <a:spcPct val="80000"/>
              </a:lnSpc>
              <a:buFont typeface="Wingdings" pitchFamily="2" charset="2"/>
              <a:buChar char="Ø"/>
            </a:pPr>
            <a:r>
              <a:rPr lang="en-US" sz="2400" dirty="0" smtClean="0"/>
              <a:t>In-check individual TCNs</a:t>
            </a:r>
          </a:p>
          <a:p>
            <a:pPr lvl="1">
              <a:lnSpc>
                <a:spcPct val="80000"/>
              </a:lnSpc>
              <a:buFont typeface="Wingdings" pitchFamily="2" charset="2"/>
              <a:buChar char="Ø"/>
            </a:pPr>
            <a:r>
              <a:rPr lang="en-US" sz="2400" dirty="0" smtClean="0"/>
              <a:t>In-check by van &amp; container TCN</a:t>
            </a:r>
          </a:p>
        </p:txBody>
      </p:sp>
      <p:sp>
        <p:nvSpPr>
          <p:cNvPr id="5" name="12-Point Star 4"/>
          <p:cNvSpPr/>
          <p:nvPr/>
        </p:nvSpPr>
        <p:spPr bwMode="auto">
          <a:xfrm>
            <a:off x="7467600" y="1219200"/>
            <a:ext cx="1676400" cy="12192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r>
              <a:rPr lang="en-US" sz="1600" dirty="0">
                <a:latin typeface="Tahoma" charset="0"/>
              </a:rPr>
              <a:t>Automated</a:t>
            </a:r>
          </a:p>
          <a:p>
            <a:pPr algn="ctr">
              <a:defRPr/>
            </a:pPr>
            <a:r>
              <a:rPr lang="en-US" sz="1600" dirty="0">
                <a:latin typeface="Tahoma" charset="0"/>
              </a:rPr>
              <a:t>Data </a:t>
            </a:r>
          </a:p>
          <a:p>
            <a:pPr algn="ctr">
              <a:defRPr/>
            </a:pPr>
            <a:r>
              <a:rPr lang="en-US" sz="1600" dirty="0">
                <a:latin typeface="Tahoma" charset="0"/>
              </a:rPr>
              <a:t>Input</a:t>
            </a:r>
          </a:p>
        </p:txBody>
      </p:sp>
      <p:sp>
        <p:nvSpPr>
          <p:cNvPr id="6" name="12-Point Star 5"/>
          <p:cNvSpPr/>
          <p:nvPr/>
        </p:nvSpPr>
        <p:spPr bwMode="auto">
          <a:xfrm>
            <a:off x="6781800" y="4114800"/>
            <a:ext cx="1828800" cy="15240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r>
              <a:rPr lang="en-US" sz="1600" dirty="0">
                <a:latin typeface="Tahoma" charset="0"/>
              </a:rPr>
              <a:t>Automated</a:t>
            </a:r>
          </a:p>
          <a:p>
            <a:pPr algn="ctr">
              <a:defRPr/>
            </a:pPr>
            <a:r>
              <a:rPr lang="en-US" sz="1600" dirty="0">
                <a:latin typeface="Tahoma" charset="0"/>
              </a:rPr>
              <a:t>Trans Receipt </a:t>
            </a:r>
          </a:p>
          <a:p>
            <a:pPr algn="ctr">
              <a:defRPr/>
            </a:pPr>
            <a:r>
              <a:rPr lang="en-US" sz="1600" dirty="0">
                <a:latin typeface="Tahoma" charset="0"/>
              </a:rPr>
              <a:t>Processing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Grp="1" noChangeArrowheads="1"/>
          </p:cNvSpPr>
          <p:nvPr>
            <p:ph type="sldNum" sz="quarter" idx="10"/>
          </p:nvPr>
        </p:nvSpPr>
        <p:spPr/>
        <p:txBody>
          <a:bodyPr/>
          <a:lstStyle/>
          <a:p>
            <a:pPr>
              <a:defRPr/>
            </a:pPr>
            <a:fld id="{B416D057-4A19-4E04-9F83-C37742E71C81}" type="slidenum">
              <a:rPr lang="en-US" smtClean="0">
                <a:latin typeface="Times New Roman" pitchFamily="18" charset="0"/>
              </a:rPr>
              <a:pPr>
                <a:defRPr/>
              </a:pPr>
              <a:t>9</a:t>
            </a:fld>
            <a:endParaRPr lang="en-US" dirty="0" smtClean="0">
              <a:latin typeface="Times New Roman" pitchFamily="18" charset="0"/>
            </a:endParaRPr>
          </a:p>
        </p:txBody>
      </p:sp>
      <p:sp>
        <p:nvSpPr>
          <p:cNvPr id="12291" name="Rectangle 2"/>
          <p:cNvSpPr>
            <a:spLocks noGrp="1" noChangeArrowheads="1"/>
          </p:cNvSpPr>
          <p:nvPr>
            <p:ph type="title"/>
          </p:nvPr>
        </p:nvSpPr>
        <p:spPr>
          <a:xfrm>
            <a:off x="239486" y="152400"/>
            <a:ext cx="8447314" cy="990600"/>
          </a:xfrm>
        </p:spPr>
        <p:txBody>
          <a:bodyPr/>
          <a:lstStyle/>
          <a:p>
            <a:pPr algn="ctr"/>
            <a:r>
              <a:rPr lang="en-US" dirty="0" smtClean="0"/>
              <a:t>Inbound Capabilities </a:t>
            </a:r>
            <a:r>
              <a:rPr lang="en-US" sz="1800" dirty="0" smtClean="0"/>
              <a:t>(2 of 2)</a:t>
            </a:r>
          </a:p>
        </p:txBody>
      </p:sp>
      <p:sp>
        <p:nvSpPr>
          <p:cNvPr id="12292" name="Rectangle 3"/>
          <p:cNvSpPr>
            <a:spLocks noGrp="1" noChangeArrowheads="1"/>
          </p:cNvSpPr>
          <p:nvPr>
            <p:ph type="body" idx="1"/>
          </p:nvPr>
        </p:nvSpPr>
        <p:spPr>
          <a:xfrm>
            <a:off x="228600" y="1219200"/>
            <a:ext cx="8534400" cy="4953000"/>
          </a:xfrm>
        </p:spPr>
        <p:txBody>
          <a:bodyPr/>
          <a:lstStyle/>
          <a:p>
            <a:pPr>
              <a:lnSpc>
                <a:spcPct val="80000"/>
              </a:lnSpc>
            </a:pPr>
            <a:r>
              <a:rPr lang="en-US" dirty="0" smtClean="0"/>
              <a:t>Release shipments to customers in CMOS (Turnover Cargo)</a:t>
            </a:r>
          </a:p>
          <a:p>
            <a:pPr lvl="1">
              <a:lnSpc>
                <a:spcPct val="80000"/>
              </a:lnSpc>
              <a:buFont typeface="Wingdings" pitchFamily="2" charset="2"/>
              <a:buChar char="Ø"/>
            </a:pPr>
            <a:r>
              <a:rPr lang="en-US" sz="2400" dirty="0" smtClean="0"/>
              <a:t>Create and print customer pickup lists from CMOS</a:t>
            </a:r>
          </a:p>
          <a:p>
            <a:pPr lvl="1">
              <a:lnSpc>
                <a:spcPct val="80000"/>
              </a:lnSpc>
              <a:buFont typeface="Wingdings" pitchFamily="2" charset="2"/>
              <a:buChar char="Ø"/>
            </a:pPr>
            <a:r>
              <a:rPr lang="en-US" sz="2400" dirty="0" smtClean="0"/>
              <a:t>Create and maintain customer ID/profile within CMOS (one-time data entry)</a:t>
            </a:r>
          </a:p>
          <a:p>
            <a:pPr>
              <a:lnSpc>
                <a:spcPct val="80000"/>
              </a:lnSpc>
            </a:pPr>
            <a:r>
              <a:rPr lang="en-US" dirty="0" smtClean="0"/>
              <a:t>View, print, and reply to incoming REPSHIPS</a:t>
            </a:r>
          </a:p>
          <a:p>
            <a:pPr>
              <a:lnSpc>
                <a:spcPct val="80000"/>
              </a:lnSpc>
            </a:pPr>
            <a:r>
              <a:rPr lang="en-US" dirty="0" smtClean="0"/>
              <a:t>Automatic update on cargo arrival to IGC</a:t>
            </a:r>
          </a:p>
        </p:txBody>
      </p:sp>
      <p:sp>
        <p:nvSpPr>
          <p:cNvPr id="5" name="12-Point Star 4"/>
          <p:cNvSpPr/>
          <p:nvPr/>
        </p:nvSpPr>
        <p:spPr bwMode="auto">
          <a:xfrm>
            <a:off x="8001000" y="457200"/>
            <a:ext cx="1143000" cy="10668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r>
              <a:rPr lang="en-US" sz="1200" dirty="0">
                <a:latin typeface="Tahoma" charset="0"/>
              </a:rPr>
              <a:t>Positive</a:t>
            </a:r>
          </a:p>
          <a:p>
            <a:pPr algn="ctr">
              <a:defRPr/>
            </a:pPr>
            <a:r>
              <a:rPr lang="en-US" sz="1200" dirty="0">
                <a:latin typeface="Tahoma" charset="0"/>
              </a:rPr>
              <a:t>Delivery</a:t>
            </a:r>
          </a:p>
          <a:p>
            <a:pPr algn="ctr">
              <a:defRPr/>
            </a:pPr>
            <a:r>
              <a:rPr lang="en-US" sz="1200" dirty="0">
                <a:latin typeface="Tahoma" charset="0"/>
              </a:rPr>
              <a:t>Confirmation</a:t>
            </a:r>
          </a:p>
        </p:txBody>
      </p:sp>
      <p:sp>
        <p:nvSpPr>
          <p:cNvPr id="6" name="12-Point Star 5"/>
          <p:cNvSpPr/>
          <p:nvPr/>
        </p:nvSpPr>
        <p:spPr bwMode="auto">
          <a:xfrm>
            <a:off x="7162800" y="5029200"/>
            <a:ext cx="1676400" cy="838200"/>
          </a:xfrm>
          <a:prstGeom prst="star12">
            <a:avLst/>
          </a:prstGeom>
          <a:solidFill>
            <a:srgbClr val="FFC000"/>
          </a:solidFill>
          <a:ln w="9525" cap="flat" cmpd="sng" algn="ctr">
            <a:solidFill>
              <a:schemeClr val="tx1"/>
            </a:solidFill>
            <a:prstDash val="solid"/>
            <a:round/>
            <a:headEnd type="none" w="med" len="med"/>
            <a:tailEnd type="none" w="med" len="med"/>
          </a:ln>
          <a:effectLst/>
        </p:spPr>
        <p:txBody>
          <a:bodyPr wrap="none"/>
          <a:lstStyle/>
          <a:p>
            <a:pPr algn="ctr">
              <a:defRPr/>
            </a:pPr>
            <a:r>
              <a:rPr lang="en-US" sz="1600" dirty="0">
                <a:latin typeface="Tahoma" charset="0"/>
              </a:rPr>
              <a:t>Provides</a:t>
            </a:r>
          </a:p>
          <a:p>
            <a:pPr algn="ctr">
              <a:defRPr/>
            </a:pPr>
            <a:r>
              <a:rPr lang="en-US" sz="1600" dirty="0">
                <a:latin typeface="Tahoma" charset="0"/>
              </a:rPr>
              <a:t>ITV</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Tahoma"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21050</TotalTime>
  <Words>3421</Words>
  <Application>Microsoft Office PowerPoint</Application>
  <PresentationFormat>On-screen Show (4:3)</PresentationFormat>
  <Paragraphs>377</Paragraphs>
  <Slides>19</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ＭＳ Ｐゴシック</vt:lpstr>
      <vt:lpstr>ＭＳ Ｐゴシック</vt:lpstr>
      <vt:lpstr>Arial</vt:lpstr>
      <vt:lpstr>Calibri</vt:lpstr>
      <vt:lpstr>Tahoma</vt:lpstr>
      <vt:lpstr>Times New Roman</vt:lpstr>
      <vt:lpstr>Wingdings</vt:lpstr>
      <vt:lpstr>Default Design</vt:lpstr>
      <vt:lpstr>PowerPoint Presentation</vt:lpstr>
      <vt:lpstr>Overview</vt:lpstr>
      <vt:lpstr>               CMOS</vt:lpstr>
      <vt:lpstr>BLUF</vt:lpstr>
      <vt:lpstr>Current Status</vt:lpstr>
      <vt:lpstr>Current Status 2 of 2 </vt:lpstr>
      <vt:lpstr>Core Capabilities</vt:lpstr>
      <vt:lpstr>Inbound Capabilities (1 of 2)</vt:lpstr>
      <vt:lpstr>Inbound Capabilities (2 of 2)</vt:lpstr>
      <vt:lpstr>Shipment Planning Capabilities</vt:lpstr>
      <vt:lpstr>Outbound Capabilities (1 of 2)</vt:lpstr>
      <vt:lpstr>Outbound Capabilities (2 of 2)</vt:lpstr>
      <vt:lpstr>PowerPoint Presentation</vt:lpstr>
      <vt:lpstr>PowerPoint Presentation</vt:lpstr>
      <vt:lpstr>CMOS v7.7</vt:lpstr>
      <vt:lpstr>CMOS v7.7 (cont’)</vt:lpstr>
      <vt:lpstr>CMOS v7.8</vt:lpstr>
      <vt:lpstr>CMOS Management</vt:lpstr>
      <vt:lpstr>CMOS Assistance</vt:lpstr>
    </vt:vector>
  </TitlesOfParts>
  <Company>HQ SSG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PASCHENR</dc:creator>
  <cp:lastModifiedBy>CHANDLER, VANESSA D MSgt USAF AFGSC AFGSC/A4RE</cp:lastModifiedBy>
  <cp:revision>788</cp:revision>
  <cp:lastPrinted>2013-01-14T18:31:45Z</cp:lastPrinted>
  <dcterms:created xsi:type="dcterms:W3CDTF">2000-12-01T21:11:57Z</dcterms:created>
  <dcterms:modified xsi:type="dcterms:W3CDTF">2016-12-21T19:05:11Z</dcterms:modified>
</cp:coreProperties>
</file>