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3" r:id="rId5"/>
    <p:sldId id="307" r:id="rId6"/>
    <p:sldId id="309" r:id="rId7"/>
    <p:sldId id="308" r:id="rId8"/>
    <p:sldId id="310" r:id="rId9"/>
    <p:sldId id="304" r:id="rId10"/>
    <p:sldId id="303" r:id="rId11"/>
    <p:sldId id="302" r:id="rId12"/>
    <p:sldId id="314" r:id="rId13"/>
    <p:sldId id="311" r:id="rId14"/>
    <p:sldId id="313" r:id="rId15"/>
    <p:sldId id="260" r:id="rId16"/>
    <p:sldId id="261" r:id="rId17"/>
    <p:sldId id="262" r:id="rId18"/>
    <p:sldId id="265" r:id="rId19"/>
    <p:sldId id="301" r:id="rId20"/>
    <p:sldId id="298" r:id="rId21"/>
    <p:sldId id="299" r:id="rId22"/>
    <p:sldId id="267" r:id="rId23"/>
    <p:sldId id="2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 d="1"/>
        <a:sy n="1" d="1"/>
      </p:scale>
      <p:origin x="0" y="0"/>
    </p:cViewPr>
  </p:notesTextViewPr>
  <p:sorterViewPr>
    <p:cViewPr>
      <p:scale>
        <a:sx n="100" d="100"/>
        <a:sy n="100" d="100"/>
      </p:scale>
      <p:origin x="0" y="5592"/>
    </p:cViewPr>
  </p:sorter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heme" Target="theme/theme1.xml"/>
  <Relationship Id="rId28" Type="http://schemas.openxmlformats.org/officeDocument/2006/relationships/tableStyles" Target="tableStyles.xml"/>
  <Relationship Id="rId29" Type="http://schemas.microsoft.com/office/2015/10/relationships/revisionInfo" Target="revisionInfo.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8C6F216-784E-4C29-B167-4E3FA9C3177C}" type="datetimeFigureOut">
              <a:rPr lang="en-GB" smtClean="0"/>
              <a:t>24/05/2017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6CD5C-F2F6-4EF6-B8B5-202E5C8A3106}" type="slidenum">
              <a:rPr lang="en-GB" smtClean="0"/>
              <a:t>‹#›</a:t>
            </a:fld>
            <a:endParaRPr lang="en-GB"/>
          </a:p>
        </p:txBody>
      </p:sp>
    </p:spTree>
    <p:extLst>
      <p:ext uri="{BB962C8B-B14F-4D97-AF65-F5344CB8AC3E}">
        <p14:creationId xmlns:p14="http://schemas.microsoft.com/office/powerpoint/2010/main" val="428480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C6F216-784E-4C29-B167-4E3FA9C3177C}" type="datetimeFigureOut">
              <a:rPr lang="en-GB" smtClean="0"/>
              <a:t>24/05/2017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6CD5C-F2F6-4EF6-B8B5-202E5C8A3106}" type="slidenum">
              <a:rPr lang="en-GB" smtClean="0"/>
              <a:t>‹#›</a:t>
            </a:fld>
            <a:endParaRPr lang="en-GB"/>
          </a:p>
        </p:txBody>
      </p:sp>
    </p:spTree>
    <p:extLst>
      <p:ext uri="{BB962C8B-B14F-4D97-AF65-F5344CB8AC3E}">
        <p14:creationId xmlns:p14="http://schemas.microsoft.com/office/powerpoint/2010/main" val="1173671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C6F216-784E-4C29-B167-4E3FA9C3177C}" type="datetimeFigureOut">
              <a:rPr lang="en-GB" smtClean="0"/>
              <a:t>24/05/2017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6CD5C-F2F6-4EF6-B8B5-202E5C8A3106}" type="slidenum">
              <a:rPr lang="en-GB" smtClean="0"/>
              <a:t>‹#›</a:t>
            </a:fld>
            <a:endParaRPr lang="en-GB"/>
          </a:p>
        </p:txBody>
      </p:sp>
    </p:spTree>
    <p:extLst>
      <p:ext uri="{BB962C8B-B14F-4D97-AF65-F5344CB8AC3E}">
        <p14:creationId xmlns:p14="http://schemas.microsoft.com/office/powerpoint/2010/main" val="136771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C6F216-784E-4C29-B167-4E3FA9C3177C}" type="datetimeFigureOut">
              <a:rPr lang="en-GB" smtClean="0"/>
              <a:t>24/05/2017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6CD5C-F2F6-4EF6-B8B5-202E5C8A3106}" type="slidenum">
              <a:rPr lang="en-GB" smtClean="0"/>
              <a:t>‹#›</a:t>
            </a:fld>
            <a:endParaRPr lang="en-GB"/>
          </a:p>
        </p:txBody>
      </p:sp>
    </p:spTree>
    <p:extLst>
      <p:ext uri="{BB962C8B-B14F-4D97-AF65-F5344CB8AC3E}">
        <p14:creationId xmlns:p14="http://schemas.microsoft.com/office/powerpoint/2010/main" val="196520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C6F216-784E-4C29-B167-4E3FA9C3177C}" type="datetimeFigureOut">
              <a:rPr lang="en-GB" smtClean="0"/>
              <a:t>24/05/2017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6CD5C-F2F6-4EF6-B8B5-202E5C8A3106}" type="slidenum">
              <a:rPr lang="en-GB" smtClean="0"/>
              <a:t>‹#›</a:t>
            </a:fld>
            <a:endParaRPr lang="en-GB"/>
          </a:p>
        </p:txBody>
      </p:sp>
    </p:spTree>
    <p:extLst>
      <p:ext uri="{BB962C8B-B14F-4D97-AF65-F5344CB8AC3E}">
        <p14:creationId xmlns:p14="http://schemas.microsoft.com/office/powerpoint/2010/main" val="3482451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8C6F216-784E-4C29-B167-4E3FA9C3177C}" type="datetimeFigureOut">
              <a:rPr lang="en-GB" smtClean="0"/>
              <a:t>24/05/2017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6CD5C-F2F6-4EF6-B8B5-202E5C8A3106}" type="slidenum">
              <a:rPr lang="en-GB" smtClean="0"/>
              <a:t>‹#›</a:t>
            </a:fld>
            <a:endParaRPr lang="en-GB"/>
          </a:p>
        </p:txBody>
      </p:sp>
    </p:spTree>
    <p:extLst>
      <p:ext uri="{BB962C8B-B14F-4D97-AF65-F5344CB8AC3E}">
        <p14:creationId xmlns:p14="http://schemas.microsoft.com/office/powerpoint/2010/main" val="26621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8C6F216-784E-4C29-B167-4E3FA9C3177C}" type="datetimeFigureOut">
              <a:rPr lang="en-GB" smtClean="0"/>
              <a:t>24/05/2017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06CD5C-F2F6-4EF6-B8B5-202E5C8A3106}" type="slidenum">
              <a:rPr lang="en-GB" smtClean="0"/>
              <a:t>‹#›</a:t>
            </a:fld>
            <a:endParaRPr lang="en-GB"/>
          </a:p>
        </p:txBody>
      </p:sp>
    </p:spTree>
    <p:extLst>
      <p:ext uri="{BB962C8B-B14F-4D97-AF65-F5344CB8AC3E}">
        <p14:creationId xmlns:p14="http://schemas.microsoft.com/office/powerpoint/2010/main" val="2312447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8C6F216-784E-4C29-B167-4E3FA9C3177C}" type="datetimeFigureOut">
              <a:rPr lang="en-GB" smtClean="0"/>
              <a:t>24/05/2017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06CD5C-F2F6-4EF6-B8B5-202E5C8A3106}" type="slidenum">
              <a:rPr lang="en-GB" smtClean="0"/>
              <a:t>‹#›</a:t>
            </a:fld>
            <a:endParaRPr lang="en-GB"/>
          </a:p>
        </p:txBody>
      </p:sp>
    </p:spTree>
    <p:extLst>
      <p:ext uri="{BB962C8B-B14F-4D97-AF65-F5344CB8AC3E}">
        <p14:creationId xmlns:p14="http://schemas.microsoft.com/office/powerpoint/2010/main" val="4245860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C6F216-784E-4C29-B167-4E3FA9C3177C}" type="datetimeFigureOut">
              <a:rPr lang="en-GB" smtClean="0"/>
              <a:t>24/05/2017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06CD5C-F2F6-4EF6-B8B5-202E5C8A3106}" type="slidenum">
              <a:rPr lang="en-GB" smtClean="0"/>
              <a:t>‹#›</a:t>
            </a:fld>
            <a:endParaRPr lang="en-GB"/>
          </a:p>
        </p:txBody>
      </p:sp>
    </p:spTree>
    <p:extLst>
      <p:ext uri="{BB962C8B-B14F-4D97-AF65-F5344CB8AC3E}">
        <p14:creationId xmlns:p14="http://schemas.microsoft.com/office/powerpoint/2010/main" val="247633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C6F216-784E-4C29-B167-4E3FA9C3177C}" type="datetimeFigureOut">
              <a:rPr lang="en-GB" smtClean="0"/>
              <a:t>24/05/2017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6CD5C-F2F6-4EF6-B8B5-202E5C8A3106}" type="slidenum">
              <a:rPr lang="en-GB" smtClean="0"/>
              <a:t>‹#›</a:t>
            </a:fld>
            <a:endParaRPr lang="en-GB"/>
          </a:p>
        </p:txBody>
      </p:sp>
    </p:spTree>
    <p:extLst>
      <p:ext uri="{BB962C8B-B14F-4D97-AF65-F5344CB8AC3E}">
        <p14:creationId xmlns:p14="http://schemas.microsoft.com/office/powerpoint/2010/main" val="52358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C6F216-784E-4C29-B167-4E3FA9C3177C}" type="datetimeFigureOut">
              <a:rPr lang="en-GB" smtClean="0"/>
              <a:t>24/05/2017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6CD5C-F2F6-4EF6-B8B5-202E5C8A3106}" type="slidenum">
              <a:rPr lang="en-GB" smtClean="0"/>
              <a:t>‹#›</a:t>
            </a:fld>
            <a:endParaRPr lang="en-GB"/>
          </a:p>
        </p:txBody>
      </p:sp>
    </p:spTree>
    <p:extLst>
      <p:ext uri="{BB962C8B-B14F-4D97-AF65-F5344CB8AC3E}">
        <p14:creationId xmlns:p14="http://schemas.microsoft.com/office/powerpoint/2010/main" val="2349297663"/>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6F216-784E-4C29-B167-4E3FA9C3177C}" type="datetimeFigureOut">
              <a:rPr lang="en-GB" smtClean="0"/>
              <a:t>24/05/2017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6CD5C-F2F6-4EF6-B8B5-202E5C8A3106}" type="slidenum">
              <a:rPr lang="en-GB" smtClean="0"/>
              <a:t>‹#›</a:t>
            </a:fld>
            <a:endParaRPr lang="en-GB"/>
          </a:p>
        </p:txBody>
      </p:sp>
    </p:spTree>
    <p:extLst>
      <p:ext uri="{BB962C8B-B14F-4D97-AF65-F5344CB8AC3E}">
        <p14:creationId xmlns:p14="http://schemas.microsoft.com/office/powerpoint/2010/main" val="1351517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hyperlink" TargetMode="External" Target="https://www.theguardian.com/world/bahamas"/>
  <Relationship Id="rId3" Type="http://schemas.openxmlformats.org/officeDocument/2006/relationships/hyperlink" TargetMode="External" Target="https://www.youtube.com/watch?v=mz5kY3RsmKo"/>
  <Relationship Id="rId4" Type="http://schemas.openxmlformats.org/officeDocument/2006/relationships/hyperlink" TargetMode="External" Target="http://www.vanityfair.com/style/2017/04/bella-hadid-emily-ratajkowski-fyre-festival-exumas-bahamas"/>
  <Relationship Id="rId5" Type="http://schemas.openxmlformats.org/officeDocument/2006/relationships/image" Target="../media/image7.jpeg"/>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hyperlink" TargetMode="External" Target="http://nymag.com/thecut/2017/04/fyre-festival-exumas-bahamas-disaster.html?mid=twitter_nymag"/>
  <Relationship Id="rId3" Type="http://schemas.openxmlformats.org/officeDocument/2006/relationships/hyperlink" TargetMode="External" Target="http://www.refinery29.com/2017/04/152225/fyre-festival-chaos-bella-hadid"/>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8.jpe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9.jpeg"/>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hyperlink" TargetMode="External" Target="https://twitter.com/Ruleyork/status/858025172942675968"/>
  <Relationship Id="rId3" Type="http://schemas.openxmlformats.org/officeDocument/2006/relationships/image" Target="../media/image10.jpeg"/>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11.jpe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3.jpeg"/>
</Relationships>

</file>

<file path=ppt/slides/_rels/slide7.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4.png"/>
</Relationships>

</file>

<file path=ppt/slides/_rels/slide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0648"/>
            <a:ext cx="7918648" cy="1368151"/>
          </a:xfrm>
        </p:spPr>
        <p:txBody>
          <a:bodyPr>
            <a:normAutofit fontScale="90000"/>
          </a:bodyPr>
          <a:lstStyle/>
          <a:p>
            <a:br>
              <a:rPr lang="en-GB" sz="3100" dirty="0"/>
            </a:br>
            <a:r>
              <a:rPr lang="en-GB" sz="3100" dirty="0"/>
              <a:t>Managing Festivals, Events and Creative Performances and Managing Museums and Cultural Heritage Sites</a:t>
            </a:r>
            <a:br>
              <a:rPr lang="en-GB" b="1" dirty="0"/>
            </a:br>
            <a:endParaRPr lang="en-GB" dirty="0"/>
          </a:p>
        </p:txBody>
      </p:sp>
      <p:sp>
        <p:nvSpPr>
          <p:cNvPr id="3" name="Subtitle 2"/>
          <p:cNvSpPr>
            <a:spLocks noGrp="1"/>
          </p:cNvSpPr>
          <p:nvPr>
            <p:ph type="subTitle" idx="1"/>
          </p:nvPr>
        </p:nvSpPr>
        <p:spPr>
          <a:xfrm>
            <a:off x="1561476" y="5229200"/>
            <a:ext cx="6314979" cy="1392560"/>
          </a:xfrm>
        </p:spPr>
        <p:txBody>
          <a:bodyPr>
            <a:normAutofit fontScale="92500" lnSpcReduction="20000"/>
          </a:bodyPr>
          <a:lstStyle/>
          <a:p>
            <a:r>
              <a:rPr lang="en-GB" dirty="0"/>
              <a:t>Revise and review </a:t>
            </a:r>
          </a:p>
          <a:p>
            <a:r>
              <a:rPr lang="en-GB" dirty="0"/>
              <a:t>4/5/2017</a:t>
            </a:r>
          </a:p>
          <a:p>
            <a:r>
              <a:rPr lang="en-GB" dirty="0"/>
              <a:t>MGT 6121</a:t>
            </a:r>
          </a:p>
          <a:p>
            <a:endParaRPr lang="en-GB" dirty="0"/>
          </a:p>
        </p:txBody>
      </p:sp>
      <p:pic>
        <p:nvPicPr>
          <p:cNvPr id="1026" name="Picture 2" descr="C:\Users\ec1ejc\Desktop\horse-year-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72816"/>
            <a:ext cx="5400600"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532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Fyre</a:t>
            </a:r>
            <a:r>
              <a:rPr lang="en-GB" dirty="0"/>
              <a:t> Festival </a:t>
            </a:r>
          </a:p>
        </p:txBody>
      </p:sp>
      <p:sp>
        <p:nvSpPr>
          <p:cNvPr id="3" name="Content Placeholder 2"/>
          <p:cNvSpPr>
            <a:spLocks noGrp="1"/>
          </p:cNvSpPr>
          <p:nvPr>
            <p:ph sz="half" idx="1"/>
          </p:nvPr>
        </p:nvSpPr>
        <p:spPr/>
        <p:txBody>
          <a:bodyPr>
            <a:normAutofit fontScale="70000" lnSpcReduction="20000"/>
          </a:bodyPr>
          <a:lstStyle/>
          <a:p>
            <a:r>
              <a:rPr lang="en-GB" dirty="0"/>
              <a:t>The organisers of a luxury music festival in the </a:t>
            </a:r>
            <a:r>
              <a:rPr lang="en-GB" dirty="0">
                <a:hlinkClick r:id="rId2"/>
              </a:rPr>
              <a:t>Bahamas</a:t>
            </a:r>
            <a:r>
              <a:rPr lang="en-GB" dirty="0"/>
              <a:t> have apologised after the event descended into chaos, drawing comparisons to The Hunger Games and The Lord of The Flies.</a:t>
            </a:r>
          </a:p>
          <a:p>
            <a:r>
              <a:rPr lang="en-GB" dirty="0" err="1"/>
              <a:t>Fyre</a:t>
            </a:r>
            <a:r>
              <a:rPr lang="en-GB" dirty="0"/>
              <a:t> Festival, on the private Great </a:t>
            </a:r>
            <a:r>
              <a:rPr lang="en-GB" dirty="0" err="1"/>
              <a:t>Exumas</a:t>
            </a:r>
            <a:r>
              <a:rPr lang="en-GB" dirty="0"/>
              <a:t> island, had been </a:t>
            </a:r>
            <a:r>
              <a:rPr lang="en-GB" dirty="0">
                <a:hlinkClick r:id="rId3"/>
              </a:rPr>
              <a:t>billed as a “cultural moment”</a:t>
            </a:r>
            <a:r>
              <a:rPr lang="en-GB" dirty="0"/>
              <a:t> for </a:t>
            </a:r>
            <a:r>
              <a:rPr lang="en-GB" dirty="0" err="1"/>
              <a:t>monied</a:t>
            </a:r>
            <a:r>
              <a:rPr lang="en-GB" dirty="0"/>
              <a:t> millennials, with tickets costing up to $12,780 for a four-person package. It was </a:t>
            </a:r>
            <a:r>
              <a:rPr lang="en-GB" dirty="0">
                <a:hlinkClick r:id="rId4"/>
              </a:rPr>
              <a:t>heavily promoted on Instagram</a:t>
            </a:r>
            <a:r>
              <a:rPr lang="en-GB" dirty="0"/>
              <a:t> as an opportunity to mingle with models and “influencers”, including Kendall Jenner, Bella </a:t>
            </a:r>
            <a:r>
              <a:rPr lang="en-GB" dirty="0" err="1"/>
              <a:t>Hadid</a:t>
            </a:r>
            <a:r>
              <a:rPr lang="en-GB" dirty="0"/>
              <a:t> and Emily </a:t>
            </a:r>
            <a:r>
              <a:rPr lang="en-GB" dirty="0" err="1"/>
              <a:t>Ratajkowski</a:t>
            </a:r>
            <a:r>
              <a:rPr lang="en-GB" dirty="0"/>
              <a:t>.</a:t>
            </a:r>
          </a:p>
          <a:p>
            <a:endParaRPr lang="en-GB" dirty="0"/>
          </a:p>
        </p:txBody>
      </p:sp>
      <p:pic>
        <p:nvPicPr>
          <p:cNvPr id="3074" name="Picture 2" descr="C:\Users\Liz Carnegie\Desktop\4f83bea8-8ea1-4d8a-9481-aae429558c28-fyre.jp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876800" y="2133600"/>
            <a:ext cx="4038600" cy="223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466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Fyre</a:t>
            </a:r>
            <a:r>
              <a:rPr lang="en-GB" dirty="0"/>
              <a:t> festival </a:t>
            </a:r>
          </a:p>
        </p:txBody>
      </p:sp>
      <p:sp>
        <p:nvSpPr>
          <p:cNvPr id="3" name="Content Placeholder 2"/>
          <p:cNvSpPr>
            <a:spLocks noGrp="1"/>
          </p:cNvSpPr>
          <p:nvPr>
            <p:ph idx="1"/>
          </p:nvPr>
        </p:nvSpPr>
        <p:spPr/>
        <p:txBody>
          <a:bodyPr>
            <a:normAutofit fontScale="85000" lnSpcReduction="10000"/>
          </a:bodyPr>
          <a:lstStyle/>
          <a:p>
            <a:r>
              <a:rPr lang="en-GB" dirty="0">
                <a:hlinkClick r:id="rId2"/>
              </a:rPr>
              <a:t>http://nymag.com/thecut/2017/04/fyre-festival-exumas-bahamas-disaster.html?mid=twitter_nymag</a:t>
            </a:r>
            <a:endParaRPr lang="en-GB" dirty="0"/>
          </a:p>
          <a:p>
            <a:endParaRPr lang="en-GB" dirty="0"/>
          </a:p>
          <a:p>
            <a:r>
              <a:rPr lang="en-GB" b="1" dirty="0" err="1"/>
              <a:t>Ja</a:t>
            </a:r>
            <a:r>
              <a:rPr lang="en-GB" b="1" dirty="0"/>
              <a:t> Rule 'heartbroken' after </a:t>
            </a:r>
            <a:r>
              <a:rPr lang="en-GB" b="1" dirty="0" err="1"/>
              <a:t>Fyre</a:t>
            </a:r>
            <a:r>
              <a:rPr lang="en-GB" b="1" dirty="0"/>
              <a:t> Festival descends into disaster </a:t>
            </a:r>
            <a:r>
              <a:rPr lang="en-GB" dirty="0" err="1"/>
              <a:t>Fyre</a:t>
            </a:r>
            <a:r>
              <a:rPr lang="en-GB" dirty="0"/>
              <a:t> Festival, billed as an ultra-luxury destination music experience, was </a:t>
            </a:r>
            <a:r>
              <a:rPr lang="en-GB" dirty="0">
                <a:hlinkClick r:id="rId3"/>
              </a:rPr>
              <a:t>cancelled before it even started</a:t>
            </a:r>
            <a:r>
              <a:rPr lang="en-GB" dirty="0"/>
              <a:t>.</a:t>
            </a:r>
            <a:endParaRPr lang="en-GB" b="1" dirty="0"/>
          </a:p>
          <a:p>
            <a:endParaRPr lang="en-GB" dirty="0"/>
          </a:p>
          <a:p>
            <a:r>
              <a:rPr lang="en-GB" dirty="0"/>
              <a:t>https://www.theguardian.com/world/2017/apr/29/ja-rule-heartbroken-after-fyre-festival-descends-into-disaster</a:t>
            </a:r>
          </a:p>
        </p:txBody>
      </p:sp>
    </p:spTree>
    <p:extLst>
      <p:ext uri="{BB962C8B-B14F-4D97-AF65-F5344CB8AC3E}">
        <p14:creationId xmlns:p14="http://schemas.microsoft.com/office/powerpoint/2010/main" val="892739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iz Carnegie\Desktop\fyre-festival-meme-640x480.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153400" cy="6113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925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C:\Users\Liz Carnegie\Desktop\149342368376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946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a:t>Ja</a:t>
            </a:r>
            <a:r>
              <a:rPr lang="en-GB" dirty="0"/>
              <a:t> Rule says sorry</a:t>
            </a:r>
          </a:p>
        </p:txBody>
      </p:sp>
      <p:sp>
        <p:nvSpPr>
          <p:cNvPr id="5" name="Content Placeholder 4"/>
          <p:cNvSpPr>
            <a:spLocks noGrp="1"/>
          </p:cNvSpPr>
          <p:nvPr>
            <p:ph sz="half" idx="1"/>
          </p:nvPr>
        </p:nvSpPr>
        <p:spPr/>
        <p:txBody>
          <a:bodyPr/>
          <a:lstStyle/>
          <a:p>
            <a:r>
              <a:rPr lang="en-GB" dirty="0"/>
              <a:t>The festival has since been postponed and </a:t>
            </a:r>
            <a:r>
              <a:rPr lang="en-GB" dirty="0" err="1"/>
              <a:t>Ja</a:t>
            </a:r>
            <a:r>
              <a:rPr lang="en-GB" dirty="0"/>
              <a:t> Rule </a:t>
            </a:r>
            <a:r>
              <a:rPr lang="en-GB" dirty="0">
                <a:hlinkClick r:id="rId2"/>
              </a:rPr>
              <a:t>posted an apology on Twitter</a:t>
            </a:r>
            <a:r>
              <a:rPr lang="en-GB" dirty="0"/>
              <a:t> that reads, “I truly apologize as this is NOT MY FAULT.”</a:t>
            </a:r>
          </a:p>
        </p:txBody>
      </p:sp>
      <p:pic>
        <p:nvPicPr>
          <p:cNvPr id="7" name="Picture 2" descr="C:\Users\Liz Carnegie\Desktop\28-ja-rule.w710.h47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953000" y="2286000"/>
            <a:ext cx="3792620" cy="252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424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So…. This module aims to provide you with the ability to:</a:t>
            </a:r>
          </a:p>
        </p:txBody>
      </p:sp>
      <p:sp>
        <p:nvSpPr>
          <p:cNvPr id="3" name="Content Placeholder 2"/>
          <p:cNvSpPr>
            <a:spLocks noGrp="1"/>
          </p:cNvSpPr>
          <p:nvPr>
            <p:ph idx="1"/>
          </p:nvPr>
        </p:nvSpPr>
        <p:spPr/>
        <p:txBody>
          <a:bodyPr>
            <a:normAutofit fontScale="85000" lnSpcReduction="20000"/>
          </a:bodyPr>
          <a:lstStyle/>
          <a:p>
            <a:pPr lvl="0"/>
            <a:r>
              <a:rPr lang="en-GB" dirty="0"/>
              <a:t>To develop a critical understanding of the emergence, scale, scope and structure of Creative and Cultural Industries related art fairs, festivals and exhibitions and artistic performances</a:t>
            </a:r>
          </a:p>
          <a:p>
            <a:pPr lvl="0"/>
            <a:r>
              <a:rPr lang="en-GB" dirty="0"/>
              <a:t> To critically examine the key management issues, trends and impacts of digital developments on art fairs, festivals exhibitions and artistic performances at local, national and international levels.</a:t>
            </a:r>
          </a:p>
          <a:p>
            <a:pPr lvl="0"/>
            <a:r>
              <a:rPr lang="en-GB" dirty="0"/>
              <a:t>To critically evaluate art fairs, festivals exhibitions and artistic performances  as tools for audience development, cultural regeneration and cultural tourism. </a:t>
            </a:r>
          </a:p>
          <a:p>
            <a:endParaRPr lang="en-GB" dirty="0"/>
          </a:p>
        </p:txBody>
      </p:sp>
    </p:spTree>
    <p:extLst>
      <p:ext uri="{BB962C8B-B14F-4D97-AF65-F5344CB8AC3E}">
        <p14:creationId xmlns:p14="http://schemas.microsoft.com/office/powerpoint/2010/main" val="195720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Festivals and Events</a:t>
            </a:r>
          </a:p>
        </p:txBody>
      </p:sp>
      <p:sp>
        <p:nvSpPr>
          <p:cNvPr id="3" name="Content Placeholder 2"/>
          <p:cNvSpPr>
            <a:spLocks noGrp="1"/>
          </p:cNvSpPr>
          <p:nvPr>
            <p:ph idx="1"/>
          </p:nvPr>
        </p:nvSpPr>
        <p:spPr/>
        <p:txBody>
          <a:bodyPr/>
          <a:lstStyle/>
          <a:p>
            <a:r>
              <a:rPr lang="en-GB" dirty="0"/>
              <a:t>Social habitus (Bourdieu)</a:t>
            </a:r>
          </a:p>
          <a:p>
            <a:r>
              <a:rPr lang="en-GB" dirty="0"/>
              <a:t>Time out of daily life</a:t>
            </a:r>
          </a:p>
          <a:p>
            <a:r>
              <a:rPr lang="en-GB" dirty="0"/>
              <a:t>Tribalism (gatherings of like minded people - music festival, opera) </a:t>
            </a:r>
          </a:p>
          <a:p>
            <a:r>
              <a:rPr lang="en-GB" dirty="0"/>
              <a:t>Signals a cultured people- city spaces</a:t>
            </a:r>
          </a:p>
          <a:p>
            <a:r>
              <a:rPr lang="en-GB" dirty="0"/>
              <a:t>Art is a currency in society</a:t>
            </a:r>
          </a:p>
          <a:p>
            <a:r>
              <a:rPr lang="en-GB" dirty="0"/>
              <a:t>Art spaces have high social standing.</a:t>
            </a:r>
          </a:p>
        </p:txBody>
      </p:sp>
    </p:spTree>
    <p:extLst>
      <p:ext uri="{BB962C8B-B14F-4D97-AF65-F5344CB8AC3E}">
        <p14:creationId xmlns:p14="http://schemas.microsoft.com/office/powerpoint/2010/main" val="102165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At end of module you should be able to:</a:t>
            </a:r>
          </a:p>
        </p:txBody>
      </p:sp>
      <p:sp>
        <p:nvSpPr>
          <p:cNvPr id="3" name="Content Placeholder 2"/>
          <p:cNvSpPr>
            <a:spLocks noGrp="1"/>
          </p:cNvSpPr>
          <p:nvPr>
            <p:ph idx="1"/>
          </p:nvPr>
        </p:nvSpPr>
        <p:spPr/>
        <p:txBody>
          <a:bodyPr>
            <a:normAutofit fontScale="92500"/>
          </a:bodyPr>
          <a:lstStyle/>
          <a:p>
            <a:pPr lvl="0"/>
            <a:r>
              <a:rPr lang="en-GB" dirty="0"/>
              <a:t>Critically analyse the political, economic, socio-cultural and environmental impacts of art fairs, festivals exhibitions and artistic performances within a range of different global contexts.</a:t>
            </a:r>
          </a:p>
          <a:p>
            <a:pPr lvl="0"/>
            <a:r>
              <a:rPr lang="en-GB" dirty="0"/>
              <a:t>Demonstrate a critical understanding of the management issues and impacts of festivals and cultural events. </a:t>
            </a:r>
          </a:p>
          <a:p>
            <a:pPr lvl="0"/>
            <a:r>
              <a:rPr lang="en-GB" dirty="0"/>
              <a:t>Understand the significance of visitor demand and behaviour in influencing the `marketplace’. </a:t>
            </a:r>
          </a:p>
          <a:p>
            <a:endParaRPr lang="en-GB" dirty="0"/>
          </a:p>
        </p:txBody>
      </p:sp>
    </p:spTree>
    <p:extLst>
      <p:ext uri="{BB962C8B-B14F-4D97-AF65-F5344CB8AC3E}">
        <p14:creationId xmlns:p14="http://schemas.microsoft.com/office/powerpoint/2010/main" val="496598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Festival and Events definitions</a:t>
            </a:r>
          </a:p>
        </p:txBody>
      </p:sp>
      <p:sp>
        <p:nvSpPr>
          <p:cNvPr id="3" name="Content Placeholder 2"/>
          <p:cNvSpPr>
            <a:spLocks noGrp="1"/>
          </p:cNvSpPr>
          <p:nvPr>
            <p:ph idx="1"/>
          </p:nvPr>
        </p:nvSpPr>
        <p:spPr/>
        <p:txBody>
          <a:bodyPr>
            <a:normAutofit lnSpcReduction="10000"/>
          </a:bodyPr>
          <a:lstStyle/>
          <a:p>
            <a:r>
              <a:rPr lang="en-GB" dirty="0"/>
              <a:t>Hallmark, mega, major, local, community</a:t>
            </a:r>
          </a:p>
          <a:p>
            <a:r>
              <a:rPr lang="en-GB" dirty="0"/>
              <a:t>What do organisations, places aspire to?</a:t>
            </a:r>
          </a:p>
          <a:p>
            <a:r>
              <a:rPr lang="en-GB" dirty="0"/>
              <a:t>What the social purpose of the event</a:t>
            </a:r>
          </a:p>
          <a:p>
            <a:r>
              <a:rPr lang="en-GB" dirty="0"/>
              <a:t>Economic purpose</a:t>
            </a:r>
          </a:p>
          <a:p>
            <a:r>
              <a:rPr lang="en-GB" dirty="0"/>
              <a:t>Tourism</a:t>
            </a:r>
          </a:p>
          <a:p>
            <a:r>
              <a:rPr lang="en-GB" dirty="0"/>
              <a:t>Unity/community</a:t>
            </a:r>
          </a:p>
          <a:p>
            <a:r>
              <a:rPr lang="en-GB" dirty="0"/>
              <a:t>Showcase cultures- </a:t>
            </a:r>
            <a:r>
              <a:rPr lang="en-GB" dirty="0" err="1"/>
              <a:t>Mela</a:t>
            </a:r>
            <a:r>
              <a:rPr lang="en-GB" dirty="0"/>
              <a:t>/ carnival</a:t>
            </a:r>
          </a:p>
          <a:p>
            <a:r>
              <a:rPr lang="en-GB" dirty="0"/>
              <a:t>Movement of peoples, ideas, events?</a:t>
            </a:r>
          </a:p>
        </p:txBody>
      </p:sp>
    </p:spTree>
    <p:extLst>
      <p:ext uri="{BB962C8B-B14F-4D97-AF65-F5344CB8AC3E}">
        <p14:creationId xmlns:p14="http://schemas.microsoft.com/office/powerpoint/2010/main" val="2476042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Theory into practice </a:t>
            </a:r>
          </a:p>
        </p:txBody>
      </p:sp>
      <p:sp>
        <p:nvSpPr>
          <p:cNvPr id="3" name="Content Placeholder 2"/>
          <p:cNvSpPr>
            <a:spLocks noGrp="1"/>
          </p:cNvSpPr>
          <p:nvPr>
            <p:ph sz="half" idx="1"/>
          </p:nvPr>
        </p:nvSpPr>
        <p:spPr/>
        <p:txBody>
          <a:bodyPr>
            <a:normAutofit fontScale="70000" lnSpcReduction="20000"/>
          </a:bodyPr>
          <a:lstStyle/>
          <a:p>
            <a:r>
              <a:rPr lang="en-GB" dirty="0"/>
              <a:t>We visited local and national spaces – backstage/frontstage</a:t>
            </a:r>
          </a:p>
          <a:p>
            <a:r>
              <a:rPr lang="en-GB" dirty="0"/>
              <a:t>Tramlines </a:t>
            </a:r>
          </a:p>
          <a:p>
            <a:r>
              <a:rPr lang="en-GB" dirty="0"/>
              <a:t>Hull – Freedom Festival, </a:t>
            </a:r>
            <a:r>
              <a:rPr lang="en-GB" dirty="0" err="1"/>
              <a:t>Kardomah</a:t>
            </a:r>
            <a:r>
              <a:rPr lang="en-GB" dirty="0"/>
              <a:t> </a:t>
            </a:r>
          </a:p>
          <a:p>
            <a:r>
              <a:rPr lang="en-GB" dirty="0"/>
              <a:t>Exhibition venues – Millennium Galleries </a:t>
            </a:r>
          </a:p>
          <a:p>
            <a:r>
              <a:rPr lang="en-GB" dirty="0"/>
              <a:t>National Theatre – London</a:t>
            </a:r>
          </a:p>
          <a:p>
            <a:r>
              <a:rPr lang="en-GB" dirty="0"/>
              <a:t>BFI</a:t>
            </a:r>
          </a:p>
          <a:p>
            <a:r>
              <a:rPr lang="en-GB" dirty="0"/>
              <a:t>Looked at how festivals, events and creative performances are linked to tourism, localities, international strategies, we were concerned with audiences and development strategies </a:t>
            </a:r>
          </a:p>
        </p:txBody>
      </p:sp>
      <p:pic>
        <p:nvPicPr>
          <p:cNvPr id="6146" name="Picture 2" descr="C:\Users\Liz Carnegie\Desktop\C6ecA88XEAEjwJg.jpg large.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71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p:txBody>
          <a:bodyPr/>
          <a:lstStyle/>
          <a:p>
            <a:r>
              <a:rPr lang="en-GB" altLang="en-US" i="1" dirty="0"/>
              <a:t>Now, it’s festivals, festivals everywhere. Big ones, small ones, wild ones, silly ones, dutiful ones, pretentious ones, phony ones. Many have lost purpose and direction, not to mention individual profile. Place a potted palm near the box office, double the ticket prices and – whoopee – we have a festival!" </a:t>
            </a:r>
            <a:r>
              <a:rPr lang="en-GB" altLang="en-US" dirty="0"/>
              <a:t>(Bernheimer, 2003, </a:t>
            </a:r>
            <a:r>
              <a:rPr lang="en-GB" altLang="en-US" i="1" dirty="0"/>
              <a:t>Financial Times</a:t>
            </a:r>
            <a:r>
              <a:rPr lang="en-GB" altLang="en-US" dirty="0"/>
              <a:t>, W21) </a:t>
            </a:r>
          </a:p>
          <a:p>
            <a:endParaRPr lang="en-GB" dirty="0"/>
          </a:p>
        </p:txBody>
      </p:sp>
    </p:spTree>
    <p:extLst>
      <p:ext uri="{BB962C8B-B14F-4D97-AF65-F5344CB8AC3E}">
        <p14:creationId xmlns:p14="http://schemas.microsoft.com/office/powerpoint/2010/main" val="918379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a:t>
            </a:r>
          </a:p>
        </p:txBody>
      </p:sp>
      <p:sp>
        <p:nvSpPr>
          <p:cNvPr id="3" name="Content Placeholder 2"/>
          <p:cNvSpPr>
            <a:spLocks noGrp="1"/>
          </p:cNvSpPr>
          <p:nvPr>
            <p:ph idx="1"/>
          </p:nvPr>
        </p:nvSpPr>
        <p:spPr/>
        <p:txBody>
          <a:bodyPr>
            <a:normAutofit/>
          </a:bodyPr>
          <a:lstStyle/>
          <a:p>
            <a:r>
              <a:rPr lang="en-GB" sz="5000" dirty="0"/>
              <a:t>A 3000 word individual summative assessment which will cover learning outcomes 1-3</a:t>
            </a:r>
          </a:p>
          <a:p>
            <a:pPr marL="0" indent="0">
              <a:buNone/>
            </a:pPr>
            <a:r>
              <a:rPr lang="en-GB" sz="5000" dirty="0"/>
              <a:t> </a:t>
            </a:r>
          </a:p>
          <a:p>
            <a:pPr marL="0" indent="0">
              <a:buNone/>
            </a:pPr>
            <a:endParaRPr lang="en-GB" sz="5000" dirty="0"/>
          </a:p>
          <a:p>
            <a:endParaRPr lang="en-GB" dirty="0"/>
          </a:p>
        </p:txBody>
      </p:sp>
    </p:spTree>
    <p:extLst>
      <p:ext uri="{BB962C8B-B14F-4D97-AF65-F5344CB8AC3E}">
        <p14:creationId xmlns:p14="http://schemas.microsoft.com/office/powerpoint/2010/main" val="890315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Essay </a:t>
            </a:r>
            <a:r>
              <a:rPr lang="en-US" altLang="zh-CN" dirty="0"/>
              <a:t>topic</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sz="5100" b="1" dirty="0"/>
              <a:t>Critically appraise the development, organisation and success of one MEGA or MAJOR recurring event. (Examples of suitable events might </a:t>
            </a:r>
            <a:endParaRPr lang="en-GB" sz="5100" dirty="0"/>
          </a:p>
          <a:p>
            <a:pPr marL="0" indent="0">
              <a:buNone/>
            </a:pPr>
            <a:r>
              <a:rPr lang="en-GB" sz="5100" b="1" dirty="0"/>
              <a:t>be the Venice Biennale, Edinburgh Festival or major sporting event such as Olympics)</a:t>
            </a:r>
            <a:endParaRPr lang="en-GB" sz="5100" dirty="0"/>
          </a:p>
          <a:p>
            <a:pPr marL="0" indent="0">
              <a:buNone/>
            </a:pPr>
            <a:r>
              <a:rPr lang="en-GB" sz="5100" b="1" dirty="0"/>
              <a:t> </a:t>
            </a:r>
            <a:endParaRPr lang="en-GB" sz="5100" dirty="0"/>
          </a:p>
          <a:p>
            <a:pPr marL="0" indent="0">
              <a:buNone/>
            </a:pPr>
            <a:endParaRPr lang="en-GB" dirty="0"/>
          </a:p>
        </p:txBody>
      </p:sp>
    </p:spTree>
    <p:extLst>
      <p:ext uri="{BB962C8B-B14F-4D97-AF65-F5344CB8AC3E}">
        <p14:creationId xmlns:p14="http://schemas.microsoft.com/office/powerpoint/2010/main" val="930279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Structure reminder</a:t>
            </a:r>
          </a:p>
        </p:txBody>
      </p:sp>
      <p:sp>
        <p:nvSpPr>
          <p:cNvPr id="3" name="Content Placeholder 2"/>
          <p:cNvSpPr>
            <a:spLocks noGrp="1"/>
          </p:cNvSpPr>
          <p:nvPr>
            <p:ph idx="1"/>
          </p:nvPr>
        </p:nvSpPr>
        <p:spPr/>
        <p:txBody>
          <a:bodyPr/>
          <a:lstStyle/>
          <a:p>
            <a:r>
              <a:rPr lang="en-GB" dirty="0"/>
              <a:t>C250 words introduction</a:t>
            </a:r>
          </a:p>
          <a:p>
            <a:r>
              <a:rPr lang="en-GB" dirty="0"/>
              <a:t>C1</a:t>
            </a:r>
            <a:r>
              <a:rPr lang="en-US" altLang="zh-CN" dirty="0"/>
              <a:t>5</a:t>
            </a:r>
            <a:r>
              <a:rPr lang="en-GB" dirty="0"/>
              <a:t>00 words of literature</a:t>
            </a:r>
          </a:p>
          <a:p>
            <a:r>
              <a:rPr lang="en-GB" dirty="0"/>
              <a:t>C1000 words of case study</a:t>
            </a:r>
          </a:p>
          <a:p>
            <a:r>
              <a:rPr lang="en-GB" dirty="0"/>
              <a:t>C250 words conclusion </a:t>
            </a:r>
          </a:p>
        </p:txBody>
      </p:sp>
    </p:spTree>
    <p:extLst>
      <p:ext uri="{BB962C8B-B14F-4D97-AF65-F5344CB8AC3E}">
        <p14:creationId xmlns:p14="http://schemas.microsoft.com/office/powerpoint/2010/main" val="2947383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you do question</a:t>
            </a:r>
          </a:p>
        </p:txBody>
      </p:sp>
      <p:sp>
        <p:nvSpPr>
          <p:cNvPr id="3" name="Content Placeholder 2"/>
          <p:cNvSpPr>
            <a:spLocks noGrp="1"/>
          </p:cNvSpPr>
          <p:nvPr>
            <p:ph idx="1"/>
          </p:nvPr>
        </p:nvSpPr>
        <p:spPr/>
        <p:txBody>
          <a:bodyPr>
            <a:normAutofit fontScale="92500" lnSpcReduction="10000"/>
          </a:bodyPr>
          <a:lstStyle/>
          <a:p>
            <a:r>
              <a:rPr lang="en-GB" dirty="0"/>
              <a:t>You chose a festival</a:t>
            </a:r>
          </a:p>
          <a:p>
            <a:r>
              <a:rPr lang="en-GB" dirty="0"/>
              <a:t>Look for literature which will help you define it</a:t>
            </a:r>
          </a:p>
          <a:p>
            <a:r>
              <a:rPr lang="en-GB" dirty="0"/>
              <a:t>What kind of event is it?</a:t>
            </a:r>
          </a:p>
          <a:p>
            <a:r>
              <a:rPr lang="en-GB" dirty="0"/>
              <a:t>What can be said about it drawing on literature – is has grown? It has developed its programme? It has developed new audiences</a:t>
            </a:r>
          </a:p>
          <a:p>
            <a:r>
              <a:rPr lang="en-GB" dirty="0"/>
              <a:t>New ways of working in localities</a:t>
            </a:r>
          </a:p>
          <a:p>
            <a:r>
              <a:rPr lang="en-GB" dirty="0"/>
              <a:t>What are the impacts issues of the specific event against those argued in literature? </a:t>
            </a:r>
          </a:p>
          <a:p>
            <a:endParaRPr lang="en-GB" dirty="0"/>
          </a:p>
        </p:txBody>
      </p:sp>
    </p:spTree>
    <p:extLst>
      <p:ext uri="{BB962C8B-B14F-4D97-AF65-F5344CB8AC3E}">
        <p14:creationId xmlns:p14="http://schemas.microsoft.com/office/powerpoint/2010/main" val="2718264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Festivals necessary </a:t>
            </a:r>
          </a:p>
        </p:txBody>
      </p:sp>
      <p:sp>
        <p:nvSpPr>
          <p:cNvPr id="3" name="Content Placeholder 2"/>
          <p:cNvSpPr>
            <a:spLocks noGrp="1"/>
          </p:cNvSpPr>
          <p:nvPr>
            <p:ph idx="1"/>
          </p:nvPr>
        </p:nvSpPr>
        <p:spPr/>
        <p:txBody>
          <a:bodyPr>
            <a:normAutofit fontScale="92500" lnSpcReduction="20000"/>
          </a:bodyPr>
          <a:lstStyle/>
          <a:p>
            <a:r>
              <a:rPr lang="en-GB" dirty="0"/>
              <a:t>Not just different from day to day work life</a:t>
            </a:r>
          </a:p>
          <a:p>
            <a:r>
              <a:rPr lang="en-GB" dirty="0"/>
              <a:t>Also necessary to help us cope with the stresses in our lives as human beings – remind us what it is to be human in the company of other humans mediators of social change?</a:t>
            </a:r>
          </a:p>
          <a:p>
            <a:r>
              <a:rPr lang="en-GB" dirty="0"/>
              <a:t>‘This can include anything from the readjustments required through pivotal points in the life cycle, to the shock of migration, environmental disaster, or revolution’.(Picard 2015, 2)</a:t>
            </a:r>
          </a:p>
          <a:p>
            <a:r>
              <a:rPr lang="en-GB" dirty="0"/>
              <a:t>How?</a:t>
            </a:r>
          </a:p>
        </p:txBody>
      </p:sp>
    </p:spTree>
    <p:extLst>
      <p:ext uri="{BB962C8B-B14F-4D97-AF65-F5344CB8AC3E}">
        <p14:creationId xmlns:p14="http://schemas.microsoft.com/office/powerpoint/2010/main" val="3487285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Festivals as Rupture</a:t>
            </a:r>
          </a:p>
        </p:txBody>
      </p:sp>
      <p:sp>
        <p:nvSpPr>
          <p:cNvPr id="3" name="Content Placeholder 2"/>
          <p:cNvSpPr>
            <a:spLocks noGrp="1"/>
          </p:cNvSpPr>
          <p:nvPr>
            <p:ph idx="1"/>
          </p:nvPr>
        </p:nvSpPr>
        <p:spPr/>
        <p:txBody>
          <a:bodyPr>
            <a:normAutofit/>
          </a:bodyPr>
          <a:lstStyle/>
          <a:p>
            <a:pPr marL="0" indent="0">
              <a:buNone/>
            </a:pPr>
            <a:r>
              <a:rPr lang="en-GB" dirty="0"/>
              <a:t>‘Building on Erwin Goffman… (1974) Festive frames…describe a  kind of socially constructed ‘recipe’ for people to deal with the smaller and larger life crises they face in their daily lives, both by giving these meaning and by leading people through an embodied process that eventually allows them to go on with their lives’. (Picard, 2015, 2)</a:t>
            </a:r>
          </a:p>
        </p:txBody>
      </p:sp>
    </p:spTree>
    <p:extLst>
      <p:ext uri="{BB962C8B-B14F-4D97-AF65-F5344CB8AC3E}">
        <p14:creationId xmlns:p14="http://schemas.microsoft.com/office/powerpoint/2010/main" val="2539541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Beltane, Edinburgh</a:t>
            </a:r>
          </a:p>
        </p:txBody>
      </p:sp>
      <p:pic>
        <p:nvPicPr>
          <p:cNvPr id="4099" name="Picture 3" descr="C:\Users\Liz Carnegie\Desktop\file-20170427-15102-c8rc2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78444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434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iz Carnegie\Desktop\_95854104_danmosley20170501000348002.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92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3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Users\Liz Carnegie\Desktop\_95854090_vincegraham20170430234750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261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When festivals go bad!</a:t>
            </a:r>
          </a:p>
        </p:txBody>
      </p:sp>
      <p:pic>
        <p:nvPicPr>
          <p:cNvPr id="2050" name="Picture 2" descr="C:\Users\Liz Carnegie\Desktop\t-models-bahams-fyre-festiva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5861" y="1600200"/>
            <a:ext cx="679227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889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865</Words>
  <Application/>
  <PresentationFormat>全屏显示(4:3)</PresentationFormat>
  <Paragraphs>77</Paragraphs>
  <Slides>23</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23</vt:i4>
      </vt:variant>
    </vt:vector>
  </HeadingPairs>
  <TitlesOfParts>
    <vt:vector size="27" baseType="lpstr">
      <vt:lpstr>宋体</vt:lpstr>
      <vt:lpstr>Arial</vt:lpstr>
      <vt:lpstr>Calibri</vt:lpstr>
      <vt:lpstr>Office Theme</vt:lpstr>
      <vt:lpstr> Managing Festivals, Events and Creative Performances and Managing Museums and Cultural Heritage Sites </vt:lpstr>
      <vt:lpstr>Introduction……..</vt:lpstr>
      <vt:lpstr>Festivals necessary </vt:lpstr>
      <vt:lpstr>Festivals as Rupture</vt:lpstr>
      <vt:lpstr>Beltane, Edinburgh</vt:lpstr>
      <vt:lpstr>PowerPoint 演示文稿</vt:lpstr>
      <vt:lpstr>PowerPoint 演示文稿</vt:lpstr>
      <vt:lpstr>PowerPoint 演示文稿</vt:lpstr>
      <vt:lpstr>When festivals go bad!</vt:lpstr>
      <vt:lpstr>Fyre Festival </vt:lpstr>
      <vt:lpstr>Fyre festival </vt:lpstr>
      <vt:lpstr>PowerPoint 演示文稿</vt:lpstr>
      <vt:lpstr>PowerPoint 演示文稿</vt:lpstr>
      <vt:lpstr>Ja Rule says sorry</vt:lpstr>
      <vt:lpstr>So…. This module aims to provide you with the ability to:</vt:lpstr>
      <vt:lpstr>Why Festivals and Events</vt:lpstr>
      <vt:lpstr>At end of module you should be able to:</vt:lpstr>
      <vt:lpstr>Festival and Events definitions</vt:lpstr>
      <vt:lpstr>Theory into practice </vt:lpstr>
      <vt:lpstr>Assessment</vt:lpstr>
      <vt:lpstr>Essay topic</vt:lpstr>
      <vt:lpstr>Structure reminder</vt:lpstr>
      <vt:lpstr>What can you do question</vt:lpstr>
    </vt:vector>
  </TitlesOfParts>
  <Company/>
  <LinksUpToDate>false</LinksUpToDate>
  <SharedDoc>false</SharedDoc>
  <HyperlinksChanged>false</HyperlinksChanged>
  <AppVersion>16.0000</AppVersion>
  <Template/>
  <Manager/>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revision>0</revision>
</coreProperties>
</file>