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docProps/app.xml" ContentType="application/vnd.openxmlformats-officedocument.extended-properties+xml"/>
  <Override PartName="/docProps/core.xml" ContentType="application/vnd.openxmlformats-package.core-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6" r:id="rId2"/>
    <p:sldId id="350" r:id="rId3"/>
    <p:sldId id="414" r:id="rId4"/>
    <p:sldId id="415" r:id="rId5"/>
    <p:sldId id="416" r:id="rId6"/>
    <p:sldId id="419" r:id="rId7"/>
    <p:sldId id="351" r:id="rId8"/>
    <p:sldId id="352" r:id="rId9"/>
    <p:sldId id="397" r:id="rId10"/>
    <p:sldId id="355" r:id="rId11"/>
    <p:sldId id="398" r:id="rId12"/>
    <p:sldId id="399" r:id="rId13"/>
    <p:sldId id="400" r:id="rId14"/>
    <p:sldId id="401" r:id="rId15"/>
    <p:sldId id="411" r:id="rId16"/>
    <p:sldId id="402" r:id="rId17"/>
    <p:sldId id="403" r:id="rId18"/>
    <p:sldId id="405" r:id="rId19"/>
    <p:sldId id="420" r:id="rId20"/>
    <p:sldId id="413" r:id="rId21"/>
    <p:sldId id="407" r:id="rId22"/>
    <p:sldId id="417" r:id="rId23"/>
    <p:sldId id="408" r:id="rId24"/>
    <p:sldId id="409" r:id="rId25"/>
    <p:sldId id="410" r:id="rId26"/>
    <p:sldId id="356" r:id="rId27"/>
    <p:sldId id="386" r:id="rId28"/>
    <p:sldId id="370" r:id="rId29"/>
    <p:sldId id="372" r:id="rId30"/>
    <p:sldId id="373" r:id="rId31"/>
    <p:sldId id="374" r:id="rId32"/>
    <p:sldId id="387" r:id="rId33"/>
    <p:sldId id="421" r:id="rId34"/>
    <p:sldId id="379" r:id="rId35"/>
    <p:sldId id="425" r:id="rId36"/>
    <p:sldId id="380" r:id="rId37"/>
    <p:sldId id="423" r:id="rId38"/>
    <p:sldId id="382" r:id="rId39"/>
    <p:sldId id="383" r:id="rId40"/>
    <p:sldId id="384" r:id="rId41"/>
    <p:sldId id="385" r:id="rId42"/>
    <p:sldId id="333" r:id="rId43"/>
    <p:sldId id="311" r:id="rId44"/>
    <p:sldId id="325" r:id="rId45"/>
    <p:sldId id="344" r:id="rId46"/>
    <p:sldId id="345" r:id="rId47"/>
    <p:sldId id="347" r:id="rId48"/>
    <p:sldId id="330" r:id="rId49"/>
    <p:sldId id="354" r:id="rId5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256" autoAdjust="0"/>
    <p:restoredTop sz="94660"/>
  </p:normalViewPr>
  <p:slideViewPr>
    <p:cSldViewPr>
      <p:cViewPr varScale="1">
        <p:scale>
          <a:sx n="110" d="100"/>
          <a:sy n="110" d="100"/>
        </p:scale>
        <p:origin x="1668" y="10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3300"/>
    </p:cViewPr>
  </p:sorterViewPr>
  <p:gridSpacing cx="72008" cy="72008"/>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 Type="http://schemas.openxmlformats.org/officeDocument/2006/relationships/slide" Target="slides/slide2.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 Type="http://schemas.openxmlformats.org/officeDocument/2006/relationships/slide" Target="slides/slide3.xml"/>
  <Relationship Id="rId40" Type="http://schemas.openxmlformats.org/officeDocument/2006/relationships/slide" Target="slides/slide39.xml"/>
  <Relationship Id="rId41" Type="http://schemas.openxmlformats.org/officeDocument/2006/relationships/slide" Target="slides/slide40.xml"/>
  <Relationship Id="rId42" Type="http://schemas.openxmlformats.org/officeDocument/2006/relationships/slide" Target="slides/slide41.xml"/>
  <Relationship Id="rId43" Type="http://schemas.openxmlformats.org/officeDocument/2006/relationships/slide" Target="slides/slide42.xml"/>
  <Relationship Id="rId44" Type="http://schemas.openxmlformats.org/officeDocument/2006/relationships/slide" Target="slides/slide43.xml"/>
  <Relationship Id="rId45" Type="http://schemas.openxmlformats.org/officeDocument/2006/relationships/slide" Target="slides/slide44.xml"/>
  <Relationship Id="rId46" Type="http://schemas.openxmlformats.org/officeDocument/2006/relationships/slide" Target="slides/slide45.xml"/>
  <Relationship Id="rId47" Type="http://schemas.openxmlformats.org/officeDocument/2006/relationships/slide" Target="slides/slide46.xml"/>
  <Relationship Id="rId48" Type="http://schemas.openxmlformats.org/officeDocument/2006/relationships/slide" Target="slides/slide47.xml"/>
  <Relationship Id="rId49" Type="http://schemas.openxmlformats.org/officeDocument/2006/relationships/slide" Target="slides/slide48.xml"/>
  <Relationship Id="rId5" Type="http://schemas.openxmlformats.org/officeDocument/2006/relationships/slide" Target="slides/slide4.xml"/>
  <Relationship Id="rId50" Type="http://schemas.openxmlformats.org/officeDocument/2006/relationships/slide" Target="slides/slide49.xml"/>
  <Relationship Id="rId51" Type="http://schemas.openxmlformats.org/officeDocument/2006/relationships/notesMaster" Target="notesMasters/notesMaster1.xml"/>
  <Relationship Id="rId52" Type="http://schemas.openxmlformats.org/officeDocument/2006/relationships/handoutMaster" Target="handoutMasters/handoutMaster1.xml"/>
  <Relationship Id="rId53" Type="http://schemas.openxmlformats.org/officeDocument/2006/relationships/presProps" Target="presProps.xml"/>
  <Relationship Id="rId54" Type="http://schemas.openxmlformats.org/officeDocument/2006/relationships/viewProps" Target="viewProps.xml"/>
  <Relationship Id="rId55" Type="http://schemas.openxmlformats.org/officeDocument/2006/relationships/theme" Target="theme/theme1.xml"/>
  <Relationship Id="rId56" Type="http://schemas.openxmlformats.org/officeDocument/2006/relationships/tableStyles" Target="tableStyles.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DCFE0E-22F8-406E-B770-5397FAA55EB7}" type="doc">
      <dgm:prSet loTypeId="urn:microsoft.com/office/officeart/2005/8/layout/radial1" loCatId="relationship" qsTypeId="urn:microsoft.com/office/officeart/2005/8/quickstyle/simple1" qsCatId="simple" csTypeId="urn:microsoft.com/office/officeart/2005/8/colors/accent1_2" csCatId="accent1"/>
      <dgm:spPr/>
    </dgm:pt>
    <dgm:pt modelId="{43577EBD-9E0B-4CA0-8436-062960A913E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Urban regeneration</a:t>
          </a:r>
        </a:p>
      </dgm:t>
    </dgm:pt>
    <dgm:pt modelId="{9C68C836-0B8D-4162-91D3-9541AC54010A}" type="parTrans" cxnId="{3D89D4F6-8F19-4D0B-9296-804F11B73E91}">
      <dgm:prSet/>
      <dgm:spPr/>
    </dgm:pt>
    <dgm:pt modelId="{8F8D6350-9680-4AE8-A976-64E6DD4D7FDC}" type="sibTrans" cxnId="{3D89D4F6-8F19-4D0B-9296-804F11B73E91}">
      <dgm:prSet/>
      <dgm:spPr/>
    </dgm:pt>
    <dgm:pt modelId="{42D596DF-F474-4C96-9F88-78BE4C9A26A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Event led strategies</a:t>
          </a:r>
        </a:p>
      </dgm:t>
    </dgm:pt>
    <dgm:pt modelId="{44956EEC-3582-4418-A44D-AF848B6EF4CC}" type="parTrans" cxnId="{24620D0C-D25A-415F-92D9-165984C7F7F3}">
      <dgm:prSet/>
      <dgm:spPr/>
      <dgm:t>
        <a:bodyPr/>
        <a:lstStyle/>
        <a:p>
          <a:endParaRPr lang="en-GB"/>
        </a:p>
      </dgm:t>
    </dgm:pt>
    <dgm:pt modelId="{2F767AE9-7A86-493A-B595-F4CEB35A03E2}" type="sibTrans" cxnId="{24620D0C-D25A-415F-92D9-165984C7F7F3}">
      <dgm:prSet/>
      <dgm:spPr/>
    </dgm:pt>
    <dgm:pt modelId="{81875A88-9E0A-462B-93CF-45A2D020BAB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Attraction led strategies</a:t>
          </a:r>
        </a:p>
      </dgm:t>
    </dgm:pt>
    <dgm:pt modelId="{1038B86B-85BB-47C9-A491-24B727B8907F}" type="parTrans" cxnId="{D2E0151F-B939-44DD-A0E7-C89ABEB819EA}">
      <dgm:prSet/>
      <dgm:spPr/>
      <dgm:t>
        <a:bodyPr/>
        <a:lstStyle/>
        <a:p>
          <a:endParaRPr lang="en-GB"/>
        </a:p>
      </dgm:t>
    </dgm:pt>
    <dgm:pt modelId="{33C2287A-DF74-4BE2-B4B6-147B4C397594}" type="sibTrans" cxnId="{D2E0151F-B939-44DD-A0E7-C89ABEB819EA}">
      <dgm:prSet/>
      <dgm:spPr/>
    </dgm:pt>
    <dgm:pt modelId="{755391D0-9782-4F66-AD9E-1D49CC37E8A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Business Led strategies</a:t>
          </a:r>
        </a:p>
      </dgm:t>
    </dgm:pt>
    <dgm:pt modelId="{DA9F2183-90D3-4512-A05D-F3C4BBE867E0}" type="parTrans" cxnId="{949422A8-ED8A-4781-B15B-393C78496378}">
      <dgm:prSet/>
      <dgm:spPr/>
      <dgm:t>
        <a:bodyPr/>
        <a:lstStyle/>
        <a:p>
          <a:endParaRPr lang="en-GB"/>
        </a:p>
      </dgm:t>
    </dgm:pt>
    <dgm:pt modelId="{BC69D32D-AF25-4F75-A26C-4827CA5EC287}" type="sibTrans" cxnId="{949422A8-ED8A-4781-B15B-393C78496378}">
      <dgm:prSet/>
      <dgm:spPr/>
    </dgm:pt>
    <dgm:pt modelId="{28D97566-D4A0-4F8A-B318-36AFCCCBD81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Culture strategies</a:t>
          </a:r>
        </a:p>
      </dgm:t>
    </dgm:pt>
    <dgm:pt modelId="{B50AC4A7-BB7F-4F62-825E-DD167868B23A}" type="parTrans" cxnId="{FEA4C50F-ABB2-4162-A981-30BFA302E9FC}">
      <dgm:prSet/>
      <dgm:spPr/>
      <dgm:t>
        <a:bodyPr/>
        <a:lstStyle/>
        <a:p>
          <a:endParaRPr lang="en-GB"/>
        </a:p>
      </dgm:t>
    </dgm:pt>
    <dgm:pt modelId="{F07BF514-4F63-47C0-B206-335B4B0D3C14}" type="sibTrans" cxnId="{FEA4C50F-ABB2-4162-A981-30BFA302E9FC}">
      <dgm:prSet/>
      <dgm:spPr/>
    </dgm:pt>
    <dgm:pt modelId="{AB559A11-5D36-4B7F-A991-0F90208A32A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Leisure based strategies</a:t>
          </a:r>
        </a:p>
      </dgm:t>
    </dgm:pt>
    <dgm:pt modelId="{2AB3A68E-B5F9-4DE7-91EF-1F012A97F306}" type="parTrans" cxnId="{246EE4C5-B08F-4648-BFD5-9CAF30CA2F95}">
      <dgm:prSet/>
      <dgm:spPr/>
      <dgm:t>
        <a:bodyPr/>
        <a:lstStyle/>
        <a:p>
          <a:endParaRPr lang="en-GB"/>
        </a:p>
      </dgm:t>
    </dgm:pt>
    <dgm:pt modelId="{66FC797C-3346-4C49-AC23-2F3DA4EB2BEE}" type="sibTrans" cxnId="{246EE4C5-B08F-4648-BFD5-9CAF30CA2F95}">
      <dgm:prSet/>
      <dgm:spPr/>
    </dgm:pt>
    <dgm:pt modelId="{1F74BF8B-AE72-4B6F-8A6D-4EF87087070D}" type="pres">
      <dgm:prSet presAssocID="{18DCFE0E-22F8-406E-B770-5397FAA55EB7}" presName="cycle" presStyleCnt="0">
        <dgm:presLayoutVars>
          <dgm:chMax val="1"/>
          <dgm:dir/>
          <dgm:animLvl val="ctr"/>
          <dgm:resizeHandles val="exact"/>
        </dgm:presLayoutVars>
      </dgm:prSet>
      <dgm:spPr/>
    </dgm:pt>
    <dgm:pt modelId="{48580875-6EC5-4818-ABF3-1C22ACA197A2}" type="pres">
      <dgm:prSet presAssocID="{43577EBD-9E0B-4CA0-8436-062960A913EA}" presName="centerShape" presStyleLbl="node0" presStyleIdx="0" presStyleCnt="1"/>
      <dgm:spPr/>
      <dgm:t>
        <a:bodyPr/>
        <a:lstStyle/>
        <a:p>
          <a:endParaRPr lang="en-GB"/>
        </a:p>
      </dgm:t>
    </dgm:pt>
    <dgm:pt modelId="{3887B8EF-8415-4466-9B7E-252F196A387A}" type="pres">
      <dgm:prSet presAssocID="{44956EEC-3582-4418-A44D-AF848B6EF4CC}" presName="Name9" presStyleLbl="parChTrans1D2" presStyleIdx="0" presStyleCnt="5"/>
      <dgm:spPr/>
      <dgm:t>
        <a:bodyPr/>
        <a:lstStyle/>
        <a:p>
          <a:endParaRPr lang="en-GB"/>
        </a:p>
      </dgm:t>
    </dgm:pt>
    <dgm:pt modelId="{5C870D3F-48D1-43F2-A932-517CAE3CE5C5}" type="pres">
      <dgm:prSet presAssocID="{44956EEC-3582-4418-A44D-AF848B6EF4CC}" presName="connTx" presStyleLbl="parChTrans1D2" presStyleIdx="0" presStyleCnt="5"/>
      <dgm:spPr/>
      <dgm:t>
        <a:bodyPr/>
        <a:lstStyle/>
        <a:p>
          <a:endParaRPr lang="en-GB"/>
        </a:p>
      </dgm:t>
    </dgm:pt>
    <dgm:pt modelId="{77A16EDE-7D14-4978-BAFE-BCB850FEC43D}" type="pres">
      <dgm:prSet presAssocID="{42D596DF-F474-4C96-9F88-78BE4C9A26AB}" presName="node" presStyleLbl="node1" presStyleIdx="0" presStyleCnt="5">
        <dgm:presLayoutVars>
          <dgm:bulletEnabled val="1"/>
        </dgm:presLayoutVars>
      </dgm:prSet>
      <dgm:spPr/>
      <dgm:t>
        <a:bodyPr/>
        <a:lstStyle/>
        <a:p>
          <a:endParaRPr lang="en-GB"/>
        </a:p>
      </dgm:t>
    </dgm:pt>
    <dgm:pt modelId="{D0CAEACE-EBB6-4FB5-A39B-8A3B3BC92122}" type="pres">
      <dgm:prSet presAssocID="{1038B86B-85BB-47C9-A491-24B727B8907F}" presName="Name9" presStyleLbl="parChTrans1D2" presStyleIdx="1" presStyleCnt="5"/>
      <dgm:spPr/>
      <dgm:t>
        <a:bodyPr/>
        <a:lstStyle/>
        <a:p>
          <a:endParaRPr lang="en-GB"/>
        </a:p>
      </dgm:t>
    </dgm:pt>
    <dgm:pt modelId="{E368EC39-C8D5-4EED-8AD9-D3D120EF0CD4}" type="pres">
      <dgm:prSet presAssocID="{1038B86B-85BB-47C9-A491-24B727B8907F}" presName="connTx" presStyleLbl="parChTrans1D2" presStyleIdx="1" presStyleCnt="5"/>
      <dgm:spPr/>
      <dgm:t>
        <a:bodyPr/>
        <a:lstStyle/>
        <a:p>
          <a:endParaRPr lang="en-GB"/>
        </a:p>
      </dgm:t>
    </dgm:pt>
    <dgm:pt modelId="{A7B9C7E5-6779-41D5-A8B4-A4042F80BB77}" type="pres">
      <dgm:prSet presAssocID="{81875A88-9E0A-462B-93CF-45A2D020BAB1}" presName="node" presStyleLbl="node1" presStyleIdx="1" presStyleCnt="5">
        <dgm:presLayoutVars>
          <dgm:bulletEnabled val="1"/>
        </dgm:presLayoutVars>
      </dgm:prSet>
      <dgm:spPr/>
      <dgm:t>
        <a:bodyPr/>
        <a:lstStyle/>
        <a:p>
          <a:endParaRPr lang="en-GB"/>
        </a:p>
      </dgm:t>
    </dgm:pt>
    <dgm:pt modelId="{EBC29999-7F77-4231-AAB8-01FC5E607B60}" type="pres">
      <dgm:prSet presAssocID="{DA9F2183-90D3-4512-A05D-F3C4BBE867E0}" presName="Name9" presStyleLbl="parChTrans1D2" presStyleIdx="2" presStyleCnt="5"/>
      <dgm:spPr/>
      <dgm:t>
        <a:bodyPr/>
        <a:lstStyle/>
        <a:p>
          <a:endParaRPr lang="en-GB"/>
        </a:p>
      </dgm:t>
    </dgm:pt>
    <dgm:pt modelId="{0EF1E69D-D248-4DF1-B48D-BA3961AA7FE4}" type="pres">
      <dgm:prSet presAssocID="{DA9F2183-90D3-4512-A05D-F3C4BBE867E0}" presName="connTx" presStyleLbl="parChTrans1D2" presStyleIdx="2" presStyleCnt="5"/>
      <dgm:spPr/>
      <dgm:t>
        <a:bodyPr/>
        <a:lstStyle/>
        <a:p>
          <a:endParaRPr lang="en-GB"/>
        </a:p>
      </dgm:t>
    </dgm:pt>
    <dgm:pt modelId="{5D6C8857-3C80-4C47-8F00-31D7E9C9C386}" type="pres">
      <dgm:prSet presAssocID="{755391D0-9782-4F66-AD9E-1D49CC37E8AA}" presName="node" presStyleLbl="node1" presStyleIdx="2" presStyleCnt="5">
        <dgm:presLayoutVars>
          <dgm:bulletEnabled val="1"/>
        </dgm:presLayoutVars>
      </dgm:prSet>
      <dgm:spPr/>
      <dgm:t>
        <a:bodyPr/>
        <a:lstStyle/>
        <a:p>
          <a:endParaRPr lang="en-GB"/>
        </a:p>
      </dgm:t>
    </dgm:pt>
    <dgm:pt modelId="{CD623981-B8B9-4BC4-823C-D6D7D66FBCFA}" type="pres">
      <dgm:prSet presAssocID="{B50AC4A7-BB7F-4F62-825E-DD167868B23A}" presName="Name9" presStyleLbl="parChTrans1D2" presStyleIdx="3" presStyleCnt="5"/>
      <dgm:spPr/>
      <dgm:t>
        <a:bodyPr/>
        <a:lstStyle/>
        <a:p>
          <a:endParaRPr lang="en-GB"/>
        </a:p>
      </dgm:t>
    </dgm:pt>
    <dgm:pt modelId="{1ADBC3B8-BA0F-4A61-A703-F2A76634FC40}" type="pres">
      <dgm:prSet presAssocID="{B50AC4A7-BB7F-4F62-825E-DD167868B23A}" presName="connTx" presStyleLbl="parChTrans1D2" presStyleIdx="3" presStyleCnt="5"/>
      <dgm:spPr/>
      <dgm:t>
        <a:bodyPr/>
        <a:lstStyle/>
        <a:p>
          <a:endParaRPr lang="en-GB"/>
        </a:p>
      </dgm:t>
    </dgm:pt>
    <dgm:pt modelId="{34E5022F-6CF6-4232-8A78-7FC04D9C71DF}" type="pres">
      <dgm:prSet presAssocID="{28D97566-D4A0-4F8A-B318-36AFCCCBD81B}" presName="node" presStyleLbl="node1" presStyleIdx="3" presStyleCnt="5">
        <dgm:presLayoutVars>
          <dgm:bulletEnabled val="1"/>
        </dgm:presLayoutVars>
      </dgm:prSet>
      <dgm:spPr/>
      <dgm:t>
        <a:bodyPr/>
        <a:lstStyle/>
        <a:p>
          <a:endParaRPr lang="en-GB"/>
        </a:p>
      </dgm:t>
    </dgm:pt>
    <dgm:pt modelId="{B44DA370-5F56-4B16-9F5B-5FCFE68C0FA6}" type="pres">
      <dgm:prSet presAssocID="{2AB3A68E-B5F9-4DE7-91EF-1F012A97F306}" presName="Name9" presStyleLbl="parChTrans1D2" presStyleIdx="4" presStyleCnt="5"/>
      <dgm:spPr/>
      <dgm:t>
        <a:bodyPr/>
        <a:lstStyle/>
        <a:p>
          <a:endParaRPr lang="en-GB"/>
        </a:p>
      </dgm:t>
    </dgm:pt>
    <dgm:pt modelId="{209AB4D4-95C5-400E-B98B-C60820D27BC4}" type="pres">
      <dgm:prSet presAssocID="{2AB3A68E-B5F9-4DE7-91EF-1F012A97F306}" presName="connTx" presStyleLbl="parChTrans1D2" presStyleIdx="4" presStyleCnt="5"/>
      <dgm:spPr/>
      <dgm:t>
        <a:bodyPr/>
        <a:lstStyle/>
        <a:p>
          <a:endParaRPr lang="en-GB"/>
        </a:p>
      </dgm:t>
    </dgm:pt>
    <dgm:pt modelId="{E77D6D69-D331-492A-9292-8C94BDD1ABE5}" type="pres">
      <dgm:prSet presAssocID="{AB559A11-5D36-4B7F-A991-0F90208A32A7}" presName="node" presStyleLbl="node1" presStyleIdx="4" presStyleCnt="5">
        <dgm:presLayoutVars>
          <dgm:bulletEnabled val="1"/>
        </dgm:presLayoutVars>
      </dgm:prSet>
      <dgm:spPr/>
      <dgm:t>
        <a:bodyPr/>
        <a:lstStyle/>
        <a:p>
          <a:endParaRPr lang="en-GB"/>
        </a:p>
      </dgm:t>
    </dgm:pt>
  </dgm:ptLst>
  <dgm:cxnLst>
    <dgm:cxn modelId="{192EA843-71B3-492A-A7AE-B54358E42A02}" type="presOf" srcId="{44956EEC-3582-4418-A44D-AF848B6EF4CC}" destId="{5C870D3F-48D1-43F2-A932-517CAE3CE5C5}" srcOrd="1" destOrd="0" presId="urn:microsoft.com/office/officeart/2005/8/layout/radial1"/>
    <dgm:cxn modelId="{E19721A1-38FA-47CB-AE9C-5A15330CBD3C}" type="presOf" srcId="{DA9F2183-90D3-4512-A05D-F3C4BBE867E0}" destId="{EBC29999-7F77-4231-AAB8-01FC5E607B60}" srcOrd="0" destOrd="0" presId="urn:microsoft.com/office/officeart/2005/8/layout/radial1"/>
    <dgm:cxn modelId="{073D2CA4-04C7-4519-A551-B4EC16D83496}" type="presOf" srcId="{1038B86B-85BB-47C9-A491-24B727B8907F}" destId="{D0CAEACE-EBB6-4FB5-A39B-8A3B3BC92122}" srcOrd="0" destOrd="0" presId="urn:microsoft.com/office/officeart/2005/8/layout/radial1"/>
    <dgm:cxn modelId="{55B8C553-C8A5-44F2-9847-E6539D613897}" type="presOf" srcId="{B50AC4A7-BB7F-4F62-825E-DD167868B23A}" destId="{CD623981-B8B9-4BC4-823C-D6D7D66FBCFA}" srcOrd="0" destOrd="0" presId="urn:microsoft.com/office/officeart/2005/8/layout/radial1"/>
    <dgm:cxn modelId="{F0274D00-851B-4FAC-B972-B1FA461B6DBC}" type="presOf" srcId="{2AB3A68E-B5F9-4DE7-91EF-1F012A97F306}" destId="{209AB4D4-95C5-400E-B98B-C60820D27BC4}" srcOrd="1" destOrd="0" presId="urn:microsoft.com/office/officeart/2005/8/layout/radial1"/>
    <dgm:cxn modelId="{988639FB-9E29-433B-9151-A85C4FCC61F4}" type="presOf" srcId="{43577EBD-9E0B-4CA0-8436-062960A913EA}" destId="{48580875-6EC5-4818-ABF3-1C22ACA197A2}" srcOrd="0" destOrd="0" presId="urn:microsoft.com/office/officeart/2005/8/layout/radial1"/>
    <dgm:cxn modelId="{3D89D4F6-8F19-4D0B-9296-804F11B73E91}" srcId="{18DCFE0E-22F8-406E-B770-5397FAA55EB7}" destId="{43577EBD-9E0B-4CA0-8436-062960A913EA}" srcOrd="0" destOrd="0" parTransId="{9C68C836-0B8D-4162-91D3-9541AC54010A}" sibTransId="{8F8D6350-9680-4AE8-A976-64E6DD4D7FDC}"/>
    <dgm:cxn modelId="{CEC28430-7CF7-4218-B666-FCB00FE90D99}" type="presOf" srcId="{1038B86B-85BB-47C9-A491-24B727B8907F}" destId="{E368EC39-C8D5-4EED-8AD9-D3D120EF0CD4}" srcOrd="1" destOrd="0" presId="urn:microsoft.com/office/officeart/2005/8/layout/radial1"/>
    <dgm:cxn modelId="{F19EDB6F-EB35-48BA-A0B1-E2DEF7006590}" type="presOf" srcId="{B50AC4A7-BB7F-4F62-825E-DD167868B23A}" destId="{1ADBC3B8-BA0F-4A61-A703-F2A76634FC40}" srcOrd="1" destOrd="0" presId="urn:microsoft.com/office/officeart/2005/8/layout/radial1"/>
    <dgm:cxn modelId="{949422A8-ED8A-4781-B15B-393C78496378}" srcId="{43577EBD-9E0B-4CA0-8436-062960A913EA}" destId="{755391D0-9782-4F66-AD9E-1D49CC37E8AA}" srcOrd="2" destOrd="0" parTransId="{DA9F2183-90D3-4512-A05D-F3C4BBE867E0}" sibTransId="{BC69D32D-AF25-4F75-A26C-4827CA5EC287}"/>
    <dgm:cxn modelId="{A152C5E0-BAD9-4776-ABD4-2B3592501B61}" type="presOf" srcId="{42D596DF-F474-4C96-9F88-78BE4C9A26AB}" destId="{77A16EDE-7D14-4978-BAFE-BCB850FEC43D}" srcOrd="0" destOrd="0" presId="urn:microsoft.com/office/officeart/2005/8/layout/radial1"/>
    <dgm:cxn modelId="{BC404B62-70BB-4B4A-84E1-D3718DABD83B}" type="presOf" srcId="{2AB3A68E-B5F9-4DE7-91EF-1F012A97F306}" destId="{B44DA370-5F56-4B16-9F5B-5FCFE68C0FA6}" srcOrd="0" destOrd="0" presId="urn:microsoft.com/office/officeart/2005/8/layout/radial1"/>
    <dgm:cxn modelId="{09F63735-18C3-4462-8B0F-CBB664E2CFD6}" type="presOf" srcId="{44956EEC-3582-4418-A44D-AF848B6EF4CC}" destId="{3887B8EF-8415-4466-9B7E-252F196A387A}" srcOrd="0" destOrd="0" presId="urn:microsoft.com/office/officeart/2005/8/layout/radial1"/>
    <dgm:cxn modelId="{98D1E7E3-3398-4585-8D1D-23006E3C467F}" type="presOf" srcId="{81875A88-9E0A-462B-93CF-45A2D020BAB1}" destId="{A7B9C7E5-6779-41D5-A8B4-A4042F80BB77}" srcOrd="0" destOrd="0" presId="urn:microsoft.com/office/officeart/2005/8/layout/radial1"/>
    <dgm:cxn modelId="{246EE4C5-B08F-4648-BFD5-9CAF30CA2F95}" srcId="{43577EBD-9E0B-4CA0-8436-062960A913EA}" destId="{AB559A11-5D36-4B7F-A991-0F90208A32A7}" srcOrd="4" destOrd="0" parTransId="{2AB3A68E-B5F9-4DE7-91EF-1F012A97F306}" sibTransId="{66FC797C-3346-4C49-AC23-2F3DA4EB2BEE}"/>
    <dgm:cxn modelId="{C44ECD38-E00E-4024-A610-80B00995FC0C}" type="presOf" srcId="{DA9F2183-90D3-4512-A05D-F3C4BBE867E0}" destId="{0EF1E69D-D248-4DF1-B48D-BA3961AA7FE4}" srcOrd="1" destOrd="0" presId="urn:microsoft.com/office/officeart/2005/8/layout/radial1"/>
    <dgm:cxn modelId="{24620D0C-D25A-415F-92D9-165984C7F7F3}" srcId="{43577EBD-9E0B-4CA0-8436-062960A913EA}" destId="{42D596DF-F474-4C96-9F88-78BE4C9A26AB}" srcOrd="0" destOrd="0" parTransId="{44956EEC-3582-4418-A44D-AF848B6EF4CC}" sibTransId="{2F767AE9-7A86-493A-B595-F4CEB35A03E2}"/>
    <dgm:cxn modelId="{27B9BD93-08B8-4404-9E39-B3E81270B546}" type="presOf" srcId="{28D97566-D4A0-4F8A-B318-36AFCCCBD81B}" destId="{34E5022F-6CF6-4232-8A78-7FC04D9C71DF}" srcOrd="0" destOrd="0" presId="urn:microsoft.com/office/officeart/2005/8/layout/radial1"/>
    <dgm:cxn modelId="{7D959072-EE77-4702-B820-49EC9687D198}" type="presOf" srcId="{18DCFE0E-22F8-406E-B770-5397FAA55EB7}" destId="{1F74BF8B-AE72-4B6F-8A6D-4EF87087070D}" srcOrd="0" destOrd="0" presId="urn:microsoft.com/office/officeart/2005/8/layout/radial1"/>
    <dgm:cxn modelId="{517EC6DA-2F65-40F7-B2EF-C18294409F22}" type="presOf" srcId="{755391D0-9782-4F66-AD9E-1D49CC37E8AA}" destId="{5D6C8857-3C80-4C47-8F00-31D7E9C9C386}" srcOrd="0" destOrd="0" presId="urn:microsoft.com/office/officeart/2005/8/layout/radial1"/>
    <dgm:cxn modelId="{D2E0151F-B939-44DD-A0E7-C89ABEB819EA}" srcId="{43577EBD-9E0B-4CA0-8436-062960A913EA}" destId="{81875A88-9E0A-462B-93CF-45A2D020BAB1}" srcOrd="1" destOrd="0" parTransId="{1038B86B-85BB-47C9-A491-24B727B8907F}" sibTransId="{33C2287A-DF74-4BE2-B4B6-147B4C397594}"/>
    <dgm:cxn modelId="{93CEDEB1-0A3A-4E4D-8424-EF79CD5D6B2A}" type="presOf" srcId="{AB559A11-5D36-4B7F-A991-0F90208A32A7}" destId="{E77D6D69-D331-492A-9292-8C94BDD1ABE5}" srcOrd="0" destOrd="0" presId="urn:microsoft.com/office/officeart/2005/8/layout/radial1"/>
    <dgm:cxn modelId="{FEA4C50F-ABB2-4162-A981-30BFA302E9FC}" srcId="{43577EBD-9E0B-4CA0-8436-062960A913EA}" destId="{28D97566-D4A0-4F8A-B318-36AFCCCBD81B}" srcOrd="3" destOrd="0" parTransId="{B50AC4A7-BB7F-4F62-825E-DD167868B23A}" sibTransId="{F07BF514-4F63-47C0-B206-335B4B0D3C14}"/>
    <dgm:cxn modelId="{F5BFE29C-0431-4CB6-A536-DFB045DB91AA}" type="presParOf" srcId="{1F74BF8B-AE72-4B6F-8A6D-4EF87087070D}" destId="{48580875-6EC5-4818-ABF3-1C22ACA197A2}" srcOrd="0" destOrd="0" presId="urn:microsoft.com/office/officeart/2005/8/layout/radial1"/>
    <dgm:cxn modelId="{0A0C4BAD-269B-4ABD-94A1-5A70D093183F}" type="presParOf" srcId="{1F74BF8B-AE72-4B6F-8A6D-4EF87087070D}" destId="{3887B8EF-8415-4466-9B7E-252F196A387A}" srcOrd="1" destOrd="0" presId="urn:microsoft.com/office/officeart/2005/8/layout/radial1"/>
    <dgm:cxn modelId="{2388F634-75CD-4EAA-9F3A-C3E87CC77F0A}" type="presParOf" srcId="{3887B8EF-8415-4466-9B7E-252F196A387A}" destId="{5C870D3F-48D1-43F2-A932-517CAE3CE5C5}" srcOrd="0" destOrd="0" presId="urn:microsoft.com/office/officeart/2005/8/layout/radial1"/>
    <dgm:cxn modelId="{EB430BA7-BDD8-4622-8979-153DB26F8401}" type="presParOf" srcId="{1F74BF8B-AE72-4B6F-8A6D-4EF87087070D}" destId="{77A16EDE-7D14-4978-BAFE-BCB850FEC43D}" srcOrd="2" destOrd="0" presId="urn:microsoft.com/office/officeart/2005/8/layout/radial1"/>
    <dgm:cxn modelId="{83E9B7B4-30FC-4DEA-9ABB-7DB793382528}" type="presParOf" srcId="{1F74BF8B-AE72-4B6F-8A6D-4EF87087070D}" destId="{D0CAEACE-EBB6-4FB5-A39B-8A3B3BC92122}" srcOrd="3" destOrd="0" presId="urn:microsoft.com/office/officeart/2005/8/layout/radial1"/>
    <dgm:cxn modelId="{ACDECCBB-C0DE-4C26-9294-119E98D21BE3}" type="presParOf" srcId="{D0CAEACE-EBB6-4FB5-A39B-8A3B3BC92122}" destId="{E368EC39-C8D5-4EED-8AD9-D3D120EF0CD4}" srcOrd="0" destOrd="0" presId="urn:microsoft.com/office/officeart/2005/8/layout/radial1"/>
    <dgm:cxn modelId="{79A23AEF-504F-448D-A578-424032DFA294}" type="presParOf" srcId="{1F74BF8B-AE72-4B6F-8A6D-4EF87087070D}" destId="{A7B9C7E5-6779-41D5-A8B4-A4042F80BB77}" srcOrd="4" destOrd="0" presId="urn:microsoft.com/office/officeart/2005/8/layout/radial1"/>
    <dgm:cxn modelId="{59B1DE8B-F510-448F-9402-AA44AD99E0A1}" type="presParOf" srcId="{1F74BF8B-AE72-4B6F-8A6D-4EF87087070D}" destId="{EBC29999-7F77-4231-AAB8-01FC5E607B60}" srcOrd="5" destOrd="0" presId="urn:microsoft.com/office/officeart/2005/8/layout/radial1"/>
    <dgm:cxn modelId="{4E04C841-46AA-4D78-ADAB-3DFB1A809FA6}" type="presParOf" srcId="{EBC29999-7F77-4231-AAB8-01FC5E607B60}" destId="{0EF1E69D-D248-4DF1-B48D-BA3961AA7FE4}" srcOrd="0" destOrd="0" presId="urn:microsoft.com/office/officeart/2005/8/layout/radial1"/>
    <dgm:cxn modelId="{9EC21D8B-594F-4FAD-A526-2B842161D2BC}" type="presParOf" srcId="{1F74BF8B-AE72-4B6F-8A6D-4EF87087070D}" destId="{5D6C8857-3C80-4C47-8F00-31D7E9C9C386}" srcOrd="6" destOrd="0" presId="urn:microsoft.com/office/officeart/2005/8/layout/radial1"/>
    <dgm:cxn modelId="{5B159884-56C1-4062-859B-94E56BE7E683}" type="presParOf" srcId="{1F74BF8B-AE72-4B6F-8A6D-4EF87087070D}" destId="{CD623981-B8B9-4BC4-823C-D6D7D66FBCFA}" srcOrd="7" destOrd="0" presId="urn:microsoft.com/office/officeart/2005/8/layout/radial1"/>
    <dgm:cxn modelId="{1735E92B-FAC2-4884-A320-56DEB6874135}" type="presParOf" srcId="{CD623981-B8B9-4BC4-823C-D6D7D66FBCFA}" destId="{1ADBC3B8-BA0F-4A61-A703-F2A76634FC40}" srcOrd="0" destOrd="0" presId="urn:microsoft.com/office/officeart/2005/8/layout/radial1"/>
    <dgm:cxn modelId="{AFFA457B-BB1E-43F8-B7D3-96EBDE5FD1AC}" type="presParOf" srcId="{1F74BF8B-AE72-4B6F-8A6D-4EF87087070D}" destId="{34E5022F-6CF6-4232-8A78-7FC04D9C71DF}" srcOrd="8" destOrd="0" presId="urn:microsoft.com/office/officeart/2005/8/layout/radial1"/>
    <dgm:cxn modelId="{DF79CAC7-8826-430E-842C-0E0AB4E85425}" type="presParOf" srcId="{1F74BF8B-AE72-4B6F-8A6D-4EF87087070D}" destId="{B44DA370-5F56-4B16-9F5B-5FCFE68C0FA6}" srcOrd="9" destOrd="0" presId="urn:microsoft.com/office/officeart/2005/8/layout/radial1"/>
    <dgm:cxn modelId="{89D9E61F-E178-4BA7-8350-623137202BCE}" type="presParOf" srcId="{B44DA370-5F56-4B16-9F5B-5FCFE68C0FA6}" destId="{209AB4D4-95C5-400E-B98B-C60820D27BC4}" srcOrd="0" destOrd="0" presId="urn:microsoft.com/office/officeart/2005/8/layout/radial1"/>
    <dgm:cxn modelId="{A8D947A6-C773-495F-B044-4FA519ECEE8F}" type="presParOf" srcId="{1F74BF8B-AE72-4B6F-8A6D-4EF87087070D}" destId="{E77D6D69-D331-492A-9292-8C94BDD1ABE5}"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Relationships xmlns="http://schemas.openxmlformats.org/package/2006/relationships">
  <Relationship Id="rId1" Type="http://schemas.openxmlformats.org/officeDocument/2006/relationships/image" Target="../media/image8.wmf"/>
</Relationships>

</file>

<file path=ppt/handoutMasters/_rels/handoutMaster1.xml.rels><?xml version="1.0" encoding="UTF-8"?>

<Relationships xmlns="http://schemas.openxmlformats.org/package/2006/relationships">
  <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3F4F6E9-46AF-4B4D-ABE4-4571DA0F0337}" type="datetimeFigureOut">
              <a:rPr lang="en-GB" smtClean="0"/>
              <a:t>01/03/2017</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DF650AA-DC6F-4503-A1E6-B228A3F3AEC7}" type="slidenum">
              <a:rPr lang="en-GB" smtClean="0"/>
              <a:t>‹#›</a:t>
            </a:fld>
            <a:endParaRPr lang="en-GB"/>
          </a:p>
        </p:txBody>
      </p:sp>
    </p:spTree>
    <p:extLst>
      <p:ext uri="{BB962C8B-B14F-4D97-AF65-F5344CB8AC3E}">
        <p14:creationId xmlns:p14="http://schemas.microsoft.com/office/powerpoint/2010/main" val="3728662696"/>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
  <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81B2A48-3042-41BC-9D70-5300B57A6DD8}" type="datetimeFigureOut">
              <a:rPr lang="en-GB" smtClean="0"/>
              <a:t>01/03/2017</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3AE798E-F738-4572-A23E-D97D2093CCC1}" type="slidenum">
              <a:rPr lang="en-GB" smtClean="0"/>
              <a:t>‹#›</a:t>
            </a:fld>
            <a:endParaRPr lang="en-GB"/>
          </a:p>
        </p:txBody>
      </p:sp>
    </p:spTree>
    <p:extLst>
      <p:ext uri="{BB962C8B-B14F-4D97-AF65-F5344CB8AC3E}">
        <p14:creationId xmlns:p14="http://schemas.microsoft.com/office/powerpoint/2010/main" val="3469504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0765AD-8736-40C1-BF02-9775099CA9BE}" type="datetimeFigureOut">
              <a:rPr lang="en-GB" smtClean="0"/>
              <a:t>01/03/2017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3BF16A-230B-4025-9D2C-1ADA77A442FF}" type="slidenum">
              <a:rPr lang="en-GB" smtClean="0"/>
              <a:t>‹#›</a:t>
            </a:fld>
            <a:endParaRPr lang="en-GB"/>
          </a:p>
        </p:txBody>
      </p:sp>
    </p:spTree>
    <p:extLst>
      <p:ext uri="{BB962C8B-B14F-4D97-AF65-F5344CB8AC3E}">
        <p14:creationId xmlns:p14="http://schemas.microsoft.com/office/powerpoint/2010/main" val="962150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0765AD-8736-40C1-BF02-9775099CA9BE}" type="datetimeFigureOut">
              <a:rPr lang="en-GB" smtClean="0"/>
              <a:t>01/03/2017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3BF16A-230B-4025-9D2C-1ADA77A442FF}" type="slidenum">
              <a:rPr lang="en-GB" smtClean="0"/>
              <a:t>‹#›</a:t>
            </a:fld>
            <a:endParaRPr lang="en-GB"/>
          </a:p>
        </p:txBody>
      </p:sp>
    </p:spTree>
    <p:extLst>
      <p:ext uri="{BB962C8B-B14F-4D97-AF65-F5344CB8AC3E}">
        <p14:creationId xmlns:p14="http://schemas.microsoft.com/office/powerpoint/2010/main" val="3620744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0765AD-8736-40C1-BF02-9775099CA9BE}" type="datetimeFigureOut">
              <a:rPr lang="en-GB" smtClean="0"/>
              <a:t>01/03/2017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3BF16A-230B-4025-9D2C-1ADA77A442FF}" type="slidenum">
              <a:rPr lang="en-GB" smtClean="0"/>
              <a:t>‹#›</a:t>
            </a:fld>
            <a:endParaRPr lang="en-GB"/>
          </a:p>
        </p:txBody>
      </p:sp>
    </p:spTree>
    <p:extLst>
      <p:ext uri="{BB962C8B-B14F-4D97-AF65-F5344CB8AC3E}">
        <p14:creationId xmlns:p14="http://schemas.microsoft.com/office/powerpoint/2010/main" val="2696093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600200"/>
            <a:ext cx="4194175" cy="4498975"/>
          </a:xfrm>
        </p:spPr>
        <p:txBody>
          <a:bodyPr/>
          <a:lstStyle/>
          <a:p>
            <a:pPr lvl="0"/>
            <a:endParaRPr lang="en-GB" noProof="0" smtClean="0"/>
          </a:p>
        </p:txBody>
      </p:sp>
      <p:sp>
        <p:nvSpPr>
          <p:cNvPr id="5" name="Rectangle 154"/>
          <p:cNvSpPr>
            <a:spLocks noGrp="1" noChangeArrowheads="1"/>
          </p:cNvSpPr>
          <p:nvPr>
            <p:ph type="dt" sz="half" idx="10"/>
          </p:nvPr>
        </p:nvSpPr>
        <p:spPr>
          <a:ln/>
        </p:spPr>
        <p:txBody>
          <a:bodyPr/>
          <a:lstStyle>
            <a:lvl1pPr>
              <a:defRPr/>
            </a:lvl1pPr>
          </a:lstStyle>
          <a:p>
            <a:pPr>
              <a:defRPr/>
            </a:pPr>
            <a:endParaRPr lang="en-GB"/>
          </a:p>
        </p:txBody>
      </p:sp>
      <p:sp>
        <p:nvSpPr>
          <p:cNvPr id="6" name="Rectangle 155"/>
          <p:cNvSpPr>
            <a:spLocks noGrp="1" noChangeArrowheads="1"/>
          </p:cNvSpPr>
          <p:nvPr>
            <p:ph type="ftr" sz="quarter" idx="11"/>
          </p:nvPr>
        </p:nvSpPr>
        <p:spPr>
          <a:ln/>
        </p:spPr>
        <p:txBody>
          <a:bodyPr/>
          <a:lstStyle>
            <a:lvl1pPr>
              <a:defRPr/>
            </a:lvl1pPr>
          </a:lstStyle>
          <a:p>
            <a:pPr>
              <a:defRPr/>
            </a:pPr>
            <a:endParaRPr lang="en-GB"/>
          </a:p>
        </p:txBody>
      </p:sp>
      <p:sp>
        <p:nvSpPr>
          <p:cNvPr id="7" name="Rectangle 156"/>
          <p:cNvSpPr>
            <a:spLocks noGrp="1" noChangeArrowheads="1"/>
          </p:cNvSpPr>
          <p:nvPr>
            <p:ph type="sldNum" sz="quarter" idx="12"/>
          </p:nvPr>
        </p:nvSpPr>
        <p:spPr>
          <a:ln/>
        </p:spPr>
        <p:txBody>
          <a:bodyPr/>
          <a:lstStyle>
            <a:lvl1pPr>
              <a:defRPr/>
            </a:lvl1pPr>
          </a:lstStyle>
          <a:p>
            <a:pPr>
              <a:defRPr/>
            </a:pPr>
            <a:fld id="{E3EB7FED-3E6F-480D-A48F-17BCEF8431C2}" type="slidenum">
              <a:rPr lang="en-GB"/>
              <a:pPr>
                <a:defRPr/>
              </a:pPr>
              <a:t>‹#›</a:t>
            </a:fld>
            <a:endParaRPr lang="en-GB"/>
          </a:p>
        </p:txBody>
      </p:sp>
    </p:spTree>
    <p:extLst>
      <p:ext uri="{BB962C8B-B14F-4D97-AF65-F5344CB8AC3E}">
        <p14:creationId xmlns:p14="http://schemas.microsoft.com/office/powerpoint/2010/main" val="4147707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DBD478D5-C89B-4986-8827-7D3FC6D92C9D}" type="slidenum">
              <a:rPr lang="en-GB" altLang="en-US"/>
              <a:pPr/>
              <a:t>‹#›</a:t>
            </a:fld>
            <a:endParaRPr lang="en-GB" altLang="en-US"/>
          </a:p>
        </p:txBody>
      </p:sp>
    </p:spTree>
    <p:extLst>
      <p:ext uri="{BB962C8B-B14F-4D97-AF65-F5344CB8AC3E}">
        <p14:creationId xmlns:p14="http://schemas.microsoft.com/office/powerpoint/2010/main" val="428114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0765AD-8736-40C1-BF02-9775099CA9BE}" type="datetimeFigureOut">
              <a:rPr lang="en-GB" smtClean="0"/>
              <a:t>01/03/2017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3BF16A-230B-4025-9D2C-1ADA77A442FF}" type="slidenum">
              <a:rPr lang="en-GB" smtClean="0"/>
              <a:t>‹#›</a:t>
            </a:fld>
            <a:endParaRPr lang="en-GB"/>
          </a:p>
        </p:txBody>
      </p:sp>
    </p:spTree>
    <p:extLst>
      <p:ext uri="{BB962C8B-B14F-4D97-AF65-F5344CB8AC3E}">
        <p14:creationId xmlns:p14="http://schemas.microsoft.com/office/powerpoint/2010/main" val="635647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0765AD-8736-40C1-BF02-9775099CA9BE}" type="datetimeFigureOut">
              <a:rPr lang="en-GB" smtClean="0"/>
              <a:t>01/03/2017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3BF16A-230B-4025-9D2C-1ADA77A442FF}" type="slidenum">
              <a:rPr lang="en-GB" smtClean="0"/>
              <a:t>‹#›</a:t>
            </a:fld>
            <a:endParaRPr lang="en-GB"/>
          </a:p>
        </p:txBody>
      </p:sp>
    </p:spTree>
    <p:extLst>
      <p:ext uri="{BB962C8B-B14F-4D97-AF65-F5344CB8AC3E}">
        <p14:creationId xmlns:p14="http://schemas.microsoft.com/office/powerpoint/2010/main" val="42098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0765AD-8736-40C1-BF02-9775099CA9BE}" type="datetimeFigureOut">
              <a:rPr lang="en-GB" smtClean="0"/>
              <a:t>01/03/2017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3BF16A-230B-4025-9D2C-1ADA77A442FF}" type="slidenum">
              <a:rPr lang="en-GB" smtClean="0"/>
              <a:t>‹#›</a:t>
            </a:fld>
            <a:endParaRPr lang="en-GB"/>
          </a:p>
        </p:txBody>
      </p:sp>
    </p:spTree>
    <p:extLst>
      <p:ext uri="{BB962C8B-B14F-4D97-AF65-F5344CB8AC3E}">
        <p14:creationId xmlns:p14="http://schemas.microsoft.com/office/powerpoint/2010/main" val="98991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0765AD-8736-40C1-BF02-9775099CA9BE}" type="datetimeFigureOut">
              <a:rPr lang="en-GB" smtClean="0"/>
              <a:t>01/03/2017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D3BF16A-230B-4025-9D2C-1ADA77A442FF}" type="slidenum">
              <a:rPr lang="en-GB" smtClean="0"/>
              <a:t>‹#›</a:t>
            </a:fld>
            <a:endParaRPr lang="en-GB"/>
          </a:p>
        </p:txBody>
      </p:sp>
    </p:spTree>
    <p:extLst>
      <p:ext uri="{BB962C8B-B14F-4D97-AF65-F5344CB8AC3E}">
        <p14:creationId xmlns:p14="http://schemas.microsoft.com/office/powerpoint/2010/main" val="855376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0765AD-8736-40C1-BF02-9775099CA9BE}" type="datetimeFigureOut">
              <a:rPr lang="en-GB" smtClean="0"/>
              <a:t>01/03/2017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3BF16A-230B-4025-9D2C-1ADA77A442FF}" type="slidenum">
              <a:rPr lang="en-GB" smtClean="0"/>
              <a:t>‹#›</a:t>
            </a:fld>
            <a:endParaRPr lang="en-GB"/>
          </a:p>
        </p:txBody>
      </p:sp>
    </p:spTree>
    <p:extLst>
      <p:ext uri="{BB962C8B-B14F-4D97-AF65-F5344CB8AC3E}">
        <p14:creationId xmlns:p14="http://schemas.microsoft.com/office/powerpoint/2010/main" val="3440984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765AD-8736-40C1-BF02-9775099CA9BE}" type="datetimeFigureOut">
              <a:rPr lang="en-GB" smtClean="0"/>
              <a:t>01/03/2017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D3BF16A-230B-4025-9D2C-1ADA77A442FF}" type="slidenum">
              <a:rPr lang="en-GB" smtClean="0"/>
              <a:t>‹#›</a:t>
            </a:fld>
            <a:endParaRPr lang="en-GB"/>
          </a:p>
        </p:txBody>
      </p:sp>
    </p:spTree>
    <p:extLst>
      <p:ext uri="{BB962C8B-B14F-4D97-AF65-F5344CB8AC3E}">
        <p14:creationId xmlns:p14="http://schemas.microsoft.com/office/powerpoint/2010/main" val="1549427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0765AD-8736-40C1-BF02-9775099CA9BE}" type="datetimeFigureOut">
              <a:rPr lang="en-GB" smtClean="0"/>
              <a:t>01/03/2017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3BF16A-230B-4025-9D2C-1ADA77A442FF}" type="slidenum">
              <a:rPr lang="en-GB" smtClean="0"/>
              <a:t>‹#›</a:t>
            </a:fld>
            <a:endParaRPr lang="en-GB"/>
          </a:p>
        </p:txBody>
      </p:sp>
    </p:spTree>
    <p:extLst>
      <p:ext uri="{BB962C8B-B14F-4D97-AF65-F5344CB8AC3E}">
        <p14:creationId xmlns:p14="http://schemas.microsoft.com/office/powerpoint/2010/main" val="704576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0765AD-8736-40C1-BF02-9775099CA9BE}" type="datetimeFigureOut">
              <a:rPr lang="en-GB" smtClean="0"/>
              <a:t>01/03/2017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3BF16A-230B-4025-9D2C-1ADA77A442FF}" type="slidenum">
              <a:rPr lang="en-GB" smtClean="0"/>
              <a:t>‹#›</a:t>
            </a:fld>
            <a:endParaRPr lang="en-GB"/>
          </a:p>
        </p:txBody>
      </p:sp>
    </p:spTree>
    <p:extLst>
      <p:ext uri="{BB962C8B-B14F-4D97-AF65-F5344CB8AC3E}">
        <p14:creationId xmlns:p14="http://schemas.microsoft.com/office/powerpoint/2010/main" val="2790000059"/>
      </p:ext>
    </p:extLst>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765AD-8736-40C1-BF02-9775099CA9BE}" type="datetimeFigureOut">
              <a:rPr lang="en-GB" smtClean="0"/>
              <a:t>01/03/2017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BF16A-230B-4025-9D2C-1ADA77A442FF}" type="slidenum">
              <a:rPr lang="en-GB" smtClean="0"/>
              <a:t>‹#›</a:t>
            </a:fld>
            <a:endParaRPr lang="en-GB"/>
          </a:p>
        </p:txBody>
      </p:sp>
    </p:spTree>
    <p:extLst>
      <p:ext uri="{BB962C8B-B14F-4D97-AF65-F5344CB8AC3E}">
        <p14:creationId xmlns:p14="http://schemas.microsoft.com/office/powerpoint/2010/main" val="126965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1.jpeg"/>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6.xml"/>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7.xml"/>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7.xml"/>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7.xml"/>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7.xml"/>
</Relationships>

</file>

<file path=ppt/slides/_rels/slide15.xml.rels><?xml version="1.0" encoding="UTF-8"?>

<Relationships xmlns="http://schemas.openxmlformats.org/package/2006/relationships">
  <Relationship Id="rId1" Type="http://schemas.openxmlformats.org/officeDocument/2006/relationships/slideLayout" Target="../slideLayouts/slideLayout7.xml"/>
</Relationships>

</file>

<file path=ppt/slides/_rels/slide16.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image9.jpeg"/>
</Relationships>

</file>

<file path=ppt/slides/_rels/slide17.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image10.jpeg"/>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image11.jpeg"/>
</Relationships>

</file>

<file path=ppt/slides/_rels/slide19.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image12.jpeg"/>
</Relationships>

</file>

<file path=ppt/slides/_rels/slide2.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image2.png"/>
</Relationships>

</file>

<file path=ppt/slides/_rels/slide20.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image13.jpeg"/>
</Relationships>

</file>

<file path=ppt/slides/_rels/slide21.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image14.jpeg"/>
</Relationships>

</file>

<file path=ppt/slides/_rels/slide22.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image15.jpeg"/>
</Relationships>

</file>

<file path=ppt/slides/_rels/slide23.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image16.jpeg"/>
</Relationships>

</file>

<file path=ppt/slides/_rels/slide24.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image17.jpeg"/>
</Relationships>

</file>

<file path=ppt/slides/_rels/slide25.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6.xml.rels><?xml version="1.0" encoding="UTF-8"?>

<Relationships xmlns="http://schemas.openxmlformats.org/package/2006/relationships">
  <Relationship Id="rId1" Type="http://schemas.openxmlformats.org/officeDocument/2006/relationships/slideLayout" Target="../slideLayouts/slideLayout7.xml"/>
</Relationships>

</file>

<file path=ppt/slides/_rels/slide27.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8.xml.rels><?xml version="1.0" encoding="UTF-8"?>

<Relationships xmlns="http://schemas.openxmlformats.org/package/2006/relationships">
  <Relationship Id="rId1" Type="http://schemas.openxmlformats.org/officeDocument/2006/relationships/slideLayout" Target="../slideLayouts/slideLayout12.xml"/>
  <Relationship Id="rId2" Type="http://schemas.openxmlformats.org/officeDocument/2006/relationships/image" Target="../media/image18.jpeg"/>
</Relationships>

</file>

<file path=ppt/slides/_rels/slide29.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3.jpeg"/>
</Relationships>

</file>

<file path=ppt/slides/_rels/slide30.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31.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image19.jpeg"/>
</Relationships>

</file>

<file path=ppt/slides/_rels/slide32.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image20.jpeg"/>
</Relationships>

</file>

<file path=ppt/slides/_rels/slide33.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hyperlink" TargetMode="External" Target="http://www.rio2016.com/culture/#segmentos"/>
  <Relationship Id="rId3" Type="http://schemas.openxmlformats.org/officeDocument/2006/relationships/hyperlink" TargetMode="External" Target="http://www.rio2016.com/culture/#cotidiano"/>
  <Relationship Id="rId4" Type="http://schemas.openxmlformats.org/officeDocument/2006/relationships/hyperlink" TargetMode="External" Target="http://www.rio2016.com/culture/#musica"/>
  <Relationship Id="rId5" Type="http://schemas.openxmlformats.org/officeDocument/2006/relationships/hyperlink" TargetMode="External" Target="http://www.rio2016.com/culture/#cenicas"/>
  <Relationship Id="rId6" Type="http://schemas.openxmlformats.org/officeDocument/2006/relationships/hyperlink" TargetMode="External" Target="http://www.rio2016.com/culture/#visuais"/>
</Relationships>

</file>

<file path=ppt/slides/_rels/slide34.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image21.jpeg"/>
</Relationships>

</file>

<file path=ppt/slides/_rels/slide35.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image22.jpg"/>
</Relationships>

</file>

<file path=ppt/slides/_rels/slide36.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image23.png"/>
  <Relationship Id="rId3" Type="http://schemas.openxmlformats.org/officeDocument/2006/relationships/image" Target="../media/image24.png"/>
</Relationships>

</file>

<file path=ppt/slides/_rels/slide37.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38.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39.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image4.jpeg"/>
  <Relationship Id="rId3" Type="http://schemas.openxmlformats.org/officeDocument/2006/relationships/image" Target="../media/image5.jpeg"/>
</Relationships>

</file>

<file path=ppt/slides/_rels/slide40.xml.rels><?xml version="1.0" encoding="UTF-8"?>

<Relationships xmlns="http://schemas.openxmlformats.org/package/2006/relationships">
  <Relationship Id="rId1" Type="http://schemas.openxmlformats.org/officeDocument/2006/relationships/slideLayout" Target="../slideLayouts/slideLayout12.xml"/>
  <Relationship Id="rId2" Type="http://schemas.openxmlformats.org/officeDocument/2006/relationships/image" Target="../media/image25.png"/>
</Relationships>

</file>

<file path=ppt/slides/_rels/slide41.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42.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43.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image26.jpeg"/>
</Relationships>

</file>

<file path=ppt/slides/_rels/slide44.xml.rels><?xml version="1.0" encoding="UTF-8"?>

<Relationships xmlns="http://schemas.openxmlformats.org/package/2006/relationships">
  <Relationship Id="rId1" Type="http://schemas.openxmlformats.org/officeDocument/2006/relationships/slideLayout" Target="../slideLayouts/slideLayout12.xml"/>
  <Relationship Id="rId2" Type="http://schemas.openxmlformats.org/officeDocument/2006/relationships/image" Target="../media/image27.jpeg"/>
</Relationships>

</file>

<file path=ppt/slides/_rels/slide45.xml.rels><?xml version="1.0" encoding="UTF-8"?>

<Relationships xmlns="http://schemas.openxmlformats.org/package/2006/relationships">
  <Relationship Id="rId1" Type="http://schemas.openxmlformats.org/officeDocument/2006/relationships/slideLayout" Target="../slideLayouts/slideLayout12.xml"/>
  <Relationship Id="rId2" Type="http://schemas.openxmlformats.org/officeDocument/2006/relationships/image" Target="../media/image28.png"/>
</Relationships>

</file>

<file path=ppt/slides/_rels/slide46.xml.rels><?xml version="1.0" encoding="UTF-8"?>

<Relationships xmlns="http://schemas.openxmlformats.org/package/2006/relationships">
  <Relationship Id="rId1" Type="http://schemas.openxmlformats.org/officeDocument/2006/relationships/slideLayout" Target="../slideLayouts/slideLayout12.xml"/>
  <Relationship Id="rId2" Type="http://schemas.openxmlformats.org/officeDocument/2006/relationships/image" Target="../media/image29.jpeg"/>
</Relationships>

</file>

<file path=ppt/slides/_rels/slide47.xml.rels><?xml version="1.0" encoding="UTF-8"?>

<Relationships xmlns="http://schemas.openxmlformats.org/package/2006/relationships">
  <Relationship Id="rId1" Type="http://schemas.openxmlformats.org/officeDocument/2006/relationships/slideLayout" Target="../slideLayouts/slideLayout12.xml"/>
  <Relationship Id="rId2" Type="http://schemas.openxmlformats.org/officeDocument/2006/relationships/image" Target="../media/image30.jpeg"/>
</Relationships>

</file>

<file path=ppt/slides/_rels/slide48.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image31.jpeg"/>
</Relationships>

</file>

<file path=ppt/slides/_rels/slide49.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image6.jpeg"/>
</Relationships>

</file>

<file path=ppt/slides/_rels/slide6.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image7.jpeg"/>
</Relationships>

</file>

<file path=ppt/slides/_rels/slide7.xml.rels><?xml version="1.0" encoding="UTF-8"?>

<Relationships xmlns="http://schemas.openxmlformats.org/package/2006/relationships">
  <Relationship Id="rId1" Type="http://schemas.openxmlformats.org/officeDocument/2006/relationships/slideLayout" Target="../slideLayouts/slideLayout7.xml"/>
</Relationships>

</file>

<file path=ppt/slides/_rels/slide8.xml.rels><?xml version="1.0" encoding="UTF-8"?>

<Relationships xmlns="http://schemas.openxmlformats.org/package/2006/relationships">
  <Relationship Id="rId1" Type="http://schemas.openxmlformats.org/officeDocument/2006/relationships/vmlDrawing" Target="../drawings/vmlDrawing1.vml"/>
  <Relationship Id="rId2" Type="http://schemas.openxmlformats.org/officeDocument/2006/relationships/slideLayout" Target="../slideLayouts/slideLayout6.xml"/>
  <Relationship Id="rId3" Type="http://schemas.openxmlformats.org/officeDocument/2006/relationships/oleObject" Target="../embeddings/oleObject1.bin"/>
  <Relationship Id="rId4" Type="http://schemas.openxmlformats.org/officeDocument/2006/relationships/image" Target="../media/image8.wmf"/>
</Relationships>

</file>

<file path=ppt/slides/_rels/slide9.xml.rels><?xml version="1.0" encoding="UTF-8"?>

<Relationships xmlns="http://schemas.openxmlformats.org/package/2006/relationships">
  <Relationship Id="rId1" Type="http://schemas.openxmlformats.org/officeDocument/2006/relationships/slideLayout" Target="../slideLayouts/slideLayout13.xml"/>
  <Relationship Id="rId2" Type="http://schemas.openxmlformats.org/officeDocument/2006/relationships/diagramData" Target="../diagrams/data1.xml"/>
  <Relationship Id="rId3" Type="http://schemas.openxmlformats.org/officeDocument/2006/relationships/diagramLayout" Target="../diagrams/layout1.xml"/>
  <Relationship Id="rId4" Type="http://schemas.openxmlformats.org/officeDocument/2006/relationships/diagramQuickStyle" Target="../diagrams/quickStyle1.xml"/>
  <Relationship Id="rId5" Type="http://schemas.openxmlformats.org/officeDocument/2006/relationships/diagramColors" Target="../diagrams/colors1.xml"/>
  <Relationship Id="rId6" Type="http://schemas.microsoft.com/office/2007/relationships/diagramDrawing" Target="../diagrams/drawing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1512167"/>
          </a:xfrm>
        </p:spPr>
        <p:txBody>
          <a:bodyPr/>
          <a:lstStyle/>
          <a:p>
            <a:r>
              <a:rPr lang="en-GB" dirty="0"/>
              <a:t>	</a:t>
            </a:r>
            <a:r>
              <a:rPr lang="en-GB" dirty="0" smtClean="0"/>
              <a:t>Mega </a:t>
            </a:r>
            <a:r>
              <a:rPr lang="en-GB" dirty="0"/>
              <a:t>Events and tourism</a:t>
            </a:r>
          </a:p>
        </p:txBody>
      </p:sp>
      <p:sp>
        <p:nvSpPr>
          <p:cNvPr id="3" name="Subtitle 2"/>
          <p:cNvSpPr>
            <a:spLocks noGrp="1"/>
          </p:cNvSpPr>
          <p:nvPr>
            <p:ph type="subTitle" idx="1"/>
          </p:nvPr>
        </p:nvSpPr>
        <p:spPr>
          <a:xfrm>
            <a:off x="1371600" y="5373216"/>
            <a:ext cx="6400800" cy="792088"/>
          </a:xfrm>
        </p:spPr>
        <p:txBody>
          <a:bodyPr>
            <a:normAutofit/>
          </a:bodyPr>
          <a:lstStyle/>
          <a:p>
            <a:r>
              <a:rPr lang="en-GB" dirty="0" smtClean="0"/>
              <a:t>24/2/2016</a:t>
            </a:r>
            <a:endParaRPr lang="en-GB" dirty="0"/>
          </a:p>
        </p:txBody>
      </p:sp>
      <p:pic>
        <p:nvPicPr>
          <p:cNvPr id="5" name="Content Placeholder 6" descr="C:\Users\Liz Carnegie\Desktop\touris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484784"/>
            <a:ext cx="4291012"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6126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4000" y="304800"/>
            <a:ext cx="6705600" cy="1143000"/>
          </a:xfrm>
        </p:spPr>
        <p:txBody>
          <a:bodyPr/>
          <a:lstStyle/>
          <a:p>
            <a:pPr eaLnBrk="1" hangingPunct="1"/>
            <a:r>
              <a:rPr lang="en-GB" altLang="en-US" sz="2400" smtClean="0"/>
              <a:t>Product Life-cycle challenge</a:t>
            </a:r>
          </a:p>
        </p:txBody>
      </p:sp>
      <p:sp>
        <p:nvSpPr>
          <p:cNvPr id="10243" name="Line 3"/>
          <p:cNvSpPr>
            <a:spLocks noChangeShapeType="1"/>
          </p:cNvSpPr>
          <p:nvPr/>
        </p:nvSpPr>
        <p:spPr bwMode="auto">
          <a:xfrm>
            <a:off x="533400" y="5257800"/>
            <a:ext cx="76962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44" name="Line 4"/>
          <p:cNvSpPr>
            <a:spLocks noChangeShapeType="1"/>
          </p:cNvSpPr>
          <p:nvPr/>
        </p:nvSpPr>
        <p:spPr bwMode="auto">
          <a:xfrm flipV="1">
            <a:off x="1447800" y="1371600"/>
            <a:ext cx="0" cy="4876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45" name="Text Box 5"/>
          <p:cNvSpPr txBox="1">
            <a:spLocks noChangeArrowheads="1"/>
          </p:cNvSpPr>
          <p:nvPr/>
        </p:nvSpPr>
        <p:spPr bwMode="auto">
          <a:xfrm>
            <a:off x="1905000" y="685800"/>
            <a:ext cx="533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r>
              <a:rPr lang="en-GB" altLang="en-US" sz="1800" b="1">
                <a:latin typeface="Arial" panose="020B0604020202020204" pitchFamily="34" charset="0"/>
              </a:rPr>
              <a:t>              </a:t>
            </a:r>
          </a:p>
        </p:txBody>
      </p:sp>
      <p:sp>
        <p:nvSpPr>
          <p:cNvPr id="10246" name="Text Box 6"/>
          <p:cNvSpPr txBox="1">
            <a:spLocks noChangeArrowheads="1"/>
          </p:cNvSpPr>
          <p:nvPr/>
        </p:nvSpPr>
        <p:spPr bwMode="auto">
          <a:xfrm>
            <a:off x="7315200" y="5943600"/>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r>
              <a:rPr lang="en-GB" altLang="en-US" sz="1600" b="1">
                <a:latin typeface="Arial" panose="020B0604020202020204" pitchFamily="34" charset="0"/>
              </a:rPr>
              <a:t>TIME</a:t>
            </a:r>
            <a:endParaRPr lang="en-GB" altLang="en-US" sz="1400">
              <a:latin typeface="Arial" panose="020B0604020202020204" pitchFamily="34" charset="0"/>
            </a:endParaRPr>
          </a:p>
        </p:txBody>
      </p:sp>
      <p:sp>
        <p:nvSpPr>
          <p:cNvPr id="10247" name="Text Box 7"/>
          <p:cNvSpPr txBox="1">
            <a:spLocks noChangeArrowheads="1"/>
          </p:cNvSpPr>
          <p:nvPr/>
        </p:nvSpPr>
        <p:spPr bwMode="auto">
          <a:xfrm>
            <a:off x="1676400" y="54102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r>
              <a:rPr lang="en-GB" altLang="en-US" sz="1600" b="1">
                <a:latin typeface="Arial" panose="020B0604020202020204" pitchFamily="34" charset="0"/>
              </a:rPr>
              <a:t>95</a:t>
            </a:r>
            <a:endParaRPr lang="en-GB" altLang="en-US" sz="1400" b="1">
              <a:latin typeface="Arial" panose="020B0604020202020204" pitchFamily="34" charset="0"/>
            </a:endParaRPr>
          </a:p>
        </p:txBody>
      </p:sp>
      <p:sp>
        <p:nvSpPr>
          <p:cNvPr id="10248" name="Text Box 8"/>
          <p:cNvSpPr txBox="1">
            <a:spLocks noChangeArrowheads="1"/>
          </p:cNvSpPr>
          <p:nvPr/>
        </p:nvSpPr>
        <p:spPr bwMode="auto">
          <a:xfrm>
            <a:off x="2362200" y="5410200"/>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r>
              <a:rPr lang="en-GB" altLang="en-US" sz="1600" b="1">
                <a:latin typeface="Arial" panose="020B0604020202020204" pitchFamily="34" charset="0"/>
              </a:rPr>
              <a:t>96</a:t>
            </a:r>
            <a:endParaRPr lang="en-GB" altLang="en-US">
              <a:latin typeface="Arial" panose="020B0604020202020204" pitchFamily="34" charset="0"/>
            </a:endParaRPr>
          </a:p>
        </p:txBody>
      </p:sp>
      <p:sp>
        <p:nvSpPr>
          <p:cNvPr id="10249" name="Text Box 9"/>
          <p:cNvSpPr txBox="1">
            <a:spLocks noChangeArrowheads="1"/>
          </p:cNvSpPr>
          <p:nvPr/>
        </p:nvSpPr>
        <p:spPr bwMode="auto">
          <a:xfrm>
            <a:off x="2819400" y="5410200"/>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r>
              <a:rPr lang="en-GB" altLang="en-US" sz="1600" b="1">
                <a:latin typeface="Arial" panose="020B0604020202020204" pitchFamily="34" charset="0"/>
              </a:rPr>
              <a:t>97</a:t>
            </a:r>
          </a:p>
        </p:txBody>
      </p:sp>
      <p:sp>
        <p:nvSpPr>
          <p:cNvPr id="10250" name="Text Box 10"/>
          <p:cNvSpPr txBox="1">
            <a:spLocks noChangeArrowheads="1"/>
          </p:cNvSpPr>
          <p:nvPr/>
        </p:nvSpPr>
        <p:spPr bwMode="auto">
          <a:xfrm>
            <a:off x="3429000" y="54102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r>
              <a:rPr lang="en-GB" altLang="en-US" sz="1600" b="1">
                <a:latin typeface="Arial" panose="020B0604020202020204" pitchFamily="34" charset="0"/>
              </a:rPr>
              <a:t>98</a:t>
            </a:r>
          </a:p>
        </p:txBody>
      </p:sp>
      <p:sp>
        <p:nvSpPr>
          <p:cNvPr id="10251" name="Text Box 11"/>
          <p:cNvSpPr txBox="1">
            <a:spLocks noChangeArrowheads="1"/>
          </p:cNvSpPr>
          <p:nvPr/>
        </p:nvSpPr>
        <p:spPr bwMode="auto">
          <a:xfrm>
            <a:off x="5715000" y="5410200"/>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r>
              <a:rPr lang="en-GB" altLang="en-US" sz="1600" b="1">
                <a:latin typeface="Arial" panose="020B0604020202020204" pitchFamily="34" charset="0"/>
              </a:rPr>
              <a:t>99</a:t>
            </a:r>
            <a:endParaRPr lang="en-GB" altLang="en-US">
              <a:latin typeface="Arial" panose="020B0604020202020204" pitchFamily="34" charset="0"/>
            </a:endParaRPr>
          </a:p>
        </p:txBody>
      </p:sp>
      <p:sp>
        <p:nvSpPr>
          <p:cNvPr id="10252" name="Text Box 12"/>
          <p:cNvSpPr txBox="1">
            <a:spLocks noChangeArrowheads="1"/>
          </p:cNvSpPr>
          <p:nvPr/>
        </p:nvSpPr>
        <p:spPr bwMode="auto">
          <a:xfrm>
            <a:off x="228600" y="2286000"/>
            <a:ext cx="12954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r>
              <a:rPr lang="en-GB" altLang="en-US" sz="1600" b="1">
                <a:latin typeface="Arial" panose="020B0604020202020204" pitchFamily="34" charset="0"/>
              </a:rPr>
              <a:t>REVENUE AND PROFITS</a:t>
            </a:r>
            <a:endParaRPr lang="en-GB" altLang="en-US" sz="1400">
              <a:latin typeface="Arial" panose="020B0604020202020204" pitchFamily="34" charset="0"/>
            </a:endParaRPr>
          </a:p>
          <a:p>
            <a:pPr>
              <a:spcBef>
                <a:spcPct val="50000"/>
              </a:spcBef>
            </a:pPr>
            <a:endParaRPr lang="en-GB" altLang="en-US" sz="1800">
              <a:latin typeface="Arial" panose="020B0604020202020204" pitchFamily="34" charset="0"/>
            </a:endParaRPr>
          </a:p>
        </p:txBody>
      </p:sp>
      <p:sp>
        <p:nvSpPr>
          <p:cNvPr id="10253" name="Freeform 13"/>
          <p:cNvSpPr>
            <a:spLocks/>
          </p:cNvSpPr>
          <p:nvPr/>
        </p:nvSpPr>
        <p:spPr bwMode="auto">
          <a:xfrm>
            <a:off x="609600" y="1524000"/>
            <a:ext cx="6934200" cy="4546600"/>
          </a:xfrm>
          <a:custGeom>
            <a:avLst/>
            <a:gdLst>
              <a:gd name="T0" fmla="*/ 0 w 4368"/>
              <a:gd name="T1" fmla="*/ 4546600 h 2864"/>
              <a:gd name="T2" fmla="*/ 2209800 w 4368"/>
              <a:gd name="T3" fmla="*/ 2946400 h 2864"/>
              <a:gd name="T4" fmla="*/ 4191000 w 4368"/>
              <a:gd name="T5" fmla="*/ 584200 h 2864"/>
              <a:gd name="T6" fmla="*/ 5867400 w 4368"/>
              <a:gd name="T7" fmla="*/ 50800 h 2864"/>
              <a:gd name="T8" fmla="*/ 6934200 w 4368"/>
              <a:gd name="T9" fmla="*/ 279400 h 28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68" h="2864">
                <a:moveTo>
                  <a:pt x="0" y="2864"/>
                </a:moveTo>
                <a:cubicBezTo>
                  <a:pt x="476" y="2568"/>
                  <a:pt x="952" y="2272"/>
                  <a:pt x="1392" y="1856"/>
                </a:cubicBezTo>
                <a:cubicBezTo>
                  <a:pt x="1832" y="1440"/>
                  <a:pt x="2256" y="672"/>
                  <a:pt x="2640" y="368"/>
                </a:cubicBezTo>
                <a:cubicBezTo>
                  <a:pt x="3024" y="64"/>
                  <a:pt x="3408" y="64"/>
                  <a:pt x="3696" y="32"/>
                </a:cubicBezTo>
                <a:cubicBezTo>
                  <a:pt x="3984" y="0"/>
                  <a:pt x="4176" y="88"/>
                  <a:pt x="4368" y="176"/>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54" name="Text Box 14"/>
          <p:cNvSpPr txBox="1">
            <a:spLocks noChangeArrowheads="1"/>
          </p:cNvSpPr>
          <p:nvPr/>
        </p:nvSpPr>
        <p:spPr bwMode="auto">
          <a:xfrm>
            <a:off x="2133600" y="49530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r>
              <a:rPr lang="en-GB" altLang="en-US" sz="1600" b="1">
                <a:latin typeface="Arial" panose="020B0604020202020204" pitchFamily="34" charset="0"/>
              </a:rPr>
              <a:t>Intro</a:t>
            </a:r>
            <a:endParaRPr lang="en-GB" altLang="en-US" sz="1600">
              <a:latin typeface="Arial" panose="020B0604020202020204" pitchFamily="34" charset="0"/>
            </a:endParaRPr>
          </a:p>
        </p:txBody>
      </p:sp>
      <p:sp>
        <p:nvSpPr>
          <p:cNvPr id="10255" name="Text Box 15"/>
          <p:cNvSpPr txBox="1">
            <a:spLocks noChangeArrowheads="1"/>
          </p:cNvSpPr>
          <p:nvPr/>
        </p:nvSpPr>
        <p:spPr bwMode="auto">
          <a:xfrm>
            <a:off x="3429000" y="4419600"/>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r>
              <a:rPr lang="en-GB" altLang="en-US" sz="1600" b="1">
                <a:latin typeface="Arial" panose="020B0604020202020204" pitchFamily="34" charset="0"/>
              </a:rPr>
              <a:t>Growth</a:t>
            </a:r>
            <a:endParaRPr lang="en-GB" altLang="en-US" sz="1600">
              <a:latin typeface="Arial" panose="020B0604020202020204" pitchFamily="34" charset="0"/>
            </a:endParaRPr>
          </a:p>
        </p:txBody>
      </p:sp>
      <p:sp>
        <p:nvSpPr>
          <p:cNvPr id="10256" name="Text Box 16"/>
          <p:cNvSpPr txBox="1">
            <a:spLocks noChangeArrowheads="1"/>
          </p:cNvSpPr>
          <p:nvPr/>
        </p:nvSpPr>
        <p:spPr bwMode="auto">
          <a:xfrm>
            <a:off x="5715000" y="4114800"/>
            <a:ext cx="1066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r>
              <a:rPr lang="en-GB" altLang="en-US" sz="1600" b="1">
                <a:latin typeface="Arial" panose="020B0604020202020204" pitchFamily="34" charset="0"/>
              </a:rPr>
              <a:t>Maturity</a:t>
            </a:r>
            <a:endParaRPr lang="en-GB" altLang="en-US" sz="1600">
              <a:latin typeface="Arial" panose="020B0604020202020204" pitchFamily="34" charset="0"/>
            </a:endParaRPr>
          </a:p>
        </p:txBody>
      </p:sp>
      <p:sp>
        <p:nvSpPr>
          <p:cNvPr id="10257" name="Line 17"/>
          <p:cNvSpPr>
            <a:spLocks noChangeShapeType="1"/>
          </p:cNvSpPr>
          <p:nvPr/>
        </p:nvSpPr>
        <p:spPr bwMode="auto">
          <a:xfrm>
            <a:off x="4495800" y="2438400"/>
            <a:ext cx="0" cy="2819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58" name="Line 18"/>
          <p:cNvSpPr>
            <a:spLocks noChangeShapeType="1"/>
          </p:cNvSpPr>
          <p:nvPr/>
        </p:nvSpPr>
        <p:spPr bwMode="auto">
          <a:xfrm>
            <a:off x="2819400" y="4495800"/>
            <a:ext cx="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59" name="Line 19"/>
          <p:cNvSpPr>
            <a:spLocks noChangeShapeType="1"/>
          </p:cNvSpPr>
          <p:nvPr/>
        </p:nvSpPr>
        <p:spPr bwMode="auto">
          <a:xfrm>
            <a:off x="7391400" y="1752600"/>
            <a:ext cx="0" cy="3505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60" name="Line 20"/>
          <p:cNvSpPr>
            <a:spLocks noChangeShapeType="1"/>
          </p:cNvSpPr>
          <p:nvPr/>
        </p:nvSpPr>
        <p:spPr bwMode="auto">
          <a:xfrm flipV="1">
            <a:off x="6705600" y="1219200"/>
            <a:ext cx="1981200" cy="30480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61" name="Text Box 21"/>
          <p:cNvSpPr txBox="1">
            <a:spLocks noChangeArrowheads="1"/>
          </p:cNvSpPr>
          <p:nvPr/>
        </p:nvSpPr>
        <p:spPr bwMode="auto">
          <a:xfrm>
            <a:off x="6477000" y="5410200"/>
            <a:ext cx="409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ahoma" panose="020B0604030504040204" pitchFamily="34" charset="0"/>
              </a:defRPr>
            </a:lvl1pPr>
            <a:lvl2pPr marL="742950" indent="-285750" defTabSz="762000">
              <a:defRPr sz="2400">
                <a:solidFill>
                  <a:schemeClr val="tx1"/>
                </a:solidFill>
                <a:latin typeface="Tahoma" panose="020B0604030504040204" pitchFamily="34" charset="0"/>
              </a:defRPr>
            </a:lvl2pPr>
            <a:lvl3pPr marL="1143000" indent="-228600" defTabSz="762000">
              <a:defRPr sz="2400">
                <a:solidFill>
                  <a:schemeClr val="tx1"/>
                </a:solidFill>
                <a:latin typeface="Tahoma" panose="020B0604030504040204" pitchFamily="34" charset="0"/>
              </a:defRPr>
            </a:lvl3pPr>
            <a:lvl4pPr marL="1600200" indent="-228600" defTabSz="762000">
              <a:defRPr sz="2400">
                <a:solidFill>
                  <a:schemeClr val="tx1"/>
                </a:solidFill>
                <a:latin typeface="Tahoma" panose="020B0604030504040204" pitchFamily="34" charset="0"/>
              </a:defRPr>
            </a:lvl4pPr>
            <a:lvl5pPr marL="2057400" indent="-228600" defTabSz="762000">
              <a:defRPr sz="2400">
                <a:solidFill>
                  <a:schemeClr val="tx1"/>
                </a:solidFill>
                <a:latin typeface="Tahoma" panose="020B0604030504040204" pitchFamily="34" charset="0"/>
              </a:defRPr>
            </a:lvl5pPr>
            <a:lvl6pPr marL="2514600" indent="-228600" defTabSz="762000"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762000"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762000"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762000" eaLnBrk="0" fontAlgn="base" hangingPunct="0">
              <a:spcBef>
                <a:spcPct val="0"/>
              </a:spcBef>
              <a:spcAft>
                <a:spcPct val="0"/>
              </a:spcAft>
              <a:defRPr sz="2400">
                <a:solidFill>
                  <a:schemeClr val="tx1"/>
                </a:solidFill>
                <a:latin typeface="Tahoma" panose="020B0604030504040204" pitchFamily="34" charset="0"/>
              </a:defRPr>
            </a:lvl9pPr>
          </a:lstStyle>
          <a:p>
            <a:r>
              <a:rPr lang="en-GB" altLang="en-US" sz="1600" b="1">
                <a:latin typeface="Arial" panose="020B0604020202020204" pitchFamily="34" charset="0"/>
              </a:rPr>
              <a:t>00</a:t>
            </a:r>
            <a:endParaRPr lang="en-GB" altLang="en-US" sz="1600">
              <a:latin typeface="Times New Roman" panose="02020603050405020304" pitchFamily="18" charset="0"/>
            </a:endParaRPr>
          </a:p>
        </p:txBody>
      </p:sp>
      <p:sp>
        <p:nvSpPr>
          <p:cNvPr id="10262" name="Text Box 22"/>
          <p:cNvSpPr txBox="1">
            <a:spLocks noChangeArrowheads="1"/>
          </p:cNvSpPr>
          <p:nvPr/>
        </p:nvSpPr>
        <p:spPr bwMode="auto">
          <a:xfrm>
            <a:off x="7010400" y="5408613"/>
            <a:ext cx="409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ahoma" panose="020B0604030504040204" pitchFamily="34" charset="0"/>
              </a:defRPr>
            </a:lvl1pPr>
            <a:lvl2pPr marL="742950" indent="-285750" defTabSz="762000">
              <a:defRPr sz="2400">
                <a:solidFill>
                  <a:schemeClr val="tx1"/>
                </a:solidFill>
                <a:latin typeface="Tahoma" panose="020B0604030504040204" pitchFamily="34" charset="0"/>
              </a:defRPr>
            </a:lvl2pPr>
            <a:lvl3pPr marL="1143000" indent="-228600" defTabSz="762000">
              <a:defRPr sz="2400">
                <a:solidFill>
                  <a:schemeClr val="tx1"/>
                </a:solidFill>
                <a:latin typeface="Tahoma" panose="020B0604030504040204" pitchFamily="34" charset="0"/>
              </a:defRPr>
            </a:lvl3pPr>
            <a:lvl4pPr marL="1600200" indent="-228600" defTabSz="762000">
              <a:defRPr sz="2400">
                <a:solidFill>
                  <a:schemeClr val="tx1"/>
                </a:solidFill>
                <a:latin typeface="Tahoma" panose="020B0604030504040204" pitchFamily="34" charset="0"/>
              </a:defRPr>
            </a:lvl4pPr>
            <a:lvl5pPr marL="2057400" indent="-228600" defTabSz="762000">
              <a:defRPr sz="2400">
                <a:solidFill>
                  <a:schemeClr val="tx1"/>
                </a:solidFill>
                <a:latin typeface="Tahoma" panose="020B0604030504040204" pitchFamily="34" charset="0"/>
              </a:defRPr>
            </a:lvl5pPr>
            <a:lvl6pPr marL="2514600" indent="-228600" defTabSz="762000"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762000"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762000"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762000" eaLnBrk="0" fontAlgn="base" hangingPunct="0">
              <a:spcBef>
                <a:spcPct val="0"/>
              </a:spcBef>
              <a:spcAft>
                <a:spcPct val="0"/>
              </a:spcAft>
              <a:defRPr sz="2400">
                <a:solidFill>
                  <a:schemeClr val="tx1"/>
                </a:solidFill>
                <a:latin typeface="Tahoma" panose="020B0604030504040204" pitchFamily="34" charset="0"/>
              </a:defRPr>
            </a:lvl9pPr>
          </a:lstStyle>
          <a:p>
            <a:r>
              <a:rPr lang="en-GB" altLang="en-US" sz="1600" b="1">
                <a:latin typeface="Arial" panose="020B0604020202020204" pitchFamily="34" charset="0"/>
              </a:rPr>
              <a:t>01</a:t>
            </a:r>
            <a:endParaRPr lang="en-GB" altLang="en-US">
              <a:latin typeface="Times New Roman" panose="02020603050405020304" pitchFamily="18" charset="0"/>
            </a:endParaRPr>
          </a:p>
        </p:txBody>
      </p:sp>
      <p:sp>
        <p:nvSpPr>
          <p:cNvPr id="10263" name="Text Box 23"/>
          <p:cNvSpPr txBox="1">
            <a:spLocks noChangeArrowheads="1"/>
          </p:cNvSpPr>
          <p:nvPr/>
        </p:nvSpPr>
        <p:spPr bwMode="auto">
          <a:xfrm>
            <a:off x="7543800" y="5408613"/>
            <a:ext cx="409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ahoma" panose="020B0604030504040204" pitchFamily="34" charset="0"/>
              </a:defRPr>
            </a:lvl1pPr>
            <a:lvl2pPr marL="742950" indent="-285750" defTabSz="762000">
              <a:defRPr sz="2400">
                <a:solidFill>
                  <a:schemeClr val="tx1"/>
                </a:solidFill>
                <a:latin typeface="Tahoma" panose="020B0604030504040204" pitchFamily="34" charset="0"/>
              </a:defRPr>
            </a:lvl2pPr>
            <a:lvl3pPr marL="1143000" indent="-228600" defTabSz="762000">
              <a:defRPr sz="2400">
                <a:solidFill>
                  <a:schemeClr val="tx1"/>
                </a:solidFill>
                <a:latin typeface="Tahoma" panose="020B0604030504040204" pitchFamily="34" charset="0"/>
              </a:defRPr>
            </a:lvl3pPr>
            <a:lvl4pPr marL="1600200" indent="-228600" defTabSz="762000">
              <a:defRPr sz="2400">
                <a:solidFill>
                  <a:schemeClr val="tx1"/>
                </a:solidFill>
                <a:latin typeface="Tahoma" panose="020B0604030504040204" pitchFamily="34" charset="0"/>
              </a:defRPr>
            </a:lvl4pPr>
            <a:lvl5pPr marL="2057400" indent="-228600" defTabSz="762000">
              <a:defRPr sz="2400">
                <a:solidFill>
                  <a:schemeClr val="tx1"/>
                </a:solidFill>
                <a:latin typeface="Tahoma" panose="020B0604030504040204" pitchFamily="34" charset="0"/>
              </a:defRPr>
            </a:lvl5pPr>
            <a:lvl6pPr marL="2514600" indent="-228600" defTabSz="762000"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762000"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762000"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762000" eaLnBrk="0" fontAlgn="base" hangingPunct="0">
              <a:spcBef>
                <a:spcPct val="0"/>
              </a:spcBef>
              <a:spcAft>
                <a:spcPct val="0"/>
              </a:spcAft>
              <a:defRPr sz="2400">
                <a:solidFill>
                  <a:schemeClr val="tx1"/>
                </a:solidFill>
                <a:latin typeface="Tahoma" panose="020B0604030504040204" pitchFamily="34" charset="0"/>
              </a:defRPr>
            </a:lvl9pPr>
          </a:lstStyle>
          <a:p>
            <a:r>
              <a:rPr lang="en-GB" altLang="en-US" sz="1600" b="1">
                <a:latin typeface="Arial" panose="020B0604020202020204" pitchFamily="34" charset="0"/>
              </a:rPr>
              <a:t>02</a:t>
            </a:r>
            <a:endParaRPr lang="en-GB" altLang="en-US">
              <a:latin typeface="Times New Roman" panose="02020603050405020304" pitchFamily="18" charset="0"/>
            </a:endParaRPr>
          </a:p>
        </p:txBody>
      </p:sp>
      <p:sp>
        <p:nvSpPr>
          <p:cNvPr id="10264" name="Text Box 24"/>
          <p:cNvSpPr txBox="1">
            <a:spLocks noChangeArrowheads="1"/>
          </p:cNvSpPr>
          <p:nvPr/>
        </p:nvSpPr>
        <p:spPr bwMode="auto">
          <a:xfrm>
            <a:off x="7924800" y="5410200"/>
            <a:ext cx="409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ahoma" panose="020B0604030504040204" pitchFamily="34" charset="0"/>
              </a:defRPr>
            </a:lvl1pPr>
            <a:lvl2pPr marL="742950" indent="-285750" defTabSz="762000">
              <a:defRPr sz="2400">
                <a:solidFill>
                  <a:schemeClr val="tx1"/>
                </a:solidFill>
                <a:latin typeface="Tahoma" panose="020B0604030504040204" pitchFamily="34" charset="0"/>
              </a:defRPr>
            </a:lvl2pPr>
            <a:lvl3pPr marL="1143000" indent="-228600" defTabSz="762000">
              <a:defRPr sz="2400">
                <a:solidFill>
                  <a:schemeClr val="tx1"/>
                </a:solidFill>
                <a:latin typeface="Tahoma" panose="020B0604030504040204" pitchFamily="34" charset="0"/>
              </a:defRPr>
            </a:lvl3pPr>
            <a:lvl4pPr marL="1600200" indent="-228600" defTabSz="762000">
              <a:defRPr sz="2400">
                <a:solidFill>
                  <a:schemeClr val="tx1"/>
                </a:solidFill>
                <a:latin typeface="Tahoma" panose="020B0604030504040204" pitchFamily="34" charset="0"/>
              </a:defRPr>
            </a:lvl4pPr>
            <a:lvl5pPr marL="2057400" indent="-228600" defTabSz="762000">
              <a:defRPr sz="2400">
                <a:solidFill>
                  <a:schemeClr val="tx1"/>
                </a:solidFill>
                <a:latin typeface="Tahoma" panose="020B0604030504040204" pitchFamily="34" charset="0"/>
              </a:defRPr>
            </a:lvl5pPr>
            <a:lvl6pPr marL="2514600" indent="-228600" defTabSz="762000"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762000"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762000"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762000" eaLnBrk="0" fontAlgn="base" hangingPunct="0">
              <a:spcBef>
                <a:spcPct val="0"/>
              </a:spcBef>
              <a:spcAft>
                <a:spcPct val="0"/>
              </a:spcAft>
              <a:defRPr sz="2400">
                <a:solidFill>
                  <a:schemeClr val="tx1"/>
                </a:solidFill>
                <a:latin typeface="Tahoma" panose="020B0604030504040204" pitchFamily="34" charset="0"/>
              </a:defRPr>
            </a:lvl9pPr>
          </a:lstStyle>
          <a:p>
            <a:r>
              <a:rPr lang="en-GB" altLang="en-US" sz="1600" b="1">
                <a:latin typeface="Arial" panose="020B0604020202020204" pitchFamily="34" charset="0"/>
              </a:rPr>
              <a:t>03</a:t>
            </a:r>
            <a:endParaRPr lang="en-GB" altLang="en-US">
              <a:latin typeface="Times New Roman" panose="02020603050405020304" pitchFamily="18" charset="0"/>
            </a:endParaRPr>
          </a:p>
        </p:txBody>
      </p:sp>
      <p:sp>
        <p:nvSpPr>
          <p:cNvPr id="10265" name="Text Box 25"/>
          <p:cNvSpPr txBox="1">
            <a:spLocks noChangeArrowheads="1"/>
          </p:cNvSpPr>
          <p:nvPr/>
        </p:nvSpPr>
        <p:spPr bwMode="auto">
          <a:xfrm>
            <a:off x="1584325" y="566738"/>
            <a:ext cx="1254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GB" altLang="en-US" i="1"/>
              <a:t>Diag 1:</a:t>
            </a:r>
            <a:r>
              <a:rPr lang="en-GB" altLang="en-US"/>
              <a:t> </a:t>
            </a:r>
          </a:p>
        </p:txBody>
      </p:sp>
      <p:sp>
        <p:nvSpPr>
          <p:cNvPr id="10266" name="Text Box 26"/>
          <p:cNvSpPr txBox="1">
            <a:spLocks noChangeArrowheads="1"/>
          </p:cNvSpPr>
          <p:nvPr/>
        </p:nvSpPr>
        <p:spPr bwMode="auto">
          <a:xfrm>
            <a:off x="2803525" y="6203950"/>
            <a:ext cx="4848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GB" altLang="en-US" sz="1800"/>
              <a:t>(Adapted from M.Payne, EICC, April 29, 2002)</a:t>
            </a:r>
          </a:p>
        </p:txBody>
      </p:sp>
    </p:spTree>
    <p:extLst>
      <p:ext uri="{BB962C8B-B14F-4D97-AF65-F5344CB8AC3E}">
        <p14:creationId xmlns:p14="http://schemas.microsoft.com/office/powerpoint/2010/main" val="4084160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29" name="Group 21"/>
          <p:cNvGraphicFramePr>
            <a:graphicFrameLocks noGrp="1"/>
          </p:cNvGraphicFramePr>
          <p:nvPr/>
        </p:nvGraphicFramePr>
        <p:xfrm>
          <a:off x="762000" y="1600200"/>
          <a:ext cx="7848600" cy="5059616"/>
        </p:xfrm>
        <a:graphic>
          <a:graphicData uri="http://schemas.openxmlformats.org/drawingml/2006/table">
            <a:tbl>
              <a:tblPr/>
              <a:tblGrid>
                <a:gridCol w="2057400"/>
                <a:gridCol w="2819400"/>
                <a:gridCol w="2971800"/>
              </a:tblGrid>
              <a:tr h="944803">
                <a:tc>
                  <a:txBody>
                    <a:bodyPr/>
                    <a:lstStyle>
                      <a:lvl1pPr>
                        <a:spcBef>
                          <a:spcPct val="20000"/>
                        </a:spcBef>
                        <a:defRPr sz="2800">
                          <a:solidFill>
                            <a:schemeClr val="tx1"/>
                          </a:solidFill>
                          <a:latin typeface="Arial" pitchFamily="34" charset="0"/>
                        </a:defRPr>
                      </a:lvl1pPr>
                      <a:lvl2pPr indent="-112713">
                        <a:spcBef>
                          <a:spcPct val="20000"/>
                        </a:spcBef>
                        <a:defRPr sz="2400">
                          <a:solidFill>
                            <a:schemeClr val="tx1"/>
                          </a:solidFill>
                          <a:latin typeface="Arial" pitchFamily="34" charset="0"/>
                        </a:defRPr>
                      </a:lvl2pPr>
                      <a:lvl3pPr indent="-220663">
                        <a:spcBef>
                          <a:spcPct val="20000"/>
                        </a:spcBef>
                        <a:defRPr sz="2000">
                          <a:solidFill>
                            <a:schemeClr val="tx1"/>
                          </a:solidFill>
                          <a:latin typeface="Arial" pitchFamily="34" charset="0"/>
                        </a:defRPr>
                      </a:lvl3pPr>
                      <a:lvl4pPr indent="-382588">
                        <a:spcBef>
                          <a:spcPct val="20000"/>
                        </a:spcBef>
                        <a:defRPr>
                          <a:solidFill>
                            <a:schemeClr val="tx1"/>
                          </a:solidFill>
                          <a:latin typeface="Arial" pitchFamily="34" charset="0"/>
                        </a:defRPr>
                      </a:lvl4pPr>
                      <a:lvl5pPr indent="-546100">
                        <a:spcBef>
                          <a:spcPct val="20000"/>
                        </a:spcBef>
                        <a:defRPr>
                          <a:solidFill>
                            <a:schemeClr val="tx1"/>
                          </a:solidFill>
                          <a:latin typeface="Arial" pitchFamily="34" charset="0"/>
                        </a:defRPr>
                      </a:lvl5pPr>
                      <a:lvl6pPr indent="-546100" fontAlgn="base">
                        <a:spcBef>
                          <a:spcPct val="20000"/>
                        </a:spcBef>
                        <a:spcAft>
                          <a:spcPct val="0"/>
                        </a:spcAft>
                        <a:defRPr>
                          <a:solidFill>
                            <a:schemeClr val="tx1"/>
                          </a:solidFill>
                          <a:latin typeface="Arial" pitchFamily="34" charset="0"/>
                        </a:defRPr>
                      </a:lvl6pPr>
                      <a:lvl7pPr indent="-546100" fontAlgn="base">
                        <a:spcBef>
                          <a:spcPct val="20000"/>
                        </a:spcBef>
                        <a:spcAft>
                          <a:spcPct val="0"/>
                        </a:spcAft>
                        <a:defRPr>
                          <a:solidFill>
                            <a:schemeClr val="tx1"/>
                          </a:solidFill>
                          <a:latin typeface="Arial" pitchFamily="34" charset="0"/>
                        </a:defRPr>
                      </a:lvl7pPr>
                      <a:lvl8pPr indent="-546100" fontAlgn="base">
                        <a:spcBef>
                          <a:spcPct val="20000"/>
                        </a:spcBef>
                        <a:spcAft>
                          <a:spcPct val="0"/>
                        </a:spcAft>
                        <a:defRPr>
                          <a:solidFill>
                            <a:schemeClr val="tx1"/>
                          </a:solidFill>
                          <a:latin typeface="Arial" pitchFamily="34" charset="0"/>
                        </a:defRPr>
                      </a:lvl8pPr>
                      <a:lvl9pPr indent="-546100"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1" u="none" strike="noStrike" cap="none" normalizeH="0" baseline="0" smtClean="0">
                          <a:ln>
                            <a:noFill/>
                          </a:ln>
                          <a:solidFill>
                            <a:schemeClr val="tx1"/>
                          </a:solidFill>
                          <a:effectLst/>
                          <a:latin typeface="Arial" pitchFamily="34" charset="0"/>
                        </a:rPr>
                        <a:t>Impact Type</a:t>
                      </a:r>
                    </a:p>
                  </a:txBody>
                  <a:tcPr marT="45704" marB="4570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itchFamily="34" charset="0"/>
                        </a:defRPr>
                      </a:lvl1pPr>
                      <a:lvl2pPr indent="-112713">
                        <a:spcBef>
                          <a:spcPct val="20000"/>
                        </a:spcBef>
                        <a:defRPr sz="2400">
                          <a:solidFill>
                            <a:schemeClr val="tx1"/>
                          </a:solidFill>
                          <a:latin typeface="Arial" pitchFamily="34" charset="0"/>
                        </a:defRPr>
                      </a:lvl2pPr>
                      <a:lvl3pPr indent="-220663">
                        <a:spcBef>
                          <a:spcPct val="20000"/>
                        </a:spcBef>
                        <a:defRPr sz="2000">
                          <a:solidFill>
                            <a:schemeClr val="tx1"/>
                          </a:solidFill>
                          <a:latin typeface="Arial" pitchFamily="34" charset="0"/>
                        </a:defRPr>
                      </a:lvl3pPr>
                      <a:lvl4pPr indent="-382588">
                        <a:spcBef>
                          <a:spcPct val="20000"/>
                        </a:spcBef>
                        <a:defRPr>
                          <a:solidFill>
                            <a:schemeClr val="tx1"/>
                          </a:solidFill>
                          <a:latin typeface="Arial" pitchFamily="34" charset="0"/>
                        </a:defRPr>
                      </a:lvl4pPr>
                      <a:lvl5pPr indent="-546100">
                        <a:spcBef>
                          <a:spcPct val="20000"/>
                        </a:spcBef>
                        <a:defRPr>
                          <a:solidFill>
                            <a:schemeClr val="tx1"/>
                          </a:solidFill>
                          <a:latin typeface="Arial" pitchFamily="34" charset="0"/>
                        </a:defRPr>
                      </a:lvl5pPr>
                      <a:lvl6pPr indent="-546100" fontAlgn="base">
                        <a:spcBef>
                          <a:spcPct val="20000"/>
                        </a:spcBef>
                        <a:spcAft>
                          <a:spcPct val="0"/>
                        </a:spcAft>
                        <a:defRPr>
                          <a:solidFill>
                            <a:schemeClr val="tx1"/>
                          </a:solidFill>
                          <a:latin typeface="Arial" pitchFamily="34" charset="0"/>
                        </a:defRPr>
                      </a:lvl6pPr>
                      <a:lvl7pPr indent="-546100" fontAlgn="base">
                        <a:spcBef>
                          <a:spcPct val="20000"/>
                        </a:spcBef>
                        <a:spcAft>
                          <a:spcPct val="0"/>
                        </a:spcAft>
                        <a:defRPr>
                          <a:solidFill>
                            <a:schemeClr val="tx1"/>
                          </a:solidFill>
                          <a:latin typeface="Arial" pitchFamily="34" charset="0"/>
                        </a:defRPr>
                      </a:lvl7pPr>
                      <a:lvl8pPr indent="-546100" fontAlgn="base">
                        <a:spcBef>
                          <a:spcPct val="20000"/>
                        </a:spcBef>
                        <a:spcAft>
                          <a:spcPct val="0"/>
                        </a:spcAft>
                        <a:defRPr>
                          <a:solidFill>
                            <a:schemeClr val="tx1"/>
                          </a:solidFill>
                          <a:latin typeface="Arial" pitchFamily="34" charset="0"/>
                        </a:defRPr>
                      </a:lvl8pPr>
                      <a:lvl9pPr indent="-546100"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smtClean="0">
                          <a:ln>
                            <a:noFill/>
                          </a:ln>
                          <a:solidFill>
                            <a:schemeClr val="tx1"/>
                          </a:solidFill>
                          <a:effectLst/>
                          <a:latin typeface="Arial" pitchFamily="34" charset="0"/>
                        </a:rPr>
                        <a:t>Potential Positive</a:t>
                      </a:r>
                    </a:p>
                  </a:txBody>
                  <a:tcPr marT="45704" marB="4570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itchFamily="34" charset="0"/>
                        </a:defRPr>
                      </a:lvl1pPr>
                      <a:lvl2pPr indent="-112713">
                        <a:spcBef>
                          <a:spcPct val="20000"/>
                        </a:spcBef>
                        <a:defRPr sz="2400">
                          <a:solidFill>
                            <a:schemeClr val="tx1"/>
                          </a:solidFill>
                          <a:latin typeface="Arial" pitchFamily="34" charset="0"/>
                        </a:defRPr>
                      </a:lvl2pPr>
                      <a:lvl3pPr indent="-220663">
                        <a:spcBef>
                          <a:spcPct val="20000"/>
                        </a:spcBef>
                        <a:defRPr sz="2000">
                          <a:solidFill>
                            <a:schemeClr val="tx1"/>
                          </a:solidFill>
                          <a:latin typeface="Arial" pitchFamily="34" charset="0"/>
                        </a:defRPr>
                      </a:lvl3pPr>
                      <a:lvl4pPr indent="-382588">
                        <a:spcBef>
                          <a:spcPct val="20000"/>
                        </a:spcBef>
                        <a:defRPr>
                          <a:solidFill>
                            <a:schemeClr val="tx1"/>
                          </a:solidFill>
                          <a:latin typeface="Arial" pitchFamily="34" charset="0"/>
                        </a:defRPr>
                      </a:lvl4pPr>
                      <a:lvl5pPr indent="-546100">
                        <a:spcBef>
                          <a:spcPct val="20000"/>
                        </a:spcBef>
                        <a:defRPr>
                          <a:solidFill>
                            <a:schemeClr val="tx1"/>
                          </a:solidFill>
                          <a:latin typeface="Arial" pitchFamily="34" charset="0"/>
                        </a:defRPr>
                      </a:lvl5pPr>
                      <a:lvl6pPr indent="-546100" fontAlgn="base">
                        <a:spcBef>
                          <a:spcPct val="20000"/>
                        </a:spcBef>
                        <a:spcAft>
                          <a:spcPct val="0"/>
                        </a:spcAft>
                        <a:defRPr>
                          <a:solidFill>
                            <a:schemeClr val="tx1"/>
                          </a:solidFill>
                          <a:latin typeface="Arial" pitchFamily="34" charset="0"/>
                        </a:defRPr>
                      </a:lvl6pPr>
                      <a:lvl7pPr indent="-546100" fontAlgn="base">
                        <a:spcBef>
                          <a:spcPct val="20000"/>
                        </a:spcBef>
                        <a:spcAft>
                          <a:spcPct val="0"/>
                        </a:spcAft>
                        <a:defRPr>
                          <a:solidFill>
                            <a:schemeClr val="tx1"/>
                          </a:solidFill>
                          <a:latin typeface="Arial" pitchFamily="34" charset="0"/>
                        </a:defRPr>
                      </a:lvl7pPr>
                      <a:lvl8pPr indent="-546100" fontAlgn="base">
                        <a:spcBef>
                          <a:spcPct val="20000"/>
                        </a:spcBef>
                        <a:spcAft>
                          <a:spcPct val="0"/>
                        </a:spcAft>
                        <a:defRPr>
                          <a:solidFill>
                            <a:schemeClr val="tx1"/>
                          </a:solidFill>
                          <a:latin typeface="Arial" pitchFamily="34" charset="0"/>
                        </a:defRPr>
                      </a:lvl8pPr>
                      <a:lvl9pPr indent="-546100"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smtClean="0">
                          <a:ln>
                            <a:noFill/>
                          </a:ln>
                          <a:solidFill>
                            <a:schemeClr val="tx1"/>
                          </a:solidFill>
                          <a:effectLst/>
                          <a:latin typeface="Arial" pitchFamily="34" charset="0"/>
                        </a:rPr>
                        <a:t>Potential Negative</a:t>
                      </a:r>
                    </a:p>
                  </a:txBody>
                  <a:tcPr marT="45704" marB="4570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114560">
                <a:tc>
                  <a:txBody>
                    <a:bodyPr/>
                    <a:lstStyle>
                      <a:lvl1pPr>
                        <a:spcBef>
                          <a:spcPct val="20000"/>
                        </a:spcBef>
                        <a:defRPr sz="2800">
                          <a:solidFill>
                            <a:schemeClr val="tx1"/>
                          </a:solidFill>
                          <a:latin typeface="Arial" pitchFamily="34" charset="0"/>
                        </a:defRPr>
                      </a:lvl1pPr>
                      <a:lvl2pPr indent="-112713">
                        <a:spcBef>
                          <a:spcPct val="20000"/>
                        </a:spcBef>
                        <a:defRPr sz="2400">
                          <a:solidFill>
                            <a:schemeClr val="tx1"/>
                          </a:solidFill>
                          <a:latin typeface="Arial" pitchFamily="34" charset="0"/>
                        </a:defRPr>
                      </a:lvl2pPr>
                      <a:lvl3pPr indent="-220663">
                        <a:spcBef>
                          <a:spcPct val="20000"/>
                        </a:spcBef>
                        <a:defRPr sz="2000">
                          <a:solidFill>
                            <a:schemeClr val="tx1"/>
                          </a:solidFill>
                          <a:latin typeface="Arial" pitchFamily="34" charset="0"/>
                        </a:defRPr>
                      </a:lvl3pPr>
                      <a:lvl4pPr indent="-382588">
                        <a:spcBef>
                          <a:spcPct val="20000"/>
                        </a:spcBef>
                        <a:defRPr>
                          <a:solidFill>
                            <a:schemeClr val="tx1"/>
                          </a:solidFill>
                          <a:latin typeface="Arial" pitchFamily="34" charset="0"/>
                        </a:defRPr>
                      </a:lvl4pPr>
                      <a:lvl5pPr indent="-546100">
                        <a:spcBef>
                          <a:spcPct val="20000"/>
                        </a:spcBef>
                        <a:defRPr>
                          <a:solidFill>
                            <a:schemeClr val="tx1"/>
                          </a:solidFill>
                          <a:latin typeface="Arial" pitchFamily="34" charset="0"/>
                        </a:defRPr>
                      </a:lvl5pPr>
                      <a:lvl6pPr indent="-546100" fontAlgn="base">
                        <a:spcBef>
                          <a:spcPct val="20000"/>
                        </a:spcBef>
                        <a:spcAft>
                          <a:spcPct val="0"/>
                        </a:spcAft>
                        <a:defRPr>
                          <a:solidFill>
                            <a:schemeClr val="tx1"/>
                          </a:solidFill>
                          <a:latin typeface="Arial" pitchFamily="34" charset="0"/>
                        </a:defRPr>
                      </a:lvl6pPr>
                      <a:lvl7pPr indent="-546100" fontAlgn="base">
                        <a:spcBef>
                          <a:spcPct val="20000"/>
                        </a:spcBef>
                        <a:spcAft>
                          <a:spcPct val="0"/>
                        </a:spcAft>
                        <a:defRPr>
                          <a:solidFill>
                            <a:schemeClr val="tx1"/>
                          </a:solidFill>
                          <a:latin typeface="Arial" pitchFamily="34" charset="0"/>
                        </a:defRPr>
                      </a:lvl7pPr>
                      <a:lvl8pPr indent="-546100" fontAlgn="base">
                        <a:spcBef>
                          <a:spcPct val="20000"/>
                        </a:spcBef>
                        <a:spcAft>
                          <a:spcPct val="0"/>
                        </a:spcAft>
                        <a:defRPr>
                          <a:solidFill>
                            <a:schemeClr val="tx1"/>
                          </a:solidFill>
                          <a:latin typeface="Arial" pitchFamily="34" charset="0"/>
                        </a:defRPr>
                      </a:lvl8pPr>
                      <a:lvl9pPr indent="-546100"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smtClean="0">
                          <a:ln>
                            <a:noFill/>
                          </a:ln>
                          <a:solidFill>
                            <a:srgbClr val="FF0066"/>
                          </a:solidFill>
                          <a:effectLst/>
                          <a:latin typeface="Arial" pitchFamily="34" charset="0"/>
                          <a:cs typeface="Times New Roman" pitchFamily="18" charset="0"/>
                        </a:rPr>
                        <a:t>Economic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400" b="0" i="0" u="none" strike="noStrike" cap="none" normalizeH="0" baseline="0" smtClean="0">
                          <a:ln>
                            <a:noFill/>
                          </a:ln>
                          <a:solidFill>
                            <a:schemeClr val="tx1"/>
                          </a:solidFill>
                          <a:effectLst/>
                          <a:latin typeface="Arial" pitchFamily="34" charset="0"/>
                          <a:cs typeface="Times New Roman" pitchFamily="18" charset="0"/>
                        </a:rPr>
                        <a:t>(often linked with </a:t>
                      </a:r>
                      <a:r>
                        <a:rPr kumimoji="0" lang="en-GB" altLang="en-US" sz="2400" b="0" i="1" u="none" strike="noStrike" cap="none" normalizeH="0" baseline="0" smtClean="0">
                          <a:ln>
                            <a:noFill/>
                          </a:ln>
                          <a:solidFill>
                            <a:schemeClr val="tx1"/>
                          </a:solidFill>
                          <a:effectLst/>
                          <a:latin typeface="Arial" pitchFamily="34" charset="0"/>
                          <a:cs typeface="Times New Roman" pitchFamily="18" charset="0"/>
                        </a:rPr>
                        <a:t>political</a:t>
                      </a:r>
                      <a:r>
                        <a:rPr kumimoji="0" lang="en-GB" altLang="en-US" sz="2400" b="0" i="0" u="none" strike="noStrike" cap="none" normalizeH="0" baseline="0" smtClean="0">
                          <a:ln>
                            <a:noFill/>
                          </a:ln>
                          <a:solidFill>
                            <a:schemeClr val="tx1"/>
                          </a:solidFill>
                          <a:effectLst/>
                          <a:latin typeface="Arial" pitchFamily="34" charset="0"/>
                          <a:cs typeface="Times New Roman" pitchFamily="18" charset="0"/>
                        </a:rPr>
                        <a:t>)</a:t>
                      </a:r>
                      <a:r>
                        <a:rPr kumimoji="0" lang="en-GB" altLang="en-US" sz="2800" b="0" i="0" u="none" strike="noStrike" cap="none" normalizeH="0" baseline="0" smtClean="0">
                          <a:ln>
                            <a:noFill/>
                          </a:ln>
                          <a:solidFill>
                            <a:schemeClr val="tx1"/>
                          </a:solidFill>
                          <a:effectLst/>
                          <a:latin typeface="Arial" pitchFamily="34" charset="0"/>
                        </a:rPr>
                        <a:t> </a:t>
                      </a:r>
                    </a:p>
                  </a:txBody>
                  <a:tcPr marT="45704" marB="4570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itchFamily="34" charset="0"/>
                        </a:defRPr>
                      </a:lvl1pPr>
                      <a:lvl2pPr indent="-112713">
                        <a:spcBef>
                          <a:spcPct val="20000"/>
                        </a:spcBef>
                        <a:defRPr sz="2400">
                          <a:solidFill>
                            <a:schemeClr val="tx1"/>
                          </a:solidFill>
                          <a:latin typeface="Arial" pitchFamily="34" charset="0"/>
                        </a:defRPr>
                      </a:lvl2pPr>
                      <a:lvl3pPr indent="-220663">
                        <a:spcBef>
                          <a:spcPct val="20000"/>
                        </a:spcBef>
                        <a:defRPr sz="2000">
                          <a:solidFill>
                            <a:schemeClr val="tx1"/>
                          </a:solidFill>
                          <a:latin typeface="Arial" pitchFamily="34" charset="0"/>
                        </a:defRPr>
                      </a:lvl3pPr>
                      <a:lvl4pPr indent="-382588">
                        <a:spcBef>
                          <a:spcPct val="20000"/>
                        </a:spcBef>
                        <a:defRPr>
                          <a:solidFill>
                            <a:schemeClr val="tx1"/>
                          </a:solidFill>
                          <a:latin typeface="Arial" pitchFamily="34" charset="0"/>
                        </a:defRPr>
                      </a:lvl4pPr>
                      <a:lvl5pPr indent="-546100">
                        <a:spcBef>
                          <a:spcPct val="20000"/>
                        </a:spcBef>
                        <a:defRPr>
                          <a:solidFill>
                            <a:schemeClr val="tx1"/>
                          </a:solidFill>
                          <a:latin typeface="Arial" pitchFamily="34" charset="0"/>
                        </a:defRPr>
                      </a:lvl5pPr>
                      <a:lvl6pPr indent="-546100" fontAlgn="base">
                        <a:spcBef>
                          <a:spcPct val="20000"/>
                        </a:spcBef>
                        <a:spcAft>
                          <a:spcPct val="0"/>
                        </a:spcAft>
                        <a:defRPr>
                          <a:solidFill>
                            <a:schemeClr val="tx1"/>
                          </a:solidFill>
                          <a:latin typeface="Arial" pitchFamily="34" charset="0"/>
                        </a:defRPr>
                      </a:lvl6pPr>
                      <a:lvl7pPr indent="-546100" fontAlgn="base">
                        <a:spcBef>
                          <a:spcPct val="20000"/>
                        </a:spcBef>
                        <a:spcAft>
                          <a:spcPct val="0"/>
                        </a:spcAft>
                        <a:defRPr>
                          <a:solidFill>
                            <a:schemeClr val="tx1"/>
                          </a:solidFill>
                          <a:latin typeface="Arial" pitchFamily="34" charset="0"/>
                        </a:defRPr>
                      </a:lvl7pPr>
                      <a:lvl8pPr indent="-546100" fontAlgn="base">
                        <a:spcBef>
                          <a:spcPct val="20000"/>
                        </a:spcBef>
                        <a:spcAft>
                          <a:spcPct val="0"/>
                        </a:spcAft>
                        <a:defRPr>
                          <a:solidFill>
                            <a:schemeClr val="tx1"/>
                          </a:solidFill>
                          <a:latin typeface="Arial" pitchFamily="34" charset="0"/>
                        </a:defRPr>
                      </a:lvl8pPr>
                      <a:lvl9pPr indent="-546100"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2200" b="0" i="0" u="none" strike="noStrike" cap="none" normalizeH="0" baseline="0" smtClean="0">
                          <a:ln>
                            <a:noFill/>
                          </a:ln>
                          <a:solidFill>
                            <a:schemeClr val="tx1"/>
                          </a:solidFill>
                          <a:effectLst/>
                          <a:latin typeface="Arial" pitchFamily="34" charset="0"/>
                          <a:cs typeface="Times New Roman" pitchFamily="18" charset="0"/>
                        </a:rPr>
                        <a:t>Jobs (for local people)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2200" b="0" i="0" u="none" strike="noStrike" cap="none" normalizeH="0" baseline="0" smtClean="0">
                          <a:ln>
                            <a:noFill/>
                          </a:ln>
                          <a:solidFill>
                            <a:schemeClr val="tx1"/>
                          </a:solidFill>
                          <a:effectLst/>
                          <a:latin typeface="Arial" pitchFamily="34" charset="0"/>
                          <a:cs typeface="Times New Roman" pitchFamily="18" charset="0"/>
                        </a:rPr>
                        <a:t> Increased incomes (directly generated by tourism businesses)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2200" b="0" i="0" u="none" strike="noStrike" cap="none" normalizeH="0" baseline="0" smtClean="0">
                          <a:ln>
                            <a:noFill/>
                          </a:ln>
                          <a:solidFill>
                            <a:schemeClr val="tx1"/>
                          </a:solidFill>
                          <a:effectLst/>
                          <a:latin typeface="Arial" pitchFamily="34" charset="0"/>
                          <a:cs typeface="Times New Roman" pitchFamily="18" charset="0"/>
                        </a:rPr>
                        <a:t>Spin off benefit for other industries (multiplier effect or indirect effect)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2200" b="0" i="0" u="none" strike="noStrike" cap="none" normalizeH="0" baseline="0" smtClean="0">
                          <a:ln>
                            <a:noFill/>
                          </a:ln>
                          <a:solidFill>
                            <a:schemeClr val="tx1"/>
                          </a:solidFill>
                          <a:effectLst/>
                          <a:latin typeface="Arial" pitchFamily="34" charset="0"/>
                          <a:cs typeface="Times New Roman" pitchFamily="18" charset="0"/>
                        </a:rPr>
                        <a:t>Increase in GDP</a:t>
                      </a:r>
                    </a:p>
                  </a:txBody>
                  <a:tcPr marT="45704" marB="4570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itchFamily="34" charset="0"/>
                        </a:defRPr>
                      </a:lvl1pPr>
                      <a:lvl2pPr indent="-112713">
                        <a:spcBef>
                          <a:spcPct val="20000"/>
                        </a:spcBef>
                        <a:defRPr sz="2400">
                          <a:solidFill>
                            <a:schemeClr val="tx1"/>
                          </a:solidFill>
                          <a:latin typeface="Arial" pitchFamily="34" charset="0"/>
                        </a:defRPr>
                      </a:lvl2pPr>
                      <a:lvl3pPr indent="-220663">
                        <a:spcBef>
                          <a:spcPct val="20000"/>
                        </a:spcBef>
                        <a:defRPr sz="2000">
                          <a:solidFill>
                            <a:schemeClr val="tx1"/>
                          </a:solidFill>
                          <a:latin typeface="Arial" pitchFamily="34" charset="0"/>
                        </a:defRPr>
                      </a:lvl3pPr>
                      <a:lvl4pPr indent="-382588">
                        <a:spcBef>
                          <a:spcPct val="20000"/>
                        </a:spcBef>
                        <a:defRPr>
                          <a:solidFill>
                            <a:schemeClr val="tx1"/>
                          </a:solidFill>
                          <a:latin typeface="Arial" pitchFamily="34" charset="0"/>
                        </a:defRPr>
                      </a:lvl4pPr>
                      <a:lvl5pPr indent="-546100">
                        <a:spcBef>
                          <a:spcPct val="20000"/>
                        </a:spcBef>
                        <a:defRPr>
                          <a:solidFill>
                            <a:schemeClr val="tx1"/>
                          </a:solidFill>
                          <a:latin typeface="Arial" pitchFamily="34" charset="0"/>
                        </a:defRPr>
                      </a:lvl5pPr>
                      <a:lvl6pPr indent="-546100" fontAlgn="base">
                        <a:spcBef>
                          <a:spcPct val="20000"/>
                        </a:spcBef>
                        <a:spcAft>
                          <a:spcPct val="0"/>
                        </a:spcAft>
                        <a:defRPr>
                          <a:solidFill>
                            <a:schemeClr val="tx1"/>
                          </a:solidFill>
                          <a:latin typeface="Arial" pitchFamily="34" charset="0"/>
                        </a:defRPr>
                      </a:lvl6pPr>
                      <a:lvl7pPr indent="-546100" fontAlgn="base">
                        <a:spcBef>
                          <a:spcPct val="20000"/>
                        </a:spcBef>
                        <a:spcAft>
                          <a:spcPct val="0"/>
                        </a:spcAft>
                        <a:defRPr>
                          <a:solidFill>
                            <a:schemeClr val="tx1"/>
                          </a:solidFill>
                          <a:latin typeface="Arial" pitchFamily="34" charset="0"/>
                        </a:defRPr>
                      </a:lvl7pPr>
                      <a:lvl8pPr indent="-546100" fontAlgn="base">
                        <a:spcBef>
                          <a:spcPct val="20000"/>
                        </a:spcBef>
                        <a:spcAft>
                          <a:spcPct val="0"/>
                        </a:spcAft>
                        <a:defRPr>
                          <a:solidFill>
                            <a:schemeClr val="tx1"/>
                          </a:solidFill>
                          <a:latin typeface="Arial" pitchFamily="34" charset="0"/>
                        </a:defRPr>
                      </a:lvl8pPr>
                      <a:lvl9pPr indent="-546100"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2000" b="0" i="0" u="none" strike="noStrike" cap="none" normalizeH="0" baseline="0" smtClean="0">
                          <a:ln>
                            <a:noFill/>
                          </a:ln>
                          <a:solidFill>
                            <a:schemeClr val="tx1"/>
                          </a:solidFill>
                          <a:effectLst/>
                          <a:latin typeface="Arial" pitchFamily="34" charset="0"/>
                          <a:cs typeface="Times New Roman" pitchFamily="18" charset="0"/>
                        </a:rPr>
                        <a:t>Fewer job opportunities (displacement effect)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2000" b="0" i="0" u="none" strike="noStrike" cap="none" normalizeH="0" baseline="0" smtClean="0">
                          <a:ln>
                            <a:noFill/>
                          </a:ln>
                          <a:solidFill>
                            <a:schemeClr val="tx1"/>
                          </a:solidFill>
                          <a:effectLst/>
                          <a:latin typeface="Arial" pitchFamily="34" charset="0"/>
                          <a:cs typeface="Times New Roman" pitchFamily="18" charset="0"/>
                        </a:rPr>
                        <a:t>Low skill level</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2000" b="0" i="0" u="none" strike="noStrike" cap="none" normalizeH="0" baseline="0" smtClean="0">
                          <a:ln>
                            <a:noFill/>
                          </a:ln>
                          <a:solidFill>
                            <a:schemeClr val="tx1"/>
                          </a:solidFill>
                          <a:effectLst/>
                          <a:latin typeface="Arial" pitchFamily="34" charset="0"/>
                          <a:cs typeface="Times New Roman" pitchFamily="18" charset="0"/>
                        </a:rPr>
                        <a:t>Financial leakage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smtClean="0">
                          <a:ln>
                            <a:noFill/>
                          </a:ln>
                          <a:solidFill>
                            <a:schemeClr val="tx1"/>
                          </a:solidFill>
                          <a:effectLst/>
                          <a:latin typeface="Arial" pitchFamily="34" charset="0"/>
                          <a:cs typeface="Times New Roman" pitchFamily="18" charset="0"/>
                        </a:rPr>
                        <a:t>(importation of goods and labour)</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2000" b="0" i="0" u="none" strike="noStrike" cap="none" normalizeH="0" baseline="0" smtClean="0">
                          <a:ln>
                            <a:noFill/>
                          </a:ln>
                          <a:solidFill>
                            <a:schemeClr val="tx1"/>
                          </a:solidFill>
                          <a:effectLst/>
                          <a:latin typeface="Arial" pitchFamily="34" charset="0"/>
                          <a:cs typeface="Times New Roman" pitchFamily="18" charset="0"/>
                        </a:rPr>
                        <a:t> One dimensional &amp; unstable economy</a:t>
                      </a:r>
                      <a:r>
                        <a:rPr kumimoji="0" lang="en-GB" altLang="en-US" sz="20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2000" b="0" i="0" u="none" strike="noStrike" cap="none" normalizeH="0" baseline="0" smtClean="0">
                          <a:ln>
                            <a:noFill/>
                          </a:ln>
                          <a:solidFill>
                            <a:schemeClr val="tx1"/>
                          </a:solidFill>
                          <a:effectLst/>
                          <a:latin typeface="Arial" pitchFamily="34" charset="0"/>
                        </a:rPr>
                        <a:t>Uneven development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2000" b="0" i="0" u="none" strike="noStrike" cap="none" normalizeH="0" baseline="0" smtClean="0">
                          <a:ln>
                            <a:noFill/>
                          </a:ln>
                          <a:solidFill>
                            <a:schemeClr val="tx1"/>
                          </a:solidFill>
                          <a:effectLst/>
                          <a:latin typeface="Arial" pitchFamily="34" charset="0"/>
                        </a:rPr>
                        <a:t>Inflationary effect (especially on land, housing)</a:t>
                      </a:r>
                    </a:p>
                  </a:txBody>
                  <a:tcPr marT="45704" marB="4570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3176972416"/>
      </p:ext>
    </p:extLst>
  </p:cSld>
  <p:clrMapOvr>
    <a:masterClrMapping/>
  </p:clrMapOvr>
  <p:transition spd="med">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Group 2"/>
          <p:cNvGraphicFramePr>
            <a:graphicFrameLocks noGrp="1"/>
          </p:cNvGraphicFramePr>
          <p:nvPr/>
        </p:nvGraphicFramePr>
        <p:xfrm>
          <a:off x="762000" y="1600200"/>
          <a:ext cx="7848600" cy="4849813"/>
        </p:xfrm>
        <a:graphic>
          <a:graphicData uri="http://schemas.openxmlformats.org/drawingml/2006/table">
            <a:tbl>
              <a:tblPr/>
              <a:tblGrid>
                <a:gridCol w="1981200"/>
                <a:gridCol w="2895600"/>
                <a:gridCol w="2971800"/>
              </a:tblGrid>
              <a:tr h="944872">
                <a:tc>
                  <a:txBody>
                    <a:bodyPr/>
                    <a:lstStyle>
                      <a:lvl1pPr>
                        <a:spcBef>
                          <a:spcPct val="20000"/>
                        </a:spcBef>
                        <a:defRPr sz="2800">
                          <a:solidFill>
                            <a:schemeClr val="tx1"/>
                          </a:solidFill>
                          <a:latin typeface="Arial" pitchFamily="34" charset="0"/>
                        </a:defRPr>
                      </a:lvl1pPr>
                      <a:lvl2pPr indent="-112713">
                        <a:spcBef>
                          <a:spcPct val="20000"/>
                        </a:spcBef>
                        <a:defRPr sz="2400">
                          <a:solidFill>
                            <a:schemeClr val="tx1"/>
                          </a:solidFill>
                          <a:latin typeface="Arial" pitchFamily="34" charset="0"/>
                        </a:defRPr>
                      </a:lvl2pPr>
                      <a:lvl3pPr indent="-220663">
                        <a:spcBef>
                          <a:spcPct val="20000"/>
                        </a:spcBef>
                        <a:defRPr sz="2000">
                          <a:solidFill>
                            <a:schemeClr val="tx1"/>
                          </a:solidFill>
                          <a:latin typeface="Arial" pitchFamily="34" charset="0"/>
                        </a:defRPr>
                      </a:lvl3pPr>
                      <a:lvl4pPr indent="-382588">
                        <a:spcBef>
                          <a:spcPct val="20000"/>
                        </a:spcBef>
                        <a:defRPr>
                          <a:solidFill>
                            <a:schemeClr val="tx1"/>
                          </a:solidFill>
                          <a:latin typeface="Arial" pitchFamily="34" charset="0"/>
                        </a:defRPr>
                      </a:lvl4pPr>
                      <a:lvl5pPr indent="-546100">
                        <a:spcBef>
                          <a:spcPct val="20000"/>
                        </a:spcBef>
                        <a:defRPr>
                          <a:solidFill>
                            <a:schemeClr val="tx1"/>
                          </a:solidFill>
                          <a:latin typeface="Arial" pitchFamily="34" charset="0"/>
                        </a:defRPr>
                      </a:lvl5pPr>
                      <a:lvl6pPr indent="-546100" fontAlgn="base">
                        <a:spcBef>
                          <a:spcPct val="20000"/>
                        </a:spcBef>
                        <a:spcAft>
                          <a:spcPct val="0"/>
                        </a:spcAft>
                        <a:defRPr>
                          <a:solidFill>
                            <a:schemeClr val="tx1"/>
                          </a:solidFill>
                          <a:latin typeface="Arial" pitchFamily="34" charset="0"/>
                        </a:defRPr>
                      </a:lvl6pPr>
                      <a:lvl7pPr indent="-546100" fontAlgn="base">
                        <a:spcBef>
                          <a:spcPct val="20000"/>
                        </a:spcBef>
                        <a:spcAft>
                          <a:spcPct val="0"/>
                        </a:spcAft>
                        <a:defRPr>
                          <a:solidFill>
                            <a:schemeClr val="tx1"/>
                          </a:solidFill>
                          <a:latin typeface="Arial" pitchFamily="34" charset="0"/>
                        </a:defRPr>
                      </a:lvl7pPr>
                      <a:lvl8pPr indent="-546100" fontAlgn="base">
                        <a:spcBef>
                          <a:spcPct val="20000"/>
                        </a:spcBef>
                        <a:spcAft>
                          <a:spcPct val="0"/>
                        </a:spcAft>
                        <a:defRPr>
                          <a:solidFill>
                            <a:schemeClr val="tx1"/>
                          </a:solidFill>
                          <a:latin typeface="Arial" pitchFamily="34" charset="0"/>
                        </a:defRPr>
                      </a:lvl8pPr>
                      <a:lvl9pPr indent="-546100"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1" u="none" strike="noStrike" cap="none" normalizeH="0" baseline="0" smtClean="0">
                          <a:ln>
                            <a:noFill/>
                          </a:ln>
                          <a:solidFill>
                            <a:schemeClr val="tx1"/>
                          </a:solidFill>
                          <a:effectLst/>
                          <a:latin typeface="Arial" pitchFamily="34" charset="0"/>
                        </a:rPr>
                        <a:t>Impact Type</a:t>
                      </a:r>
                    </a:p>
                  </a:txBody>
                  <a:tcPr marT="45716" marB="4571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itchFamily="34" charset="0"/>
                        </a:defRPr>
                      </a:lvl1pPr>
                      <a:lvl2pPr indent="-112713">
                        <a:spcBef>
                          <a:spcPct val="20000"/>
                        </a:spcBef>
                        <a:defRPr sz="2400">
                          <a:solidFill>
                            <a:schemeClr val="tx1"/>
                          </a:solidFill>
                          <a:latin typeface="Arial" pitchFamily="34" charset="0"/>
                        </a:defRPr>
                      </a:lvl2pPr>
                      <a:lvl3pPr indent="-220663">
                        <a:spcBef>
                          <a:spcPct val="20000"/>
                        </a:spcBef>
                        <a:defRPr sz="2000">
                          <a:solidFill>
                            <a:schemeClr val="tx1"/>
                          </a:solidFill>
                          <a:latin typeface="Arial" pitchFamily="34" charset="0"/>
                        </a:defRPr>
                      </a:lvl3pPr>
                      <a:lvl4pPr indent="-382588">
                        <a:spcBef>
                          <a:spcPct val="20000"/>
                        </a:spcBef>
                        <a:defRPr>
                          <a:solidFill>
                            <a:schemeClr val="tx1"/>
                          </a:solidFill>
                          <a:latin typeface="Arial" pitchFamily="34" charset="0"/>
                        </a:defRPr>
                      </a:lvl4pPr>
                      <a:lvl5pPr indent="-546100">
                        <a:spcBef>
                          <a:spcPct val="20000"/>
                        </a:spcBef>
                        <a:defRPr>
                          <a:solidFill>
                            <a:schemeClr val="tx1"/>
                          </a:solidFill>
                          <a:latin typeface="Arial" pitchFamily="34" charset="0"/>
                        </a:defRPr>
                      </a:lvl5pPr>
                      <a:lvl6pPr indent="-546100" fontAlgn="base">
                        <a:spcBef>
                          <a:spcPct val="20000"/>
                        </a:spcBef>
                        <a:spcAft>
                          <a:spcPct val="0"/>
                        </a:spcAft>
                        <a:defRPr>
                          <a:solidFill>
                            <a:schemeClr val="tx1"/>
                          </a:solidFill>
                          <a:latin typeface="Arial" pitchFamily="34" charset="0"/>
                        </a:defRPr>
                      </a:lvl6pPr>
                      <a:lvl7pPr indent="-546100" fontAlgn="base">
                        <a:spcBef>
                          <a:spcPct val="20000"/>
                        </a:spcBef>
                        <a:spcAft>
                          <a:spcPct val="0"/>
                        </a:spcAft>
                        <a:defRPr>
                          <a:solidFill>
                            <a:schemeClr val="tx1"/>
                          </a:solidFill>
                          <a:latin typeface="Arial" pitchFamily="34" charset="0"/>
                        </a:defRPr>
                      </a:lvl7pPr>
                      <a:lvl8pPr indent="-546100" fontAlgn="base">
                        <a:spcBef>
                          <a:spcPct val="20000"/>
                        </a:spcBef>
                        <a:spcAft>
                          <a:spcPct val="0"/>
                        </a:spcAft>
                        <a:defRPr>
                          <a:solidFill>
                            <a:schemeClr val="tx1"/>
                          </a:solidFill>
                          <a:latin typeface="Arial" pitchFamily="34" charset="0"/>
                        </a:defRPr>
                      </a:lvl8pPr>
                      <a:lvl9pPr indent="-546100"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smtClean="0">
                          <a:ln>
                            <a:noFill/>
                          </a:ln>
                          <a:solidFill>
                            <a:schemeClr val="tx1"/>
                          </a:solidFill>
                          <a:effectLst/>
                          <a:latin typeface="Arial" pitchFamily="34" charset="0"/>
                        </a:rPr>
                        <a:t>Potential Positive</a:t>
                      </a: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itchFamily="34" charset="0"/>
                        </a:defRPr>
                      </a:lvl1pPr>
                      <a:lvl2pPr indent="-112713">
                        <a:spcBef>
                          <a:spcPct val="20000"/>
                        </a:spcBef>
                        <a:defRPr sz="2400">
                          <a:solidFill>
                            <a:schemeClr val="tx1"/>
                          </a:solidFill>
                          <a:latin typeface="Arial" pitchFamily="34" charset="0"/>
                        </a:defRPr>
                      </a:lvl2pPr>
                      <a:lvl3pPr indent="-220663">
                        <a:spcBef>
                          <a:spcPct val="20000"/>
                        </a:spcBef>
                        <a:defRPr sz="2000">
                          <a:solidFill>
                            <a:schemeClr val="tx1"/>
                          </a:solidFill>
                          <a:latin typeface="Arial" pitchFamily="34" charset="0"/>
                        </a:defRPr>
                      </a:lvl3pPr>
                      <a:lvl4pPr indent="-382588">
                        <a:spcBef>
                          <a:spcPct val="20000"/>
                        </a:spcBef>
                        <a:defRPr>
                          <a:solidFill>
                            <a:schemeClr val="tx1"/>
                          </a:solidFill>
                          <a:latin typeface="Arial" pitchFamily="34" charset="0"/>
                        </a:defRPr>
                      </a:lvl4pPr>
                      <a:lvl5pPr indent="-546100">
                        <a:spcBef>
                          <a:spcPct val="20000"/>
                        </a:spcBef>
                        <a:defRPr>
                          <a:solidFill>
                            <a:schemeClr val="tx1"/>
                          </a:solidFill>
                          <a:latin typeface="Arial" pitchFamily="34" charset="0"/>
                        </a:defRPr>
                      </a:lvl5pPr>
                      <a:lvl6pPr indent="-546100" fontAlgn="base">
                        <a:spcBef>
                          <a:spcPct val="20000"/>
                        </a:spcBef>
                        <a:spcAft>
                          <a:spcPct val="0"/>
                        </a:spcAft>
                        <a:defRPr>
                          <a:solidFill>
                            <a:schemeClr val="tx1"/>
                          </a:solidFill>
                          <a:latin typeface="Arial" pitchFamily="34" charset="0"/>
                        </a:defRPr>
                      </a:lvl6pPr>
                      <a:lvl7pPr indent="-546100" fontAlgn="base">
                        <a:spcBef>
                          <a:spcPct val="20000"/>
                        </a:spcBef>
                        <a:spcAft>
                          <a:spcPct val="0"/>
                        </a:spcAft>
                        <a:defRPr>
                          <a:solidFill>
                            <a:schemeClr val="tx1"/>
                          </a:solidFill>
                          <a:latin typeface="Arial" pitchFamily="34" charset="0"/>
                        </a:defRPr>
                      </a:lvl7pPr>
                      <a:lvl8pPr indent="-546100" fontAlgn="base">
                        <a:spcBef>
                          <a:spcPct val="20000"/>
                        </a:spcBef>
                        <a:spcAft>
                          <a:spcPct val="0"/>
                        </a:spcAft>
                        <a:defRPr>
                          <a:solidFill>
                            <a:schemeClr val="tx1"/>
                          </a:solidFill>
                          <a:latin typeface="Arial" pitchFamily="34" charset="0"/>
                        </a:defRPr>
                      </a:lvl8pPr>
                      <a:lvl9pPr indent="-546100"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smtClean="0">
                          <a:ln>
                            <a:noFill/>
                          </a:ln>
                          <a:solidFill>
                            <a:schemeClr val="tx1"/>
                          </a:solidFill>
                          <a:effectLst/>
                          <a:latin typeface="Arial" pitchFamily="34" charset="0"/>
                        </a:rPr>
                        <a:t>Potential Negative</a:t>
                      </a:r>
                    </a:p>
                  </a:txBody>
                  <a:tcPr marT="45716" marB="4571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04941">
                <a:tc>
                  <a:txBody>
                    <a:bodyPr/>
                    <a:lstStyle>
                      <a:lvl1pPr>
                        <a:spcBef>
                          <a:spcPct val="20000"/>
                        </a:spcBef>
                        <a:defRPr sz="2800">
                          <a:solidFill>
                            <a:schemeClr val="tx1"/>
                          </a:solidFill>
                          <a:latin typeface="Arial" pitchFamily="34" charset="0"/>
                        </a:defRPr>
                      </a:lvl1pPr>
                      <a:lvl2pPr indent="-112713">
                        <a:spcBef>
                          <a:spcPct val="20000"/>
                        </a:spcBef>
                        <a:defRPr sz="2400">
                          <a:solidFill>
                            <a:schemeClr val="tx1"/>
                          </a:solidFill>
                          <a:latin typeface="Arial" pitchFamily="34" charset="0"/>
                        </a:defRPr>
                      </a:lvl2pPr>
                      <a:lvl3pPr indent="-220663">
                        <a:spcBef>
                          <a:spcPct val="20000"/>
                        </a:spcBef>
                        <a:defRPr sz="2000">
                          <a:solidFill>
                            <a:schemeClr val="tx1"/>
                          </a:solidFill>
                          <a:latin typeface="Arial" pitchFamily="34" charset="0"/>
                        </a:defRPr>
                      </a:lvl3pPr>
                      <a:lvl4pPr indent="-382588">
                        <a:spcBef>
                          <a:spcPct val="20000"/>
                        </a:spcBef>
                        <a:defRPr>
                          <a:solidFill>
                            <a:schemeClr val="tx1"/>
                          </a:solidFill>
                          <a:latin typeface="Arial" pitchFamily="34" charset="0"/>
                        </a:defRPr>
                      </a:lvl4pPr>
                      <a:lvl5pPr indent="-546100">
                        <a:spcBef>
                          <a:spcPct val="20000"/>
                        </a:spcBef>
                        <a:defRPr>
                          <a:solidFill>
                            <a:schemeClr val="tx1"/>
                          </a:solidFill>
                          <a:latin typeface="Arial" pitchFamily="34" charset="0"/>
                        </a:defRPr>
                      </a:lvl5pPr>
                      <a:lvl6pPr indent="-546100" fontAlgn="base">
                        <a:spcBef>
                          <a:spcPct val="20000"/>
                        </a:spcBef>
                        <a:spcAft>
                          <a:spcPct val="0"/>
                        </a:spcAft>
                        <a:defRPr>
                          <a:solidFill>
                            <a:schemeClr val="tx1"/>
                          </a:solidFill>
                          <a:latin typeface="Arial" pitchFamily="34" charset="0"/>
                        </a:defRPr>
                      </a:lvl6pPr>
                      <a:lvl7pPr indent="-546100" fontAlgn="base">
                        <a:spcBef>
                          <a:spcPct val="20000"/>
                        </a:spcBef>
                        <a:spcAft>
                          <a:spcPct val="0"/>
                        </a:spcAft>
                        <a:defRPr>
                          <a:solidFill>
                            <a:schemeClr val="tx1"/>
                          </a:solidFill>
                          <a:latin typeface="Arial" pitchFamily="34" charset="0"/>
                        </a:defRPr>
                      </a:lvl7pPr>
                      <a:lvl8pPr indent="-546100" fontAlgn="base">
                        <a:spcBef>
                          <a:spcPct val="20000"/>
                        </a:spcBef>
                        <a:spcAft>
                          <a:spcPct val="0"/>
                        </a:spcAft>
                        <a:defRPr>
                          <a:solidFill>
                            <a:schemeClr val="tx1"/>
                          </a:solidFill>
                          <a:latin typeface="Arial" pitchFamily="34" charset="0"/>
                        </a:defRPr>
                      </a:lvl8pPr>
                      <a:lvl9pPr indent="-546100"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smtClean="0">
                          <a:ln>
                            <a:noFill/>
                          </a:ln>
                          <a:solidFill>
                            <a:schemeClr val="accent2"/>
                          </a:solidFill>
                          <a:effectLst/>
                          <a:latin typeface="Arial" pitchFamily="34" charset="0"/>
                        </a:rPr>
                        <a:t>Cultural</a:t>
                      </a:r>
                      <a:endParaRPr kumimoji="0" lang="en-GB" altLang="en-US" sz="2800" b="0" i="0" u="none" strike="noStrike" cap="none" normalizeH="0" baseline="0" smtClean="0">
                        <a:ln>
                          <a:noFill/>
                        </a:ln>
                        <a:solidFill>
                          <a:schemeClr val="accent2"/>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400" b="0" i="0" u="none" strike="noStrike" cap="none" normalizeH="0" baseline="0" smtClean="0">
                          <a:ln>
                            <a:noFill/>
                          </a:ln>
                          <a:solidFill>
                            <a:schemeClr val="tx1"/>
                          </a:solidFill>
                          <a:effectLst/>
                          <a:latin typeface="Arial" pitchFamily="34" charset="0"/>
                        </a:rPr>
                        <a:t>(often linked with </a:t>
                      </a:r>
                      <a:r>
                        <a:rPr kumimoji="0" lang="en-GB" altLang="en-US" sz="2400" b="0" i="1" u="none" strike="noStrike" cap="none" normalizeH="0" baseline="0" smtClean="0">
                          <a:ln>
                            <a:noFill/>
                          </a:ln>
                          <a:solidFill>
                            <a:schemeClr val="tx1"/>
                          </a:solidFill>
                          <a:effectLst/>
                          <a:latin typeface="Arial" pitchFamily="34" charset="0"/>
                        </a:rPr>
                        <a:t>social</a:t>
                      </a:r>
                      <a:r>
                        <a:rPr kumimoji="0" lang="en-GB" altLang="en-US" sz="2400" b="0" i="0" u="none" strike="noStrike" cap="none" normalizeH="0" baseline="0" smtClean="0">
                          <a:ln>
                            <a:noFill/>
                          </a:ln>
                          <a:solidFill>
                            <a:schemeClr val="tx1"/>
                          </a:solidFill>
                          <a:effectLst/>
                          <a:latin typeface="Arial" pitchFamily="34" charset="0"/>
                        </a:rPr>
                        <a:t>) </a:t>
                      </a:r>
                    </a:p>
                  </a:txBody>
                  <a:tcPr marT="45716" marB="4571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itchFamily="34" charset="0"/>
                        </a:defRPr>
                      </a:lvl1pPr>
                      <a:lvl2pPr indent="-112713">
                        <a:spcBef>
                          <a:spcPct val="20000"/>
                        </a:spcBef>
                        <a:defRPr sz="2400">
                          <a:solidFill>
                            <a:schemeClr val="tx1"/>
                          </a:solidFill>
                          <a:latin typeface="Arial" pitchFamily="34" charset="0"/>
                        </a:defRPr>
                      </a:lvl2pPr>
                      <a:lvl3pPr indent="-220663">
                        <a:spcBef>
                          <a:spcPct val="20000"/>
                        </a:spcBef>
                        <a:defRPr sz="2000">
                          <a:solidFill>
                            <a:schemeClr val="tx1"/>
                          </a:solidFill>
                          <a:latin typeface="Arial" pitchFamily="34" charset="0"/>
                        </a:defRPr>
                      </a:lvl3pPr>
                      <a:lvl4pPr indent="-382588">
                        <a:spcBef>
                          <a:spcPct val="20000"/>
                        </a:spcBef>
                        <a:defRPr>
                          <a:solidFill>
                            <a:schemeClr val="tx1"/>
                          </a:solidFill>
                          <a:latin typeface="Arial" pitchFamily="34" charset="0"/>
                        </a:defRPr>
                      </a:lvl4pPr>
                      <a:lvl5pPr indent="-546100">
                        <a:spcBef>
                          <a:spcPct val="20000"/>
                        </a:spcBef>
                        <a:defRPr>
                          <a:solidFill>
                            <a:schemeClr val="tx1"/>
                          </a:solidFill>
                          <a:latin typeface="Arial" pitchFamily="34" charset="0"/>
                        </a:defRPr>
                      </a:lvl5pPr>
                      <a:lvl6pPr indent="-546100" fontAlgn="base">
                        <a:spcBef>
                          <a:spcPct val="20000"/>
                        </a:spcBef>
                        <a:spcAft>
                          <a:spcPct val="0"/>
                        </a:spcAft>
                        <a:defRPr>
                          <a:solidFill>
                            <a:schemeClr val="tx1"/>
                          </a:solidFill>
                          <a:latin typeface="Arial" pitchFamily="34" charset="0"/>
                        </a:defRPr>
                      </a:lvl6pPr>
                      <a:lvl7pPr indent="-546100" fontAlgn="base">
                        <a:spcBef>
                          <a:spcPct val="20000"/>
                        </a:spcBef>
                        <a:spcAft>
                          <a:spcPct val="0"/>
                        </a:spcAft>
                        <a:defRPr>
                          <a:solidFill>
                            <a:schemeClr val="tx1"/>
                          </a:solidFill>
                          <a:latin typeface="Arial" pitchFamily="34" charset="0"/>
                        </a:defRPr>
                      </a:lvl7pPr>
                      <a:lvl8pPr indent="-546100" fontAlgn="base">
                        <a:spcBef>
                          <a:spcPct val="20000"/>
                        </a:spcBef>
                        <a:spcAft>
                          <a:spcPct val="0"/>
                        </a:spcAft>
                        <a:defRPr>
                          <a:solidFill>
                            <a:schemeClr val="tx1"/>
                          </a:solidFill>
                          <a:latin typeface="Arial" pitchFamily="34" charset="0"/>
                        </a:defRPr>
                      </a:lvl8pPr>
                      <a:lvl9pPr indent="-546100"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2400" b="0" i="0" u="none" strike="noStrike" cap="none" normalizeH="0" baseline="0" smtClean="0">
                          <a:ln>
                            <a:noFill/>
                          </a:ln>
                          <a:solidFill>
                            <a:schemeClr val="tx1"/>
                          </a:solidFill>
                          <a:effectLst/>
                          <a:latin typeface="Arial" pitchFamily="34" charset="0"/>
                        </a:rPr>
                        <a:t> restoration of  national identity or pride </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GB" altLang="en-US" sz="24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2400" b="0" i="0" u="none" strike="noStrike" cap="none" normalizeH="0" baseline="0" smtClean="0">
                          <a:ln>
                            <a:noFill/>
                          </a:ln>
                          <a:solidFill>
                            <a:schemeClr val="tx1"/>
                          </a:solidFill>
                          <a:effectLst/>
                          <a:latin typeface="Arial" pitchFamily="34" charset="0"/>
                        </a:rPr>
                        <a:t>Revival of ‘dying’ customs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2400" b="0" i="0" u="none" strike="noStrike" cap="none" normalizeH="0" baseline="0" smtClean="0">
                          <a:ln>
                            <a:noFill/>
                          </a:ln>
                          <a:solidFill>
                            <a:schemeClr val="tx1"/>
                          </a:solidFill>
                          <a:effectLst/>
                          <a:latin typeface="Arial" pitchFamily="34" charset="0"/>
                        </a:rPr>
                        <a:t>Cultural interchange</a:t>
                      </a: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itchFamily="34" charset="0"/>
                        </a:defRPr>
                      </a:lvl1pPr>
                      <a:lvl2pPr indent="-112713">
                        <a:spcBef>
                          <a:spcPct val="20000"/>
                        </a:spcBef>
                        <a:defRPr sz="2400">
                          <a:solidFill>
                            <a:schemeClr val="tx1"/>
                          </a:solidFill>
                          <a:latin typeface="Arial" pitchFamily="34" charset="0"/>
                        </a:defRPr>
                      </a:lvl2pPr>
                      <a:lvl3pPr indent="-220663">
                        <a:spcBef>
                          <a:spcPct val="20000"/>
                        </a:spcBef>
                        <a:defRPr sz="2000">
                          <a:solidFill>
                            <a:schemeClr val="tx1"/>
                          </a:solidFill>
                          <a:latin typeface="Arial" pitchFamily="34" charset="0"/>
                        </a:defRPr>
                      </a:lvl3pPr>
                      <a:lvl4pPr indent="-382588">
                        <a:spcBef>
                          <a:spcPct val="20000"/>
                        </a:spcBef>
                        <a:defRPr>
                          <a:solidFill>
                            <a:schemeClr val="tx1"/>
                          </a:solidFill>
                          <a:latin typeface="Arial" pitchFamily="34" charset="0"/>
                        </a:defRPr>
                      </a:lvl4pPr>
                      <a:lvl5pPr indent="-546100">
                        <a:spcBef>
                          <a:spcPct val="20000"/>
                        </a:spcBef>
                        <a:defRPr>
                          <a:solidFill>
                            <a:schemeClr val="tx1"/>
                          </a:solidFill>
                          <a:latin typeface="Arial" pitchFamily="34" charset="0"/>
                        </a:defRPr>
                      </a:lvl5pPr>
                      <a:lvl6pPr indent="-546100" fontAlgn="base">
                        <a:spcBef>
                          <a:spcPct val="20000"/>
                        </a:spcBef>
                        <a:spcAft>
                          <a:spcPct val="0"/>
                        </a:spcAft>
                        <a:defRPr>
                          <a:solidFill>
                            <a:schemeClr val="tx1"/>
                          </a:solidFill>
                          <a:latin typeface="Arial" pitchFamily="34" charset="0"/>
                        </a:defRPr>
                      </a:lvl6pPr>
                      <a:lvl7pPr indent="-546100" fontAlgn="base">
                        <a:spcBef>
                          <a:spcPct val="20000"/>
                        </a:spcBef>
                        <a:spcAft>
                          <a:spcPct val="0"/>
                        </a:spcAft>
                        <a:defRPr>
                          <a:solidFill>
                            <a:schemeClr val="tx1"/>
                          </a:solidFill>
                          <a:latin typeface="Arial" pitchFamily="34" charset="0"/>
                        </a:defRPr>
                      </a:lvl7pPr>
                      <a:lvl8pPr indent="-546100" fontAlgn="base">
                        <a:spcBef>
                          <a:spcPct val="20000"/>
                        </a:spcBef>
                        <a:spcAft>
                          <a:spcPct val="0"/>
                        </a:spcAft>
                        <a:defRPr>
                          <a:solidFill>
                            <a:schemeClr val="tx1"/>
                          </a:solidFill>
                          <a:latin typeface="Arial" pitchFamily="34" charset="0"/>
                        </a:defRPr>
                      </a:lvl8pPr>
                      <a:lvl9pPr indent="-546100"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2400" b="0" i="0" u="none" strike="noStrike" cap="none" normalizeH="0" baseline="0" smtClean="0">
                          <a:ln>
                            <a:noFill/>
                          </a:ln>
                          <a:solidFill>
                            <a:schemeClr val="tx1"/>
                          </a:solidFill>
                          <a:effectLst/>
                          <a:latin typeface="Arial" pitchFamily="34" charset="0"/>
                        </a:rPr>
                        <a:t>Exploitation and devaluation of culture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2400" b="0" i="0" u="none" strike="noStrike" cap="none" normalizeH="0" baseline="0" smtClean="0">
                          <a:ln>
                            <a:noFill/>
                          </a:ln>
                          <a:solidFill>
                            <a:schemeClr val="tx1"/>
                          </a:solidFill>
                          <a:effectLst/>
                          <a:latin typeface="Arial" pitchFamily="34" charset="0"/>
                        </a:rPr>
                        <a:t>Commodification of culture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2400" b="0" i="0" u="none" strike="noStrike" cap="none" normalizeH="0" baseline="0" smtClean="0">
                          <a:ln>
                            <a:noFill/>
                          </a:ln>
                          <a:solidFill>
                            <a:schemeClr val="tx1"/>
                          </a:solidFill>
                          <a:effectLst/>
                          <a:latin typeface="Arial" pitchFamily="34" charset="0"/>
                        </a:rPr>
                        <a:t>Demonstration effect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2400" b="0" i="0" u="none" strike="noStrike" cap="none" normalizeH="0" baseline="0" smtClean="0">
                          <a:ln>
                            <a:noFill/>
                          </a:ln>
                          <a:solidFill>
                            <a:schemeClr val="tx1"/>
                          </a:solidFill>
                          <a:effectLst/>
                          <a:latin typeface="Arial" pitchFamily="34" charset="0"/>
                        </a:rPr>
                        <a:t>Staged authenticity</a:t>
                      </a:r>
                    </a:p>
                  </a:txBody>
                  <a:tcPr marT="45716" marB="4571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3819373942"/>
      </p:ext>
    </p:extLst>
  </p:cSld>
  <p:clrMapOvr>
    <a:masterClrMapping/>
  </p:clrMapOvr>
  <p:transition spd="med">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Group 2"/>
          <p:cNvGraphicFramePr>
            <a:graphicFrameLocks noGrp="1"/>
          </p:cNvGraphicFramePr>
          <p:nvPr/>
        </p:nvGraphicFramePr>
        <p:xfrm>
          <a:off x="762000" y="1600200"/>
          <a:ext cx="7848600" cy="4849813"/>
        </p:xfrm>
        <a:graphic>
          <a:graphicData uri="http://schemas.openxmlformats.org/drawingml/2006/table">
            <a:tbl>
              <a:tblPr/>
              <a:tblGrid>
                <a:gridCol w="2667000"/>
                <a:gridCol w="2667000"/>
                <a:gridCol w="2514600"/>
              </a:tblGrid>
              <a:tr h="944872">
                <a:tc>
                  <a:txBody>
                    <a:bodyPr/>
                    <a:lstStyle>
                      <a:lvl1pPr>
                        <a:spcBef>
                          <a:spcPct val="20000"/>
                        </a:spcBef>
                        <a:defRPr sz="2800">
                          <a:solidFill>
                            <a:schemeClr val="tx1"/>
                          </a:solidFill>
                          <a:latin typeface="Arial" pitchFamily="34" charset="0"/>
                        </a:defRPr>
                      </a:lvl1pPr>
                      <a:lvl2pPr indent="-112713">
                        <a:spcBef>
                          <a:spcPct val="20000"/>
                        </a:spcBef>
                        <a:defRPr sz="2400">
                          <a:solidFill>
                            <a:schemeClr val="tx1"/>
                          </a:solidFill>
                          <a:latin typeface="Arial" pitchFamily="34" charset="0"/>
                        </a:defRPr>
                      </a:lvl2pPr>
                      <a:lvl3pPr indent="-220663">
                        <a:spcBef>
                          <a:spcPct val="20000"/>
                        </a:spcBef>
                        <a:defRPr sz="2000">
                          <a:solidFill>
                            <a:schemeClr val="tx1"/>
                          </a:solidFill>
                          <a:latin typeface="Arial" pitchFamily="34" charset="0"/>
                        </a:defRPr>
                      </a:lvl3pPr>
                      <a:lvl4pPr indent="-382588">
                        <a:spcBef>
                          <a:spcPct val="20000"/>
                        </a:spcBef>
                        <a:defRPr>
                          <a:solidFill>
                            <a:schemeClr val="tx1"/>
                          </a:solidFill>
                          <a:latin typeface="Arial" pitchFamily="34" charset="0"/>
                        </a:defRPr>
                      </a:lvl4pPr>
                      <a:lvl5pPr indent="-546100">
                        <a:spcBef>
                          <a:spcPct val="20000"/>
                        </a:spcBef>
                        <a:defRPr>
                          <a:solidFill>
                            <a:schemeClr val="tx1"/>
                          </a:solidFill>
                          <a:latin typeface="Arial" pitchFamily="34" charset="0"/>
                        </a:defRPr>
                      </a:lvl5pPr>
                      <a:lvl6pPr indent="-546100" fontAlgn="base">
                        <a:spcBef>
                          <a:spcPct val="20000"/>
                        </a:spcBef>
                        <a:spcAft>
                          <a:spcPct val="0"/>
                        </a:spcAft>
                        <a:defRPr>
                          <a:solidFill>
                            <a:schemeClr val="tx1"/>
                          </a:solidFill>
                          <a:latin typeface="Arial" pitchFamily="34" charset="0"/>
                        </a:defRPr>
                      </a:lvl6pPr>
                      <a:lvl7pPr indent="-546100" fontAlgn="base">
                        <a:spcBef>
                          <a:spcPct val="20000"/>
                        </a:spcBef>
                        <a:spcAft>
                          <a:spcPct val="0"/>
                        </a:spcAft>
                        <a:defRPr>
                          <a:solidFill>
                            <a:schemeClr val="tx1"/>
                          </a:solidFill>
                          <a:latin typeface="Arial" pitchFamily="34" charset="0"/>
                        </a:defRPr>
                      </a:lvl7pPr>
                      <a:lvl8pPr indent="-546100" fontAlgn="base">
                        <a:spcBef>
                          <a:spcPct val="20000"/>
                        </a:spcBef>
                        <a:spcAft>
                          <a:spcPct val="0"/>
                        </a:spcAft>
                        <a:defRPr>
                          <a:solidFill>
                            <a:schemeClr val="tx1"/>
                          </a:solidFill>
                          <a:latin typeface="Arial" pitchFamily="34" charset="0"/>
                        </a:defRPr>
                      </a:lvl8pPr>
                      <a:lvl9pPr indent="-546100"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1" u="none" strike="noStrike" cap="none" normalizeH="0" baseline="0" smtClean="0">
                          <a:ln>
                            <a:noFill/>
                          </a:ln>
                          <a:solidFill>
                            <a:schemeClr val="tx1"/>
                          </a:solidFill>
                          <a:effectLst/>
                          <a:latin typeface="Arial" pitchFamily="34" charset="0"/>
                        </a:rPr>
                        <a:t>Impact Type</a:t>
                      </a:r>
                    </a:p>
                  </a:txBody>
                  <a:tcPr marT="45716" marB="4571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itchFamily="34" charset="0"/>
                        </a:defRPr>
                      </a:lvl1pPr>
                      <a:lvl2pPr indent="-112713">
                        <a:spcBef>
                          <a:spcPct val="20000"/>
                        </a:spcBef>
                        <a:defRPr sz="2400">
                          <a:solidFill>
                            <a:schemeClr val="tx1"/>
                          </a:solidFill>
                          <a:latin typeface="Arial" pitchFamily="34" charset="0"/>
                        </a:defRPr>
                      </a:lvl2pPr>
                      <a:lvl3pPr indent="-220663">
                        <a:spcBef>
                          <a:spcPct val="20000"/>
                        </a:spcBef>
                        <a:defRPr sz="2000">
                          <a:solidFill>
                            <a:schemeClr val="tx1"/>
                          </a:solidFill>
                          <a:latin typeface="Arial" pitchFamily="34" charset="0"/>
                        </a:defRPr>
                      </a:lvl3pPr>
                      <a:lvl4pPr indent="-382588">
                        <a:spcBef>
                          <a:spcPct val="20000"/>
                        </a:spcBef>
                        <a:defRPr>
                          <a:solidFill>
                            <a:schemeClr val="tx1"/>
                          </a:solidFill>
                          <a:latin typeface="Arial" pitchFamily="34" charset="0"/>
                        </a:defRPr>
                      </a:lvl4pPr>
                      <a:lvl5pPr indent="-546100">
                        <a:spcBef>
                          <a:spcPct val="20000"/>
                        </a:spcBef>
                        <a:defRPr>
                          <a:solidFill>
                            <a:schemeClr val="tx1"/>
                          </a:solidFill>
                          <a:latin typeface="Arial" pitchFamily="34" charset="0"/>
                        </a:defRPr>
                      </a:lvl5pPr>
                      <a:lvl6pPr indent="-546100" fontAlgn="base">
                        <a:spcBef>
                          <a:spcPct val="20000"/>
                        </a:spcBef>
                        <a:spcAft>
                          <a:spcPct val="0"/>
                        </a:spcAft>
                        <a:defRPr>
                          <a:solidFill>
                            <a:schemeClr val="tx1"/>
                          </a:solidFill>
                          <a:latin typeface="Arial" pitchFamily="34" charset="0"/>
                        </a:defRPr>
                      </a:lvl6pPr>
                      <a:lvl7pPr indent="-546100" fontAlgn="base">
                        <a:spcBef>
                          <a:spcPct val="20000"/>
                        </a:spcBef>
                        <a:spcAft>
                          <a:spcPct val="0"/>
                        </a:spcAft>
                        <a:defRPr>
                          <a:solidFill>
                            <a:schemeClr val="tx1"/>
                          </a:solidFill>
                          <a:latin typeface="Arial" pitchFamily="34" charset="0"/>
                        </a:defRPr>
                      </a:lvl7pPr>
                      <a:lvl8pPr indent="-546100" fontAlgn="base">
                        <a:spcBef>
                          <a:spcPct val="20000"/>
                        </a:spcBef>
                        <a:spcAft>
                          <a:spcPct val="0"/>
                        </a:spcAft>
                        <a:defRPr>
                          <a:solidFill>
                            <a:schemeClr val="tx1"/>
                          </a:solidFill>
                          <a:latin typeface="Arial" pitchFamily="34" charset="0"/>
                        </a:defRPr>
                      </a:lvl8pPr>
                      <a:lvl9pPr indent="-546100"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smtClean="0">
                          <a:ln>
                            <a:noFill/>
                          </a:ln>
                          <a:solidFill>
                            <a:schemeClr val="tx1"/>
                          </a:solidFill>
                          <a:effectLst/>
                          <a:latin typeface="Arial" pitchFamily="34" charset="0"/>
                        </a:rPr>
                        <a:t>Potential Positive</a:t>
                      </a: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itchFamily="34" charset="0"/>
                        </a:defRPr>
                      </a:lvl1pPr>
                      <a:lvl2pPr indent="-112713">
                        <a:spcBef>
                          <a:spcPct val="20000"/>
                        </a:spcBef>
                        <a:defRPr sz="2400">
                          <a:solidFill>
                            <a:schemeClr val="tx1"/>
                          </a:solidFill>
                          <a:latin typeface="Arial" pitchFamily="34" charset="0"/>
                        </a:defRPr>
                      </a:lvl2pPr>
                      <a:lvl3pPr indent="-220663">
                        <a:spcBef>
                          <a:spcPct val="20000"/>
                        </a:spcBef>
                        <a:defRPr sz="2000">
                          <a:solidFill>
                            <a:schemeClr val="tx1"/>
                          </a:solidFill>
                          <a:latin typeface="Arial" pitchFamily="34" charset="0"/>
                        </a:defRPr>
                      </a:lvl3pPr>
                      <a:lvl4pPr indent="-382588">
                        <a:spcBef>
                          <a:spcPct val="20000"/>
                        </a:spcBef>
                        <a:defRPr>
                          <a:solidFill>
                            <a:schemeClr val="tx1"/>
                          </a:solidFill>
                          <a:latin typeface="Arial" pitchFamily="34" charset="0"/>
                        </a:defRPr>
                      </a:lvl4pPr>
                      <a:lvl5pPr indent="-546100">
                        <a:spcBef>
                          <a:spcPct val="20000"/>
                        </a:spcBef>
                        <a:defRPr>
                          <a:solidFill>
                            <a:schemeClr val="tx1"/>
                          </a:solidFill>
                          <a:latin typeface="Arial" pitchFamily="34" charset="0"/>
                        </a:defRPr>
                      </a:lvl5pPr>
                      <a:lvl6pPr indent="-546100" fontAlgn="base">
                        <a:spcBef>
                          <a:spcPct val="20000"/>
                        </a:spcBef>
                        <a:spcAft>
                          <a:spcPct val="0"/>
                        </a:spcAft>
                        <a:defRPr>
                          <a:solidFill>
                            <a:schemeClr val="tx1"/>
                          </a:solidFill>
                          <a:latin typeface="Arial" pitchFamily="34" charset="0"/>
                        </a:defRPr>
                      </a:lvl6pPr>
                      <a:lvl7pPr indent="-546100" fontAlgn="base">
                        <a:spcBef>
                          <a:spcPct val="20000"/>
                        </a:spcBef>
                        <a:spcAft>
                          <a:spcPct val="0"/>
                        </a:spcAft>
                        <a:defRPr>
                          <a:solidFill>
                            <a:schemeClr val="tx1"/>
                          </a:solidFill>
                          <a:latin typeface="Arial" pitchFamily="34" charset="0"/>
                        </a:defRPr>
                      </a:lvl7pPr>
                      <a:lvl8pPr indent="-546100" fontAlgn="base">
                        <a:spcBef>
                          <a:spcPct val="20000"/>
                        </a:spcBef>
                        <a:spcAft>
                          <a:spcPct val="0"/>
                        </a:spcAft>
                        <a:defRPr>
                          <a:solidFill>
                            <a:schemeClr val="tx1"/>
                          </a:solidFill>
                          <a:latin typeface="Arial" pitchFamily="34" charset="0"/>
                        </a:defRPr>
                      </a:lvl8pPr>
                      <a:lvl9pPr indent="-546100"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smtClean="0">
                          <a:ln>
                            <a:noFill/>
                          </a:ln>
                          <a:solidFill>
                            <a:schemeClr val="tx1"/>
                          </a:solidFill>
                          <a:effectLst/>
                          <a:latin typeface="Arial" pitchFamily="34" charset="0"/>
                        </a:rPr>
                        <a:t>Potential Negative</a:t>
                      </a:r>
                    </a:p>
                  </a:txBody>
                  <a:tcPr marT="45716" marB="4571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04941">
                <a:tc>
                  <a:txBody>
                    <a:bodyPr/>
                    <a:lstStyle>
                      <a:lvl1pPr>
                        <a:spcBef>
                          <a:spcPct val="20000"/>
                        </a:spcBef>
                        <a:defRPr sz="2800">
                          <a:solidFill>
                            <a:schemeClr val="tx1"/>
                          </a:solidFill>
                          <a:latin typeface="Arial" pitchFamily="34" charset="0"/>
                        </a:defRPr>
                      </a:lvl1pPr>
                      <a:lvl2pPr indent="-112713">
                        <a:spcBef>
                          <a:spcPct val="20000"/>
                        </a:spcBef>
                        <a:defRPr sz="2400">
                          <a:solidFill>
                            <a:schemeClr val="tx1"/>
                          </a:solidFill>
                          <a:latin typeface="Arial" pitchFamily="34" charset="0"/>
                        </a:defRPr>
                      </a:lvl2pPr>
                      <a:lvl3pPr indent="-220663">
                        <a:spcBef>
                          <a:spcPct val="20000"/>
                        </a:spcBef>
                        <a:defRPr sz="2000">
                          <a:solidFill>
                            <a:schemeClr val="tx1"/>
                          </a:solidFill>
                          <a:latin typeface="Arial" pitchFamily="34" charset="0"/>
                        </a:defRPr>
                      </a:lvl3pPr>
                      <a:lvl4pPr indent="-382588">
                        <a:spcBef>
                          <a:spcPct val="20000"/>
                        </a:spcBef>
                        <a:defRPr>
                          <a:solidFill>
                            <a:schemeClr val="tx1"/>
                          </a:solidFill>
                          <a:latin typeface="Arial" pitchFamily="34" charset="0"/>
                        </a:defRPr>
                      </a:lvl4pPr>
                      <a:lvl5pPr indent="-546100">
                        <a:spcBef>
                          <a:spcPct val="20000"/>
                        </a:spcBef>
                        <a:defRPr>
                          <a:solidFill>
                            <a:schemeClr val="tx1"/>
                          </a:solidFill>
                          <a:latin typeface="Arial" pitchFamily="34" charset="0"/>
                        </a:defRPr>
                      </a:lvl5pPr>
                      <a:lvl6pPr indent="-546100" fontAlgn="base">
                        <a:spcBef>
                          <a:spcPct val="20000"/>
                        </a:spcBef>
                        <a:spcAft>
                          <a:spcPct val="0"/>
                        </a:spcAft>
                        <a:defRPr>
                          <a:solidFill>
                            <a:schemeClr val="tx1"/>
                          </a:solidFill>
                          <a:latin typeface="Arial" pitchFamily="34" charset="0"/>
                        </a:defRPr>
                      </a:lvl6pPr>
                      <a:lvl7pPr indent="-546100" fontAlgn="base">
                        <a:spcBef>
                          <a:spcPct val="20000"/>
                        </a:spcBef>
                        <a:spcAft>
                          <a:spcPct val="0"/>
                        </a:spcAft>
                        <a:defRPr>
                          <a:solidFill>
                            <a:schemeClr val="tx1"/>
                          </a:solidFill>
                          <a:latin typeface="Arial" pitchFamily="34" charset="0"/>
                        </a:defRPr>
                      </a:lvl7pPr>
                      <a:lvl8pPr indent="-546100" fontAlgn="base">
                        <a:spcBef>
                          <a:spcPct val="20000"/>
                        </a:spcBef>
                        <a:spcAft>
                          <a:spcPct val="0"/>
                        </a:spcAft>
                        <a:defRPr>
                          <a:solidFill>
                            <a:schemeClr val="tx1"/>
                          </a:solidFill>
                          <a:latin typeface="Arial" pitchFamily="34" charset="0"/>
                        </a:defRPr>
                      </a:lvl8pPr>
                      <a:lvl9pPr indent="-546100"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smtClean="0">
                          <a:ln>
                            <a:noFill/>
                          </a:ln>
                          <a:solidFill>
                            <a:srgbClr val="00FF00"/>
                          </a:solidFill>
                          <a:effectLst/>
                          <a:latin typeface="Arial" pitchFamily="34" charset="0"/>
                        </a:rPr>
                        <a:t>Environmental</a:t>
                      </a:r>
                      <a:r>
                        <a:rPr kumimoji="0" lang="en-GB" altLang="en-US" sz="2800" b="0" i="0" u="none" strike="noStrike" cap="none" normalizeH="0" baseline="0" smtClean="0">
                          <a:ln>
                            <a:noFill/>
                          </a:ln>
                          <a:solidFill>
                            <a:schemeClr val="tx1"/>
                          </a:solidFill>
                          <a:effectLst/>
                          <a:latin typeface="Arial" pitchFamily="34" charset="0"/>
                        </a:rPr>
                        <a:t> </a:t>
                      </a:r>
                    </a:p>
                  </a:txBody>
                  <a:tcPr marT="45716" marB="4571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itchFamily="34" charset="0"/>
                        </a:defRPr>
                      </a:lvl1pPr>
                      <a:lvl2pPr indent="-112713">
                        <a:spcBef>
                          <a:spcPct val="20000"/>
                        </a:spcBef>
                        <a:defRPr sz="2400">
                          <a:solidFill>
                            <a:schemeClr val="tx1"/>
                          </a:solidFill>
                          <a:latin typeface="Arial" pitchFamily="34" charset="0"/>
                        </a:defRPr>
                      </a:lvl2pPr>
                      <a:lvl3pPr indent="-220663">
                        <a:spcBef>
                          <a:spcPct val="20000"/>
                        </a:spcBef>
                        <a:defRPr sz="2000">
                          <a:solidFill>
                            <a:schemeClr val="tx1"/>
                          </a:solidFill>
                          <a:latin typeface="Arial" pitchFamily="34" charset="0"/>
                        </a:defRPr>
                      </a:lvl3pPr>
                      <a:lvl4pPr indent="-382588">
                        <a:spcBef>
                          <a:spcPct val="20000"/>
                        </a:spcBef>
                        <a:defRPr>
                          <a:solidFill>
                            <a:schemeClr val="tx1"/>
                          </a:solidFill>
                          <a:latin typeface="Arial" pitchFamily="34" charset="0"/>
                        </a:defRPr>
                      </a:lvl4pPr>
                      <a:lvl5pPr indent="-546100">
                        <a:spcBef>
                          <a:spcPct val="20000"/>
                        </a:spcBef>
                        <a:defRPr>
                          <a:solidFill>
                            <a:schemeClr val="tx1"/>
                          </a:solidFill>
                          <a:latin typeface="Arial" pitchFamily="34" charset="0"/>
                        </a:defRPr>
                      </a:lvl5pPr>
                      <a:lvl6pPr indent="-546100" fontAlgn="base">
                        <a:spcBef>
                          <a:spcPct val="20000"/>
                        </a:spcBef>
                        <a:spcAft>
                          <a:spcPct val="0"/>
                        </a:spcAft>
                        <a:defRPr>
                          <a:solidFill>
                            <a:schemeClr val="tx1"/>
                          </a:solidFill>
                          <a:latin typeface="Arial" pitchFamily="34" charset="0"/>
                        </a:defRPr>
                      </a:lvl6pPr>
                      <a:lvl7pPr indent="-546100" fontAlgn="base">
                        <a:spcBef>
                          <a:spcPct val="20000"/>
                        </a:spcBef>
                        <a:spcAft>
                          <a:spcPct val="0"/>
                        </a:spcAft>
                        <a:defRPr>
                          <a:solidFill>
                            <a:schemeClr val="tx1"/>
                          </a:solidFill>
                          <a:latin typeface="Arial" pitchFamily="34" charset="0"/>
                        </a:defRPr>
                      </a:lvl7pPr>
                      <a:lvl8pPr indent="-546100" fontAlgn="base">
                        <a:spcBef>
                          <a:spcPct val="20000"/>
                        </a:spcBef>
                        <a:spcAft>
                          <a:spcPct val="0"/>
                        </a:spcAft>
                        <a:defRPr>
                          <a:solidFill>
                            <a:schemeClr val="tx1"/>
                          </a:solidFill>
                          <a:latin typeface="Arial" pitchFamily="34" charset="0"/>
                        </a:defRPr>
                      </a:lvl8pPr>
                      <a:lvl9pPr indent="-546100"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2400" b="0" i="0" u="none" strike="noStrike" cap="none" normalizeH="0" baseline="0" smtClean="0">
                          <a:ln>
                            <a:noFill/>
                          </a:ln>
                          <a:solidFill>
                            <a:schemeClr val="tx1"/>
                          </a:solidFill>
                          <a:effectLst/>
                          <a:latin typeface="Arial" pitchFamily="34" charset="0"/>
                        </a:rPr>
                        <a:t>Preservation of natural and built environment</a:t>
                      </a:r>
                      <a:endParaRPr kumimoji="0" lang="en-GB" altLang="en-US" sz="2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itchFamily="34" charset="0"/>
                        </a:defRPr>
                      </a:lvl1pPr>
                      <a:lvl2pPr indent="-112713">
                        <a:spcBef>
                          <a:spcPct val="20000"/>
                        </a:spcBef>
                        <a:defRPr sz="2400">
                          <a:solidFill>
                            <a:schemeClr val="tx1"/>
                          </a:solidFill>
                          <a:latin typeface="Arial" pitchFamily="34" charset="0"/>
                        </a:defRPr>
                      </a:lvl2pPr>
                      <a:lvl3pPr indent="-220663">
                        <a:spcBef>
                          <a:spcPct val="20000"/>
                        </a:spcBef>
                        <a:defRPr sz="2000">
                          <a:solidFill>
                            <a:schemeClr val="tx1"/>
                          </a:solidFill>
                          <a:latin typeface="Arial" pitchFamily="34" charset="0"/>
                        </a:defRPr>
                      </a:lvl3pPr>
                      <a:lvl4pPr indent="-382588">
                        <a:spcBef>
                          <a:spcPct val="20000"/>
                        </a:spcBef>
                        <a:defRPr>
                          <a:solidFill>
                            <a:schemeClr val="tx1"/>
                          </a:solidFill>
                          <a:latin typeface="Arial" pitchFamily="34" charset="0"/>
                        </a:defRPr>
                      </a:lvl4pPr>
                      <a:lvl5pPr indent="-546100">
                        <a:spcBef>
                          <a:spcPct val="20000"/>
                        </a:spcBef>
                        <a:defRPr>
                          <a:solidFill>
                            <a:schemeClr val="tx1"/>
                          </a:solidFill>
                          <a:latin typeface="Arial" pitchFamily="34" charset="0"/>
                        </a:defRPr>
                      </a:lvl5pPr>
                      <a:lvl6pPr indent="-546100" fontAlgn="base">
                        <a:spcBef>
                          <a:spcPct val="20000"/>
                        </a:spcBef>
                        <a:spcAft>
                          <a:spcPct val="0"/>
                        </a:spcAft>
                        <a:defRPr>
                          <a:solidFill>
                            <a:schemeClr val="tx1"/>
                          </a:solidFill>
                          <a:latin typeface="Arial" pitchFamily="34" charset="0"/>
                        </a:defRPr>
                      </a:lvl6pPr>
                      <a:lvl7pPr indent="-546100" fontAlgn="base">
                        <a:spcBef>
                          <a:spcPct val="20000"/>
                        </a:spcBef>
                        <a:spcAft>
                          <a:spcPct val="0"/>
                        </a:spcAft>
                        <a:defRPr>
                          <a:solidFill>
                            <a:schemeClr val="tx1"/>
                          </a:solidFill>
                          <a:latin typeface="Arial" pitchFamily="34" charset="0"/>
                        </a:defRPr>
                      </a:lvl7pPr>
                      <a:lvl8pPr indent="-546100" fontAlgn="base">
                        <a:spcBef>
                          <a:spcPct val="20000"/>
                        </a:spcBef>
                        <a:spcAft>
                          <a:spcPct val="0"/>
                        </a:spcAft>
                        <a:defRPr>
                          <a:solidFill>
                            <a:schemeClr val="tx1"/>
                          </a:solidFill>
                          <a:latin typeface="Arial" pitchFamily="34" charset="0"/>
                        </a:defRPr>
                      </a:lvl8pPr>
                      <a:lvl9pPr indent="-546100"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2400" b="0" i="0" u="none" strike="noStrike" cap="none" normalizeH="0" baseline="0" smtClean="0">
                          <a:ln>
                            <a:noFill/>
                          </a:ln>
                          <a:solidFill>
                            <a:schemeClr val="tx1"/>
                          </a:solidFill>
                          <a:effectLst/>
                          <a:latin typeface="Arial" pitchFamily="34" charset="0"/>
                        </a:rPr>
                        <a:t>Environment destroyed or deteriorating </a:t>
                      </a:r>
                    </a:p>
                  </a:txBody>
                  <a:tcPr marT="45716" marB="4571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3421355814"/>
      </p:ext>
    </p:extLst>
  </p:cSld>
  <p:clrMapOvr>
    <a:masterClrMapping/>
  </p:clrMapOvr>
  <p:transition spd="med">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Group 2"/>
          <p:cNvGraphicFramePr>
            <a:graphicFrameLocks noGrp="1"/>
          </p:cNvGraphicFramePr>
          <p:nvPr/>
        </p:nvGraphicFramePr>
        <p:xfrm>
          <a:off x="762000" y="1600200"/>
          <a:ext cx="7848600" cy="4849813"/>
        </p:xfrm>
        <a:graphic>
          <a:graphicData uri="http://schemas.openxmlformats.org/drawingml/2006/table">
            <a:tbl>
              <a:tblPr/>
              <a:tblGrid>
                <a:gridCol w="1981200"/>
                <a:gridCol w="2895600"/>
                <a:gridCol w="2971800"/>
              </a:tblGrid>
              <a:tr h="944872">
                <a:tc>
                  <a:txBody>
                    <a:bodyPr/>
                    <a:lstStyle>
                      <a:lvl1pPr>
                        <a:spcBef>
                          <a:spcPct val="20000"/>
                        </a:spcBef>
                        <a:defRPr sz="2800">
                          <a:solidFill>
                            <a:schemeClr val="tx1"/>
                          </a:solidFill>
                          <a:latin typeface="Arial" pitchFamily="34" charset="0"/>
                        </a:defRPr>
                      </a:lvl1pPr>
                      <a:lvl2pPr indent="-112713">
                        <a:spcBef>
                          <a:spcPct val="20000"/>
                        </a:spcBef>
                        <a:defRPr sz="2400">
                          <a:solidFill>
                            <a:schemeClr val="tx1"/>
                          </a:solidFill>
                          <a:latin typeface="Arial" pitchFamily="34" charset="0"/>
                        </a:defRPr>
                      </a:lvl2pPr>
                      <a:lvl3pPr indent="-220663">
                        <a:spcBef>
                          <a:spcPct val="20000"/>
                        </a:spcBef>
                        <a:defRPr sz="2000">
                          <a:solidFill>
                            <a:schemeClr val="tx1"/>
                          </a:solidFill>
                          <a:latin typeface="Arial" pitchFamily="34" charset="0"/>
                        </a:defRPr>
                      </a:lvl3pPr>
                      <a:lvl4pPr indent="-382588">
                        <a:spcBef>
                          <a:spcPct val="20000"/>
                        </a:spcBef>
                        <a:defRPr>
                          <a:solidFill>
                            <a:schemeClr val="tx1"/>
                          </a:solidFill>
                          <a:latin typeface="Arial" pitchFamily="34" charset="0"/>
                        </a:defRPr>
                      </a:lvl4pPr>
                      <a:lvl5pPr indent="-546100">
                        <a:spcBef>
                          <a:spcPct val="20000"/>
                        </a:spcBef>
                        <a:defRPr>
                          <a:solidFill>
                            <a:schemeClr val="tx1"/>
                          </a:solidFill>
                          <a:latin typeface="Arial" pitchFamily="34" charset="0"/>
                        </a:defRPr>
                      </a:lvl5pPr>
                      <a:lvl6pPr indent="-546100" fontAlgn="base">
                        <a:spcBef>
                          <a:spcPct val="20000"/>
                        </a:spcBef>
                        <a:spcAft>
                          <a:spcPct val="0"/>
                        </a:spcAft>
                        <a:defRPr>
                          <a:solidFill>
                            <a:schemeClr val="tx1"/>
                          </a:solidFill>
                          <a:latin typeface="Arial" pitchFamily="34" charset="0"/>
                        </a:defRPr>
                      </a:lvl6pPr>
                      <a:lvl7pPr indent="-546100" fontAlgn="base">
                        <a:spcBef>
                          <a:spcPct val="20000"/>
                        </a:spcBef>
                        <a:spcAft>
                          <a:spcPct val="0"/>
                        </a:spcAft>
                        <a:defRPr>
                          <a:solidFill>
                            <a:schemeClr val="tx1"/>
                          </a:solidFill>
                          <a:latin typeface="Arial" pitchFamily="34" charset="0"/>
                        </a:defRPr>
                      </a:lvl7pPr>
                      <a:lvl8pPr indent="-546100" fontAlgn="base">
                        <a:spcBef>
                          <a:spcPct val="20000"/>
                        </a:spcBef>
                        <a:spcAft>
                          <a:spcPct val="0"/>
                        </a:spcAft>
                        <a:defRPr>
                          <a:solidFill>
                            <a:schemeClr val="tx1"/>
                          </a:solidFill>
                          <a:latin typeface="Arial" pitchFamily="34" charset="0"/>
                        </a:defRPr>
                      </a:lvl8pPr>
                      <a:lvl9pPr indent="-546100"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1" u="none" strike="noStrike" cap="none" normalizeH="0" baseline="0" smtClean="0">
                          <a:ln>
                            <a:noFill/>
                          </a:ln>
                          <a:solidFill>
                            <a:schemeClr val="tx1"/>
                          </a:solidFill>
                          <a:effectLst/>
                          <a:latin typeface="Arial" pitchFamily="34" charset="0"/>
                        </a:rPr>
                        <a:t>Impact Type</a:t>
                      </a:r>
                    </a:p>
                  </a:txBody>
                  <a:tcPr marT="45716" marB="4571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itchFamily="34" charset="0"/>
                        </a:defRPr>
                      </a:lvl1pPr>
                      <a:lvl2pPr indent="-112713">
                        <a:spcBef>
                          <a:spcPct val="20000"/>
                        </a:spcBef>
                        <a:defRPr sz="2400">
                          <a:solidFill>
                            <a:schemeClr val="tx1"/>
                          </a:solidFill>
                          <a:latin typeface="Arial" pitchFamily="34" charset="0"/>
                        </a:defRPr>
                      </a:lvl2pPr>
                      <a:lvl3pPr indent="-220663">
                        <a:spcBef>
                          <a:spcPct val="20000"/>
                        </a:spcBef>
                        <a:defRPr sz="2000">
                          <a:solidFill>
                            <a:schemeClr val="tx1"/>
                          </a:solidFill>
                          <a:latin typeface="Arial" pitchFamily="34" charset="0"/>
                        </a:defRPr>
                      </a:lvl3pPr>
                      <a:lvl4pPr indent="-382588">
                        <a:spcBef>
                          <a:spcPct val="20000"/>
                        </a:spcBef>
                        <a:defRPr>
                          <a:solidFill>
                            <a:schemeClr val="tx1"/>
                          </a:solidFill>
                          <a:latin typeface="Arial" pitchFamily="34" charset="0"/>
                        </a:defRPr>
                      </a:lvl4pPr>
                      <a:lvl5pPr indent="-546100">
                        <a:spcBef>
                          <a:spcPct val="20000"/>
                        </a:spcBef>
                        <a:defRPr>
                          <a:solidFill>
                            <a:schemeClr val="tx1"/>
                          </a:solidFill>
                          <a:latin typeface="Arial" pitchFamily="34" charset="0"/>
                        </a:defRPr>
                      </a:lvl5pPr>
                      <a:lvl6pPr indent="-546100" fontAlgn="base">
                        <a:spcBef>
                          <a:spcPct val="20000"/>
                        </a:spcBef>
                        <a:spcAft>
                          <a:spcPct val="0"/>
                        </a:spcAft>
                        <a:defRPr>
                          <a:solidFill>
                            <a:schemeClr val="tx1"/>
                          </a:solidFill>
                          <a:latin typeface="Arial" pitchFamily="34" charset="0"/>
                        </a:defRPr>
                      </a:lvl6pPr>
                      <a:lvl7pPr indent="-546100" fontAlgn="base">
                        <a:spcBef>
                          <a:spcPct val="20000"/>
                        </a:spcBef>
                        <a:spcAft>
                          <a:spcPct val="0"/>
                        </a:spcAft>
                        <a:defRPr>
                          <a:solidFill>
                            <a:schemeClr val="tx1"/>
                          </a:solidFill>
                          <a:latin typeface="Arial" pitchFamily="34" charset="0"/>
                        </a:defRPr>
                      </a:lvl7pPr>
                      <a:lvl8pPr indent="-546100" fontAlgn="base">
                        <a:spcBef>
                          <a:spcPct val="20000"/>
                        </a:spcBef>
                        <a:spcAft>
                          <a:spcPct val="0"/>
                        </a:spcAft>
                        <a:defRPr>
                          <a:solidFill>
                            <a:schemeClr val="tx1"/>
                          </a:solidFill>
                          <a:latin typeface="Arial" pitchFamily="34" charset="0"/>
                        </a:defRPr>
                      </a:lvl8pPr>
                      <a:lvl9pPr indent="-546100"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smtClean="0">
                          <a:ln>
                            <a:noFill/>
                          </a:ln>
                          <a:solidFill>
                            <a:schemeClr val="tx1"/>
                          </a:solidFill>
                          <a:effectLst/>
                          <a:latin typeface="Arial" pitchFamily="34" charset="0"/>
                        </a:rPr>
                        <a:t>Potential Positive</a:t>
                      </a: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itchFamily="34" charset="0"/>
                        </a:defRPr>
                      </a:lvl1pPr>
                      <a:lvl2pPr indent="-112713">
                        <a:spcBef>
                          <a:spcPct val="20000"/>
                        </a:spcBef>
                        <a:defRPr sz="2400">
                          <a:solidFill>
                            <a:schemeClr val="tx1"/>
                          </a:solidFill>
                          <a:latin typeface="Arial" pitchFamily="34" charset="0"/>
                        </a:defRPr>
                      </a:lvl2pPr>
                      <a:lvl3pPr indent="-220663">
                        <a:spcBef>
                          <a:spcPct val="20000"/>
                        </a:spcBef>
                        <a:defRPr sz="2000">
                          <a:solidFill>
                            <a:schemeClr val="tx1"/>
                          </a:solidFill>
                          <a:latin typeface="Arial" pitchFamily="34" charset="0"/>
                        </a:defRPr>
                      </a:lvl3pPr>
                      <a:lvl4pPr indent="-382588">
                        <a:spcBef>
                          <a:spcPct val="20000"/>
                        </a:spcBef>
                        <a:defRPr>
                          <a:solidFill>
                            <a:schemeClr val="tx1"/>
                          </a:solidFill>
                          <a:latin typeface="Arial" pitchFamily="34" charset="0"/>
                        </a:defRPr>
                      </a:lvl4pPr>
                      <a:lvl5pPr indent="-546100">
                        <a:spcBef>
                          <a:spcPct val="20000"/>
                        </a:spcBef>
                        <a:defRPr>
                          <a:solidFill>
                            <a:schemeClr val="tx1"/>
                          </a:solidFill>
                          <a:latin typeface="Arial" pitchFamily="34" charset="0"/>
                        </a:defRPr>
                      </a:lvl5pPr>
                      <a:lvl6pPr indent="-546100" fontAlgn="base">
                        <a:spcBef>
                          <a:spcPct val="20000"/>
                        </a:spcBef>
                        <a:spcAft>
                          <a:spcPct val="0"/>
                        </a:spcAft>
                        <a:defRPr>
                          <a:solidFill>
                            <a:schemeClr val="tx1"/>
                          </a:solidFill>
                          <a:latin typeface="Arial" pitchFamily="34" charset="0"/>
                        </a:defRPr>
                      </a:lvl6pPr>
                      <a:lvl7pPr indent="-546100" fontAlgn="base">
                        <a:spcBef>
                          <a:spcPct val="20000"/>
                        </a:spcBef>
                        <a:spcAft>
                          <a:spcPct val="0"/>
                        </a:spcAft>
                        <a:defRPr>
                          <a:solidFill>
                            <a:schemeClr val="tx1"/>
                          </a:solidFill>
                          <a:latin typeface="Arial" pitchFamily="34" charset="0"/>
                        </a:defRPr>
                      </a:lvl7pPr>
                      <a:lvl8pPr indent="-546100" fontAlgn="base">
                        <a:spcBef>
                          <a:spcPct val="20000"/>
                        </a:spcBef>
                        <a:spcAft>
                          <a:spcPct val="0"/>
                        </a:spcAft>
                        <a:defRPr>
                          <a:solidFill>
                            <a:schemeClr val="tx1"/>
                          </a:solidFill>
                          <a:latin typeface="Arial" pitchFamily="34" charset="0"/>
                        </a:defRPr>
                      </a:lvl8pPr>
                      <a:lvl9pPr indent="-546100"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smtClean="0">
                          <a:ln>
                            <a:noFill/>
                          </a:ln>
                          <a:solidFill>
                            <a:schemeClr val="tx1"/>
                          </a:solidFill>
                          <a:effectLst/>
                          <a:latin typeface="Arial" pitchFamily="34" charset="0"/>
                        </a:rPr>
                        <a:t>Potential Negative</a:t>
                      </a:r>
                    </a:p>
                  </a:txBody>
                  <a:tcPr marT="45716" marB="4571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04941">
                <a:tc>
                  <a:txBody>
                    <a:bodyPr/>
                    <a:lstStyle>
                      <a:lvl1pPr>
                        <a:spcBef>
                          <a:spcPct val="20000"/>
                        </a:spcBef>
                        <a:defRPr sz="2800">
                          <a:solidFill>
                            <a:schemeClr val="tx1"/>
                          </a:solidFill>
                          <a:latin typeface="Arial" pitchFamily="34" charset="0"/>
                        </a:defRPr>
                      </a:lvl1pPr>
                      <a:lvl2pPr indent="-112713">
                        <a:spcBef>
                          <a:spcPct val="20000"/>
                        </a:spcBef>
                        <a:defRPr sz="2400">
                          <a:solidFill>
                            <a:schemeClr val="tx1"/>
                          </a:solidFill>
                          <a:latin typeface="Arial" pitchFamily="34" charset="0"/>
                        </a:defRPr>
                      </a:lvl2pPr>
                      <a:lvl3pPr indent="-220663">
                        <a:spcBef>
                          <a:spcPct val="20000"/>
                        </a:spcBef>
                        <a:defRPr sz="2000">
                          <a:solidFill>
                            <a:schemeClr val="tx1"/>
                          </a:solidFill>
                          <a:latin typeface="Arial" pitchFamily="34" charset="0"/>
                        </a:defRPr>
                      </a:lvl3pPr>
                      <a:lvl4pPr indent="-382588">
                        <a:spcBef>
                          <a:spcPct val="20000"/>
                        </a:spcBef>
                        <a:defRPr>
                          <a:solidFill>
                            <a:schemeClr val="tx1"/>
                          </a:solidFill>
                          <a:latin typeface="Arial" pitchFamily="34" charset="0"/>
                        </a:defRPr>
                      </a:lvl4pPr>
                      <a:lvl5pPr indent="-546100">
                        <a:spcBef>
                          <a:spcPct val="20000"/>
                        </a:spcBef>
                        <a:defRPr>
                          <a:solidFill>
                            <a:schemeClr val="tx1"/>
                          </a:solidFill>
                          <a:latin typeface="Arial" pitchFamily="34" charset="0"/>
                        </a:defRPr>
                      </a:lvl5pPr>
                      <a:lvl6pPr indent="-546100" fontAlgn="base">
                        <a:spcBef>
                          <a:spcPct val="20000"/>
                        </a:spcBef>
                        <a:spcAft>
                          <a:spcPct val="0"/>
                        </a:spcAft>
                        <a:defRPr>
                          <a:solidFill>
                            <a:schemeClr val="tx1"/>
                          </a:solidFill>
                          <a:latin typeface="Arial" pitchFamily="34" charset="0"/>
                        </a:defRPr>
                      </a:lvl6pPr>
                      <a:lvl7pPr indent="-546100" fontAlgn="base">
                        <a:spcBef>
                          <a:spcPct val="20000"/>
                        </a:spcBef>
                        <a:spcAft>
                          <a:spcPct val="0"/>
                        </a:spcAft>
                        <a:defRPr>
                          <a:solidFill>
                            <a:schemeClr val="tx1"/>
                          </a:solidFill>
                          <a:latin typeface="Arial" pitchFamily="34" charset="0"/>
                        </a:defRPr>
                      </a:lvl7pPr>
                      <a:lvl8pPr indent="-546100" fontAlgn="base">
                        <a:spcBef>
                          <a:spcPct val="20000"/>
                        </a:spcBef>
                        <a:spcAft>
                          <a:spcPct val="0"/>
                        </a:spcAft>
                        <a:defRPr>
                          <a:solidFill>
                            <a:schemeClr val="tx1"/>
                          </a:solidFill>
                          <a:latin typeface="Arial" pitchFamily="34" charset="0"/>
                        </a:defRPr>
                      </a:lvl8pPr>
                      <a:lvl9pPr indent="-546100"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smtClean="0">
                          <a:ln>
                            <a:noFill/>
                          </a:ln>
                          <a:solidFill>
                            <a:srgbClr val="FF99FF"/>
                          </a:solidFill>
                          <a:effectLst/>
                          <a:latin typeface="Arial" pitchFamily="34" charset="0"/>
                        </a:rPr>
                        <a:t>Social </a:t>
                      </a:r>
                    </a:p>
                  </a:txBody>
                  <a:tcPr marT="45716" marB="4571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itchFamily="34" charset="0"/>
                        </a:defRPr>
                      </a:lvl1pPr>
                      <a:lvl2pPr indent="-112713">
                        <a:spcBef>
                          <a:spcPct val="20000"/>
                        </a:spcBef>
                        <a:defRPr sz="2400">
                          <a:solidFill>
                            <a:schemeClr val="tx1"/>
                          </a:solidFill>
                          <a:latin typeface="Arial" pitchFamily="34" charset="0"/>
                        </a:defRPr>
                      </a:lvl2pPr>
                      <a:lvl3pPr indent="-220663">
                        <a:spcBef>
                          <a:spcPct val="20000"/>
                        </a:spcBef>
                        <a:defRPr sz="2000">
                          <a:solidFill>
                            <a:schemeClr val="tx1"/>
                          </a:solidFill>
                          <a:latin typeface="Arial" pitchFamily="34" charset="0"/>
                        </a:defRPr>
                      </a:lvl3pPr>
                      <a:lvl4pPr indent="-382588">
                        <a:spcBef>
                          <a:spcPct val="20000"/>
                        </a:spcBef>
                        <a:defRPr>
                          <a:solidFill>
                            <a:schemeClr val="tx1"/>
                          </a:solidFill>
                          <a:latin typeface="Arial" pitchFamily="34" charset="0"/>
                        </a:defRPr>
                      </a:lvl4pPr>
                      <a:lvl5pPr indent="-546100">
                        <a:spcBef>
                          <a:spcPct val="20000"/>
                        </a:spcBef>
                        <a:defRPr>
                          <a:solidFill>
                            <a:schemeClr val="tx1"/>
                          </a:solidFill>
                          <a:latin typeface="Arial" pitchFamily="34" charset="0"/>
                        </a:defRPr>
                      </a:lvl5pPr>
                      <a:lvl6pPr indent="-546100" fontAlgn="base">
                        <a:spcBef>
                          <a:spcPct val="20000"/>
                        </a:spcBef>
                        <a:spcAft>
                          <a:spcPct val="0"/>
                        </a:spcAft>
                        <a:defRPr>
                          <a:solidFill>
                            <a:schemeClr val="tx1"/>
                          </a:solidFill>
                          <a:latin typeface="Arial" pitchFamily="34" charset="0"/>
                        </a:defRPr>
                      </a:lvl6pPr>
                      <a:lvl7pPr indent="-546100" fontAlgn="base">
                        <a:spcBef>
                          <a:spcPct val="20000"/>
                        </a:spcBef>
                        <a:spcAft>
                          <a:spcPct val="0"/>
                        </a:spcAft>
                        <a:defRPr>
                          <a:solidFill>
                            <a:schemeClr val="tx1"/>
                          </a:solidFill>
                          <a:latin typeface="Arial" pitchFamily="34" charset="0"/>
                        </a:defRPr>
                      </a:lvl7pPr>
                      <a:lvl8pPr indent="-546100" fontAlgn="base">
                        <a:spcBef>
                          <a:spcPct val="20000"/>
                        </a:spcBef>
                        <a:spcAft>
                          <a:spcPct val="0"/>
                        </a:spcAft>
                        <a:defRPr>
                          <a:solidFill>
                            <a:schemeClr val="tx1"/>
                          </a:solidFill>
                          <a:latin typeface="Arial" pitchFamily="34" charset="0"/>
                        </a:defRPr>
                      </a:lvl8pPr>
                      <a:lvl9pPr indent="-546100"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2400" b="0" i="0" u="none" strike="noStrike" cap="none" normalizeH="0" baseline="0" smtClean="0">
                          <a:ln>
                            <a:noFill/>
                          </a:ln>
                          <a:solidFill>
                            <a:schemeClr val="tx1"/>
                          </a:solidFill>
                          <a:effectLst/>
                          <a:latin typeface="Arial" pitchFamily="34" charset="0"/>
                        </a:rPr>
                        <a:t> Improvements in facilities for locals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4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itchFamily="34" charset="0"/>
                        </a:defRPr>
                      </a:lvl1pPr>
                      <a:lvl2pPr indent="-112713">
                        <a:spcBef>
                          <a:spcPct val="20000"/>
                        </a:spcBef>
                        <a:defRPr sz="2400">
                          <a:solidFill>
                            <a:schemeClr val="tx1"/>
                          </a:solidFill>
                          <a:latin typeface="Arial" pitchFamily="34" charset="0"/>
                        </a:defRPr>
                      </a:lvl2pPr>
                      <a:lvl3pPr indent="-220663">
                        <a:spcBef>
                          <a:spcPct val="20000"/>
                        </a:spcBef>
                        <a:defRPr sz="2000">
                          <a:solidFill>
                            <a:schemeClr val="tx1"/>
                          </a:solidFill>
                          <a:latin typeface="Arial" pitchFamily="34" charset="0"/>
                        </a:defRPr>
                      </a:lvl3pPr>
                      <a:lvl4pPr indent="-382588">
                        <a:spcBef>
                          <a:spcPct val="20000"/>
                        </a:spcBef>
                        <a:defRPr>
                          <a:solidFill>
                            <a:schemeClr val="tx1"/>
                          </a:solidFill>
                          <a:latin typeface="Arial" pitchFamily="34" charset="0"/>
                        </a:defRPr>
                      </a:lvl4pPr>
                      <a:lvl5pPr indent="-546100">
                        <a:spcBef>
                          <a:spcPct val="20000"/>
                        </a:spcBef>
                        <a:defRPr>
                          <a:solidFill>
                            <a:schemeClr val="tx1"/>
                          </a:solidFill>
                          <a:latin typeface="Arial" pitchFamily="34" charset="0"/>
                        </a:defRPr>
                      </a:lvl5pPr>
                      <a:lvl6pPr indent="-546100" fontAlgn="base">
                        <a:spcBef>
                          <a:spcPct val="20000"/>
                        </a:spcBef>
                        <a:spcAft>
                          <a:spcPct val="0"/>
                        </a:spcAft>
                        <a:defRPr>
                          <a:solidFill>
                            <a:schemeClr val="tx1"/>
                          </a:solidFill>
                          <a:latin typeface="Arial" pitchFamily="34" charset="0"/>
                        </a:defRPr>
                      </a:lvl6pPr>
                      <a:lvl7pPr indent="-546100" fontAlgn="base">
                        <a:spcBef>
                          <a:spcPct val="20000"/>
                        </a:spcBef>
                        <a:spcAft>
                          <a:spcPct val="0"/>
                        </a:spcAft>
                        <a:defRPr>
                          <a:solidFill>
                            <a:schemeClr val="tx1"/>
                          </a:solidFill>
                          <a:latin typeface="Arial" pitchFamily="34" charset="0"/>
                        </a:defRPr>
                      </a:lvl7pPr>
                      <a:lvl8pPr indent="-546100" fontAlgn="base">
                        <a:spcBef>
                          <a:spcPct val="20000"/>
                        </a:spcBef>
                        <a:spcAft>
                          <a:spcPct val="0"/>
                        </a:spcAft>
                        <a:defRPr>
                          <a:solidFill>
                            <a:schemeClr val="tx1"/>
                          </a:solidFill>
                          <a:latin typeface="Arial" pitchFamily="34" charset="0"/>
                        </a:defRPr>
                      </a:lvl8pPr>
                      <a:lvl9pPr indent="-546100"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2400" b="0" i="0" u="none" strike="noStrike" cap="none" normalizeH="0" baseline="0" smtClean="0">
                          <a:ln>
                            <a:noFill/>
                          </a:ln>
                          <a:solidFill>
                            <a:schemeClr val="tx1"/>
                          </a:solidFill>
                          <a:effectLst/>
                          <a:latin typeface="Arial" pitchFamily="34" charset="0"/>
                        </a:rPr>
                        <a:t>Doxey’s Irridex Model, 1976)</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2400" b="0" i="0" u="none" strike="noStrike" cap="none" normalizeH="0" baseline="0" smtClean="0">
                          <a:ln>
                            <a:noFill/>
                          </a:ln>
                          <a:solidFill>
                            <a:schemeClr val="tx1"/>
                          </a:solidFill>
                          <a:effectLst/>
                          <a:latin typeface="Arial" pitchFamily="34" charset="0"/>
                        </a:rPr>
                        <a:t>Sex tourism</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2400" b="0" i="0" u="none" strike="noStrike" cap="none" normalizeH="0" baseline="0" smtClean="0">
                          <a:ln>
                            <a:noFill/>
                          </a:ln>
                          <a:solidFill>
                            <a:schemeClr val="tx1"/>
                          </a:solidFill>
                          <a:effectLst/>
                          <a:latin typeface="Arial" pitchFamily="34" charset="0"/>
                        </a:rPr>
                        <a:t>Crime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2400" b="0" i="0" u="none" strike="noStrike" cap="none" normalizeH="0" baseline="0" smtClean="0">
                          <a:ln>
                            <a:noFill/>
                          </a:ln>
                          <a:solidFill>
                            <a:schemeClr val="tx1"/>
                          </a:solidFill>
                          <a:effectLst/>
                          <a:latin typeface="Arial" pitchFamily="34" charset="0"/>
                        </a:rPr>
                        <a:t>Health (HIV AIDS)</a:t>
                      </a:r>
                    </a:p>
                  </a:txBody>
                  <a:tcPr marT="45716" marB="4571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1640524431"/>
      </p:ext>
    </p:extLst>
  </p:cSld>
  <p:clrMapOvr>
    <a:masterClrMapping/>
  </p:clrMapOvr>
  <p:transition spd="med">
    <p:cover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Group 2"/>
          <p:cNvGraphicFramePr>
            <a:graphicFrameLocks noGrp="1"/>
          </p:cNvGraphicFramePr>
          <p:nvPr/>
        </p:nvGraphicFramePr>
        <p:xfrm>
          <a:off x="762000" y="1524000"/>
          <a:ext cx="7848600" cy="4876800"/>
        </p:xfrm>
        <a:graphic>
          <a:graphicData uri="http://schemas.openxmlformats.org/drawingml/2006/table">
            <a:tbl>
              <a:tblPr/>
              <a:tblGrid>
                <a:gridCol w="1981200"/>
                <a:gridCol w="2895600"/>
                <a:gridCol w="2971800"/>
              </a:tblGrid>
              <a:tr h="971550">
                <a:tc>
                  <a:txBody>
                    <a:bodyPr/>
                    <a:lstStyle>
                      <a:lvl1pPr>
                        <a:spcBef>
                          <a:spcPct val="20000"/>
                        </a:spcBef>
                        <a:defRPr sz="2800">
                          <a:solidFill>
                            <a:schemeClr val="tx1"/>
                          </a:solidFill>
                          <a:latin typeface="Arial" pitchFamily="34" charset="0"/>
                        </a:defRPr>
                      </a:lvl1pPr>
                      <a:lvl2pPr indent="-112713">
                        <a:spcBef>
                          <a:spcPct val="20000"/>
                        </a:spcBef>
                        <a:defRPr sz="2400">
                          <a:solidFill>
                            <a:schemeClr val="tx1"/>
                          </a:solidFill>
                          <a:latin typeface="Arial" pitchFamily="34" charset="0"/>
                        </a:defRPr>
                      </a:lvl2pPr>
                      <a:lvl3pPr indent="-220663">
                        <a:spcBef>
                          <a:spcPct val="20000"/>
                        </a:spcBef>
                        <a:defRPr sz="2000">
                          <a:solidFill>
                            <a:schemeClr val="tx1"/>
                          </a:solidFill>
                          <a:latin typeface="Arial" pitchFamily="34" charset="0"/>
                        </a:defRPr>
                      </a:lvl3pPr>
                      <a:lvl4pPr indent="-382588">
                        <a:spcBef>
                          <a:spcPct val="20000"/>
                        </a:spcBef>
                        <a:defRPr>
                          <a:solidFill>
                            <a:schemeClr val="tx1"/>
                          </a:solidFill>
                          <a:latin typeface="Arial" pitchFamily="34" charset="0"/>
                        </a:defRPr>
                      </a:lvl4pPr>
                      <a:lvl5pPr indent="-546100">
                        <a:spcBef>
                          <a:spcPct val="20000"/>
                        </a:spcBef>
                        <a:defRPr>
                          <a:solidFill>
                            <a:schemeClr val="tx1"/>
                          </a:solidFill>
                          <a:latin typeface="Arial" pitchFamily="34" charset="0"/>
                        </a:defRPr>
                      </a:lvl5pPr>
                      <a:lvl6pPr indent="-546100" fontAlgn="base">
                        <a:spcBef>
                          <a:spcPct val="20000"/>
                        </a:spcBef>
                        <a:spcAft>
                          <a:spcPct val="0"/>
                        </a:spcAft>
                        <a:defRPr>
                          <a:solidFill>
                            <a:schemeClr val="tx1"/>
                          </a:solidFill>
                          <a:latin typeface="Arial" pitchFamily="34" charset="0"/>
                        </a:defRPr>
                      </a:lvl6pPr>
                      <a:lvl7pPr indent="-546100" fontAlgn="base">
                        <a:spcBef>
                          <a:spcPct val="20000"/>
                        </a:spcBef>
                        <a:spcAft>
                          <a:spcPct val="0"/>
                        </a:spcAft>
                        <a:defRPr>
                          <a:solidFill>
                            <a:schemeClr val="tx1"/>
                          </a:solidFill>
                          <a:latin typeface="Arial" pitchFamily="34" charset="0"/>
                        </a:defRPr>
                      </a:lvl7pPr>
                      <a:lvl8pPr indent="-546100" fontAlgn="base">
                        <a:spcBef>
                          <a:spcPct val="20000"/>
                        </a:spcBef>
                        <a:spcAft>
                          <a:spcPct val="0"/>
                        </a:spcAft>
                        <a:defRPr>
                          <a:solidFill>
                            <a:schemeClr val="tx1"/>
                          </a:solidFill>
                          <a:latin typeface="Arial" pitchFamily="34" charset="0"/>
                        </a:defRPr>
                      </a:lvl8pPr>
                      <a:lvl9pPr indent="-546100"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1" u="none" strike="noStrike" cap="none" normalizeH="0" baseline="0" smtClean="0">
                          <a:ln>
                            <a:noFill/>
                          </a:ln>
                          <a:solidFill>
                            <a:schemeClr val="tx1"/>
                          </a:solidFill>
                          <a:effectLst/>
                          <a:latin typeface="Arial" pitchFamily="34" charset="0"/>
                        </a:rPr>
                        <a:t>Impact Type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itchFamily="34" charset="0"/>
                        </a:defRPr>
                      </a:lvl1pPr>
                      <a:lvl2pPr indent="-112713">
                        <a:spcBef>
                          <a:spcPct val="20000"/>
                        </a:spcBef>
                        <a:defRPr sz="2400">
                          <a:solidFill>
                            <a:schemeClr val="tx1"/>
                          </a:solidFill>
                          <a:latin typeface="Arial" pitchFamily="34" charset="0"/>
                        </a:defRPr>
                      </a:lvl2pPr>
                      <a:lvl3pPr indent="-220663">
                        <a:spcBef>
                          <a:spcPct val="20000"/>
                        </a:spcBef>
                        <a:defRPr sz="2000">
                          <a:solidFill>
                            <a:schemeClr val="tx1"/>
                          </a:solidFill>
                          <a:latin typeface="Arial" pitchFamily="34" charset="0"/>
                        </a:defRPr>
                      </a:lvl3pPr>
                      <a:lvl4pPr indent="-382588">
                        <a:spcBef>
                          <a:spcPct val="20000"/>
                        </a:spcBef>
                        <a:defRPr>
                          <a:solidFill>
                            <a:schemeClr val="tx1"/>
                          </a:solidFill>
                          <a:latin typeface="Arial" pitchFamily="34" charset="0"/>
                        </a:defRPr>
                      </a:lvl4pPr>
                      <a:lvl5pPr indent="-546100">
                        <a:spcBef>
                          <a:spcPct val="20000"/>
                        </a:spcBef>
                        <a:defRPr>
                          <a:solidFill>
                            <a:schemeClr val="tx1"/>
                          </a:solidFill>
                          <a:latin typeface="Arial" pitchFamily="34" charset="0"/>
                        </a:defRPr>
                      </a:lvl5pPr>
                      <a:lvl6pPr indent="-546100" fontAlgn="base">
                        <a:spcBef>
                          <a:spcPct val="20000"/>
                        </a:spcBef>
                        <a:spcAft>
                          <a:spcPct val="0"/>
                        </a:spcAft>
                        <a:defRPr>
                          <a:solidFill>
                            <a:schemeClr val="tx1"/>
                          </a:solidFill>
                          <a:latin typeface="Arial" pitchFamily="34" charset="0"/>
                        </a:defRPr>
                      </a:lvl6pPr>
                      <a:lvl7pPr indent="-546100" fontAlgn="base">
                        <a:spcBef>
                          <a:spcPct val="20000"/>
                        </a:spcBef>
                        <a:spcAft>
                          <a:spcPct val="0"/>
                        </a:spcAft>
                        <a:defRPr>
                          <a:solidFill>
                            <a:schemeClr val="tx1"/>
                          </a:solidFill>
                          <a:latin typeface="Arial" pitchFamily="34" charset="0"/>
                        </a:defRPr>
                      </a:lvl7pPr>
                      <a:lvl8pPr indent="-546100" fontAlgn="base">
                        <a:spcBef>
                          <a:spcPct val="20000"/>
                        </a:spcBef>
                        <a:spcAft>
                          <a:spcPct val="0"/>
                        </a:spcAft>
                        <a:defRPr>
                          <a:solidFill>
                            <a:schemeClr val="tx1"/>
                          </a:solidFill>
                          <a:latin typeface="Arial" pitchFamily="34" charset="0"/>
                        </a:defRPr>
                      </a:lvl8pPr>
                      <a:lvl9pPr indent="-546100"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smtClean="0">
                          <a:ln>
                            <a:noFill/>
                          </a:ln>
                          <a:solidFill>
                            <a:schemeClr val="tx1"/>
                          </a:solidFill>
                          <a:effectLst/>
                          <a:latin typeface="Arial" pitchFamily="34" charset="0"/>
                        </a:rPr>
                        <a:t>Potential Positive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itchFamily="34" charset="0"/>
                        </a:defRPr>
                      </a:lvl1pPr>
                      <a:lvl2pPr indent="-112713">
                        <a:spcBef>
                          <a:spcPct val="20000"/>
                        </a:spcBef>
                        <a:defRPr sz="2400">
                          <a:solidFill>
                            <a:schemeClr val="tx1"/>
                          </a:solidFill>
                          <a:latin typeface="Arial" pitchFamily="34" charset="0"/>
                        </a:defRPr>
                      </a:lvl2pPr>
                      <a:lvl3pPr indent="-220663">
                        <a:spcBef>
                          <a:spcPct val="20000"/>
                        </a:spcBef>
                        <a:defRPr sz="2000">
                          <a:solidFill>
                            <a:schemeClr val="tx1"/>
                          </a:solidFill>
                          <a:latin typeface="Arial" pitchFamily="34" charset="0"/>
                        </a:defRPr>
                      </a:lvl3pPr>
                      <a:lvl4pPr indent="-382588">
                        <a:spcBef>
                          <a:spcPct val="20000"/>
                        </a:spcBef>
                        <a:defRPr>
                          <a:solidFill>
                            <a:schemeClr val="tx1"/>
                          </a:solidFill>
                          <a:latin typeface="Arial" pitchFamily="34" charset="0"/>
                        </a:defRPr>
                      </a:lvl4pPr>
                      <a:lvl5pPr indent="-546100">
                        <a:spcBef>
                          <a:spcPct val="20000"/>
                        </a:spcBef>
                        <a:defRPr>
                          <a:solidFill>
                            <a:schemeClr val="tx1"/>
                          </a:solidFill>
                          <a:latin typeface="Arial" pitchFamily="34" charset="0"/>
                        </a:defRPr>
                      </a:lvl5pPr>
                      <a:lvl6pPr indent="-546100" fontAlgn="base">
                        <a:spcBef>
                          <a:spcPct val="20000"/>
                        </a:spcBef>
                        <a:spcAft>
                          <a:spcPct val="0"/>
                        </a:spcAft>
                        <a:defRPr>
                          <a:solidFill>
                            <a:schemeClr val="tx1"/>
                          </a:solidFill>
                          <a:latin typeface="Arial" pitchFamily="34" charset="0"/>
                        </a:defRPr>
                      </a:lvl6pPr>
                      <a:lvl7pPr indent="-546100" fontAlgn="base">
                        <a:spcBef>
                          <a:spcPct val="20000"/>
                        </a:spcBef>
                        <a:spcAft>
                          <a:spcPct val="0"/>
                        </a:spcAft>
                        <a:defRPr>
                          <a:solidFill>
                            <a:schemeClr val="tx1"/>
                          </a:solidFill>
                          <a:latin typeface="Arial" pitchFamily="34" charset="0"/>
                        </a:defRPr>
                      </a:lvl7pPr>
                      <a:lvl8pPr indent="-546100" fontAlgn="base">
                        <a:spcBef>
                          <a:spcPct val="20000"/>
                        </a:spcBef>
                        <a:spcAft>
                          <a:spcPct val="0"/>
                        </a:spcAft>
                        <a:defRPr>
                          <a:solidFill>
                            <a:schemeClr val="tx1"/>
                          </a:solidFill>
                          <a:latin typeface="Arial" pitchFamily="34" charset="0"/>
                        </a:defRPr>
                      </a:lvl8pPr>
                      <a:lvl9pPr indent="-546100"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smtClean="0">
                          <a:ln>
                            <a:noFill/>
                          </a:ln>
                          <a:solidFill>
                            <a:schemeClr val="tx1"/>
                          </a:solidFill>
                          <a:effectLst/>
                          <a:latin typeface="Arial" pitchFamily="34" charset="0"/>
                        </a:rPr>
                        <a:t>Potential </a:t>
                      </a:r>
                      <a:r>
                        <a:rPr kumimoji="0" lang="en-GB" altLang="en-US" sz="2800" b="1" i="0" u="none" strike="noStrike" cap="none" normalizeH="0" baseline="0" smtClean="0">
                          <a:ln>
                            <a:noFill/>
                          </a:ln>
                          <a:solidFill>
                            <a:schemeClr val="tx1"/>
                          </a:solidFill>
                          <a:effectLst/>
                          <a:latin typeface="Arial" pitchFamily="34" charset="0"/>
                        </a:rPr>
                        <a:t> </a:t>
                      </a:r>
                      <a:r>
                        <a:rPr kumimoji="0" lang="en-GB" altLang="en-US" sz="2800" b="0" i="0" u="none" strike="noStrike" cap="none" normalizeH="0" baseline="0" smtClean="0">
                          <a:ln>
                            <a:noFill/>
                          </a:ln>
                          <a:solidFill>
                            <a:schemeClr val="tx1"/>
                          </a:solidFill>
                          <a:effectLst/>
                          <a:latin typeface="Arial" pitchFamily="34" charset="0"/>
                        </a:rPr>
                        <a:t>Negative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05250">
                <a:tc>
                  <a:txBody>
                    <a:bodyPr/>
                    <a:lstStyle>
                      <a:lvl1pPr>
                        <a:spcBef>
                          <a:spcPct val="20000"/>
                        </a:spcBef>
                        <a:defRPr sz="2800">
                          <a:solidFill>
                            <a:schemeClr val="tx1"/>
                          </a:solidFill>
                          <a:latin typeface="Arial" pitchFamily="34" charset="0"/>
                        </a:defRPr>
                      </a:lvl1pPr>
                      <a:lvl2pPr indent="-112713">
                        <a:spcBef>
                          <a:spcPct val="20000"/>
                        </a:spcBef>
                        <a:defRPr sz="2400">
                          <a:solidFill>
                            <a:schemeClr val="tx1"/>
                          </a:solidFill>
                          <a:latin typeface="Arial" pitchFamily="34" charset="0"/>
                        </a:defRPr>
                      </a:lvl2pPr>
                      <a:lvl3pPr indent="-220663">
                        <a:spcBef>
                          <a:spcPct val="20000"/>
                        </a:spcBef>
                        <a:defRPr sz="2000">
                          <a:solidFill>
                            <a:schemeClr val="tx1"/>
                          </a:solidFill>
                          <a:latin typeface="Arial" pitchFamily="34" charset="0"/>
                        </a:defRPr>
                      </a:lvl3pPr>
                      <a:lvl4pPr indent="-382588">
                        <a:spcBef>
                          <a:spcPct val="20000"/>
                        </a:spcBef>
                        <a:defRPr>
                          <a:solidFill>
                            <a:schemeClr val="tx1"/>
                          </a:solidFill>
                          <a:latin typeface="Arial" pitchFamily="34" charset="0"/>
                        </a:defRPr>
                      </a:lvl4pPr>
                      <a:lvl5pPr indent="-546100">
                        <a:spcBef>
                          <a:spcPct val="20000"/>
                        </a:spcBef>
                        <a:defRPr>
                          <a:solidFill>
                            <a:schemeClr val="tx1"/>
                          </a:solidFill>
                          <a:latin typeface="Arial" pitchFamily="34" charset="0"/>
                        </a:defRPr>
                      </a:lvl5pPr>
                      <a:lvl6pPr indent="-546100" fontAlgn="base">
                        <a:spcBef>
                          <a:spcPct val="20000"/>
                        </a:spcBef>
                        <a:spcAft>
                          <a:spcPct val="0"/>
                        </a:spcAft>
                        <a:defRPr>
                          <a:solidFill>
                            <a:schemeClr val="tx1"/>
                          </a:solidFill>
                          <a:latin typeface="Arial" pitchFamily="34" charset="0"/>
                        </a:defRPr>
                      </a:lvl6pPr>
                      <a:lvl7pPr indent="-546100" fontAlgn="base">
                        <a:spcBef>
                          <a:spcPct val="20000"/>
                        </a:spcBef>
                        <a:spcAft>
                          <a:spcPct val="0"/>
                        </a:spcAft>
                        <a:defRPr>
                          <a:solidFill>
                            <a:schemeClr val="tx1"/>
                          </a:solidFill>
                          <a:latin typeface="Arial" pitchFamily="34" charset="0"/>
                        </a:defRPr>
                      </a:lvl7pPr>
                      <a:lvl8pPr indent="-546100" fontAlgn="base">
                        <a:spcBef>
                          <a:spcPct val="20000"/>
                        </a:spcBef>
                        <a:spcAft>
                          <a:spcPct val="0"/>
                        </a:spcAft>
                        <a:defRPr>
                          <a:solidFill>
                            <a:schemeClr val="tx1"/>
                          </a:solidFill>
                          <a:latin typeface="Arial" pitchFamily="34" charset="0"/>
                        </a:defRPr>
                      </a:lvl8pPr>
                      <a:lvl9pPr indent="-546100"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smtClean="0">
                          <a:ln>
                            <a:noFill/>
                          </a:ln>
                          <a:solidFill>
                            <a:srgbClr val="00FFCC"/>
                          </a:solidFill>
                          <a:effectLst/>
                          <a:latin typeface="Arial" pitchFamily="34" charset="0"/>
                        </a:rPr>
                        <a:t>Political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itchFamily="34" charset="0"/>
                        </a:defRPr>
                      </a:lvl1pPr>
                      <a:lvl2pPr indent="-112713">
                        <a:spcBef>
                          <a:spcPct val="20000"/>
                        </a:spcBef>
                        <a:defRPr sz="2400">
                          <a:solidFill>
                            <a:schemeClr val="tx1"/>
                          </a:solidFill>
                          <a:latin typeface="Arial" pitchFamily="34" charset="0"/>
                        </a:defRPr>
                      </a:lvl2pPr>
                      <a:lvl3pPr indent="-220663">
                        <a:spcBef>
                          <a:spcPct val="20000"/>
                        </a:spcBef>
                        <a:defRPr sz="2000">
                          <a:solidFill>
                            <a:schemeClr val="tx1"/>
                          </a:solidFill>
                          <a:latin typeface="Arial" pitchFamily="34" charset="0"/>
                        </a:defRPr>
                      </a:lvl3pPr>
                      <a:lvl4pPr indent="-382588">
                        <a:spcBef>
                          <a:spcPct val="20000"/>
                        </a:spcBef>
                        <a:defRPr>
                          <a:solidFill>
                            <a:schemeClr val="tx1"/>
                          </a:solidFill>
                          <a:latin typeface="Arial" pitchFamily="34" charset="0"/>
                        </a:defRPr>
                      </a:lvl4pPr>
                      <a:lvl5pPr indent="-546100">
                        <a:spcBef>
                          <a:spcPct val="20000"/>
                        </a:spcBef>
                        <a:defRPr>
                          <a:solidFill>
                            <a:schemeClr val="tx1"/>
                          </a:solidFill>
                          <a:latin typeface="Arial" pitchFamily="34" charset="0"/>
                        </a:defRPr>
                      </a:lvl5pPr>
                      <a:lvl6pPr indent="-546100" fontAlgn="base">
                        <a:spcBef>
                          <a:spcPct val="20000"/>
                        </a:spcBef>
                        <a:spcAft>
                          <a:spcPct val="0"/>
                        </a:spcAft>
                        <a:defRPr>
                          <a:solidFill>
                            <a:schemeClr val="tx1"/>
                          </a:solidFill>
                          <a:latin typeface="Arial" pitchFamily="34" charset="0"/>
                        </a:defRPr>
                      </a:lvl6pPr>
                      <a:lvl7pPr indent="-546100" fontAlgn="base">
                        <a:spcBef>
                          <a:spcPct val="20000"/>
                        </a:spcBef>
                        <a:spcAft>
                          <a:spcPct val="0"/>
                        </a:spcAft>
                        <a:defRPr>
                          <a:solidFill>
                            <a:schemeClr val="tx1"/>
                          </a:solidFill>
                          <a:latin typeface="Arial" pitchFamily="34" charset="0"/>
                        </a:defRPr>
                      </a:lvl7pPr>
                      <a:lvl8pPr indent="-546100" fontAlgn="base">
                        <a:spcBef>
                          <a:spcPct val="20000"/>
                        </a:spcBef>
                        <a:spcAft>
                          <a:spcPct val="0"/>
                        </a:spcAft>
                        <a:defRPr>
                          <a:solidFill>
                            <a:schemeClr val="tx1"/>
                          </a:solidFill>
                          <a:latin typeface="Arial" pitchFamily="34" charset="0"/>
                        </a:defRPr>
                      </a:lvl8pPr>
                      <a:lvl9pPr indent="-546100"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2400" b="0" i="0" u="none" strike="noStrike" cap="none" normalizeH="0" baseline="0" smtClean="0">
                          <a:ln>
                            <a:noFill/>
                          </a:ln>
                          <a:solidFill>
                            <a:schemeClr val="tx1"/>
                          </a:solidFill>
                          <a:effectLst/>
                          <a:latin typeface="Arial" pitchFamily="34" charset="0"/>
                        </a:rPr>
                        <a:t>May improve political understanding between countries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itchFamily="34" charset="0"/>
                        </a:defRPr>
                      </a:lvl1pPr>
                      <a:lvl2pPr indent="-112713">
                        <a:spcBef>
                          <a:spcPct val="20000"/>
                        </a:spcBef>
                        <a:defRPr sz="2400">
                          <a:solidFill>
                            <a:schemeClr val="tx1"/>
                          </a:solidFill>
                          <a:latin typeface="Arial" pitchFamily="34" charset="0"/>
                        </a:defRPr>
                      </a:lvl2pPr>
                      <a:lvl3pPr indent="-220663">
                        <a:spcBef>
                          <a:spcPct val="20000"/>
                        </a:spcBef>
                        <a:defRPr sz="2000">
                          <a:solidFill>
                            <a:schemeClr val="tx1"/>
                          </a:solidFill>
                          <a:latin typeface="Arial" pitchFamily="34" charset="0"/>
                        </a:defRPr>
                      </a:lvl3pPr>
                      <a:lvl4pPr indent="-382588">
                        <a:spcBef>
                          <a:spcPct val="20000"/>
                        </a:spcBef>
                        <a:defRPr>
                          <a:solidFill>
                            <a:schemeClr val="tx1"/>
                          </a:solidFill>
                          <a:latin typeface="Arial" pitchFamily="34" charset="0"/>
                        </a:defRPr>
                      </a:lvl4pPr>
                      <a:lvl5pPr indent="-546100">
                        <a:spcBef>
                          <a:spcPct val="20000"/>
                        </a:spcBef>
                        <a:defRPr>
                          <a:solidFill>
                            <a:schemeClr val="tx1"/>
                          </a:solidFill>
                          <a:latin typeface="Arial" pitchFamily="34" charset="0"/>
                        </a:defRPr>
                      </a:lvl5pPr>
                      <a:lvl6pPr indent="-546100" fontAlgn="base">
                        <a:spcBef>
                          <a:spcPct val="20000"/>
                        </a:spcBef>
                        <a:spcAft>
                          <a:spcPct val="0"/>
                        </a:spcAft>
                        <a:defRPr>
                          <a:solidFill>
                            <a:schemeClr val="tx1"/>
                          </a:solidFill>
                          <a:latin typeface="Arial" pitchFamily="34" charset="0"/>
                        </a:defRPr>
                      </a:lvl6pPr>
                      <a:lvl7pPr indent="-546100" fontAlgn="base">
                        <a:spcBef>
                          <a:spcPct val="20000"/>
                        </a:spcBef>
                        <a:spcAft>
                          <a:spcPct val="0"/>
                        </a:spcAft>
                        <a:defRPr>
                          <a:solidFill>
                            <a:schemeClr val="tx1"/>
                          </a:solidFill>
                          <a:latin typeface="Arial" pitchFamily="34" charset="0"/>
                        </a:defRPr>
                      </a:lvl7pPr>
                      <a:lvl8pPr indent="-546100" fontAlgn="base">
                        <a:spcBef>
                          <a:spcPct val="20000"/>
                        </a:spcBef>
                        <a:spcAft>
                          <a:spcPct val="0"/>
                        </a:spcAft>
                        <a:defRPr>
                          <a:solidFill>
                            <a:schemeClr val="tx1"/>
                          </a:solidFill>
                          <a:latin typeface="Arial" pitchFamily="34" charset="0"/>
                        </a:defRPr>
                      </a:lvl8pPr>
                      <a:lvl9pPr indent="-546100"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2400" b="0" i="0" u="none" strike="noStrike" cap="none" normalizeH="0" baseline="0" smtClean="0">
                          <a:ln>
                            <a:noFill/>
                          </a:ln>
                          <a:solidFill>
                            <a:schemeClr val="tx1"/>
                          </a:solidFill>
                          <a:effectLst/>
                          <a:latin typeface="Arial" pitchFamily="34" charset="0"/>
                        </a:rPr>
                        <a:t>Tourism used to legitimise dictatorial regimes (e.g. during the Marcos era in the Philippines)</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GB" altLang="en-US" sz="28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GB" altLang="en-US"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1408216478"/>
      </p:ext>
    </p:extLst>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GB" altLang="en-US" sz="3000" smtClean="0"/>
              <a:t>Doxey’s Irridex Model (1976) (1)</a:t>
            </a:r>
          </a:p>
        </p:txBody>
      </p:sp>
      <p:sp>
        <p:nvSpPr>
          <p:cNvPr id="47107" name="Rectangle 3"/>
          <p:cNvSpPr>
            <a:spLocks noGrp="1" noChangeArrowheads="1"/>
          </p:cNvSpPr>
          <p:nvPr>
            <p:ph sz="half" idx="1"/>
          </p:nvPr>
        </p:nvSpPr>
        <p:spPr/>
        <p:txBody>
          <a:bodyPr>
            <a:normAutofit fontScale="77500" lnSpcReduction="20000"/>
          </a:bodyPr>
          <a:lstStyle/>
          <a:p>
            <a:pPr eaLnBrk="1" hangingPunct="1"/>
            <a:r>
              <a:rPr lang="en-GB" altLang="en-US" sz="2800" smtClean="0"/>
              <a:t>Sought to measure the extent of irritation created due to the contact between tourists (guests) and locals (hosts).  Devised Five stages:</a:t>
            </a:r>
          </a:p>
          <a:p>
            <a:pPr eaLnBrk="1" hangingPunct="1"/>
            <a:r>
              <a:rPr lang="en-GB" altLang="en-US" sz="2800" b="1" smtClean="0"/>
              <a:t>Euphoria </a:t>
            </a:r>
            <a:r>
              <a:rPr lang="en-GB" altLang="en-US" sz="2800" smtClean="0"/>
              <a:t>– initial phase of tourism development.  Tourism is a novelty and locals are excited and welcome visitors. Little planning or control of tourism</a:t>
            </a:r>
          </a:p>
          <a:p>
            <a:pPr eaLnBrk="1" hangingPunct="1"/>
            <a:r>
              <a:rPr lang="en-GB" altLang="en-US" sz="2800" b="1" smtClean="0"/>
              <a:t>Apathy</a:t>
            </a:r>
            <a:r>
              <a:rPr lang="en-GB" altLang="en-US" sz="2800" smtClean="0"/>
              <a:t> – tourism development seen as a money making venture and tourists taken for granted as a source of income</a:t>
            </a:r>
          </a:p>
        </p:txBody>
      </p:sp>
      <p:pic>
        <p:nvPicPr>
          <p:cNvPr id="40962" name="Picture 2" descr="http://images.24ur.com/media/images/original/Jul2010/60482793.jpg?d41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204864"/>
            <a:ext cx="4038600" cy="2689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01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7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7107">
                                            <p:txEl>
                                              <p:pRg st="0" end="0"/>
                                            </p:txEl>
                                          </p:spTgt>
                                        </p:tgtEl>
                                        <p:attrNameLst>
                                          <p:attrName>style.visibility</p:attrName>
                                        </p:attrNameLst>
                                      </p:cBhvr>
                                      <p:to>
                                        <p:strVal val="visible"/>
                                      </p:to>
                                    </p:set>
                                    <p:animEffect transition="in" filter="wipe(left)">
                                      <p:cBhvr>
                                        <p:cTn id="11" dur="500"/>
                                        <p:tgtEl>
                                          <p:spTgt spid="4710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7107">
                                            <p:txEl>
                                              <p:pRg st="1" end="1"/>
                                            </p:txEl>
                                          </p:spTgt>
                                        </p:tgtEl>
                                        <p:attrNameLst>
                                          <p:attrName>style.visibility</p:attrName>
                                        </p:attrNameLst>
                                      </p:cBhvr>
                                      <p:to>
                                        <p:strVal val="visible"/>
                                      </p:to>
                                    </p:set>
                                    <p:animEffect transition="in" filter="wipe(left)">
                                      <p:cBhvr>
                                        <p:cTn id="16" dur="500"/>
                                        <p:tgtEl>
                                          <p:spTgt spid="4710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7107">
                                            <p:txEl>
                                              <p:pRg st="2" end="2"/>
                                            </p:txEl>
                                          </p:spTgt>
                                        </p:tgtEl>
                                        <p:attrNameLst>
                                          <p:attrName>style.visibility</p:attrName>
                                        </p:attrNameLst>
                                      </p:cBhvr>
                                      <p:to>
                                        <p:strVal val="visible"/>
                                      </p:to>
                                    </p:set>
                                    <p:animEffect transition="in" filter="wipe(left)">
                                      <p:cBhvr>
                                        <p:cTn id="21" dur="500"/>
                                        <p:tgtEl>
                                          <p:spTgt spid="471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utoUpdateAnimBg="0"/>
      <p:bldP spid="4710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GB" altLang="en-US" sz="3000" smtClean="0"/>
              <a:t>Doxey’s Irridex Model (1976) (2)</a:t>
            </a:r>
          </a:p>
        </p:txBody>
      </p:sp>
      <p:sp>
        <p:nvSpPr>
          <p:cNvPr id="48131" name="Rectangle 3"/>
          <p:cNvSpPr>
            <a:spLocks noGrp="1" noChangeArrowheads="1"/>
          </p:cNvSpPr>
          <p:nvPr>
            <p:ph sz="half" idx="1"/>
          </p:nvPr>
        </p:nvSpPr>
        <p:spPr/>
        <p:txBody>
          <a:bodyPr>
            <a:normAutofit fontScale="77500" lnSpcReduction="20000"/>
          </a:bodyPr>
          <a:lstStyle/>
          <a:p>
            <a:pPr eaLnBrk="1" hangingPunct="1"/>
            <a:r>
              <a:rPr lang="en-GB" altLang="en-US" b="1" smtClean="0"/>
              <a:t>Irritation</a:t>
            </a:r>
            <a:r>
              <a:rPr lang="en-GB" altLang="en-US" smtClean="0"/>
              <a:t> – tourism reaches saturation. Policy is to increase infrastructure rather to limit growth. Hosts feel overwhelmed</a:t>
            </a:r>
          </a:p>
          <a:p>
            <a:pPr eaLnBrk="1" hangingPunct="1"/>
            <a:r>
              <a:rPr lang="en-GB" altLang="en-US" b="1" smtClean="0"/>
              <a:t>Antagonism</a:t>
            </a:r>
            <a:r>
              <a:rPr lang="en-GB" altLang="en-US" smtClean="0"/>
              <a:t> – tourism is seen largely as having negative impacts and locals become openly antagonistic.  Tourists are exploited</a:t>
            </a:r>
          </a:p>
          <a:p>
            <a:pPr eaLnBrk="1" hangingPunct="1"/>
            <a:r>
              <a:rPr lang="en-GB" altLang="en-US" b="1" smtClean="0"/>
              <a:t>Final level</a:t>
            </a:r>
            <a:r>
              <a:rPr lang="en-GB" altLang="en-US" smtClean="0"/>
              <a:t> – Increased levels of antagonism will lead tourists to move on to other destinations </a:t>
            </a:r>
          </a:p>
        </p:txBody>
      </p:sp>
      <p:pic>
        <p:nvPicPr>
          <p:cNvPr id="39938" name="Picture 2" descr="5 Feb 2012 Pt2 The Unhappy Hour Hosts: Toast, Clive &amp; Rapsie (cameo)"/>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38750" y="2434431"/>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06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randombar(horizontal)">
                                      <p:cBhvr>
                                        <p:cTn id="7" dur="5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8131">
                                            <p:txEl>
                                              <p:pRg st="0" end="0"/>
                                            </p:txEl>
                                          </p:spTgt>
                                        </p:tgtEl>
                                        <p:attrNameLst>
                                          <p:attrName>style.visibility</p:attrName>
                                        </p:attrNameLst>
                                      </p:cBhvr>
                                      <p:to>
                                        <p:strVal val="visible"/>
                                      </p:to>
                                    </p:set>
                                    <p:animEffect transition="in" filter="randombar(horizontal)">
                                      <p:cBhvr>
                                        <p:cTn id="12" dur="500"/>
                                        <p:tgtEl>
                                          <p:spTgt spid="481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8131">
                                            <p:txEl>
                                              <p:pRg st="1" end="1"/>
                                            </p:txEl>
                                          </p:spTgt>
                                        </p:tgtEl>
                                        <p:attrNameLst>
                                          <p:attrName>style.visibility</p:attrName>
                                        </p:attrNameLst>
                                      </p:cBhvr>
                                      <p:to>
                                        <p:strVal val="visible"/>
                                      </p:to>
                                    </p:set>
                                    <p:animEffect transition="in" filter="randombar(horizontal)">
                                      <p:cBhvr>
                                        <p:cTn id="17" dur="500"/>
                                        <p:tgtEl>
                                          <p:spTgt spid="481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8131">
                                            <p:txEl>
                                              <p:pRg st="2" end="2"/>
                                            </p:txEl>
                                          </p:spTgt>
                                        </p:tgtEl>
                                        <p:attrNameLst>
                                          <p:attrName>style.visibility</p:attrName>
                                        </p:attrNameLst>
                                      </p:cBhvr>
                                      <p:to>
                                        <p:strVal val="visible"/>
                                      </p:to>
                                    </p:set>
                                    <p:animEffect transition="in" filter="randombar(horizontal)">
                                      <p:cBhvr>
                                        <p:cTn id="22" dur="500"/>
                                        <p:tgtEl>
                                          <p:spTgt spid="481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P spid="4813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GB" altLang="en-US" sz="3200" b="1" smtClean="0"/>
              <a:t>Stakeholder Dynamics</a:t>
            </a:r>
          </a:p>
        </p:txBody>
      </p:sp>
      <p:sp>
        <p:nvSpPr>
          <p:cNvPr id="75779" name="Rectangle 3"/>
          <p:cNvSpPr>
            <a:spLocks noGrp="1" noChangeArrowheads="1"/>
          </p:cNvSpPr>
          <p:nvPr>
            <p:ph sz="half" idx="1"/>
          </p:nvPr>
        </p:nvSpPr>
        <p:spPr/>
        <p:txBody>
          <a:bodyPr>
            <a:normAutofit fontScale="85000" lnSpcReduction="20000"/>
          </a:bodyPr>
          <a:lstStyle/>
          <a:p>
            <a:pPr eaLnBrk="1" hangingPunct="1">
              <a:lnSpc>
                <a:spcPct val="90000"/>
              </a:lnSpc>
            </a:pPr>
            <a:r>
              <a:rPr lang="en-GB" altLang="en-US" sz="2800" dirty="0" smtClean="0"/>
              <a:t>In most instances there will be conflicts within and between different stakeholder groupings in terms of their expectations </a:t>
            </a:r>
          </a:p>
          <a:p>
            <a:pPr eaLnBrk="1" hangingPunct="1">
              <a:lnSpc>
                <a:spcPct val="90000"/>
              </a:lnSpc>
            </a:pPr>
            <a:r>
              <a:rPr lang="en-GB" altLang="en-US" sz="2800" dirty="0" smtClean="0"/>
              <a:t>Important to understand the objectives of each stakeholder/stakeholder grouping</a:t>
            </a:r>
          </a:p>
          <a:p>
            <a:pPr eaLnBrk="1" hangingPunct="1">
              <a:lnSpc>
                <a:spcPct val="90000"/>
              </a:lnSpc>
            </a:pPr>
            <a:r>
              <a:rPr lang="en-GB" altLang="en-US" sz="2800" dirty="0" smtClean="0"/>
              <a:t>Some stakeholders have several roles – difficult to determine their objectives</a:t>
            </a:r>
          </a:p>
          <a:p>
            <a:pPr eaLnBrk="1" hangingPunct="1">
              <a:lnSpc>
                <a:spcPct val="90000"/>
              </a:lnSpc>
            </a:pPr>
            <a:r>
              <a:rPr lang="en-GB" altLang="en-US" sz="2800" dirty="0" smtClean="0"/>
              <a:t>Stakeholder groupings will change depending on the project.</a:t>
            </a:r>
          </a:p>
        </p:txBody>
      </p:sp>
      <p:pic>
        <p:nvPicPr>
          <p:cNvPr id="3" name="Content Placehold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70264" y="1600200"/>
            <a:ext cx="3394472" cy="4525963"/>
          </a:xfrm>
        </p:spPr>
      </p:pic>
    </p:spTree>
    <p:extLst>
      <p:ext uri="{BB962C8B-B14F-4D97-AF65-F5344CB8AC3E}">
        <p14:creationId xmlns:p14="http://schemas.microsoft.com/office/powerpoint/2010/main" val="180684762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p:cTn id="7" dur="1000" fill="hold"/>
                                        <p:tgtEl>
                                          <p:spTgt spid="75778"/>
                                        </p:tgtEl>
                                        <p:attrNameLst>
                                          <p:attrName>ppt_x</p:attrName>
                                        </p:attrNameLst>
                                      </p:cBhvr>
                                      <p:tavLst>
                                        <p:tav tm="0">
                                          <p:val>
                                            <p:strVal val="#ppt_x-.2"/>
                                          </p:val>
                                        </p:tav>
                                        <p:tav tm="100000">
                                          <p:val>
                                            <p:strVal val="#ppt_x"/>
                                          </p:val>
                                        </p:tav>
                                      </p:tavLst>
                                    </p:anim>
                                    <p:anim calcmode="lin" valueType="num">
                                      <p:cBhvr>
                                        <p:cTn id="8" dur="1000" fill="hold"/>
                                        <p:tgtEl>
                                          <p:spTgt spid="75778"/>
                                        </p:tgtEl>
                                        <p:attrNameLst>
                                          <p:attrName>ppt_y</p:attrName>
                                        </p:attrNameLst>
                                      </p:cBhvr>
                                      <p:tavLst>
                                        <p:tav tm="0">
                                          <p:val>
                                            <p:strVal val="#ppt_y"/>
                                          </p:val>
                                        </p:tav>
                                        <p:tav tm="100000">
                                          <p:val>
                                            <p:strVal val="#ppt_y"/>
                                          </p:val>
                                        </p:tav>
                                      </p:tavLst>
                                    </p:anim>
                                    <p:animEffect transition="in" filter="wipe(right)" prLst="gradientSize: 0.1">
                                      <p:cBhvr>
                                        <p:cTn id="9" dur="1000"/>
                                        <p:tgtEl>
                                          <p:spTgt spid="757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75779">
                                            <p:txEl>
                                              <p:pRg st="0" end="0"/>
                                            </p:txEl>
                                          </p:spTgt>
                                        </p:tgtEl>
                                        <p:attrNameLst>
                                          <p:attrName>style.visibility</p:attrName>
                                        </p:attrNameLst>
                                      </p:cBhvr>
                                      <p:to>
                                        <p:strVal val="visible"/>
                                      </p:to>
                                    </p:set>
                                    <p:animEffect transition="in" filter="fade">
                                      <p:cBhvr>
                                        <p:cTn id="14" dur="500"/>
                                        <p:tgtEl>
                                          <p:spTgt spid="75779">
                                            <p:txEl>
                                              <p:pRg st="0" end="0"/>
                                            </p:txEl>
                                          </p:spTgt>
                                        </p:tgtEl>
                                      </p:cBhvr>
                                    </p:animEffect>
                                    <p:anim calcmode="lin" valueType="num">
                                      <p:cBhvr>
                                        <p:cTn id="15" dur="500" fill="hold"/>
                                        <p:tgtEl>
                                          <p:spTgt spid="757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577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75779">
                                            <p:txEl>
                                              <p:pRg st="1" end="1"/>
                                            </p:txEl>
                                          </p:spTgt>
                                        </p:tgtEl>
                                        <p:attrNameLst>
                                          <p:attrName>style.visibility</p:attrName>
                                        </p:attrNameLst>
                                      </p:cBhvr>
                                      <p:to>
                                        <p:strVal val="visible"/>
                                      </p:to>
                                    </p:set>
                                    <p:animEffect transition="in" filter="fade">
                                      <p:cBhvr>
                                        <p:cTn id="21" dur="500"/>
                                        <p:tgtEl>
                                          <p:spTgt spid="75779">
                                            <p:txEl>
                                              <p:pRg st="1" end="1"/>
                                            </p:txEl>
                                          </p:spTgt>
                                        </p:tgtEl>
                                      </p:cBhvr>
                                    </p:animEffect>
                                    <p:anim calcmode="lin" valueType="num">
                                      <p:cBhvr>
                                        <p:cTn id="22" dur="500" fill="hold"/>
                                        <p:tgtEl>
                                          <p:spTgt spid="7577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7577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75779">
                                            <p:txEl>
                                              <p:pRg st="2" end="2"/>
                                            </p:txEl>
                                          </p:spTgt>
                                        </p:tgtEl>
                                        <p:attrNameLst>
                                          <p:attrName>style.visibility</p:attrName>
                                        </p:attrNameLst>
                                      </p:cBhvr>
                                      <p:to>
                                        <p:strVal val="visible"/>
                                      </p:to>
                                    </p:set>
                                    <p:animEffect transition="in" filter="fade">
                                      <p:cBhvr>
                                        <p:cTn id="28" dur="500"/>
                                        <p:tgtEl>
                                          <p:spTgt spid="75779">
                                            <p:txEl>
                                              <p:pRg st="2" end="2"/>
                                            </p:txEl>
                                          </p:spTgt>
                                        </p:tgtEl>
                                      </p:cBhvr>
                                    </p:animEffect>
                                    <p:anim calcmode="lin" valueType="num">
                                      <p:cBhvr>
                                        <p:cTn id="29" dur="500" fill="hold"/>
                                        <p:tgtEl>
                                          <p:spTgt spid="7577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7577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75779">
                                            <p:txEl>
                                              <p:pRg st="3" end="3"/>
                                            </p:txEl>
                                          </p:spTgt>
                                        </p:tgtEl>
                                        <p:attrNameLst>
                                          <p:attrName>style.visibility</p:attrName>
                                        </p:attrNameLst>
                                      </p:cBhvr>
                                      <p:to>
                                        <p:strVal val="visible"/>
                                      </p:to>
                                    </p:set>
                                    <p:animEffect transition="in" filter="fade">
                                      <p:cBhvr>
                                        <p:cTn id="35" dur="500"/>
                                        <p:tgtEl>
                                          <p:spTgt spid="75779">
                                            <p:txEl>
                                              <p:pRg st="3" end="3"/>
                                            </p:txEl>
                                          </p:spTgt>
                                        </p:tgtEl>
                                      </p:cBhvr>
                                    </p:animEffect>
                                    <p:anim calcmode="lin" valueType="num">
                                      <p:cBhvr>
                                        <p:cTn id="36" dur="500" fill="hold"/>
                                        <p:tgtEl>
                                          <p:spTgt spid="75779">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75779">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P spid="7577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mage.slidesharecdn.com/5-131205230758-phpapp02/95/5-global-tourism-impacts-42-638.jpg?cb=13862849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353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Lecture Plan</a:t>
            </a:r>
            <a:br>
              <a:rPr lang="en-GB" dirty="0" smtClean="0"/>
            </a:br>
            <a:endParaRPr lang="en-GB" dirty="0"/>
          </a:p>
        </p:txBody>
      </p:sp>
      <p:sp>
        <p:nvSpPr>
          <p:cNvPr id="3" name="Content Placeholder 2"/>
          <p:cNvSpPr>
            <a:spLocks noGrp="1"/>
          </p:cNvSpPr>
          <p:nvPr>
            <p:ph sz="half" idx="1"/>
          </p:nvPr>
        </p:nvSpPr>
        <p:spPr/>
        <p:txBody>
          <a:bodyPr/>
          <a:lstStyle/>
          <a:p>
            <a:pPr marL="0" indent="0">
              <a:buNone/>
            </a:pPr>
            <a:r>
              <a:rPr lang="en-GB" dirty="0" smtClean="0"/>
              <a:t>Special events perspective</a:t>
            </a:r>
          </a:p>
          <a:p>
            <a:pPr marL="0" indent="0">
              <a:buNone/>
            </a:pPr>
            <a:r>
              <a:rPr lang="en-GB" dirty="0" smtClean="0"/>
              <a:t>Tourism and tourist types</a:t>
            </a:r>
          </a:p>
          <a:p>
            <a:pPr marL="0" indent="0">
              <a:buNone/>
            </a:pPr>
            <a:r>
              <a:rPr lang="en-GB" dirty="0"/>
              <a:t>Tourism and mega events</a:t>
            </a:r>
          </a:p>
          <a:p>
            <a:pPr marL="0" indent="0">
              <a:buNone/>
            </a:pPr>
            <a:r>
              <a:rPr lang="en-GB" dirty="0"/>
              <a:t>Impacts and issues</a:t>
            </a:r>
          </a:p>
          <a:p>
            <a:pPr marL="0" indent="0">
              <a:buNone/>
            </a:pPr>
            <a:r>
              <a:rPr lang="en-GB" dirty="0" smtClean="0"/>
              <a:t>Tourism and</a:t>
            </a:r>
          </a:p>
          <a:p>
            <a:pPr marL="0" indent="0">
              <a:buNone/>
            </a:pPr>
            <a:r>
              <a:rPr lang="en-GB" dirty="0" smtClean="0"/>
              <a:t>Future concerns</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60032" y="1844824"/>
            <a:ext cx="4038600" cy="2692399"/>
          </a:xfrm>
        </p:spPr>
      </p:pic>
    </p:spTree>
    <p:extLst>
      <p:ext uri="{BB962C8B-B14F-4D97-AF65-F5344CB8AC3E}">
        <p14:creationId xmlns:p14="http://schemas.microsoft.com/office/powerpoint/2010/main" val="4114321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image.slidesharecdn.com/rttrainerguideunit8en16-140416212255-phpapp02/95/unit-8-responsible-tourism-impact-monitoring-for-sustainability-11-638.jpg?cb=14000354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553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GB" altLang="en-US" sz="3200" b="1" smtClean="0"/>
              <a:t>Stakeholder Collaboration 1</a:t>
            </a:r>
          </a:p>
        </p:txBody>
      </p:sp>
      <p:sp>
        <p:nvSpPr>
          <p:cNvPr id="76803" name="Rectangle 3"/>
          <p:cNvSpPr>
            <a:spLocks noGrp="1" noChangeArrowheads="1"/>
          </p:cNvSpPr>
          <p:nvPr>
            <p:ph sz="half" idx="1"/>
          </p:nvPr>
        </p:nvSpPr>
        <p:spPr/>
        <p:txBody>
          <a:bodyPr>
            <a:normAutofit fontScale="92500" lnSpcReduction="10000"/>
          </a:bodyPr>
          <a:lstStyle/>
          <a:p>
            <a:pPr eaLnBrk="1" hangingPunct="1">
              <a:lnSpc>
                <a:spcPct val="90000"/>
              </a:lnSpc>
            </a:pPr>
            <a:r>
              <a:rPr lang="en-GB" altLang="en-US" smtClean="0"/>
              <a:t>Why is there a need for collaboration between stakeholder groupings?</a:t>
            </a:r>
          </a:p>
          <a:p>
            <a:pPr lvl="1" eaLnBrk="1" hangingPunct="1">
              <a:lnSpc>
                <a:spcPct val="90000"/>
              </a:lnSpc>
            </a:pPr>
            <a:r>
              <a:rPr lang="en-GB" altLang="en-US" smtClean="0"/>
              <a:t>Reduces the likelihood of conflict</a:t>
            </a:r>
          </a:p>
          <a:p>
            <a:pPr lvl="1" eaLnBrk="1" hangingPunct="1">
              <a:lnSpc>
                <a:spcPct val="90000"/>
              </a:lnSpc>
            </a:pPr>
            <a:r>
              <a:rPr lang="en-GB" altLang="en-US" smtClean="0"/>
              <a:t>Ensures that plans are sustainable</a:t>
            </a:r>
          </a:p>
          <a:p>
            <a:pPr lvl="1" eaLnBrk="1" hangingPunct="1">
              <a:lnSpc>
                <a:spcPct val="90000"/>
              </a:lnSpc>
            </a:pPr>
            <a:r>
              <a:rPr lang="en-GB" altLang="en-US" smtClean="0"/>
              <a:t>Develops a sense of ownership</a:t>
            </a:r>
          </a:p>
          <a:p>
            <a:pPr lvl="1" eaLnBrk="1" hangingPunct="1">
              <a:lnSpc>
                <a:spcPct val="90000"/>
              </a:lnSpc>
            </a:pPr>
            <a:r>
              <a:rPr lang="en-GB" altLang="en-US" smtClean="0"/>
              <a:t>Develops trust</a:t>
            </a:r>
          </a:p>
          <a:p>
            <a:pPr lvl="1" eaLnBrk="1" hangingPunct="1">
              <a:lnSpc>
                <a:spcPct val="90000"/>
              </a:lnSpc>
            </a:pPr>
            <a:r>
              <a:rPr lang="en-GB" altLang="en-US" smtClean="0"/>
              <a:t>Improves quality of development (draws upon different perspectives, abilities and expertise)</a:t>
            </a:r>
          </a:p>
        </p:txBody>
      </p:sp>
      <p:pic>
        <p:nvPicPr>
          <p:cNvPr id="35842" name="Picture 2" descr="http://3.bp.blogspot.com/-AbjVX6jCwdE/UdAR-EeZeTI/AAAAAAAAGwA/zmzGQY6ljGQ/s374/3+Sepp+Blatter+cup+of+cheer.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38750" y="2082006"/>
            <a:ext cx="2857500" cy="356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74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randombar(horizontal)">
                                      <p:cBhvr>
                                        <p:cTn id="7" dur="500"/>
                                        <p:tgtEl>
                                          <p:spTgt spid="7680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7680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76803">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499"/>
                                          </p:stCondLst>
                                        </p:cTn>
                                        <p:tgtEl>
                                          <p:spTgt spid="76803">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499"/>
                                          </p:stCondLst>
                                        </p:cTn>
                                        <p:tgtEl>
                                          <p:spTgt spid="76803">
                                            <p:txEl>
                                              <p:pRg st="3" end="3"/>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499"/>
                                          </p:stCondLst>
                                        </p:cTn>
                                        <p:tgtEl>
                                          <p:spTgt spid="76803">
                                            <p:txEl>
                                              <p:pRg st="4" end="4"/>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499"/>
                                          </p:stCondLst>
                                        </p:cTn>
                                        <p:tgtEl>
                                          <p:spTgt spid="768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autoUpdateAnimBg="0"/>
      <p:bldP spid="76803"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3.bp.blogspot.com/-tjkQVuwv7T0/UdAVIKflyAI/AAAAAAAAGxQ/wd1JmrhluH0/s874/12+South+Africa+Cos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92696"/>
            <a:ext cx="8324850" cy="5667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592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a:bodyPr>
          <a:lstStyle/>
          <a:p>
            <a:pPr eaLnBrk="1" hangingPunct="1"/>
            <a:r>
              <a:rPr lang="en-GB" altLang="en-US" sz="3600" smtClean="0"/>
              <a:t>Stakeholder Collaboration 2</a:t>
            </a:r>
          </a:p>
        </p:txBody>
      </p:sp>
      <p:sp>
        <p:nvSpPr>
          <p:cNvPr id="77827" name="Rectangle 3"/>
          <p:cNvSpPr>
            <a:spLocks noGrp="1" noChangeArrowheads="1"/>
          </p:cNvSpPr>
          <p:nvPr>
            <p:ph sz="half" idx="1"/>
          </p:nvPr>
        </p:nvSpPr>
        <p:spPr/>
        <p:txBody>
          <a:bodyPr>
            <a:normAutofit fontScale="77500" lnSpcReduction="20000"/>
          </a:bodyPr>
          <a:lstStyle/>
          <a:p>
            <a:pPr marL="609600" indent="-609600" eaLnBrk="1" hangingPunct="1"/>
            <a:r>
              <a:rPr lang="en-GB" altLang="en-US" sz="2800" smtClean="0"/>
              <a:t>Jamal &amp; Getz (1995) propose 6 important conditions which should be fulfilled in order to ensure successful collaboration between and amongst stakeholder groupings:</a:t>
            </a:r>
          </a:p>
          <a:p>
            <a:pPr marL="971550" lvl="1" indent="-514350" eaLnBrk="1" hangingPunct="1">
              <a:buFont typeface="Wingdings" panose="05000000000000000000" pitchFamily="2" charset="2"/>
              <a:buAutoNum type="arabicPeriod"/>
            </a:pPr>
            <a:r>
              <a:rPr lang="en-GB" altLang="en-US" sz="2500" smtClean="0"/>
              <a:t>Stakeholders must believe in their mutual interdependency</a:t>
            </a:r>
          </a:p>
          <a:p>
            <a:pPr marL="971550" lvl="1" indent="-514350" eaLnBrk="1" hangingPunct="1">
              <a:buFont typeface="Wingdings" panose="05000000000000000000" pitchFamily="2" charset="2"/>
              <a:buAutoNum type="arabicPeriod"/>
            </a:pPr>
            <a:r>
              <a:rPr lang="en-GB" altLang="en-US" sz="2500" smtClean="0"/>
              <a:t>Stakeholders must believe that they will benefit from collaboration</a:t>
            </a:r>
          </a:p>
          <a:p>
            <a:pPr marL="971550" lvl="1" indent="-514350" eaLnBrk="1" hangingPunct="1">
              <a:buFont typeface="Wingdings" panose="05000000000000000000" pitchFamily="2" charset="2"/>
              <a:buAutoNum type="arabicPeriod"/>
            </a:pPr>
            <a:r>
              <a:rPr lang="en-GB" altLang="en-US" sz="2500" smtClean="0"/>
              <a:t>They must believe that any decisions made will be implemented</a:t>
            </a:r>
          </a:p>
        </p:txBody>
      </p:sp>
      <p:pic>
        <p:nvPicPr>
          <p:cNvPr id="34818" name="Picture 2" descr="http://news.bbcimg.co.uk/media/images/49482000/jpg/_49482383_ap.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492896"/>
            <a:ext cx="4038600" cy="227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44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826"/>
                                        </p:tgtEl>
                                        <p:attrNameLst>
                                          <p:attrName>style.visibility</p:attrName>
                                        </p:attrNameLst>
                                      </p:cBhvr>
                                      <p:to>
                                        <p:strVal val="visible"/>
                                      </p:to>
                                    </p:set>
                                    <p:anim calcmode="lin" valueType="num">
                                      <p:cBhvr additive="base">
                                        <p:cTn id="7" dur="500" fill="hold"/>
                                        <p:tgtEl>
                                          <p:spTgt spid="77826"/>
                                        </p:tgtEl>
                                        <p:attrNameLst>
                                          <p:attrName>ppt_x</p:attrName>
                                        </p:attrNameLst>
                                      </p:cBhvr>
                                      <p:tavLst>
                                        <p:tav tm="0">
                                          <p:val>
                                            <p:strVal val="#ppt_x"/>
                                          </p:val>
                                        </p:tav>
                                        <p:tav tm="100000">
                                          <p:val>
                                            <p:strVal val="#ppt_x"/>
                                          </p:val>
                                        </p:tav>
                                      </p:tavLst>
                                    </p:anim>
                                    <p:anim calcmode="lin" valueType="num">
                                      <p:cBhvr additive="base">
                                        <p:cTn id="8" dur="500" fill="hold"/>
                                        <p:tgtEl>
                                          <p:spTgt spid="778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7827">
                                            <p:txEl>
                                              <p:pRg st="0" end="0"/>
                                            </p:txEl>
                                          </p:spTgt>
                                        </p:tgtEl>
                                        <p:attrNameLst>
                                          <p:attrName>style.visibility</p:attrName>
                                        </p:attrNameLst>
                                      </p:cBhvr>
                                      <p:to>
                                        <p:strVal val="visible"/>
                                      </p:to>
                                    </p:set>
                                    <p:anim calcmode="lin" valueType="num">
                                      <p:cBhvr additive="base">
                                        <p:cTn id="13" dur="5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827">
                                            <p:txEl>
                                              <p:pRg st="0" end="0"/>
                                            </p:txEl>
                                          </p:spTgt>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77827">
                                            <p:txEl>
                                              <p:pRg st="1" end="1"/>
                                            </p:txEl>
                                          </p:spTgt>
                                        </p:tgtEl>
                                        <p:attrNameLst>
                                          <p:attrName>style.visibility</p:attrName>
                                        </p:attrNameLst>
                                      </p:cBhvr>
                                      <p:to>
                                        <p:strVal val="visible"/>
                                      </p:to>
                                    </p:set>
                                    <p:anim calcmode="lin" valueType="num">
                                      <p:cBhvr additive="base">
                                        <p:cTn id="17" dur="5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7827">
                                            <p:txEl>
                                              <p:pRg st="1" end="1"/>
                                            </p:txEl>
                                          </p:spTgt>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77827">
                                            <p:txEl>
                                              <p:pRg st="2" end="2"/>
                                            </p:txEl>
                                          </p:spTgt>
                                        </p:tgtEl>
                                        <p:attrNameLst>
                                          <p:attrName>style.visibility</p:attrName>
                                        </p:attrNameLst>
                                      </p:cBhvr>
                                      <p:to>
                                        <p:strVal val="visible"/>
                                      </p:to>
                                    </p:set>
                                    <p:anim calcmode="lin" valueType="num">
                                      <p:cBhvr additive="base">
                                        <p:cTn id="21" dur="5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7827">
                                            <p:txEl>
                                              <p:pRg st="2" end="2"/>
                                            </p:txEl>
                                          </p:spTgt>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77827">
                                            <p:txEl>
                                              <p:pRg st="3" end="3"/>
                                            </p:txEl>
                                          </p:spTgt>
                                        </p:tgtEl>
                                        <p:attrNameLst>
                                          <p:attrName>style.visibility</p:attrName>
                                        </p:attrNameLst>
                                      </p:cBhvr>
                                      <p:to>
                                        <p:strVal val="visible"/>
                                      </p:to>
                                    </p:set>
                                    <p:anim calcmode="lin" valueType="num">
                                      <p:cBhvr additive="base">
                                        <p:cTn id="25" dur="500" fill="hold"/>
                                        <p:tgtEl>
                                          <p:spTgt spid="778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7827">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utoUpdateAnimBg="0"/>
      <p:bldP spid="7782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GB" altLang="en-US" smtClean="0"/>
              <a:t>Stakeholder Collaboration 3</a:t>
            </a:r>
          </a:p>
        </p:txBody>
      </p:sp>
      <p:sp>
        <p:nvSpPr>
          <p:cNvPr id="78851" name="Rectangle 3"/>
          <p:cNvSpPr>
            <a:spLocks noGrp="1" noChangeArrowheads="1"/>
          </p:cNvSpPr>
          <p:nvPr>
            <p:ph sz="half" idx="1"/>
          </p:nvPr>
        </p:nvSpPr>
        <p:spPr/>
        <p:txBody>
          <a:bodyPr>
            <a:normAutofit fontScale="92500" lnSpcReduction="10000"/>
          </a:bodyPr>
          <a:lstStyle/>
          <a:p>
            <a:pPr marL="971550" lvl="1" indent="-514350" eaLnBrk="1" hangingPunct="1">
              <a:buFont typeface="Wingdings" panose="05000000000000000000" pitchFamily="2" charset="2"/>
              <a:buAutoNum type="arabicPeriod" startAt="4"/>
            </a:pPr>
            <a:r>
              <a:rPr lang="en-GB" altLang="en-US" smtClean="0"/>
              <a:t>Key stakeholder groupings (e.g. government, residents, special interest groups) must be involved in the collaborative effort</a:t>
            </a:r>
          </a:p>
          <a:p>
            <a:pPr marL="971550" lvl="1" indent="-514350" eaLnBrk="1" hangingPunct="1">
              <a:buFont typeface="Wingdings" panose="05000000000000000000" pitchFamily="2" charset="2"/>
              <a:buAutoNum type="arabicPeriod" startAt="4"/>
            </a:pPr>
            <a:r>
              <a:rPr lang="en-GB" altLang="en-US" smtClean="0"/>
              <a:t>The convener must be legitimate with the necessary expertise, resources and authority</a:t>
            </a:r>
          </a:p>
          <a:p>
            <a:pPr marL="971550" lvl="1" indent="-514350" eaLnBrk="1" hangingPunct="1">
              <a:buFont typeface="Wingdings" panose="05000000000000000000" pitchFamily="2" charset="2"/>
              <a:buAutoNum type="arabicPeriod" startAt="4"/>
            </a:pPr>
            <a:r>
              <a:rPr lang="en-GB" altLang="en-US" smtClean="0"/>
              <a:t>The process of collaboration must work effectively and efficiently</a:t>
            </a:r>
          </a:p>
          <a:p>
            <a:pPr marL="971550" lvl="1" indent="-514350" eaLnBrk="1" hangingPunct="1"/>
            <a:endParaRPr lang="en-GB" altLang="en-US" smtClean="0"/>
          </a:p>
        </p:txBody>
      </p:sp>
      <p:pic>
        <p:nvPicPr>
          <p:cNvPr id="33794" name="Picture 2" descr="http://i2.wp.com/charlieontravel.com/wp-content/uploads/2014/07/Couchsurfing-nightlife-in-Kaohsiung.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276872"/>
            <a:ext cx="4038600" cy="2647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06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additive="base">
                                        <p:cTn id="7" dur="500" fill="hold"/>
                                        <p:tgtEl>
                                          <p:spTgt spid="78850"/>
                                        </p:tgtEl>
                                        <p:attrNameLst>
                                          <p:attrName>ppt_x</p:attrName>
                                        </p:attrNameLst>
                                      </p:cBhvr>
                                      <p:tavLst>
                                        <p:tav tm="0">
                                          <p:val>
                                            <p:strVal val="#ppt_x"/>
                                          </p:val>
                                        </p:tav>
                                        <p:tav tm="100000">
                                          <p:val>
                                            <p:strVal val="#ppt_x"/>
                                          </p:val>
                                        </p:tav>
                                      </p:tavLst>
                                    </p:anim>
                                    <p:anim calcmode="lin" valueType="num">
                                      <p:cBhvr additive="base">
                                        <p:cTn id="8" dur="500" fill="hold"/>
                                        <p:tgtEl>
                                          <p:spTgt spid="788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8851">
                                            <p:txEl>
                                              <p:pRg st="0" end="0"/>
                                            </p:txEl>
                                          </p:spTgt>
                                        </p:tgtEl>
                                        <p:attrNameLst>
                                          <p:attrName>style.visibility</p:attrName>
                                        </p:attrNameLst>
                                      </p:cBhvr>
                                      <p:to>
                                        <p:strVal val="visible"/>
                                      </p:to>
                                    </p:set>
                                    <p:anim calcmode="lin" valueType="num">
                                      <p:cBhvr additive="base">
                                        <p:cTn id="13" dur="500" fill="hold"/>
                                        <p:tgtEl>
                                          <p:spTgt spid="7885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8851">
                                            <p:txEl>
                                              <p:pRg st="0" end="0"/>
                                            </p:txEl>
                                          </p:spTgt>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78851">
                                            <p:txEl>
                                              <p:pRg st="1" end="1"/>
                                            </p:txEl>
                                          </p:spTgt>
                                        </p:tgtEl>
                                        <p:attrNameLst>
                                          <p:attrName>style.visibility</p:attrName>
                                        </p:attrNameLst>
                                      </p:cBhvr>
                                      <p:to>
                                        <p:strVal val="visible"/>
                                      </p:to>
                                    </p:set>
                                    <p:anim calcmode="lin" valueType="num">
                                      <p:cBhvr additive="base">
                                        <p:cTn id="17" dur="500" fill="hold"/>
                                        <p:tgtEl>
                                          <p:spTgt spid="7885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8851">
                                            <p:txEl>
                                              <p:pRg st="1" end="1"/>
                                            </p:txEl>
                                          </p:spTgt>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78851">
                                            <p:txEl>
                                              <p:pRg st="2" end="2"/>
                                            </p:txEl>
                                          </p:spTgt>
                                        </p:tgtEl>
                                        <p:attrNameLst>
                                          <p:attrName>style.visibility</p:attrName>
                                        </p:attrNameLst>
                                      </p:cBhvr>
                                      <p:to>
                                        <p:strVal val="visible"/>
                                      </p:to>
                                    </p:set>
                                    <p:anim calcmode="lin" valueType="num">
                                      <p:cBhvr additive="base">
                                        <p:cTn id="21" dur="500" fill="hold"/>
                                        <p:tgtEl>
                                          <p:spTgt spid="78851">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8851">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utoUpdateAnimBg="0"/>
      <p:bldP spid="7885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81000" y="1136650"/>
            <a:ext cx="8382000" cy="620713"/>
          </a:xfrm>
        </p:spPr>
        <p:txBody>
          <a:bodyPr>
            <a:normAutofit fontScale="90000"/>
          </a:bodyPr>
          <a:lstStyle/>
          <a:p>
            <a:pPr eaLnBrk="1" hangingPunct="1"/>
            <a:r>
              <a:rPr lang="en-GB" altLang="en-US" sz="2800" b="1" smtClean="0"/>
              <a:t>Working with all involved parties in a democratic way can help develop sustainable tourism</a:t>
            </a:r>
          </a:p>
        </p:txBody>
      </p:sp>
      <p:sp>
        <p:nvSpPr>
          <p:cNvPr id="79875" name="Rectangle 3"/>
          <p:cNvSpPr>
            <a:spLocks noGrp="1" noChangeArrowheads="1"/>
          </p:cNvSpPr>
          <p:nvPr>
            <p:ph type="body" idx="1"/>
          </p:nvPr>
        </p:nvSpPr>
        <p:spPr>
          <a:xfrm>
            <a:off x="250825" y="2492375"/>
            <a:ext cx="8512175" cy="3603625"/>
          </a:xfrm>
        </p:spPr>
        <p:txBody>
          <a:bodyPr>
            <a:normAutofit fontScale="92500" lnSpcReduction="10000"/>
          </a:bodyPr>
          <a:lstStyle/>
          <a:p>
            <a:pPr eaLnBrk="1" hangingPunct="1">
              <a:lnSpc>
                <a:spcPct val="80000"/>
              </a:lnSpc>
            </a:pPr>
            <a:r>
              <a:rPr lang="en-GB" altLang="en-US" sz="2400" smtClean="0"/>
              <a:t>Stakeholders are a key influence in the development of tourism projects</a:t>
            </a:r>
          </a:p>
          <a:p>
            <a:pPr eaLnBrk="1" hangingPunct="1">
              <a:lnSpc>
                <a:spcPct val="80000"/>
              </a:lnSpc>
            </a:pPr>
            <a:r>
              <a:rPr lang="en-GB" altLang="en-US" sz="2400" smtClean="0"/>
              <a:t>The level of stakeholder influence is dependent on the level of interest </a:t>
            </a:r>
            <a:r>
              <a:rPr lang="en-GB" altLang="en-US" sz="2400" b="1" u="sng" smtClean="0"/>
              <a:t>and</a:t>
            </a:r>
            <a:r>
              <a:rPr lang="en-GB" altLang="en-US" sz="2400" smtClean="0"/>
              <a:t> power that each stakeholder has.  </a:t>
            </a:r>
          </a:p>
          <a:p>
            <a:pPr eaLnBrk="1" hangingPunct="1">
              <a:lnSpc>
                <a:spcPct val="80000"/>
              </a:lnSpc>
            </a:pPr>
            <a:r>
              <a:rPr lang="en-GB" altLang="en-US" sz="2400" smtClean="0"/>
              <a:t>A power/interest matrix can be used to map stakeholders in order to determine levels of interest and power</a:t>
            </a:r>
          </a:p>
          <a:p>
            <a:pPr eaLnBrk="1" hangingPunct="1">
              <a:lnSpc>
                <a:spcPct val="80000"/>
              </a:lnSpc>
            </a:pPr>
            <a:r>
              <a:rPr lang="en-GB" altLang="en-US" sz="2400" smtClean="0"/>
              <a:t>Stakeholders might also be mapped in terms of their potential to threaten and their potential to cooperate with a particular tourism project</a:t>
            </a:r>
          </a:p>
          <a:p>
            <a:pPr eaLnBrk="1" hangingPunct="1">
              <a:lnSpc>
                <a:spcPct val="80000"/>
              </a:lnSpc>
            </a:pPr>
            <a:r>
              <a:rPr lang="en-GB" altLang="en-US" sz="2400" smtClean="0"/>
              <a:t>There are differences within and between stakeholders/groupings which can lead to conflict</a:t>
            </a:r>
          </a:p>
          <a:p>
            <a:pPr eaLnBrk="1" hangingPunct="1">
              <a:lnSpc>
                <a:spcPct val="80000"/>
              </a:lnSpc>
            </a:pPr>
            <a:r>
              <a:rPr lang="en-GB" altLang="en-US" sz="2400" smtClean="0"/>
              <a:t>Collaboration between stakeholders is vital to the successful development of tourism projects.</a:t>
            </a:r>
          </a:p>
        </p:txBody>
      </p:sp>
    </p:spTree>
    <p:extLst>
      <p:ext uri="{BB962C8B-B14F-4D97-AF65-F5344CB8AC3E}">
        <p14:creationId xmlns:p14="http://schemas.microsoft.com/office/powerpoint/2010/main" val="2884857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p:cTn id="7" dur="500" fill="hold"/>
                                        <p:tgtEl>
                                          <p:spTgt spid="79874"/>
                                        </p:tgtEl>
                                        <p:attrNameLst>
                                          <p:attrName>ppt_w</p:attrName>
                                        </p:attrNameLst>
                                      </p:cBhvr>
                                      <p:tavLst>
                                        <p:tav tm="0">
                                          <p:val>
                                            <p:fltVal val="0"/>
                                          </p:val>
                                        </p:tav>
                                        <p:tav tm="100000">
                                          <p:val>
                                            <p:strVal val="#ppt_w"/>
                                          </p:val>
                                        </p:tav>
                                      </p:tavLst>
                                    </p:anim>
                                    <p:anim calcmode="lin" valueType="num">
                                      <p:cBhvr>
                                        <p:cTn id="8" dur="500" fill="hold"/>
                                        <p:tgtEl>
                                          <p:spTgt spid="7987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9875">
                                            <p:txEl>
                                              <p:pRg st="0" end="0"/>
                                            </p:txEl>
                                          </p:spTgt>
                                        </p:tgtEl>
                                        <p:attrNameLst>
                                          <p:attrName>style.visibility</p:attrName>
                                        </p:attrNameLst>
                                      </p:cBhvr>
                                      <p:to>
                                        <p:strVal val="visible"/>
                                      </p:to>
                                    </p:set>
                                    <p:anim calcmode="lin" valueType="num">
                                      <p:cBhvr>
                                        <p:cTn id="13" dur="500" fill="hold"/>
                                        <p:tgtEl>
                                          <p:spTgt spid="7987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798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9875">
                                            <p:txEl>
                                              <p:pRg st="1" end="1"/>
                                            </p:txEl>
                                          </p:spTgt>
                                        </p:tgtEl>
                                        <p:attrNameLst>
                                          <p:attrName>style.visibility</p:attrName>
                                        </p:attrNameLst>
                                      </p:cBhvr>
                                      <p:to>
                                        <p:strVal val="visible"/>
                                      </p:to>
                                    </p:set>
                                    <p:anim calcmode="lin" valueType="num">
                                      <p:cBhvr>
                                        <p:cTn id="19" dur="500" fill="hold"/>
                                        <p:tgtEl>
                                          <p:spTgt spid="7987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7987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9875">
                                            <p:txEl>
                                              <p:pRg st="2" end="2"/>
                                            </p:txEl>
                                          </p:spTgt>
                                        </p:tgtEl>
                                        <p:attrNameLst>
                                          <p:attrName>style.visibility</p:attrName>
                                        </p:attrNameLst>
                                      </p:cBhvr>
                                      <p:to>
                                        <p:strVal val="visible"/>
                                      </p:to>
                                    </p:set>
                                    <p:anim calcmode="lin" valueType="num">
                                      <p:cBhvr>
                                        <p:cTn id="25" dur="500" fill="hold"/>
                                        <p:tgtEl>
                                          <p:spTgt spid="7987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7987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79875">
                                            <p:txEl>
                                              <p:pRg st="3" end="3"/>
                                            </p:txEl>
                                          </p:spTgt>
                                        </p:tgtEl>
                                        <p:attrNameLst>
                                          <p:attrName>style.visibility</p:attrName>
                                        </p:attrNameLst>
                                      </p:cBhvr>
                                      <p:to>
                                        <p:strVal val="visible"/>
                                      </p:to>
                                    </p:set>
                                    <p:anim calcmode="lin" valueType="num">
                                      <p:cBhvr>
                                        <p:cTn id="31" dur="500" fill="hold"/>
                                        <p:tgtEl>
                                          <p:spTgt spid="7987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7987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79875">
                                            <p:txEl>
                                              <p:pRg st="4" end="4"/>
                                            </p:txEl>
                                          </p:spTgt>
                                        </p:tgtEl>
                                        <p:attrNameLst>
                                          <p:attrName>style.visibility</p:attrName>
                                        </p:attrNameLst>
                                      </p:cBhvr>
                                      <p:to>
                                        <p:strVal val="visible"/>
                                      </p:to>
                                    </p:set>
                                    <p:anim calcmode="lin" valueType="num">
                                      <p:cBhvr>
                                        <p:cTn id="37" dur="500" fill="hold"/>
                                        <p:tgtEl>
                                          <p:spTgt spid="79875">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7987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79875">
                                            <p:txEl>
                                              <p:pRg st="5" end="5"/>
                                            </p:txEl>
                                          </p:spTgt>
                                        </p:tgtEl>
                                        <p:attrNameLst>
                                          <p:attrName>style.visibility</p:attrName>
                                        </p:attrNameLst>
                                      </p:cBhvr>
                                      <p:to>
                                        <p:strVal val="visible"/>
                                      </p:to>
                                    </p:set>
                                    <p:anim calcmode="lin" valueType="num">
                                      <p:cBhvr>
                                        <p:cTn id="43" dur="500" fill="hold"/>
                                        <p:tgtEl>
                                          <p:spTgt spid="79875">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79875">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P spid="7987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GB" dirty="0" smtClean="0"/>
              <a:t>Revitalises communities</a:t>
            </a:r>
            <a:endParaRPr lang="en-GB" dirty="0"/>
          </a:p>
        </p:txBody>
      </p:sp>
      <p:sp>
        <p:nvSpPr>
          <p:cNvPr id="3" name="Rectangle 2"/>
          <p:cNvSpPr/>
          <p:nvPr/>
        </p:nvSpPr>
        <p:spPr>
          <a:xfrm>
            <a:off x="457200" y="1665441"/>
            <a:ext cx="8229600" cy="3342453"/>
          </a:xfrm>
          <a:prstGeom prst="rect">
            <a:avLst/>
          </a:prstGeom>
        </p:spPr>
        <p:txBody>
          <a:bodyPr wrap="square">
            <a:spAutoFit/>
          </a:bodyPr>
          <a:lstStyle/>
          <a:p>
            <a:pPr>
              <a:lnSpc>
                <a:spcPct val="90000"/>
              </a:lnSpc>
              <a:buClr>
                <a:schemeClr val="hlink"/>
              </a:buClr>
              <a:buSzPct val="50000"/>
            </a:pPr>
            <a:r>
              <a:rPr lang="en-GB" altLang="en-US" sz="2400" i="1" dirty="0">
                <a:latin typeface="Arial" panose="020B0604020202020204" pitchFamily="34" charset="0"/>
              </a:rPr>
              <a:t>Mega Events </a:t>
            </a:r>
          </a:p>
          <a:p>
            <a:pPr lvl="1">
              <a:lnSpc>
                <a:spcPct val="90000"/>
              </a:lnSpc>
              <a:buSzPct val="50000"/>
            </a:pPr>
            <a:r>
              <a:rPr lang="en-GB" altLang="en-US" sz="2000" i="1" dirty="0">
                <a:latin typeface="Arial" panose="020B0604020202020204" pitchFamily="34" charset="0"/>
              </a:rPr>
              <a:t>‘..are large scale cultural or sporting events designed to attract tourist and media attention’</a:t>
            </a:r>
            <a:r>
              <a:rPr lang="en-GB" altLang="en-US" sz="2000" dirty="0">
                <a:latin typeface="Arial" panose="020B0604020202020204" pitchFamily="34" charset="0"/>
              </a:rPr>
              <a:t> (Roche, M)</a:t>
            </a:r>
          </a:p>
          <a:p>
            <a:pPr>
              <a:lnSpc>
                <a:spcPct val="90000"/>
              </a:lnSpc>
              <a:buClr>
                <a:schemeClr val="hlink"/>
              </a:buClr>
              <a:buSzPct val="50000"/>
            </a:pPr>
            <a:r>
              <a:rPr lang="en-GB" altLang="en-US" sz="2400" i="1" dirty="0">
                <a:latin typeface="Arial" panose="020B0604020202020204" pitchFamily="34" charset="0"/>
              </a:rPr>
              <a:t>Hallmark events </a:t>
            </a:r>
          </a:p>
          <a:p>
            <a:pPr lvl="1">
              <a:lnSpc>
                <a:spcPct val="90000"/>
              </a:lnSpc>
              <a:buSzPct val="50000"/>
            </a:pPr>
            <a:r>
              <a:rPr lang="en-GB" altLang="en-US" sz="2000" i="1" dirty="0">
                <a:latin typeface="Arial" panose="020B0604020202020204" pitchFamily="34" charset="0"/>
              </a:rPr>
              <a:t>‘…a recurring event that possesses such significance…that the event provides the host venue, community, or destination with a competitive advantage’</a:t>
            </a:r>
            <a:r>
              <a:rPr lang="en-GB" altLang="en-US" sz="2000" dirty="0"/>
              <a:t>(</a:t>
            </a:r>
            <a:r>
              <a:rPr lang="en-GB" altLang="en-US" sz="2000" dirty="0" err="1"/>
              <a:t>Goldplatt</a:t>
            </a:r>
            <a:r>
              <a:rPr lang="en-GB" altLang="en-US" sz="2000" dirty="0"/>
              <a:t>, </a:t>
            </a:r>
            <a:r>
              <a:rPr lang="en-GB" altLang="en-US" sz="2000" dirty="0" smtClean="0"/>
              <a:t>J)</a:t>
            </a:r>
          </a:p>
          <a:p>
            <a:pPr lvl="1">
              <a:lnSpc>
                <a:spcPct val="90000"/>
              </a:lnSpc>
              <a:buSzPct val="50000"/>
            </a:pPr>
            <a:endParaRPr lang="en-GB" altLang="en-US" sz="2000" dirty="0"/>
          </a:p>
          <a:p>
            <a:pPr lvl="1">
              <a:lnSpc>
                <a:spcPct val="90000"/>
              </a:lnSpc>
              <a:buSzPct val="50000"/>
            </a:pPr>
            <a:endParaRPr lang="en-GB" altLang="en-US" sz="2000" dirty="0" smtClean="0"/>
          </a:p>
          <a:p>
            <a:pPr lvl="1">
              <a:lnSpc>
                <a:spcPct val="90000"/>
              </a:lnSpc>
              <a:buSzPct val="50000"/>
            </a:pPr>
            <a:r>
              <a:rPr lang="en-GB" altLang="en-US" sz="2000" dirty="0" smtClean="0"/>
              <a:t>Need to understand </a:t>
            </a:r>
            <a:r>
              <a:rPr lang="en-GB" altLang="en-US" sz="2000" i="1" dirty="0"/>
              <a:t>motivations, expectations</a:t>
            </a:r>
            <a:r>
              <a:rPr lang="en-GB" altLang="en-US" sz="2000" dirty="0"/>
              <a:t> &amp;</a:t>
            </a:r>
            <a:r>
              <a:rPr lang="en-GB" altLang="en-US" sz="2000" i="1" dirty="0"/>
              <a:t> needs</a:t>
            </a:r>
          </a:p>
          <a:p>
            <a:pPr lvl="1">
              <a:lnSpc>
                <a:spcPct val="90000"/>
              </a:lnSpc>
              <a:buSzPct val="50000"/>
            </a:pPr>
            <a:endParaRPr lang="en-GB" altLang="en-US" sz="2000" dirty="0"/>
          </a:p>
        </p:txBody>
      </p:sp>
    </p:spTree>
    <p:extLst>
      <p:ext uri="{BB962C8B-B14F-4D97-AF65-F5344CB8AC3E}">
        <p14:creationId xmlns:p14="http://schemas.microsoft.com/office/powerpoint/2010/main" val="1079084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fontScale="90000"/>
          </a:bodyPr>
          <a:lstStyle/>
          <a:p>
            <a:pPr eaLnBrk="1" hangingPunct="1"/>
            <a:r>
              <a:rPr lang="en-GB" altLang="en-US" smtClean="0"/>
              <a:t>Marketing mix for events and festivals</a:t>
            </a:r>
          </a:p>
        </p:txBody>
      </p:sp>
      <p:sp>
        <p:nvSpPr>
          <p:cNvPr id="117763" name="Rectangle 3"/>
          <p:cNvSpPr>
            <a:spLocks noGrp="1" noChangeArrowheads="1"/>
          </p:cNvSpPr>
          <p:nvPr>
            <p:ph type="body" idx="1"/>
          </p:nvPr>
        </p:nvSpPr>
        <p:spPr/>
        <p:txBody>
          <a:bodyPr/>
          <a:lstStyle/>
          <a:p>
            <a:pPr eaLnBrk="1" hangingPunct="1">
              <a:lnSpc>
                <a:spcPct val="90000"/>
              </a:lnSpc>
              <a:buFontTx/>
              <a:buNone/>
            </a:pPr>
            <a:r>
              <a:rPr lang="en-GB" altLang="en-US" smtClean="0"/>
              <a:t>  </a:t>
            </a:r>
            <a:r>
              <a:rPr lang="en-GB" altLang="en-US" smtClean="0">
                <a:latin typeface="Times New Roman" pitchFamily="18" charset="0"/>
              </a:rPr>
              <a:t>‘</a:t>
            </a:r>
            <a:r>
              <a:rPr lang="en-GB" altLang="en-US" smtClean="0"/>
              <a:t>marketing events is the process of employing the marketing mix to attain organizational goals though creating value for clients and customers. The organization must adopt a marketing orientation that stresses the building of mutually beneficial relationships and the importance of competitive advantages.</a:t>
            </a:r>
            <a:r>
              <a:rPr lang="en-GB" altLang="en-US" smtClean="0">
                <a:latin typeface="Times New Roman" pitchFamily="18" charset="0"/>
              </a:rPr>
              <a:t>’</a:t>
            </a:r>
            <a:r>
              <a:rPr lang="en-GB" altLang="en-US" smtClean="0"/>
              <a:t> (Getz, 1997)</a:t>
            </a:r>
          </a:p>
        </p:txBody>
      </p:sp>
    </p:spTree>
    <p:extLst>
      <p:ext uri="{BB962C8B-B14F-4D97-AF65-F5344CB8AC3E}">
        <p14:creationId xmlns:p14="http://schemas.microsoft.com/office/powerpoint/2010/main" val="1610558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GB" altLang="en-US" smtClean="0"/>
              <a:t>Cultural pursuits- career ladder</a:t>
            </a:r>
          </a:p>
        </p:txBody>
      </p:sp>
      <p:sp>
        <p:nvSpPr>
          <p:cNvPr id="43011" name="Rectangle 3"/>
          <p:cNvSpPr>
            <a:spLocks noGrp="1" noChangeArrowheads="1"/>
          </p:cNvSpPr>
          <p:nvPr>
            <p:ph type="body" sz="half" idx="1"/>
          </p:nvPr>
        </p:nvSpPr>
        <p:spPr>
          <a:xfrm>
            <a:off x="457200" y="1600200"/>
            <a:ext cx="4035425" cy="4456113"/>
          </a:xfrm>
        </p:spPr>
        <p:txBody>
          <a:bodyPr/>
          <a:lstStyle/>
          <a:p>
            <a:pPr eaLnBrk="1" hangingPunct="1">
              <a:buFontTx/>
              <a:buNone/>
            </a:pPr>
            <a:r>
              <a:rPr lang="en-GB" altLang="en-US" sz="2400" dirty="0" smtClean="0"/>
              <a:t>For such tourists cultural pursuits are a form of identity creation- career ladder (Prentice 2003)</a:t>
            </a:r>
          </a:p>
          <a:p>
            <a:pPr eaLnBrk="1" hangingPunct="1">
              <a:buFontTx/>
              <a:buNone/>
            </a:pPr>
            <a:r>
              <a:rPr lang="en-GB" altLang="en-US" sz="2400" dirty="0" smtClean="0"/>
              <a:t>Many of those attending (arts festivals)are involved in some form of cultural profession and leisure extension of that. (Stebbins (1994)</a:t>
            </a:r>
          </a:p>
          <a:p>
            <a:pPr eaLnBrk="1" hangingPunct="1">
              <a:buFontTx/>
              <a:buNone/>
            </a:pPr>
            <a:endParaRPr lang="en-GB" altLang="en-US" sz="2400" dirty="0" smtClean="0"/>
          </a:p>
        </p:txBody>
      </p:sp>
      <p:pic>
        <p:nvPicPr>
          <p:cNvPr id="43012" name="Picture 4" descr="resize"/>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51375" y="1765300"/>
            <a:ext cx="4035425" cy="412591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300089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90A7852-16C3-4327-9AA0-47E902101BAE}" type="slidenum">
              <a:rPr lang="en-GB" altLang="en-US"/>
              <a:pPr eaLnBrk="1" hangingPunct="1"/>
              <a:t>29</a:t>
            </a:fld>
            <a:endParaRPr lang="en-GB" altLang="en-US"/>
          </a:p>
        </p:txBody>
      </p:sp>
      <p:sp>
        <p:nvSpPr>
          <p:cNvPr id="2" name="Rectangle 2"/>
          <p:cNvSpPr>
            <a:spLocks noGrp="1" noChangeArrowheads="1"/>
          </p:cNvSpPr>
          <p:nvPr>
            <p:ph type="title"/>
          </p:nvPr>
        </p:nvSpPr>
        <p:spPr/>
        <p:txBody>
          <a:bodyPr/>
          <a:lstStyle/>
          <a:p>
            <a:pPr eaLnBrk="1" hangingPunct="1"/>
            <a:r>
              <a:rPr lang="en-GB" altLang="en-US" smtClean="0"/>
              <a:t>The New Tourist (1)</a:t>
            </a:r>
          </a:p>
        </p:txBody>
      </p:sp>
      <p:sp>
        <p:nvSpPr>
          <p:cNvPr id="5123" name="Rectangle 3"/>
          <p:cNvSpPr>
            <a:spLocks noGrp="1" noChangeArrowheads="1"/>
          </p:cNvSpPr>
          <p:nvPr>
            <p:ph type="body" idx="1"/>
          </p:nvPr>
        </p:nvSpPr>
        <p:spPr/>
        <p:txBody>
          <a:bodyPr/>
          <a:lstStyle/>
          <a:p>
            <a:pPr eaLnBrk="1" hangingPunct="1"/>
            <a:r>
              <a:rPr lang="en-GB" altLang="en-US" smtClean="0"/>
              <a:t>It has been argued that consumers are changing in tastes and preferences and that this requires a new approach to tourism product development</a:t>
            </a:r>
          </a:p>
          <a:p>
            <a:pPr eaLnBrk="1" hangingPunct="1"/>
            <a:r>
              <a:rPr lang="en-GB" altLang="en-US" smtClean="0"/>
              <a:t>The chief proponent of the concept of the ‘new’ tourist is Poon (1993)</a:t>
            </a:r>
          </a:p>
          <a:p>
            <a:pPr eaLnBrk="1" hangingPunct="1"/>
            <a:r>
              <a:rPr lang="en-GB" altLang="en-US" smtClean="0"/>
              <a:t>According to Poon, the ‘new’ tourist has certain characteristics including…</a:t>
            </a:r>
          </a:p>
        </p:txBody>
      </p:sp>
    </p:spTree>
    <p:extLst>
      <p:ext uri="{BB962C8B-B14F-4D97-AF65-F5344CB8AC3E}">
        <p14:creationId xmlns:p14="http://schemas.microsoft.com/office/powerpoint/2010/main" val="2796477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 calcmode="lin" valueType="num">
                                      <p:cBhvr>
                                        <p:cTn id="13" dur="5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12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123">
                                            <p:txEl>
                                              <p:pRg st="1" end="1"/>
                                            </p:txEl>
                                          </p:spTgt>
                                        </p:tgtEl>
                                        <p:attrNameLst>
                                          <p:attrName>style.visibility</p:attrName>
                                        </p:attrNameLst>
                                      </p:cBhvr>
                                      <p:to>
                                        <p:strVal val="visible"/>
                                      </p:to>
                                    </p:set>
                                    <p:anim calcmode="lin" valueType="num">
                                      <p:cBhvr>
                                        <p:cTn id="19" dur="500" fill="hold"/>
                                        <p:tgtEl>
                                          <p:spTgt spid="512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12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123">
                                            <p:txEl>
                                              <p:pRg st="2" end="2"/>
                                            </p:txEl>
                                          </p:spTgt>
                                        </p:tgtEl>
                                        <p:attrNameLst>
                                          <p:attrName>style.visibility</p:attrName>
                                        </p:attrNameLst>
                                      </p:cBhvr>
                                      <p:to>
                                        <p:strVal val="visible"/>
                                      </p:to>
                                    </p:set>
                                    <p:anim calcmode="lin" valueType="num">
                                      <p:cBhvr>
                                        <p:cTn id="25" dur="500" fill="hold"/>
                                        <p:tgtEl>
                                          <p:spTgt spid="512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12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12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dirty="0" smtClean="0"/>
              <a:t>World a playground for tourists</a:t>
            </a:r>
          </a:p>
        </p:txBody>
      </p:sp>
      <p:pic>
        <p:nvPicPr>
          <p:cNvPr id="9219" name="Picture 2" descr="C:\Users\Liz Carnegie\Desktop\las-vegas-night-PL_2033095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1341438"/>
            <a:ext cx="8135937" cy="5256212"/>
          </a:xfrm>
          <a:noFill/>
        </p:spPr>
      </p:pic>
    </p:spTree>
    <p:extLst>
      <p:ext uri="{BB962C8B-B14F-4D97-AF65-F5344CB8AC3E}">
        <p14:creationId xmlns:p14="http://schemas.microsoft.com/office/powerpoint/2010/main" val="2940429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536AF2A-5B20-41C1-BFD1-DA422B21266B}" type="slidenum">
              <a:rPr lang="en-GB" altLang="en-US"/>
              <a:pPr eaLnBrk="1" hangingPunct="1"/>
              <a:t>30</a:t>
            </a:fld>
            <a:endParaRPr lang="en-GB" altLang="en-US"/>
          </a:p>
        </p:txBody>
      </p:sp>
      <p:sp>
        <p:nvSpPr>
          <p:cNvPr id="12290" name="Rectangle 2"/>
          <p:cNvSpPr>
            <a:spLocks noGrp="1" noChangeArrowheads="1"/>
          </p:cNvSpPr>
          <p:nvPr>
            <p:ph type="title"/>
          </p:nvPr>
        </p:nvSpPr>
        <p:spPr/>
        <p:txBody>
          <a:bodyPr/>
          <a:lstStyle/>
          <a:p>
            <a:pPr eaLnBrk="1" hangingPunct="1"/>
            <a:r>
              <a:rPr lang="en-GB" altLang="en-US" smtClean="0"/>
              <a:t>The New Tourist (2)</a:t>
            </a:r>
          </a:p>
        </p:txBody>
      </p:sp>
      <p:sp>
        <p:nvSpPr>
          <p:cNvPr id="12291" name="Rectangle 3"/>
          <p:cNvSpPr>
            <a:spLocks noGrp="1" noChangeArrowheads="1"/>
          </p:cNvSpPr>
          <p:nvPr>
            <p:ph type="body" idx="1"/>
          </p:nvPr>
        </p:nvSpPr>
        <p:spPr/>
        <p:txBody>
          <a:bodyPr/>
          <a:lstStyle/>
          <a:p>
            <a:pPr eaLnBrk="1" hangingPunct="1"/>
            <a:r>
              <a:rPr lang="en-GB" altLang="en-US" smtClean="0"/>
              <a:t>Risk taking</a:t>
            </a:r>
          </a:p>
          <a:p>
            <a:pPr eaLnBrk="1" hangingPunct="1"/>
            <a:r>
              <a:rPr lang="en-GB" altLang="en-US" smtClean="0"/>
              <a:t>Multiple holidays per year</a:t>
            </a:r>
          </a:p>
          <a:p>
            <a:pPr eaLnBrk="1" hangingPunct="1"/>
            <a:r>
              <a:rPr lang="en-GB" altLang="en-US" smtClean="0"/>
              <a:t>Sun plus</a:t>
            </a:r>
          </a:p>
          <a:p>
            <a:pPr eaLnBrk="1" hangingPunct="1"/>
            <a:r>
              <a:rPr lang="en-GB" altLang="en-US" smtClean="0"/>
              <a:t>Interaction with local cultures</a:t>
            </a:r>
          </a:p>
          <a:p>
            <a:pPr eaLnBrk="1" hangingPunct="1"/>
            <a:r>
              <a:rPr lang="en-GB" altLang="en-US" smtClean="0"/>
              <a:t>Independent traveller</a:t>
            </a:r>
          </a:p>
          <a:p>
            <a:pPr eaLnBrk="1" hangingPunct="1"/>
            <a:r>
              <a:rPr lang="en-GB" altLang="en-US" smtClean="0"/>
              <a:t>More environmentally aware</a:t>
            </a:r>
          </a:p>
          <a:p>
            <a:pPr eaLnBrk="1" hangingPunct="1"/>
            <a:r>
              <a:rPr lang="en-GB" altLang="en-US" smtClean="0"/>
              <a:t>More knowledgeable about destinations</a:t>
            </a:r>
          </a:p>
          <a:p>
            <a:pPr eaLnBrk="1" hangingPunct="1"/>
            <a:endParaRPr lang="en-GB" altLang="en-US" smtClean="0"/>
          </a:p>
          <a:p>
            <a:pPr eaLnBrk="1" hangingPunct="1"/>
            <a:endParaRPr lang="en-GB" altLang="en-US" smtClean="0"/>
          </a:p>
        </p:txBody>
      </p:sp>
    </p:spTree>
    <p:extLst>
      <p:ext uri="{BB962C8B-B14F-4D97-AF65-F5344CB8AC3E}">
        <p14:creationId xmlns:p14="http://schemas.microsoft.com/office/powerpoint/2010/main" val="397774022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ppt_x</p:attrName>
                                        </p:attrNameLst>
                                      </p:cBhvr>
                                      <p:tavLst>
                                        <p:tav tm="0">
                                          <p:val>
                                            <p:strVal val="#ppt_x-.2"/>
                                          </p:val>
                                        </p:tav>
                                        <p:tav tm="100000">
                                          <p:val>
                                            <p:strVal val="#ppt_x"/>
                                          </p:val>
                                        </p:tav>
                                      </p:tavLst>
                                    </p:anim>
                                    <p:anim calcmode="lin" valueType="num">
                                      <p:cBhvr>
                                        <p:cTn id="8" dur="1000" fill="hold"/>
                                        <p:tgtEl>
                                          <p:spTgt spid="122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2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2291">
                                            <p:txEl>
                                              <p:pRg st="0" end="0"/>
                                            </p:txEl>
                                          </p:spTgt>
                                        </p:tgtEl>
                                        <p:attrNameLst>
                                          <p:attrName>style.visibility</p:attrName>
                                        </p:attrNameLst>
                                      </p:cBhvr>
                                      <p:to>
                                        <p:strVal val="visible"/>
                                      </p:to>
                                    </p:set>
                                    <p:animEffect transition="in" filter="fade">
                                      <p:cBhvr>
                                        <p:cTn id="14" dur="500"/>
                                        <p:tgtEl>
                                          <p:spTgt spid="12291">
                                            <p:txEl>
                                              <p:pRg st="0" end="0"/>
                                            </p:txEl>
                                          </p:spTgt>
                                        </p:tgtEl>
                                      </p:cBhvr>
                                    </p:animEffect>
                                    <p:anim calcmode="lin" valueType="num">
                                      <p:cBhvr>
                                        <p:cTn id="15"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229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2291">
                                            <p:txEl>
                                              <p:pRg st="1" end="1"/>
                                            </p:txEl>
                                          </p:spTgt>
                                        </p:tgtEl>
                                        <p:attrNameLst>
                                          <p:attrName>style.visibility</p:attrName>
                                        </p:attrNameLst>
                                      </p:cBhvr>
                                      <p:to>
                                        <p:strVal val="visible"/>
                                      </p:to>
                                    </p:set>
                                    <p:animEffect transition="in" filter="fade">
                                      <p:cBhvr>
                                        <p:cTn id="21" dur="500"/>
                                        <p:tgtEl>
                                          <p:spTgt spid="12291">
                                            <p:txEl>
                                              <p:pRg st="1" end="1"/>
                                            </p:txEl>
                                          </p:spTgt>
                                        </p:tgtEl>
                                      </p:cBhvr>
                                    </p:animEffect>
                                    <p:anim calcmode="lin" valueType="num">
                                      <p:cBhvr>
                                        <p:cTn id="22"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229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2291">
                                            <p:txEl>
                                              <p:pRg st="2" end="2"/>
                                            </p:txEl>
                                          </p:spTgt>
                                        </p:tgtEl>
                                        <p:attrNameLst>
                                          <p:attrName>style.visibility</p:attrName>
                                        </p:attrNameLst>
                                      </p:cBhvr>
                                      <p:to>
                                        <p:strVal val="visible"/>
                                      </p:to>
                                    </p:set>
                                    <p:animEffect transition="in" filter="fade">
                                      <p:cBhvr>
                                        <p:cTn id="28" dur="500"/>
                                        <p:tgtEl>
                                          <p:spTgt spid="12291">
                                            <p:txEl>
                                              <p:pRg st="2" end="2"/>
                                            </p:txEl>
                                          </p:spTgt>
                                        </p:tgtEl>
                                      </p:cBhvr>
                                    </p:animEffect>
                                    <p:anim calcmode="lin" valueType="num">
                                      <p:cBhvr>
                                        <p:cTn id="2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1229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12291">
                                            <p:txEl>
                                              <p:pRg st="3" end="3"/>
                                            </p:txEl>
                                          </p:spTgt>
                                        </p:tgtEl>
                                        <p:attrNameLst>
                                          <p:attrName>style.visibility</p:attrName>
                                        </p:attrNameLst>
                                      </p:cBhvr>
                                      <p:to>
                                        <p:strVal val="visible"/>
                                      </p:to>
                                    </p:set>
                                    <p:animEffect transition="in" filter="fade">
                                      <p:cBhvr>
                                        <p:cTn id="35" dur="500"/>
                                        <p:tgtEl>
                                          <p:spTgt spid="12291">
                                            <p:txEl>
                                              <p:pRg st="3" end="3"/>
                                            </p:txEl>
                                          </p:spTgt>
                                        </p:tgtEl>
                                      </p:cBhvr>
                                    </p:animEffect>
                                    <p:anim calcmode="lin" valueType="num">
                                      <p:cBhvr>
                                        <p:cTn id="36"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12291">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12291">
                                            <p:txEl>
                                              <p:pRg st="4" end="4"/>
                                            </p:txEl>
                                          </p:spTgt>
                                        </p:tgtEl>
                                        <p:attrNameLst>
                                          <p:attrName>style.visibility</p:attrName>
                                        </p:attrNameLst>
                                      </p:cBhvr>
                                      <p:to>
                                        <p:strVal val="visible"/>
                                      </p:to>
                                    </p:set>
                                    <p:animEffect transition="in" filter="fade">
                                      <p:cBhvr>
                                        <p:cTn id="42" dur="500"/>
                                        <p:tgtEl>
                                          <p:spTgt spid="12291">
                                            <p:txEl>
                                              <p:pRg st="4" end="4"/>
                                            </p:txEl>
                                          </p:spTgt>
                                        </p:tgtEl>
                                      </p:cBhvr>
                                    </p:animEffect>
                                    <p:anim calcmode="lin" valueType="num">
                                      <p:cBhvr>
                                        <p:cTn id="43"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12291">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12291">
                                            <p:txEl>
                                              <p:pRg st="5" end="5"/>
                                            </p:txEl>
                                          </p:spTgt>
                                        </p:tgtEl>
                                        <p:attrNameLst>
                                          <p:attrName>style.visibility</p:attrName>
                                        </p:attrNameLst>
                                      </p:cBhvr>
                                      <p:to>
                                        <p:strVal val="visible"/>
                                      </p:to>
                                    </p:set>
                                    <p:animEffect transition="in" filter="fade">
                                      <p:cBhvr>
                                        <p:cTn id="49" dur="500"/>
                                        <p:tgtEl>
                                          <p:spTgt spid="12291">
                                            <p:txEl>
                                              <p:pRg st="5" end="5"/>
                                            </p:txEl>
                                          </p:spTgt>
                                        </p:tgtEl>
                                      </p:cBhvr>
                                    </p:animEffect>
                                    <p:anim calcmode="lin" valueType="num">
                                      <p:cBhvr>
                                        <p:cTn id="50" dur="5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12291">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12291">
                                            <p:txEl>
                                              <p:pRg st="6" end="6"/>
                                            </p:txEl>
                                          </p:spTgt>
                                        </p:tgtEl>
                                        <p:attrNameLst>
                                          <p:attrName>style.visibility</p:attrName>
                                        </p:attrNameLst>
                                      </p:cBhvr>
                                      <p:to>
                                        <p:strVal val="visible"/>
                                      </p:to>
                                    </p:set>
                                    <p:animEffect transition="in" filter="fade">
                                      <p:cBhvr>
                                        <p:cTn id="56" dur="500"/>
                                        <p:tgtEl>
                                          <p:spTgt spid="12291">
                                            <p:txEl>
                                              <p:pRg st="6" end="6"/>
                                            </p:txEl>
                                          </p:spTgt>
                                        </p:tgtEl>
                                      </p:cBhvr>
                                    </p:animEffect>
                                    <p:anim calcmode="lin" valueType="num">
                                      <p:cBhvr>
                                        <p:cTn id="57" dur="5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p:cTn id="58" dur="500" fill="hold"/>
                                        <p:tgtEl>
                                          <p:spTgt spid="12291">
                                            <p:txEl>
                                              <p:pRg st="6" end="6"/>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dirty="0" smtClean="0"/>
              <a:t>The New Tourism</a:t>
            </a:r>
          </a:p>
        </p:txBody>
      </p:sp>
      <p:sp>
        <p:nvSpPr>
          <p:cNvPr id="6147" name="Rectangle 3"/>
          <p:cNvSpPr>
            <a:spLocks noGrp="1" noChangeArrowheads="1"/>
          </p:cNvSpPr>
          <p:nvPr>
            <p:ph sz="half" idx="1"/>
          </p:nvPr>
        </p:nvSpPr>
        <p:spPr/>
        <p:txBody>
          <a:bodyPr/>
          <a:lstStyle/>
          <a:p>
            <a:pPr eaLnBrk="1" hangingPunct="1"/>
            <a:r>
              <a:rPr lang="en-GB" altLang="en-US" dirty="0" smtClean="0"/>
              <a:t>This has arguably led to the emergence of a plethora of specialist or ‘niche’ tour operators who have designed their products to suit the new consumer</a:t>
            </a:r>
          </a:p>
          <a:p>
            <a:pPr eaLnBrk="1" hangingPunct="1"/>
            <a:r>
              <a:rPr lang="en-GB" altLang="en-US" dirty="0" smtClean="0"/>
              <a:t>Festivals and events part of the new tourism</a:t>
            </a:r>
          </a:p>
          <a:p>
            <a:pPr eaLnBrk="1" hangingPunct="1">
              <a:buFont typeface="Wingdings" pitchFamily="2" charset="2"/>
              <a:buNone/>
            </a:pPr>
            <a:endParaRPr lang="en-GB" altLang="en-US" dirty="0" smtClean="0"/>
          </a:p>
          <a:p>
            <a:pPr eaLnBrk="1" hangingPunct="1">
              <a:buFont typeface="Wingdings" pitchFamily="2" charset="2"/>
              <a:buNone/>
            </a:pPr>
            <a:endParaRPr lang="en-GB" altLang="en-US" dirty="0" smtClean="0"/>
          </a:p>
        </p:txBody>
      </p:sp>
      <p:sp>
        <p:nvSpPr>
          <p:cNvPr id="7170"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AB45108-FA08-4552-B5B0-C985997F9037}" type="slidenum">
              <a:rPr lang="en-GB" altLang="en-US"/>
              <a:pPr eaLnBrk="1" hangingPunct="1"/>
              <a:t>31</a:t>
            </a:fld>
            <a:endParaRPr lang="en-GB" altLang="en-US"/>
          </a:p>
        </p:txBody>
      </p:sp>
      <p:pic>
        <p:nvPicPr>
          <p:cNvPr id="65538" name="Picture 2" descr="http://www.creativetourist.com/cms/wp-content/uploads/2015/08/Sir-Ian-McKellen-leads-the-parade.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16016" y="2132856"/>
            <a:ext cx="3868112" cy="2688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018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ssolve">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dissolve">
                                      <p:cBhvr>
                                        <p:cTn id="12" dur="500"/>
                                        <p:tgtEl>
                                          <p:spTgt spid="61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Effect transition="in" filter="dissolve">
                                      <p:cBhvr>
                                        <p:cTn id="17" dur="5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The aims of the Cultural Olympiad</a:t>
            </a:r>
          </a:p>
        </p:txBody>
      </p:sp>
      <p:sp>
        <p:nvSpPr>
          <p:cNvPr id="6" name="Content Placeholder 5"/>
          <p:cNvSpPr>
            <a:spLocks noGrp="1"/>
          </p:cNvSpPr>
          <p:nvPr>
            <p:ph sz="half" idx="1"/>
          </p:nvPr>
        </p:nvSpPr>
        <p:spPr/>
        <p:txBody>
          <a:bodyPr>
            <a:normAutofit fontScale="85000" lnSpcReduction="20000"/>
          </a:bodyPr>
          <a:lstStyle/>
          <a:p>
            <a:r>
              <a:rPr lang="en-GB" dirty="0" smtClean="0"/>
              <a:t>encourage </a:t>
            </a:r>
            <a:r>
              <a:rPr lang="en-GB" dirty="0"/>
              <a:t>and welcome involvement from communities across the UK, including London;</a:t>
            </a:r>
          </a:p>
          <a:p>
            <a:r>
              <a:rPr lang="en-GB" dirty="0"/>
              <a:t>leave a lasting legacy that improves cultural life;</a:t>
            </a:r>
          </a:p>
          <a:p>
            <a:r>
              <a:rPr lang="en-GB" dirty="0"/>
              <a:t>showcase excellence in the performing arts and creative industries as well as sport;</a:t>
            </a:r>
          </a:p>
          <a:p>
            <a:r>
              <a:rPr lang="en-GB" dirty="0"/>
              <a:t>introduce young people to the UK’s many artistic communities and those from around the world;</a:t>
            </a:r>
          </a:p>
          <a:p>
            <a:endParaRPr lang="en-GB" dirty="0"/>
          </a:p>
        </p:txBody>
      </p:sp>
      <p:pic>
        <p:nvPicPr>
          <p:cNvPr id="28674" name="Picture 2" descr=" "/>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04048" y="1988840"/>
            <a:ext cx="3471540" cy="2603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632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of Cultural Olympiad cont.</a:t>
            </a:r>
            <a:endParaRPr lang="en-GB" dirty="0"/>
          </a:p>
        </p:txBody>
      </p:sp>
      <p:sp>
        <p:nvSpPr>
          <p:cNvPr id="3" name="Content Placeholder 2"/>
          <p:cNvSpPr>
            <a:spLocks noGrp="1"/>
          </p:cNvSpPr>
          <p:nvPr>
            <p:ph sz="half" idx="1"/>
          </p:nvPr>
        </p:nvSpPr>
        <p:spPr/>
        <p:txBody>
          <a:bodyPr>
            <a:normAutofit fontScale="92500" lnSpcReduction="20000"/>
          </a:bodyPr>
          <a:lstStyle/>
          <a:p>
            <a:r>
              <a:rPr lang="en-GB" dirty="0"/>
              <a:t>promote London as a major cultural capital;</a:t>
            </a:r>
          </a:p>
          <a:p>
            <a:r>
              <a:rPr lang="en-GB" dirty="0"/>
              <a:t>heighten economic regeneration and encourage tourism in the UK through the work of the creative industries;</a:t>
            </a:r>
          </a:p>
          <a:p>
            <a:r>
              <a:rPr lang="en-GB" dirty="0"/>
              <a:t>incorporate the Olympic values of ‘excellence, respect and friendship’ and the Paralympic vision to ‘empower, achieve, inspire’.</a:t>
            </a:r>
          </a:p>
          <a:p>
            <a:endParaRPr lang="en-GB" dirty="0"/>
          </a:p>
        </p:txBody>
      </p:sp>
      <p:sp>
        <p:nvSpPr>
          <p:cNvPr id="4" name="Content Placeholder 3"/>
          <p:cNvSpPr>
            <a:spLocks noGrp="1"/>
          </p:cNvSpPr>
          <p:nvPr>
            <p:ph sz="half" idx="2"/>
          </p:nvPr>
        </p:nvSpPr>
        <p:spPr/>
        <p:txBody>
          <a:bodyPr>
            <a:normAutofit fontScale="92500" lnSpcReduction="20000"/>
          </a:bodyPr>
          <a:lstStyle/>
          <a:p>
            <a:r>
              <a:rPr lang="en-GB" dirty="0">
                <a:hlinkClick r:id="rId2"/>
              </a:rPr>
              <a:t/>
            </a:r>
            <a:br>
              <a:rPr lang="en-GB" dirty="0">
                <a:hlinkClick r:id="rId2"/>
              </a:rPr>
            </a:br>
            <a:r>
              <a:rPr lang="en-GB" dirty="0">
                <a:hlinkClick r:id="rId2"/>
              </a:rPr>
              <a:t>LITERATURE</a:t>
            </a:r>
            <a:r>
              <a:rPr lang="en-GB" dirty="0"/>
              <a:t> </a:t>
            </a:r>
            <a:r>
              <a:rPr lang="en-GB" dirty="0">
                <a:hlinkClick r:id="rId3"/>
              </a:rPr>
              <a:t/>
            </a:r>
            <a:br>
              <a:rPr lang="en-GB" dirty="0">
                <a:hlinkClick r:id="rId3"/>
              </a:rPr>
            </a:br>
            <a:r>
              <a:rPr lang="en-GB" dirty="0">
                <a:hlinkClick r:id="rId3"/>
              </a:rPr>
              <a:t>POPULAR ART</a:t>
            </a:r>
            <a:r>
              <a:rPr lang="en-GB" dirty="0"/>
              <a:t> </a:t>
            </a:r>
            <a:r>
              <a:rPr lang="en-GB" dirty="0">
                <a:hlinkClick r:id="rId4"/>
              </a:rPr>
              <a:t/>
            </a:r>
            <a:br>
              <a:rPr lang="en-GB" dirty="0">
                <a:hlinkClick r:id="rId4"/>
              </a:rPr>
            </a:br>
            <a:r>
              <a:rPr lang="en-GB" dirty="0">
                <a:hlinkClick r:id="rId4"/>
              </a:rPr>
              <a:t>MUSIC</a:t>
            </a:r>
            <a:r>
              <a:rPr lang="en-GB" dirty="0"/>
              <a:t> </a:t>
            </a:r>
            <a:r>
              <a:rPr lang="en-GB" dirty="0">
                <a:hlinkClick r:id="rId5"/>
              </a:rPr>
              <a:t/>
            </a:r>
            <a:br>
              <a:rPr lang="en-GB" dirty="0">
                <a:hlinkClick r:id="rId5"/>
              </a:rPr>
            </a:br>
            <a:r>
              <a:rPr lang="en-GB" dirty="0">
                <a:hlinkClick r:id="rId5"/>
              </a:rPr>
              <a:t>PERFORMING ARTS</a:t>
            </a:r>
            <a:r>
              <a:rPr lang="en-GB" dirty="0"/>
              <a:t> </a:t>
            </a:r>
            <a:r>
              <a:rPr lang="en-GB" dirty="0">
                <a:hlinkClick r:id="rId6"/>
              </a:rPr>
              <a:t/>
            </a:r>
            <a:br>
              <a:rPr lang="en-GB" dirty="0">
                <a:hlinkClick r:id="rId6"/>
              </a:rPr>
            </a:br>
            <a:r>
              <a:rPr lang="en-GB" dirty="0">
                <a:hlinkClick r:id="rId6"/>
              </a:rPr>
              <a:t>VISUAL ARTS</a:t>
            </a:r>
            <a:r>
              <a:rPr lang="en-GB" dirty="0"/>
              <a:t> </a:t>
            </a:r>
            <a:endParaRPr lang="en-GB" dirty="0" smtClean="0"/>
          </a:p>
          <a:p>
            <a:endParaRPr lang="en-GB" dirty="0"/>
          </a:p>
          <a:p>
            <a:r>
              <a:rPr lang="en-GB" dirty="0" smtClean="0"/>
              <a:t>Brazil 2016</a:t>
            </a:r>
            <a:endParaRPr lang="en-GB" dirty="0"/>
          </a:p>
        </p:txBody>
      </p:sp>
    </p:spTree>
    <p:extLst>
      <p:ext uri="{BB962C8B-B14F-4D97-AF65-F5344CB8AC3E}">
        <p14:creationId xmlns:p14="http://schemas.microsoft.com/office/powerpoint/2010/main" val="1024258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err="1" smtClean="0"/>
              <a:t>Kumbh</a:t>
            </a:r>
            <a:r>
              <a:rPr lang="en-GB" b="1" dirty="0" smtClean="0"/>
              <a:t> </a:t>
            </a:r>
            <a:r>
              <a:rPr lang="en-GB" b="1" dirty="0" err="1" smtClean="0"/>
              <a:t>Mela</a:t>
            </a:r>
            <a:r>
              <a:rPr lang="en-GB" b="1" dirty="0" smtClean="0"/>
              <a:t> 2013 </a:t>
            </a:r>
            <a:br>
              <a:rPr lang="en-GB" b="1" dirty="0" smtClean="0"/>
            </a:br>
            <a:endParaRPr lang="en-GB" dirty="0"/>
          </a:p>
        </p:txBody>
      </p:sp>
      <p:sp>
        <p:nvSpPr>
          <p:cNvPr id="3" name="Content Placeholder 2"/>
          <p:cNvSpPr>
            <a:spLocks noGrp="1"/>
          </p:cNvSpPr>
          <p:nvPr>
            <p:ph sz="half" idx="1"/>
          </p:nvPr>
        </p:nvSpPr>
        <p:spPr>
          <a:xfrm>
            <a:off x="457200" y="1600201"/>
            <a:ext cx="7715200" cy="676671"/>
          </a:xfrm>
        </p:spPr>
        <p:txBody>
          <a:bodyPr>
            <a:normAutofit/>
          </a:bodyPr>
          <a:lstStyle/>
          <a:p>
            <a:pPr marL="0" indent="0">
              <a:buNone/>
            </a:pPr>
            <a:r>
              <a:rPr lang="en-GB" dirty="0"/>
              <a:t>http://www.youtube.com/watch?v=cQNoimABjMQ</a:t>
            </a:r>
          </a:p>
          <a:p>
            <a:pPr marL="0" indent="0">
              <a:buNone/>
            </a:pPr>
            <a:endParaRPr lang="en-GB" dirty="0"/>
          </a:p>
        </p:txBody>
      </p:sp>
      <p:pic>
        <p:nvPicPr>
          <p:cNvPr id="15362" name="Picture 2" descr="C:\Users\Liz Carnegie\Desktop\kumbh-mela-allahabad.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27584" y="2708920"/>
            <a:ext cx="7200800"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522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21344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457200" y="762000"/>
            <a:ext cx="8001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2400">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2400">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2400">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2400">
                <a:solidFill>
                  <a:schemeClr val="tx1"/>
                </a:solidFill>
                <a:latin typeface="Arial Unicode MS" pitchFamily="34" charset="-128"/>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Arial Unicode MS" pitchFamily="34" charset="-128"/>
                <a:cs typeface="Arial Unicode MS" pitchFamily="34" charset="-128"/>
              </a:defRPr>
            </a:lvl9pPr>
          </a:lstStyle>
          <a:p>
            <a:pPr eaLnBrk="1" hangingPunct="1"/>
            <a:r>
              <a:rPr lang="en-GB" altLang="en-US" sz="4000" i="1" dirty="0">
                <a:solidFill>
                  <a:schemeClr val="tx2"/>
                </a:solidFill>
              </a:rPr>
              <a:t/>
            </a:r>
            <a:br>
              <a:rPr lang="en-GB" altLang="en-US" sz="4000" i="1" dirty="0">
                <a:solidFill>
                  <a:schemeClr val="tx2"/>
                </a:solidFill>
              </a:rPr>
            </a:br>
            <a:r>
              <a:rPr lang="en-GB" altLang="en-US" sz="4000" i="1" dirty="0">
                <a:solidFill>
                  <a:schemeClr val="tx2"/>
                </a:solidFill>
              </a:rPr>
              <a:t/>
            </a:r>
            <a:br>
              <a:rPr lang="en-GB" altLang="en-US" sz="4000" i="1" dirty="0">
                <a:solidFill>
                  <a:schemeClr val="tx2"/>
                </a:solidFill>
              </a:rPr>
            </a:br>
            <a:r>
              <a:rPr lang="en-GB" altLang="en-US" sz="4000" dirty="0"/>
              <a:t>Environmental role special events play in generating pride etc.</a:t>
            </a:r>
            <a:br>
              <a:rPr lang="en-GB" altLang="en-US" sz="4000" dirty="0"/>
            </a:br>
            <a:r>
              <a:rPr lang="en-GB" altLang="en-US" sz="4000" dirty="0"/>
              <a:t/>
            </a:r>
            <a:br>
              <a:rPr lang="en-GB" altLang="en-US" sz="4000" dirty="0"/>
            </a:br>
            <a:endParaRPr lang="en-GB" altLang="en-US" sz="3200" baseline="-25000" dirty="0"/>
          </a:p>
        </p:txBody>
      </p:sp>
      <p:sp>
        <p:nvSpPr>
          <p:cNvPr id="115715" name="Rectangle 3"/>
          <p:cNvSpPr>
            <a:spLocks noChangeArrowheads="1"/>
          </p:cNvSpPr>
          <p:nvPr/>
        </p:nvSpPr>
        <p:spPr bwMode="auto">
          <a:xfrm>
            <a:off x="685800" y="1981200"/>
            <a:ext cx="381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Blip>
                <a:blip r:embed="rId2"/>
              </a:buBlip>
              <a:defRPr sz="3200">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spcBef>
                <a:spcPct val="20000"/>
              </a:spcBef>
              <a:buSzPct val="75000"/>
              <a:buBlip>
                <a:blip r:embed="rId3"/>
              </a:buBlip>
              <a:defRPr sz="2800">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spcBef>
                <a:spcPct val="20000"/>
              </a:spcBef>
              <a:buClr>
                <a:schemeClr val="tx2"/>
              </a:buClr>
              <a:buChar char="–"/>
              <a:defRPr sz="2000">
                <a:solidFill>
                  <a:schemeClr val="tx1"/>
                </a:solidFill>
                <a:latin typeface="Arial Unicode MS" pitchFamily="34" charset="-128"/>
                <a:ea typeface="Arial Unicode MS" pitchFamily="34" charset="-128"/>
                <a:cs typeface="Arial Unicode MS"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Arial Unicode MS" pitchFamily="34" charset="-128"/>
                <a:ea typeface="Arial Unicode MS" pitchFamily="34" charset="-128"/>
                <a:cs typeface="Arial Unicode MS"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Arial Unicode MS" pitchFamily="34" charset="-128"/>
                <a:ea typeface="Arial Unicode MS" pitchFamily="34" charset="-128"/>
                <a:cs typeface="Arial Unicode MS"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Arial Unicode MS" pitchFamily="34" charset="-128"/>
                <a:ea typeface="Arial Unicode MS" pitchFamily="34" charset="-128"/>
                <a:cs typeface="Arial Unicode MS"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Arial Unicode MS" pitchFamily="34" charset="-128"/>
                <a:ea typeface="Arial Unicode MS" pitchFamily="34" charset="-128"/>
                <a:cs typeface="Arial Unicode MS" pitchFamily="34" charset="-128"/>
              </a:defRPr>
            </a:lvl9pPr>
          </a:lstStyle>
          <a:p>
            <a:pPr eaLnBrk="1" hangingPunct="1">
              <a:lnSpc>
                <a:spcPct val="80000"/>
              </a:lnSpc>
            </a:pPr>
            <a:endParaRPr lang="en-GB" altLang="en-US" sz="2400"/>
          </a:p>
          <a:p>
            <a:pPr eaLnBrk="1" hangingPunct="1">
              <a:lnSpc>
                <a:spcPct val="80000"/>
              </a:lnSpc>
            </a:pPr>
            <a:r>
              <a:rPr lang="en-GB" altLang="en-US" sz="2400" i="1"/>
              <a:t>POSITIVES</a:t>
            </a:r>
          </a:p>
          <a:p>
            <a:pPr eaLnBrk="1" hangingPunct="1">
              <a:lnSpc>
                <a:spcPct val="80000"/>
              </a:lnSpc>
            </a:pPr>
            <a:r>
              <a:rPr lang="en-GB" altLang="en-US" sz="2400"/>
              <a:t>Showcase environment.</a:t>
            </a:r>
          </a:p>
          <a:p>
            <a:pPr eaLnBrk="1" hangingPunct="1">
              <a:lnSpc>
                <a:spcPct val="80000"/>
              </a:lnSpc>
            </a:pPr>
            <a:r>
              <a:rPr lang="en-GB" altLang="en-US" sz="2400"/>
              <a:t>Raise awareness of environment</a:t>
            </a:r>
          </a:p>
          <a:p>
            <a:pPr eaLnBrk="1" hangingPunct="1">
              <a:lnSpc>
                <a:spcPct val="80000"/>
              </a:lnSpc>
            </a:pPr>
            <a:r>
              <a:rPr lang="en-GB" altLang="en-US" sz="2400"/>
              <a:t>Improve infrastructure</a:t>
            </a:r>
          </a:p>
          <a:p>
            <a:pPr eaLnBrk="1" hangingPunct="1">
              <a:lnSpc>
                <a:spcPct val="80000"/>
              </a:lnSpc>
            </a:pPr>
            <a:r>
              <a:rPr lang="en-GB" altLang="en-US" sz="2400"/>
              <a:t>Improve transport and communications.</a:t>
            </a:r>
          </a:p>
          <a:p>
            <a:pPr eaLnBrk="1" hangingPunct="1">
              <a:lnSpc>
                <a:spcPct val="80000"/>
              </a:lnSpc>
              <a:buFontTx/>
              <a:buNone/>
            </a:pPr>
            <a:r>
              <a:rPr lang="en-GB" altLang="en-US" sz="1800" i="1" baseline="-25000"/>
              <a:t>Adapted from Hall 1989</a:t>
            </a:r>
            <a:endParaRPr lang="en-GB" altLang="en-US" sz="2400"/>
          </a:p>
          <a:p>
            <a:pPr eaLnBrk="1" hangingPunct="1">
              <a:lnSpc>
                <a:spcPct val="80000"/>
              </a:lnSpc>
            </a:pPr>
            <a:endParaRPr lang="en-GB" altLang="en-US" sz="2400"/>
          </a:p>
          <a:p>
            <a:pPr eaLnBrk="1" hangingPunct="1">
              <a:lnSpc>
                <a:spcPct val="80000"/>
              </a:lnSpc>
            </a:pPr>
            <a:endParaRPr lang="en-GB" altLang="en-US" sz="2400"/>
          </a:p>
        </p:txBody>
      </p:sp>
      <p:sp>
        <p:nvSpPr>
          <p:cNvPr id="115716" name="Rectangle 4"/>
          <p:cNvSpPr>
            <a:spLocks noChangeArrowheads="1"/>
          </p:cNvSpPr>
          <p:nvPr/>
        </p:nvSpPr>
        <p:spPr bwMode="auto">
          <a:xfrm>
            <a:off x="4648200" y="1981200"/>
            <a:ext cx="381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Blip>
                <a:blip r:embed="rId2"/>
              </a:buBlip>
              <a:defRPr sz="3200">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spcBef>
                <a:spcPct val="20000"/>
              </a:spcBef>
              <a:buSzPct val="75000"/>
              <a:buBlip>
                <a:blip r:embed="rId3"/>
              </a:buBlip>
              <a:defRPr sz="2800">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spcBef>
                <a:spcPct val="20000"/>
              </a:spcBef>
              <a:buChar char="–"/>
              <a:defRPr sz="2000">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spcBef>
                <a:spcPct val="20000"/>
              </a:spcBef>
              <a:buClr>
                <a:schemeClr val="tx2"/>
              </a:buClr>
              <a:buChar char="–"/>
              <a:defRPr sz="2000">
                <a:solidFill>
                  <a:schemeClr val="tx1"/>
                </a:solidFill>
                <a:latin typeface="Arial Unicode MS" pitchFamily="34" charset="-128"/>
                <a:ea typeface="Arial Unicode MS" pitchFamily="34" charset="-128"/>
                <a:cs typeface="Arial Unicode MS"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Arial Unicode MS" pitchFamily="34" charset="-128"/>
                <a:ea typeface="Arial Unicode MS" pitchFamily="34" charset="-128"/>
                <a:cs typeface="Arial Unicode MS"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Arial Unicode MS" pitchFamily="34" charset="-128"/>
                <a:ea typeface="Arial Unicode MS" pitchFamily="34" charset="-128"/>
                <a:cs typeface="Arial Unicode MS"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Arial Unicode MS" pitchFamily="34" charset="-128"/>
                <a:ea typeface="Arial Unicode MS" pitchFamily="34" charset="-128"/>
                <a:cs typeface="Arial Unicode MS"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Arial Unicode MS" pitchFamily="34" charset="-128"/>
                <a:ea typeface="Arial Unicode MS" pitchFamily="34" charset="-128"/>
                <a:cs typeface="Arial Unicode MS" pitchFamily="34" charset="-128"/>
              </a:defRPr>
            </a:lvl9pPr>
          </a:lstStyle>
          <a:p>
            <a:pPr eaLnBrk="1" hangingPunct="1">
              <a:lnSpc>
                <a:spcPct val="80000"/>
              </a:lnSpc>
            </a:pPr>
            <a:endParaRPr lang="en-GB" altLang="en-US" sz="2400"/>
          </a:p>
          <a:p>
            <a:pPr eaLnBrk="1" hangingPunct="1">
              <a:lnSpc>
                <a:spcPct val="80000"/>
              </a:lnSpc>
            </a:pPr>
            <a:r>
              <a:rPr lang="en-GB" altLang="en-US" sz="2400" i="1"/>
              <a:t>NEGATIVES</a:t>
            </a:r>
          </a:p>
          <a:p>
            <a:pPr eaLnBrk="1" hangingPunct="1">
              <a:lnSpc>
                <a:spcPct val="80000"/>
              </a:lnSpc>
            </a:pPr>
            <a:r>
              <a:rPr lang="en-GB" altLang="en-US" sz="2400"/>
              <a:t>Environmental damage</a:t>
            </a:r>
          </a:p>
          <a:p>
            <a:pPr eaLnBrk="1" hangingPunct="1">
              <a:lnSpc>
                <a:spcPct val="80000"/>
              </a:lnSpc>
            </a:pPr>
            <a:r>
              <a:rPr lang="en-GB" altLang="en-US" sz="2400"/>
              <a:t>Pollution</a:t>
            </a:r>
          </a:p>
          <a:p>
            <a:pPr eaLnBrk="1" hangingPunct="1">
              <a:lnSpc>
                <a:spcPct val="80000"/>
              </a:lnSpc>
            </a:pPr>
            <a:r>
              <a:rPr lang="en-GB" altLang="en-US" sz="2400"/>
              <a:t>Destruction of heritage</a:t>
            </a:r>
          </a:p>
          <a:p>
            <a:pPr eaLnBrk="1" hangingPunct="1">
              <a:lnSpc>
                <a:spcPct val="80000"/>
              </a:lnSpc>
            </a:pPr>
            <a:r>
              <a:rPr lang="en-GB" altLang="en-US" sz="2400"/>
              <a:t>Noise disturbance</a:t>
            </a:r>
          </a:p>
          <a:p>
            <a:pPr eaLnBrk="1" hangingPunct="1">
              <a:lnSpc>
                <a:spcPct val="80000"/>
              </a:lnSpc>
            </a:pPr>
            <a:r>
              <a:rPr lang="en-GB" altLang="en-US" sz="2400"/>
              <a:t>Traffic congestion</a:t>
            </a:r>
          </a:p>
          <a:p>
            <a:pPr eaLnBrk="1" hangingPunct="1">
              <a:lnSpc>
                <a:spcPct val="80000"/>
              </a:lnSpc>
            </a:pPr>
            <a:endParaRPr lang="en-GB" altLang="en-US" sz="2400" i="1"/>
          </a:p>
        </p:txBody>
      </p:sp>
    </p:spTree>
    <p:extLst>
      <p:ext uri="{BB962C8B-B14F-4D97-AF65-F5344CB8AC3E}">
        <p14:creationId xmlns:p14="http://schemas.microsoft.com/office/powerpoint/2010/main" val="4003524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Reputation Management</a:t>
            </a:r>
            <a:endParaRPr lang="en-GB" dirty="0"/>
          </a:p>
        </p:txBody>
      </p:sp>
      <p:sp>
        <p:nvSpPr>
          <p:cNvPr id="3" name="Content Placeholder 2"/>
          <p:cNvSpPr>
            <a:spLocks noGrp="1"/>
          </p:cNvSpPr>
          <p:nvPr>
            <p:ph idx="1"/>
          </p:nvPr>
        </p:nvSpPr>
        <p:spPr>
          <a:xfrm>
            <a:off x="179512" y="1412776"/>
            <a:ext cx="8784976" cy="4713387"/>
          </a:xfrm>
        </p:spPr>
        <p:txBody>
          <a:bodyPr>
            <a:normAutofit fontScale="77500" lnSpcReduction="20000"/>
          </a:bodyPr>
          <a:lstStyle/>
          <a:p>
            <a:pPr marL="0" indent="0">
              <a:buNone/>
            </a:pPr>
            <a:r>
              <a:rPr lang="en-GB" dirty="0"/>
              <a:t>The history of the modern Olympics “shows numerous instances </a:t>
            </a:r>
            <a:r>
              <a:rPr lang="en-GB" dirty="0" smtClean="0"/>
              <a:t>where inadequate </a:t>
            </a:r>
            <a:r>
              <a:rPr lang="en-GB" dirty="0"/>
              <a:t>planning, poor stadium design, the withdrawal of sponsors, political boycotts, </a:t>
            </a:r>
            <a:r>
              <a:rPr lang="en-GB" dirty="0" err="1" smtClean="0"/>
              <a:t>heavycost</a:t>
            </a:r>
            <a:r>
              <a:rPr lang="en-GB" dirty="0" smtClean="0"/>
              <a:t> </a:t>
            </a:r>
            <a:r>
              <a:rPr lang="en-GB" dirty="0"/>
              <a:t>overruns on facilities, the forced eviction of residents living in areas wanted for </a:t>
            </a:r>
            <a:r>
              <a:rPr lang="en-GB" dirty="0" smtClean="0"/>
              <a:t>Olympic facilities</a:t>
            </a:r>
            <a:r>
              <a:rPr lang="en-GB" dirty="0"/>
              <a:t>, and subsequent unwanted stadia leave a legacy that tarnishes rather than enhances the</a:t>
            </a:r>
          </a:p>
          <a:p>
            <a:pPr marL="0" indent="0">
              <a:buNone/>
            </a:pPr>
            <a:r>
              <a:rPr lang="en-GB" dirty="0"/>
              <a:t>reputation of the host city” (Gold and Gold 2008, 301). </a:t>
            </a:r>
            <a:endParaRPr lang="en-GB" dirty="0" smtClean="0"/>
          </a:p>
          <a:p>
            <a:pPr marL="0" indent="0">
              <a:buNone/>
            </a:pPr>
            <a:endParaRPr lang="en-GB" dirty="0"/>
          </a:p>
          <a:p>
            <a:pPr marL="0" indent="0">
              <a:buNone/>
            </a:pPr>
            <a:r>
              <a:rPr lang="en-GB" dirty="0" smtClean="0"/>
              <a:t>Furthermore</a:t>
            </a:r>
            <a:r>
              <a:rPr lang="en-GB" dirty="0"/>
              <a:t>, bribery and inequity in </a:t>
            </a:r>
            <a:r>
              <a:rPr lang="en-GB" dirty="0" err="1" smtClean="0"/>
              <a:t>thebidding</a:t>
            </a:r>
            <a:r>
              <a:rPr lang="en-GB" dirty="0" smtClean="0"/>
              <a:t> </a:t>
            </a:r>
            <a:r>
              <a:rPr lang="en-GB" dirty="0"/>
              <a:t>process, poor fiscal forecasting, deficiencies in infrastructure development, over</a:t>
            </a:r>
          </a:p>
          <a:p>
            <a:pPr marL="0" indent="0">
              <a:buNone/>
            </a:pPr>
            <a:r>
              <a:rPr lang="en-GB" dirty="0"/>
              <a:t>optimistic predictions and games boycotts have damaged the reputation of all stakeholders’ party</a:t>
            </a:r>
          </a:p>
          <a:p>
            <a:pPr marL="0" indent="0">
              <a:buNone/>
            </a:pPr>
            <a:r>
              <a:rPr lang="en-GB" dirty="0"/>
              <a:t>to the Olympic ‘dream</a:t>
            </a:r>
            <a:r>
              <a:rPr lang="en-GB" dirty="0" smtClean="0"/>
              <a:t>’. (</a:t>
            </a:r>
            <a:r>
              <a:rPr lang="en-GB" dirty="0" err="1" smtClean="0"/>
              <a:t>Kanderee</a:t>
            </a:r>
            <a:r>
              <a:rPr lang="en-GB" dirty="0" smtClean="0"/>
              <a:t>, 2014- see MOLE)</a:t>
            </a:r>
            <a:endParaRPr lang="en-GB" dirty="0"/>
          </a:p>
        </p:txBody>
      </p:sp>
    </p:spTree>
    <p:extLst>
      <p:ext uri="{BB962C8B-B14F-4D97-AF65-F5344CB8AC3E}">
        <p14:creationId xmlns:p14="http://schemas.microsoft.com/office/powerpoint/2010/main" val="4200937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r>
              <a:rPr lang="en-GB" altLang="en-US" smtClean="0"/>
              <a:t>Impacts of mega events</a:t>
            </a:r>
          </a:p>
        </p:txBody>
      </p:sp>
      <p:sp>
        <p:nvSpPr>
          <p:cNvPr id="153603" name="Rectangle 3"/>
          <p:cNvSpPr>
            <a:spLocks noGrp="1" noChangeArrowheads="1"/>
          </p:cNvSpPr>
          <p:nvPr>
            <p:ph type="body" idx="1"/>
          </p:nvPr>
        </p:nvSpPr>
        <p:spPr/>
        <p:txBody>
          <a:bodyPr>
            <a:normAutofit lnSpcReduction="10000"/>
          </a:bodyPr>
          <a:lstStyle/>
          <a:p>
            <a:pPr eaLnBrk="1" hangingPunct="1">
              <a:lnSpc>
                <a:spcPct val="90000"/>
              </a:lnSpc>
              <a:spcBef>
                <a:spcPct val="35000"/>
              </a:spcBef>
            </a:pPr>
            <a:r>
              <a:rPr lang="pt-PT" altLang="en-US" sz="2400" smtClean="0"/>
              <a:t>Psychological impacts</a:t>
            </a:r>
          </a:p>
          <a:p>
            <a:pPr lvl="1" eaLnBrk="1" hangingPunct="1">
              <a:lnSpc>
                <a:spcPct val="90000"/>
              </a:lnSpc>
              <a:spcBef>
                <a:spcPct val="35000"/>
              </a:spcBef>
            </a:pPr>
            <a:r>
              <a:rPr lang="pt-PT" altLang="en-US" sz="2000" smtClean="0"/>
              <a:t>How residents and businesses feel about their locations before, during and after the event</a:t>
            </a:r>
          </a:p>
          <a:p>
            <a:pPr lvl="2" eaLnBrk="1" hangingPunct="1">
              <a:lnSpc>
                <a:spcPct val="90000"/>
              </a:lnSpc>
              <a:spcBef>
                <a:spcPct val="35000"/>
              </a:spcBef>
            </a:pPr>
            <a:r>
              <a:rPr lang="pt-PT" altLang="en-US" sz="1800" smtClean="0"/>
              <a:t>Prestige and hospitality</a:t>
            </a:r>
          </a:p>
          <a:p>
            <a:pPr eaLnBrk="1" hangingPunct="1">
              <a:lnSpc>
                <a:spcPct val="90000"/>
              </a:lnSpc>
              <a:spcBef>
                <a:spcPct val="35000"/>
              </a:spcBef>
            </a:pPr>
            <a:r>
              <a:rPr lang="pt-PT" altLang="en-US" sz="2400" smtClean="0"/>
              <a:t>Political/administrative impacts</a:t>
            </a:r>
          </a:p>
          <a:p>
            <a:pPr lvl="1" eaLnBrk="1" hangingPunct="1">
              <a:lnSpc>
                <a:spcPct val="90000"/>
              </a:lnSpc>
              <a:spcBef>
                <a:spcPct val="35000"/>
              </a:spcBef>
            </a:pPr>
            <a:r>
              <a:rPr lang="pt-PT" altLang="en-US" sz="2000" smtClean="0"/>
              <a:t>Political aims of mega-events</a:t>
            </a:r>
          </a:p>
          <a:p>
            <a:pPr lvl="2" eaLnBrk="1" hangingPunct="1">
              <a:lnSpc>
                <a:spcPct val="90000"/>
              </a:lnSpc>
              <a:spcBef>
                <a:spcPct val="35000"/>
              </a:spcBef>
            </a:pPr>
            <a:r>
              <a:rPr lang="pt-PT" altLang="en-US" sz="1800" smtClean="0"/>
              <a:t>Strenghtening of ideologies </a:t>
            </a:r>
          </a:p>
          <a:p>
            <a:pPr lvl="2" eaLnBrk="1" hangingPunct="1">
              <a:lnSpc>
                <a:spcPct val="90000"/>
              </a:lnSpc>
              <a:spcBef>
                <a:spcPct val="35000"/>
              </a:spcBef>
            </a:pPr>
            <a:r>
              <a:rPr lang="pt-PT" altLang="en-US" sz="1800" smtClean="0"/>
              <a:t>Promotion of individual interests</a:t>
            </a:r>
          </a:p>
          <a:p>
            <a:pPr lvl="1" eaLnBrk="1" hangingPunct="1">
              <a:lnSpc>
                <a:spcPct val="90000"/>
              </a:lnSpc>
              <a:spcBef>
                <a:spcPct val="35000"/>
              </a:spcBef>
            </a:pPr>
            <a:r>
              <a:rPr lang="pt-PT" altLang="en-US" sz="2000" smtClean="0"/>
              <a:t>Processes and structures</a:t>
            </a:r>
          </a:p>
          <a:p>
            <a:pPr lvl="2" eaLnBrk="1" hangingPunct="1">
              <a:lnSpc>
                <a:spcPct val="90000"/>
              </a:lnSpc>
              <a:spcBef>
                <a:spcPct val="35000"/>
              </a:spcBef>
            </a:pPr>
            <a:r>
              <a:rPr lang="pt-PT" altLang="en-US" sz="1800" smtClean="0"/>
              <a:t>Businesses</a:t>
            </a:r>
          </a:p>
          <a:p>
            <a:pPr lvl="2" eaLnBrk="1" hangingPunct="1">
              <a:lnSpc>
                <a:spcPct val="90000"/>
              </a:lnSpc>
              <a:spcBef>
                <a:spcPct val="35000"/>
              </a:spcBef>
            </a:pPr>
            <a:r>
              <a:rPr lang="pt-PT" altLang="en-US" sz="1800" smtClean="0"/>
              <a:t>Cities</a:t>
            </a:r>
          </a:p>
          <a:p>
            <a:pPr lvl="2" eaLnBrk="1" hangingPunct="1">
              <a:lnSpc>
                <a:spcPct val="90000"/>
              </a:lnSpc>
              <a:spcBef>
                <a:spcPct val="35000"/>
              </a:spcBef>
            </a:pPr>
            <a:r>
              <a:rPr lang="pt-PT" altLang="en-US" sz="1800" smtClean="0"/>
              <a:t>Regions</a:t>
            </a:r>
          </a:p>
          <a:p>
            <a:pPr lvl="2" eaLnBrk="1" hangingPunct="1">
              <a:lnSpc>
                <a:spcPct val="90000"/>
              </a:lnSpc>
              <a:spcBef>
                <a:spcPct val="35000"/>
              </a:spcBef>
            </a:pPr>
            <a:r>
              <a:rPr lang="pt-PT" altLang="en-US" sz="1800" smtClean="0"/>
              <a:t>Nations</a:t>
            </a:r>
          </a:p>
          <a:p>
            <a:pPr eaLnBrk="1" hangingPunct="1">
              <a:lnSpc>
                <a:spcPct val="90000"/>
              </a:lnSpc>
            </a:pPr>
            <a:endParaRPr lang="en-GB" altLang="en-US" sz="2800" smtClean="0"/>
          </a:p>
        </p:txBody>
      </p:sp>
    </p:spTree>
    <p:extLst>
      <p:ext uri="{BB962C8B-B14F-4D97-AF65-F5344CB8AC3E}">
        <p14:creationId xmlns:p14="http://schemas.microsoft.com/office/powerpoint/2010/main" val="354000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r>
              <a:rPr lang="pt-PT" altLang="en-US" sz="4000" smtClean="0"/>
              <a:t>Tourism impacts</a:t>
            </a:r>
            <a:endParaRPr lang="en-GB" altLang="en-US" sz="4000" smtClean="0"/>
          </a:p>
        </p:txBody>
      </p:sp>
      <p:sp>
        <p:nvSpPr>
          <p:cNvPr id="154627" name="Rectangle 3"/>
          <p:cNvSpPr>
            <a:spLocks noGrp="1" noChangeArrowheads="1"/>
          </p:cNvSpPr>
          <p:nvPr>
            <p:ph type="body" idx="1"/>
          </p:nvPr>
        </p:nvSpPr>
        <p:spPr/>
        <p:txBody>
          <a:bodyPr/>
          <a:lstStyle/>
          <a:p>
            <a:pPr eaLnBrk="1" hangingPunct="1">
              <a:lnSpc>
                <a:spcPct val="90000"/>
              </a:lnSpc>
              <a:spcBef>
                <a:spcPct val="30000"/>
              </a:spcBef>
            </a:pPr>
            <a:endParaRPr lang="pt-PT" altLang="en-US" sz="2800" smtClean="0"/>
          </a:p>
          <a:p>
            <a:pPr lvl="1" eaLnBrk="1" hangingPunct="1">
              <a:lnSpc>
                <a:spcPct val="90000"/>
              </a:lnSpc>
              <a:spcBef>
                <a:spcPct val="30000"/>
              </a:spcBef>
            </a:pPr>
            <a:r>
              <a:rPr lang="pt-PT" altLang="en-US" sz="2400" smtClean="0"/>
              <a:t>Visitor expenditure </a:t>
            </a:r>
          </a:p>
          <a:p>
            <a:pPr lvl="1" eaLnBrk="1" hangingPunct="1">
              <a:lnSpc>
                <a:spcPct val="90000"/>
              </a:lnSpc>
              <a:spcBef>
                <a:spcPct val="45000"/>
              </a:spcBef>
            </a:pPr>
            <a:r>
              <a:rPr lang="pt-PT" altLang="en-US" sz="2400" smtClean="0"/>
              <a:t>Publicity, leading to heightened awareness and more positive image</a:t>
            </a:r>
          </a:p>
          <a:p>
            <a:pPr lvl="2" eaLnBrk="1" hangingPunct="1">
              <a:lnSpc>
                <a:spcPct val="90000"/>
              </a:lnSpc>
              <a:spcBef>
                <a:spcPct val="30000"/>
              </a:spcBef>
            </a:pPr>
            <a:r>
              <a:rPr lang="pt-PT" altLang="en-US" sz="2000" smtClean="0"/>
              <a:t>Image is affected not only by the event period but since the bidding process</a:t>
            </a:r>
          </a:p>
          <a:p>
            <a:pPr lvl="1" eaLnBrk="1" hangingPunct="1">
              <a:lnSpc>
                <a:spcPct val="90000"/>
              </a:lnSpc>
              <a:spcBef>
                <a:spcPct val="30000"/>
              </a:spcBef>
            </a:pPr>
            <a:r>
              <a:rPr lang="pt-PT" altLang="en-US" sz="2400" smtClean="0"/>
              <a:t>Tourist volumes</a:t>
            </a:r>
          </a:p>
          <a:p>
            <a:pPr lvl="1" eaLnBrk="1" hangingPunct="1">
              <a:lnSpc>
                <a:spcPct val="90000"/>
              </a:lnSpc>
              <a:spcBef>
                <a:spcPct val="45000"/>
              </a:spcBef>
            </a:pPr>
            <a:r>
              <a:rPr lang="pt-PT" altLang="en-US" sz="2400" smtClean="0"/>
              <a:t>Infrastructural developments</a:t>
            </a:r>
          </a:p>
          <a:p>
            <a:pPr lvl="1" eaLnBrk="1" hangingPunct="1">
              <a:lnSpc>
                <a:spcPct val="90000"/>
              </a:lnSpc>
              <a:spcBef>
                <a:spcPct val="45000"/>
              </a:spcBef>
            </a:pPr>
            <a:r>
              <a:rPr lang="pt-PT" altLang="en-US" sz="2400" smtClean="0"/>
              <a:t>Organisational developments</a:t>
            </a:r>
          </a:p>
          <a:p>
            <a:pPr eaLnBrk="1" hangingPunct="1">
              <a:lnSpc>
                <a:spcPct val="90000"/>
              </a:lnSpc>
            </a:pPr>
            <a:endParaRPr lang="en-GB" altLang="en-US" smtClean="0"/>
          </a:p>
        </p:txBody>
      </p:sp>
    </p:spTree>
    <p:extLst>
      <p:ext uri="{BB962C8B-B14F-4D97-AF65-F5344CB8AC3E}">
        <p14:creationId xmlns:p14="http://schemas.microsoft.com/office/powerpoint/2010/main" val="2312544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Entering other worlds</a:t>
            </a:r>
            <a:endParaRPr lang="en-GB" dirty="0"/>
          </a:p>
        </p:txBody>
      </p:sp>
      <p:sp>
        <p:nvSpPr>
          <p:cNvPr id="5" name="Content Placeholder 4"/>
          <p:cNvSpPr>
            <a:spLocks noGrp="1"/>
          </p:cNvSpPr>
          <p:nvPr>
            <p:ph sz="half" idx="2"/>
          </p:nvPr>
        </p:nvSpPr>
        <p:spPr/>
        <p:txBody>
          <a:bodyPr/>
          <a:lstStyle/>
          <a:p>
            <a:endParaRPr lang="en-GB"/>
          </a:p>
        </p:txBody>
      </p:sp>
      <p:pic>
        <p:nvPicPr>
          <p:cNvPr id="10243" name="Picture 3" descr="C:\Users\Liz Carnegie\Desktop\disneyland-1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8064896" cy="48245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Liz Carnegie\Desktop\las-vegas-show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520" y="0"/>
            <a:ext cx="92955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421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normAutofit fontScale="90000"/>
          </a:bodyPr>
          <a:lstStyle/>
          <a:p>
            <a:pPr eaLnBrk="1" hangingPunct="1"/>
            <a:r>
              <a:rPr lang="pt-PT" altLang="en-US" sz="4000" smtClean="0"/>
              <a:t>National</a:t>
            </a:r>
            <a:br>
              <a:rPr lang="pt-PT" altLang="en-US" sz="4000" smtClean="0"/>
            </a:br>
            <a:endParaRPr lang="en-GB" altLang="en-US" sz="4000" smtClean="0"/>
          </a:p>
        </p:txBody>
      </p:sp>
      <p:sp>
        <p:nvSpPr>
          <p:cNvPr id="155651" name="Rectangle 3"/>
          <p:cNvSpPr>
            <a:spLocks noGrp="1" noChangeArrowheads="1"/>
          </p:cNvSpPr>
          <p:nvPr>
            <p:ph type="body" sz="half" idx="1"/>
          </p:nvPr>
        </p:nvSpPr>
        <p:spPr>
          <a:xfrm>
            <a:off x="457200" y="1752600"/>
            <a:ext cx="3657600" cy="4572000"/>
          </a:xfrm>
        </p:spPr>
        <p:txBody>
          <a:bodyPr/>
          <a:lstStyle/>
          <a:p>
            <a:pPr lvl="1" eaLnBrk="1" hangingPunct="1">
              <a:lnSpc>
                <a:spcPct val="90000"/>
              </a:lnSpc>
              <a:spcBef>
                <a:spcPct val="75000"/>
              </a:spcBef>
            </a:pPr>
            <a:r>
              <a:rPr lang="pt-PT" altLang="en-US" sz="2000" smtClean="0"/>
              <a:t>Political stability</a:t>
            </a:r>
          </a:p>
          <a:p>
            <a:pPr lvl="1" eaLnBrk="1" hangingPunct="1">
              <a:lnSpc>
                <a:spcPct val="90000"/>
              </a:lnSpc>
              <a:spcBef>
                <a:spcPct val="75000"/>
              </a:spcBef>
            </a:pPr>
            <a:r>
              <a:rPr lang="pt-PT" altLang="en-US" sz="2000" smtClean="0"/>
              <a:t>EU membership and need for affirmation</a:t>
            </a:r>
          </a:p>
          <a:p>
            <a:pPr lvl="1" eaLnBrk="1" hangingPunct="1">
              <a:lnSpc>
                <a:spcPct val="90000"/>
              </a:lnSpc>
              <a:spcBef>
                <a:spcPct val="75000"/>
              </a:spcBef>
            </a:pPr>
            <a:r>
              <a:rPr lang="pt-PT" altLang="en-US" sz="2000" smtClean="0"/>
              <a:t>Funds from EU development programs available </a:t>
            </a:r>
          </a:p>
          <a:p>
            <a:pPr lvl="1" eaLnBrk="1" hangingPunct="1">
              <a:lnSpc>
                <a:spcPct val="90000"/>
              </a:lnSpc>
              <a:spcBef>
                <a:spcPct val="75000"/>
              </a:spcBef>
            </a:pPr>
            <a:r>
              <a:rPr lang="pt-PT" altLang="en-US" sz="2000" smtClean="0"/>
              <a:t>Need for an economic boost</a:t>
            </a:r>
          </a:p>
          <a:p>
            <a:pPr lvl="1" eaLnBrk="1" hangingPunct="1">
              <a:lnSpc>
                <a:spcPct val="90000"/>
              </a:lnSpc>
              <a:spcBef>
                <a:spcPct val="75000"/>
              </a:spcBef>
            </a:pPr>
            <a:r>
              <a:rPr lang="pt-PT" altLang="en-US" sz="2000" smtClean="0"/>
              <a:t>Move from industrial to service economy</a:t>
            </a:r>
          </a:p>
          <a:p>
            <a:pPr lvl="1" eaLnBrk="1" hangingPunct="1">
              <a:lnSpc>
                <a:spcPct val="90000"/>
              </a:lnSpc>
              <a:spcBef>
                <a:spcPct val="75000"/>
              </a:spcBef>
            </a:pPr>
            <a:r>
              <a:rPr lang="pt-PT" altLang="en-US" sz="2000" smtClean="0"/>
              <a:t>Enhance </a:t>
            </a:r>
            <a:r>
              <a:rPr lang="pt-PT" altLang="en-US" sz="2000" smtClean="0">
                <a:latin typeface="Times New Roman" pitchFamily="18" charset="0"/>
              </a:rPr>
              <a:t>‘</a:t>
            </a:r>
            <a:r>
              <a:rPr lang="pt-PT" altLang="en-US" sz="2000" smtClean="0"/>
              <a:t>proud</a:t>
            </a:r>
            <a:r>
              <a:rPr lang="pt-PT" altLang="en-US" sz="2000" smtClean="0">
                <a:latin typeface="Times New Roman" pitchFamily="18" charset="0"/>
              </a:rPr>
              <a:t>’</a:t>
            </a:r>
            <a:r>
              <a:rPr lang="pt-PT" altLang="en-US" sz="2000" smtClean="0"/>
              <a:t> and confidence levels</a:t>
            </a:r>
          </a:p>
          <a:p>
            <a:pPr eaLnBrk="1" hangingPunct="1">
              <a:lnSpc>
                <a:spcPct val="90000"/>
              </a:lnSpc>
            </a:pPr>
            <a:endParaRPr lang="en-GB" altLang="en-US" sz="2000" smtClean="0"/>
          </a:p>
        </p:txBody>
      </p:sp>
      <p:pic>
        <p:nvPicPr>
          <p:cNvPr id="155652" name="Picture 7" descr="C:\Documents and Settings\la81\Application Data\Microsoft\Media Catalog\foto_acquamatrix_1.gif"/>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48200" y="2935288"/>
            <a:ext cx="3810000" cy="2540000"/>
          </a:xfrm>
        </p:spPr>
      </p:pic>
    </p:spTree>
    <p:extLst>
      <p:ext uri="{BB962C8B-B14F-4D97-AF65-F5344CB8AC3E}">
        <p14:creationId xmlns:p14="http://schemas.microsoft.com/office/powerpoint/2010/main" val="1153034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r>
              <a:rPr lang="pt-PT" altLang="en-US" sz="4000" smtClean="0"/>
              <a:t>Local</a:t>
            </a:r>
            <a:endParaRPr lang="en-GB" altLang="en-US" sz="4000" smtClean="0"/>
          </a:p>
        </p:txBody>
      </p:sp>
      <p:sp>
        <p:nvSpPr>
          <p:cNvPr id="156675" name="Rectangle 3"/>
          <p:cNvSpPr>
            <a:spLocks noGrp="1" noChangeArrowheads="1"/>
          </p:cNvSpPr>
          <p:nvPr>
            <p:ph type="body" idx="1"/>
          </p:nvPr>
        </p:nvSpPr>
        <p:spPr/>
        <p:txBody>
          <a:bodyPr/>
          <a:lstStyle/>
          <a:p>
            <a:pPr eaLnBrk="1" hangingPunct="1">
              <a:lnSpc>
                <a:spcPct val="90000"/>
              </a:lnSpc>
              <a:spcBef>
                <a:spcPct val="50000"/>
              </a:spcBef>
            </a:pPr>
            <a:r>
              <a:rPr lang="pt-PT" altLang="en-US" sz="2400" smtClean="0"/>
              <a:t>Poor infrastructure</a:t>
            </a:r>
          </a:p>
          <a:p>
            <a:pPr lvl="1" eaLnBrk="1" hangingPunct="1">
              <a:lnSpc>
                <a:spcPct val="90000"/>
              </a:lnSpc>
              <a:spcBef>
                <a:spcPct val="50000"/>
              </a:spcBef>
            </a:pPr>
            <a:r>
              <a:rPr lang="pt-PT" altLang="en-US" sz="2000" smtClean="0"/>
              <a:t>Major areas with declined industrial structure</a:t>
            </a:r>
          </a:p>
          <a:p>
            <a:pPr lvl="1" eaLnBrk="1" hangingPunct="1">
              <a:lnSpc>
                <a:spcPct val="90000"/>
              </a:lnSpc>
              <a:spcBef>
                <a:spcPct val="50000"/>
              </a:spcBef>
            </a:pPr>
            <a:r>
              <a:rPr lang="pt-PT" altLang="en-US" sz="2000" smtClean="0"/>
              <a:t>Concentration of the service sector in the city centre </a:t>
            </a:r>
          </a:p>
          <a:p>
            <a:pPr lvl="1" eaLnBrk="1" hangingPunct="1">
              <a:lnSpc>
                <a:spcPct val="90000"/>
              </a:lnSpc>
              <a:spcBef>
                <a:spcPct val="50000"/>
              </a:spcBef>
            </a:pPr>
            <a:r>
              <a:rPr lang="pt-PT" altLang="en-US" sz="2000" smtClean="0"/>
              <a:t>Inbalance between east and west</a:t>
            </a:r>
          </a:p>
          <a:p>
            <a:pPr lvl="1" eaLnBrk="1" hangingPunct="1">
              <a:lnSpc>
                <a:spcPct val="90000"/>
              </a:lnSpc>
              <a:spcBef>
                <a:spcPct val="50000"/>
              </a:spcBef>
            </a:pPr>
            <a:r>
              <a:rPr lang="pt-PT" altLang="en-US" sz="2000" smtClean="0"/>
              <a:t>Erosion of the relationship between the city and the river</a:t>
            </a:r>
          </a:p>
          <a:p>
            <a:pPr lvl="1" eaLnBrk="1" hangingPunct="1">
              <a:lnSpc>
                <a:spcPct val="90000"/>
              </a:lnSpc>
              <a:spcBef>
                <a:spcPct val="50000"/>
              </a:spcBef>
            </a:pPr>
            <a:r>
              <a:rPr lang="pt-PT" altLang="en-US" sz="2000" smtClean="0"/>
              <a:t>Decrease in quality of life </a:t>
            </a:r>
          </a:p>
          <a:p>
            <a:pPr lvl="1" eaLnBrk="1" hangingPunct="1">
              <a:lnSpc>
                <a:spcPct val="90000"/>
              </a:lnSpc>
              <a:spcBef>
                <a:spcPct val="50000"/>
              </a:spcBef>
            </a:pPr>
            <a:r>
              <a:rPr lang="pt-PT" altLang="en-US" sz="2000" smtClean="0"/>
              <a:t>Desertification of many old neighbourwoods </a:t>
            </a:r>
          </a:p>
          <a:p>
            <a:pPr lvl="1" eaLnBrk="1" hangingPunct="1">
              <a:lnSpc>
                <a:spcPct val="90000"/>
              </a:lnSpc>
              <a:spcBef>
                <a:spcPct val="50000"/>
              </a:spcBef>
            </a:pPr>
            <a:r>
              <a:rPr lang="pt-PT" altLang="en-US" sz="2000" smtClean="0"/>
              <a:t>Young middle class leaving the city</a:t>
            </a:r>
          </a:p>
          <a:p>
            <a:pPr lvl="1" eaLnBrk="1" hangingPunct="1">
              <a:lnSpc>
                <a:spcPct val="90000"/>
              </a:lnSpc>
              <a:spcBef>
                <a:spcPct val="50000"/>
              </a:spcBef>
            </a:pPr>
            <a:r>
              <a:rPr lang="pt-PT" altLang="en-US" sz="2000" smtClean="0"/>
              <a:t>Lisbon lost 1/3 of its population since 1970 due to sub-urbanisation</a:t>
            </a:r>
          </a:p>
          <a:p>
            <a:pPr eaLnBrk="1" hangingPunct="1">
              <a:lnSpc>
                <a:spcPct val="90000"/>
              </a:lnSpc>
            </a:pPr>
            <a:endParaRPr lang="en-GB" altLang="en-US" sz="2800" smtClean="0"/>
          </a:p>
        </p:txBody>
      </p:sp>
    </p:spTree>
    <p:extLst>
      <p:ext uri="{BB962C8B-B14F-4D97-AF65-F5344CB8AC3E}">
        <p14:creationId xmlns:p14="http://schemas.microsoft.com/office/powerpoint/2010/main" val="21949559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en-GB" altLang="en-US" smtClean="0"/>
              <a:t>Negative affects on communities</a:t>
            </a:r>
          </a:p>
        </p:txBody>
      </p:sp>
      <p:sp>
        <p:nvSpPr>
          <p:cNvPr id="114691" name="Rectangle 3"/>
          <p:cNvSpPr>
            <a:spLocks noGrp="1" noChangeArrowheads="1"/>
          </p:cNvSpPr>
          <p:nvPr>
            <p:ph type="body" idx="1"/>
          </p:nvPr>
        </p:nvSpPr>
        <p:spPr/>
        <p:txBody>
          <a:bodyPr/>
          <a:lstStyle/>
          <a:p>
            <a:pPr eaLnBrk="1" hangingPunct="1">
              <a:lnSpc>
                <a:spcPct val="80000"/>
              </a:lnSpc>
            </a:pPr>
            <a:r>
              <a:rPr lang="en-GB" altLang="en-US" sz="2800" smtClean="0"/>
              <a:t>Can alienate community</a:t>
            </a:r>
          </a:p>
          <a:p>
            <a:pPr eaLnBrk="1" hangingPunct="1">
              <a:lnSpc>
                <a:spcPct val="80000"/>
              </a:lnSpc>
            </a:pPr>
            <a:r>
              <a:rPr lang="en-GB" altLang="en-US" sz="2800" smtClean="0"/>
              <a:t>Manipulation of community</a:t>
            </a:r>
          </a:p>
          <a:p>
            <a:pPr eaLnBrk="1" hangingPunct="1">
              <a:lnSpc>
                <a:spcPct val="80000"/>
              </a:lnSpc>
            </a:pPr>
            <a:r>
              <a:rPr lang="en-GB" altLang="en-US" sz="2800" smtClean="0"/>
              <a:t>Can create negative or false community image </a:t>
            </a:r>
          </a:p>
          <a:p>
            <a:pPr eaLnBrk="1" hangingPunct="1">
              <a:lnSpc>
                <a:spcPct val="80000"/>
              </a:lnSpc>
            </a:pPr>
            <a:r>
              <a:rPr lang="en-GB" altLang="en-US" sz="2800" smtClean="0"/>
              <a:t>Bad behaviour</a:t>
            </a:r>
          </a:p>
          <a:p>
            <a:pPr eaLnBrk="1" hangingPunct="1">
              <a:lnSpc>
                <a:spcPct val="80000"/>
              </a:lnSpc>
            </a:pPr>
            <a:r>
              <a:rPr lang="en-GB" altLang="en-US" sz="2800" smtClean="0"/>
              <a:t>Substance abuse</a:t>
            </a:r>
          </a:p>
          <a:p>
            <a:pPr eaLnBrk="1" hangingPunct="1">
              <a:lnSpc>
                <a:spcPct val="80000"/>
              </a:lnSpc>
            </a:pPr>
            <a:r>
              <a:rPr lang="en-GB" altLang="en-US" sz="2800" smtClean="0"/>
              <a:t>Loss of or restricted access to amenities for host community (adapted from Hall 1989)</a:t>
            </a:r>
          </a:p>
          <a:p>
            <a:pPr eaLnBrk="1" hangingPunct="1">
              <a:lnSpc>
                <a:spcPct val="80000"/>
              </a:lnSpc>
            </a:pPr>
            <a:endParaRPr lang="en-GB" altLang="en-US" sz="2800" smtClean="0"/>
          </a:p>
          <a:p>
            <a:pPr eaLnBrk="1" hangingPunct="1"/>
            <a:endParaRPr lang="en-GB" altLang="en-US" smtClean="0"/>
          </a:p>
        </p:txBody>
      </p:sp>
    </p:spTree>
    <p:extLst>
      <p:ext uri="{BB962C8B-B14F-4D97-AF65-F5344CB8AC3E}">
        <p14:creationId xmlns:p14="http://schemas.microsoft.com/office/powerpoint/2010/main" val="12871767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iz Carnegie\Desktop\l11_00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0"/>
            <a:ext cx="952529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3256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GB" altLang="en-US" dirty="0" smtClean="0"/>
              <a:t>Festivals as Cultural Performance</a:t>
            </a:r>
          </a:p>
        </p:txBody>
      </p:sp>
      <p:sp>
        <p:nvSpPr>
          <p:cNvPr id="86019" name="Rectangle 3"/>
          <p:cNvSpPr>
            <a:spLocks noGrp="1" noChangeArrowheads="1"/>
          </p:cNvSpPr>
          <p:nvPr>
            <p:ph type="body" sz="half" idx="1"/>
          </p:nvPr>
        </p:nvSpPr>
        <p:spPr/>
        <p:txBody>
          <a:bodyPr/>
          <a:lstStyle/>
          <a:p>
            <a:pPr eaLnBrk="1" hangingPunct="1">
              <a:lnSpc>
                <a:spcPct val="90000"/>
              </a:lnSpc>
            </a:pPr>
            <a:r>
              <a:rPr lang="en-GB" altLang="en-US" sz="2400" dirty="0" smtClean="0"/>
              <a:t>Festivals are cultural performances</a:t>
            </a:r>
            <a:r>
              <a:rPr lang="en-GB" altLang="en-US" sz="2400" dirty="0" smtClean="0">
                <a:latin typeface="Times New Roman" pitchFamily="18" charset="0"/>
              </a:rPr>
              <a:t>…</a:t>
            </a:r>
          </a:p>
          <a:p>
            <a:pPr eaLnBrk="1" hangingPunct="1">
              <a:lnSpc>
                <a:spcPct val="90000"/>
              </a:lnSpc>
            </a:pPr>
            <a:r>
              <a:rPr lang="en-GB" altLang="en-US" sz="2400" dirty="0" smtClean="0"/>
              <a:t>entrepreneurs often take local festivals</a:t>
            </a:r>
          </a:p>
          <a:p>
            <a:pPr eaLnBrk="1" hangingPunct="1">
              <a:lnSpc>
                <a:spcPct val="90000"/>
              </a:lnSpc>
            </a:pPr>
            <a:r>
              <a:rPr lang="en-GB" altLang="en-US" sz="2400" dirty="0" smtClean="0"/>
              <a:t>They become more profitable</a:t>
            </a:r>
          </a:p>
          <a:p>
            <a:pPr eaLnBrk="1" hangingPunct="1">
              <a:lnSpc>
                <a:spcPct val="90000"/>
              </a:lnSpc>
            </a:pPr>
            <a:r>
              <a:rPr lang="en-GB" altLang="en-US" sz="2400" dirty="0" smtClean="0"/>
              <a:t>Restrict tourist access to off limits </a:t>
            </a:r>
          </a:p>
          <a:p>
            <a:pPr eaLnBrk="1" hangingPunct="1">
              <a:lnSpc>
                <a:spcPct val="90000"/>
              </a:lnSpc>
            </a:pPr>
            <a:r>
              <a:rPr lang="en-GB" altLang="en-US" sz="2400" dirty="0" smtClean="0"/>
              <a:t>Major growth since the 1950</a:t>
            </a:r>
            <a:r>
              <a:rPr lang="en-GB" altLang="en-US" sz="2400" dirty="0" smtClean="0">
                <a:latin typeface="Times New Roman" pitchFamily="18" charset="0"/>
              </a:rPr>
              <a:t>’</a:t>
            </a:r>
            <a:r>
              <a:rPr lang="en-GB" altLang="en-US" sz="2400" dirty="0" smtClean="0"/>
              <a:t>s and boom of mass tourism (</a:t>
            </a:r>
            <a:r>
              <a:rPr lang="en-GB" altLang="en-US" sz="2400" dirty="0" err="1" smtClean="0"/>
              <a:t>Kirshenblatt-Gimblett</a:t>
            </a:r>
            <a:r>
              <a:rPr lang="en-GB" altLang="en-US" sz="2400" dirty="0" smtClean="0"/>
              <a:t> 1998)</a:t>
            </a:r>
          </a:p>
        </p:txBody>
      </p:sp>
      <p:pic>
        <p:nvPicPr>
          <p:cNvPr id="86020" name="Picture 4" descr="C:\Documents and Settings\la81\Desktop\lq.dq.zulus.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355976" y="1772816"/>
            <a:ext cx="4596235" cy="41764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150674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8313" y="260350"/>
            <a:ext cx="8229600" cy="1143000"/>
          </a:xfrm>
        </p:spPr>
        <p:txBody>
          <a:bodyPr/>
          <a:lstStyle/>
          <a:p>
            <a:pPr eaLnBrk="1" hangingPunct="1"/>
            <a:r>
              <a:rPr lang="en-GB" altLang="en-US" smtClean="0"/>
              <a:t>Exoticised ‘other’</a:t>
            </a:r>
          </a:p>
        </p:txBody>
      </p:sp>
      <p:sp>
        <p:nvSpPr>
          <p:cNvPr id="35843" name="Rectangle 3"/>
          <p:cNvSpPr>
            <a:spLocks noGrp="1" noChangeArrowheads="1"/>
          </p:cNvSpPr>
          <p:nvPr>
            <p:ph type="body" sz="half" idx="1"/>
          </p:nvPr>
        </p:nvSpPr>
        <p:spPr>
          <a:xfrm>
            <a:off x="539552" y="1700213"/>
            <a:ext cx="3956248" cy="4425950"/>
          </a:xfrm>
        </p:spPr>
        <p:txBody>
          <a:bodyPr/>
          <a:lstStyle/>
          <a:p>
            <a:pPr eaLnBrk="1" hangingPunct="1">
              <a:lnSpc>
                <a:spcPct val="90000"/>
              </a:lnSpc>
            </a:pPr>
            <a:r>
              <a:rPr lang="en-GB" altLang="en-US" sz="2400" dirty="0" smtClean="0"/>
              <a:t>‘all but extinct cultures are </a:t>
            </a:r>
            <a:r>
              <a:rPr lang="en-GB" altLang="en-US" sz="2400" dirty="0" err="1" smtClean="0"/>
              <a:t>exoticised</a:t>
            </a:r>
            <a:r>
              <a:rPr lang="en-GB" altLang="en-US" sz="2400" dirty="0" smtClean="0"/>
              <a:t> and felt to contain people with ‘ancient’ or ‘original’ sacred knowledge that can be taught transferred and experienced.’ (</a:t>
            </a:r>
            <a:r>
              <a:rPr lang="en-GB" altLang="en-US" sz="2400" dirty="0" err="1" smtClean="0"/>
              <a:t>Schechner</a:t>
            </a:r>
            <a:r>
              <a:rPr lang="en-GB" altLang="en-US" sz="2400" dirty="0" smtClean="0"/>
              <a:t> (1993)</a:t>
            </a:r>
          </a:p>
          <a:p>
            <a:pPr eaLnBrk="1" hangingPunct="1">
              <a:lnSpc>
                <a:spcPct val="90000"/>
              </a:lnSpc>
            </a:pPr>
            <a:endParaRPr lang="en-GB" altLang="en-US" sz="2400" dirty="0" smtClean="0"/>
          </a:p>
          <a:p>
            <a:pPr eaLnBrk="1" hangingPunct="1">
              <a:lnSpc>
                <a:spcPct val="90000"/>
              </a:lnSpc>
            </a:pPr>
            <a:endParaRPr lang="en-GB" altLang="en-US" sz="2400" dirty="0" smtClean="0"/>
          </a:p>
        </p:txBody>
      </p:sp>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1557338"/>
            <a:ext cx="333375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51890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Performing cultures</a:t>
            </a:r>
            <a:endParaRPr lang="en-GB" dirty="0"/>
          </a:p>
        </p:txBody>
      </p:sp>
      <p:sp>
        <p:nvSpPr>
          <p:cNvPr id="3" name="Text Placeholder 2"/>
          <p:cNvSpPr>
            <a:spLocks noGrp="1"/>
          </p:cNvSpPr>
          <p:nvPr>
            <p:ph type="body" sz="half" idx="1"/>
          </p:nvPr>
        </p:nvSpPr>
        <p:spPr/>
        <p:txBody>
          <a:bodyPr>
            <a:normAutofit fontScale="92500" lnSpcReduction="20000"/>
          </a:bodyPr>
          <a:lstStyle/>
          <a:p>
            <a:r>
              <a:rPr lang="en-GB" altLang="en-US" dirty="0" smtClean="0"/>
              <a:t>Tourism gives tribalism and colonialism a second life by bringing them back as representations of themselves and circulating them within an economy of performance. Bruner and (</a:t>
            </a:r>
            <a:r>
              <a:rPr lang="en-GB" altLang="en-US" dirty="0" err="1" smtClean="0"/>
              <a:t>Kirshenblatt-Gimblett</a:t>
            </a:r>
            <a:r>
              <a:rPr lang="en-GB" altLang="en-US" dirty="0" smtClean="0"/>
              <a:t> 1994)</a:t>
            </a:r>
          </a:p>
          <a:p>
            <a:endParaRPr lang="en-GB" dirty="0"/>
          </a:p>
        </p:txBody>
      </p:sp>
      <p:pic>
        <p:nvPicPr>
          <p:cNvPr id="18434" name="Picture 2" descr="C:\Users\Liz Carnegie\Desktop\181570009.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bwMode="auto">
          <a:xfrm>
            <a:off x="4644008" y="2420888"/>
            <a:ext cx="3923028" cy="2429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6429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n-GB" altLang="en-US" smtClean="0"/>
              <a:t>Cultural festivals and the touristic experience</a:t>
            </a:r>
          </a:p>
        </p:txBody>
      </p:sp>
      <p:sp>
        <p:nvSpPr>
          <p:cNvPr id="17411" name="Rectangle 3"/>
          <p:cNvSpPr>
            <a:spLocks noGrp="1" noChangeArrowheads="1"/>
          </p:cNvSpPr>
          <p:nvPr>
            <p:ph type="body" sz="half" idx="1"/>
          </p:nvPr>
        </p:nvSpPr>
        <p:spPr>
          <a:xfrm>
            <a:off x="468313" y="1989138"/>
            <a:ext cx="4024312" cy="4067175"/>
          </a:xfrm>
        </p:spPr>
        <p:txBody>
          <a:bodyPr/>
          <a:lstStyle/>
          <a:p>
            <a:pPr eaLnBrk="1" hangingPunct="1"/>
            <a:r>
              <a:rPr lang="en-GB" altLang="en-US" sz="2400" smtClean="0"/>
              <a:t>Defined as ‘transient consumption of  aesthetic difference in the search for the sincere and authentic’ (McCannell, Urry)</a:t>
            </a:r>
          </a:p>
          <a:p>
            <a:pPr eaLnBrk="1" hangingPunct="1"/>
            <a:r>
              <a:rPr lang="en-GB" altLang="en-US" sz="2400" smtClean="0"/>
              <a:t>Authentic if you think it is as you create in your mind? (Chhabra et all 2003)</a:t>
            </a:r>
          </a:p>
        </p:txBody>
      </p:sp>
      <p:pic>
        <p:nvPicPr>
          <p:cNvPr id="20482" name="Picture 2" descr="C:\Users\Liz Carnegie\Desktop\bikaner-camel-festival.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bwMode="auto">
          <a:xfrm>
            <a:off x="4572000" y="2420888"/>
            <a:ext cx="4194175" cy="2621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3219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GB" altLang="en-US" sz="4000" smtClean="0"/>
              <a:t>Visitor Experience Products</a:t>
            </a:r>
          </a:p>
        </p:txBody>
      </p:sp>
      <p:sp>
        <p:nvSpPr>
          <p:cNvPr id="116739" name="Rectangle 3"/>
          <p:cNvSpPr>
            <a:spLocks noGrp="1" noChangeArrowheads="1"/>
          </p:cNvSpPr>
          <p:nvPr>
            <p:ph sz="half" idx="1"/>
          </p:nvPr>
        </p:nvSpPr>
        <p:spPr/>
        <p:txBody>
          <a:bodyPr>
            <a:normAutofit/>
          </a:bodyPr>
          <a:lstStyle/>
          <a:p>
            <a:pPr eaLnBrk="1" hangingPunct="1">
              <a:lnSpc>
                <a:spcPct val="90000"/>
              </a:lnSpc>
              <a:buFontTx/>
              <a:buNone/>
            </a:pPr>
            <a:r>
              <a:rPr lang="en-GB" altLang="en-US" sz="2000" dirty="0" smtClean="0"/>
              <a:t>Spectacle</a:t>
            </a:r>
          </a:p>
          <a:p>
            <a:pPr eaLnBrk="1" hangingPunct="1">
              <a:lnSpc>
                <a:spcPct val="90000"/>
              </a:lnSpc>
            </a:pPr>
            <a:r>
              <a:rPr lang="en-GB" altLang="en-US" sz="2000" dirty="0" smtClean="0"/>
              <a:t>Belonging/ sharing</a:t>
            </a:r>
          </a:p>
          <a:p>
            <a:pPr eaLnBrk="1" hangingPunct="1">
              <a:lnSpc>
                <a:spcPct val="90000"/>
              </a:lnSpc>
            </a:pPr>
            <a:r>
              <a:rPr lang="en-GB" altLang="en-US" sz="2000" dirty="0" smtClean="0"/>
              <a:t>Authenticity</a:t>
            </a:r>
          </a:p>
          <a:p>
            <a:pPr lvl="1" eaLnBrk="1" hangingPunct="1">
              <a:lnSpc>
                <a:spcPct val="90000"/>
              </a:lnSpc>
            </a:pPr>
            <a:r>
              <a:rPr lang="en-GB" altLang="en-US" sz="2000" dirty="0" smtClean="0"/>
              <a:t>Community</a:t>
            </a:r>
          </a:p>
          <a:p>
            <a:pPr lvl="1" eaLnBrk="1" hangingPunct="1">
              <a:lnSpc>
                <a:spcPct val="90000"/>
              </a:lnSpc>
            </a:pPr>
            <a:r>
              <a:rPr lang="en-GB" altLang="en-US" sz="2000" dirty="0" smtClean="0"/>
              <a:t>Culturally genuine goods and entertainment </a:t>
            </a:r>
          </a:p>
          <a:p>
            <a:pPr lvl="1" eaLnBrk="1" hangingPunct="1">
              <a:lnSpc>
                <a:spcPct val="90000"/>
              </a:lnSpc>
            </a:pPr>
            <a:r>
              <a:rPr lang="en-GB" altLang="en-US" sz="2000" dirty="0" smtClean="0"/>
              <a:t>Realistically recreate historical/ cultural event</a:t>
            </a:r>
          </a:p>
          <a:p>
            <a:pPr lvl="1" eaLnBrk="1" hangingPunct="1">
              <a:lnSpc>
                <a:spcPct val="90000"/>
              </a:lnSpc>
            </a:pPr>
            <a:r>
              <a:rPr lang="en-GB" altLang="en-US" sz="2000" dirty="0" smtClean="0"/>
              <a:t>Do not exploit visitors</a:t>
            </a:r>
          </a:p>
          <a:p>
            <a:pPr eaLnBrk="1" hangingPunct="1">
              <a:lnSpc>
                <a:spcPct val="90000"/>
              </a:lnSpc>
            </a:pPr>
            <a:r>
              <a:rPr lang="en-GB" altLang="en-US" sz="2000" dirty="0" smtClean="0"/>
              <a:t>Ritual</a:t>
            </a:r>
          </a:p>
          <a:p>
            <a:pPr eaLnBrk="1" hangingPunct="1">
              <a:lnSpc>
                <a:spcPct val="90000"/>
              </a:lnSpc>
            </a:pPr>
            <a:r>
              <a:rPr lang="en-GB" altLang="en-US" sz="2000" dirty="0" smtClean="0"/>
              <a:t>Games</a:t>
            </a:r>
          </a:p>
          <a:p>
            <a:pPr eaLnBrk="1" hangingPunct="1">
              <a:lnSpc>
                <a:spcPct val="90000"/>
              </a:lnSpc>
            </a:pPr>
            <a:r>
              <a:rPr lang="en-GB" altLang="en-US" sz="2000" dirty="0" smtClean="0"/>
              <a:t>Targeted Benefits</a:t>
            </a:r>
          </a:p>
        </p:txBody>
      </p:sp>
      <p:pic>
        <p:nvPicPr>
          <p:cNvPr id="10" name="Picture 2" descr="C:\Users\Liz Carnegie\Desktop\holi-festival.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2132856"/>
            <a:ext cx="4038600" cy="269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1680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ltLang="en-US" sz="2000" b="1" dirty="0" smtClean="0"/>
              <a:t>Lecture : Marketing and Promoting Events</a:t>
            </a:r>
          </a:p>
        </p:txBody>
      </p:sp>
      <p:sp>
        <p:nvSpPr>
          <p:cNvPr id="7171" name="Rectangle 3"/>
          <p:cNvSpPr>
            <a:spLocks noGrp="1" noChangeArrowheads="1"/>
          </p:cNvSpPr>
          <p:nvPr>
            <p:ph type="body" idx="1"/>
          </p:nvPr>
        </p:nvSpPr>
        <p:spPr/>
        <p:txBody>
          <a:bodyPr/>
          <a:lstStyle/>
          <a:p>
            <a:pPr eaLnBrk="1" hangingPunct="1">
              <a:lnSpc>
                <a:spcPct val="90000"/>
              </a:lnSpc>
            </a:pPr>
            <a:r>
              <a:rPr lang="en-GB" altLang="en-US" sz="2000" b="1" dirty="0" smtClean="0"/>
              <a:t>Indicative Reading</a:t>
            </a:r>
          </a:p>
          <a:p>
            <a:pPr lvl="1" eaLnBrk="1" hangingPunct="1">
              <a:lnSpc>
                <a:spcPct val="90000"/>
              </a:lnSpc>
            </a:pPr>
            <a:r>
              <a:rPr lang="en-GB" altLang="en-US" sz="2000" dirty="0" err="1" smtClean="0"/>
              <a:t>Bowdin</a:t>
            </a:r>
            <a:r>
              <a:rPr lang="en-GB" altLang="en-US" sz="2000" dirty="0" smtClean="0"/>
              <a:t>, G </a:t>
            </a:r>
            <a:r>
              <a:rPr lang="en-GB" altLang="en-US" sz="2000" i="1" dirty="0" smtClean="0"/>
              <a:t>et al</a:t>
            </a:r>
            <a:r>
              <a:rPr lang="en-GB" altLang="en-US" sz="2000" dirty="0" smtClean="0"/>
              <a:t> (2001) </a:t>
            </a:r>
            <a:r>
              <a:rPr lang="en-GB" altLang="en-US" sz="2000" i="1" dirty="0" smtClean="0"/>
              <a:t>Events Management</a:t>
            </a:r>
            <a:r>
              <a:rPr lang="en-GB" altLang="en-US" sz="2000" dirty="0" smtClean="0"/>
              <a:t> </a:t>
            </a:r>
            <a:r>
              <a:rPr lang="en-GB" altLang="en-US" sz="2000" i="1" dirty="0" smtClean="0"/>
              <a:t> </a:t>
            </a:r>
            <a:r>
              <a:rPr lang="en-GB" altLang="en-US" sz="2000" dirty="0" smtClean="0"/>
              <a:t>Butterworth-Heinemann: </a:t>
            </a:r>
            <a:r>
              <a:rPr lang="en-GB" altLang="en-US" sz="2000" dirty="0" err="1" smtClean="0"/>
              <a:t>chp</a:t>
            </a:r>
            <a:r>
              <a:rPr lang="en-GB" altLang="en-US" sz="2000" dirty="0" smtClean="0"/>
              <a:t> 6</a:t>
            </a:r>
          </a:p>
          <a:p>
            <a:pPr lvl="1" eaLnBrk="1" hangingPunct="1">
              <a:lnSpc>
                <a:spcPct val="90000"/>
              </a:lnSpc>
            </a:pPr>
            <a:r>
              <a:rPr lang="en-GB" altLang="en-US" sz="2000" dirty="0" err="1" smtClean="0"/>
              <a:t>Goldplatt</a:t>
            </a:r>
            <a:r>
              <a:rPr lang="en-GB" altLang="en-US" sz="2000" dirty="0" smtClean="0"/>
              <a:t>, JJ (1990) </a:t>
            </a:r>
            <a:r>
              <a:rPr lang="en-GB" altLang="en-US" sz="2000" i="1" dirty="0" smtClean="0"/>
              <a:t>Special Events</a:t>
            </a:r>
            <a:r>
              <a:rPr lang="en-GB" altLang="en-US" sz="2000" dirty="0" smtClean="0"/>
              <a:t> Van </a:t>
            </a:r>
            <a:r>
              <a:rPr lang="en-GB" altLang="en-US" sz="2000" dirty="0" err="1" smtClean="0"/>
              <a:t>Nostrand</a:t>
            </a:r>
            <a:r>
              <a:rPr lang="en-GB" altLang="en-US" sz="2000" dirty="0" smtClean="0"/>
              <a:t> Reinhold</a:t>
            </a:r>
            <a:endParaRPr lang="en-GB" altLang="en-US" sz="2000" b="1" dirty="0" smtClean="0"/>
          </a:p>
          <a:p>
            <a:pPr lvl="1" eaLnBrk="1" hangingPunct="1">
              <a:lnSpc>
                <a:spcPct val="90000"/>
              </a:lnSpc>
            </a:pPr>
            <a:r>
              <a:rPr lang="en-GB" altLang="en-US" sz="2000" dirty="0" smtClean="0"/>
              <a:t>Hall, CM (1992) </a:t>
            </a:r>
            <a:r>
              <a:rPr lang="en-GB" altLang="en-US" sz="2000" i="1" dirty="0" smtClean="0"/>
              <a:t>Hallmark Tourism Events: impacts, management &amp; planning</a:t>
            </a:r>
            <a:r>
              <a:rPr lang="en-GB" altLang="en-US" sz="2000" dirty="0" smtClean="0"/>
              <a:t> Belhaven Press: </a:t>
            </a:r>
            <a:r>
              <a:rPr lang="en-GB" altLang="en-US" sz="2000" dirty="0" err="1" smtClean="0"/>
              <a:t>Chp</a:t>
            </a:r>
            <a:r>
              <a:rPr lang="en-GB" altLang="en-US" sz="2000" dirty="0" smtClean="0"/>
              <a:t> 8</a:t>
            </a:r>
          </a:p>
          <a:p>
            <a:pPr lvl="1" eaLnBrk="1" hangingPunct="1">
              <a:lnSpc>
                <a:spcPct val="90000"/>
              </a:lnSpc>
            </a:pPr>
            <a:r>
              <a:rPr lang="en-GB" altLang="en-US" sz="2000" dirty="0" smtClean="0"/>
              <a:t>Murray, M (1995) When will the balloon burst?  </a:t>
            </a:r>
            <a:r>
              <a:rPr lang="en-GB" altLang="en-US" sz="2000" i="1" dirty="0" smtClean="0"/>
              <a:t>Hospitality</a:t>
            </a:r>
            <a:r>
              <a:rPr lang="en-GB" altLang="en-US" sz="2000" dirty="0" smtClean="0"/>
              <a:t> Feb/March 1995</a:t>
            </a:r>
          </a:p>
          <a:p>
            <a:pPr lvl="1" eaLnBrk="1" hangingPunct="1">
              <a:lnSpc>
                <a:spcPct val="90000"/>
              </a:lnSpc>
            </a:pPr>
            <a:r>
              <a:rPr lang="en-GB" altLang="en-US" sz="2000" dirty="0" smtClean="0"/>
              <a:t>Roche, M (1992) Mega-Events and micro-modernization: on the sociology of the new urban tourism </a:t>
            </a:r>
            <a:r>
              <a:rPr lang="en-GB" altLang="en-US" sz="2000" i="1" dirty="0" smtClean="0"/>
              <a:t>British Journal of Sociology</a:t>
            </a:r>
            <a:r>
              <a:rPr lang="en-GB" altLang="en-US" sz="2000" dirty="0" smtClean="0"/>
              <a:t>, Vol 43 (4) December 1992: p563-599</a:t>
            </a:r>
          </a:p>
          <a:p>
            <a:pPr lvl="1" eaLnBrk="1" hangingPunct="1">
              <a:lnSpc>
                <a:spcPct val="90000"/>
              </a:lnSpc>
            </a:pPr>
            <a:r>
              <a:rPr lang="en-GB" altLang="en-US" sz="2000" dirty="0" smtClean="0"/>
              <a:t>Watt, DC (1998) </a:t>
            </a:r>
            <a:r>
              <a:rPr lang="en-GB" altLang="en-US" sz="2000" i="1" dirty="0" smtClean="0"/>
              <a:t>Event Tourism in </a:t>
            </a:r>
            <a:r>
              <a:rPr lang="en-GB" altLang="en-US" sz="2000" i="1" dirty="0" err="1" smtClean="0"/>
              <a:t>Leisuure</a:t>
            </a:r>
            <a:r>
              <a:rPr lang="en-GB" altLang="en-US" sz="2000" i="1" dirty="0" smtClean="0"/>
              <a:t> and Tourism</a:t>
            </a:r>
            <a:r>
              <a:rPr lang="en-GB" altLang="en-US" sz="2000" dirty="0" smtClean="0"/>
              <a:t> Addison Lesley </a:t>
            </a:r>
            <a:r>
              <a:rPr lang="en-GB" altLang="en-US" sz="2000" dirty="0" err="1" smtClean="0"/>
              <a:t>Longmann</a:t>
            </a:r>
            <a:r>
              <a:rPr lang="en-GB" altLang="en-US" sz="2000" dirty="0" smtClean="0"/>
              <a:t>: </a:t>
            </a:r>
            <a:r>
              <a:rPr lang="en-GB" altLang="en-US" sz="2000" dirty="0" err="1" smtClean="0"/>
              <a:t>Chp</a:t>
            </a:r>
            <a:r>
              <a:rPr lang="en-GB" altLang="en-US" sz="2000" dirty="0" smtClean="0"/>
              <a:t> 5</a:t>
            </a:r>
          </a:p>
          <a:p>
            <a:pPr lvl="1" eaLnBrk="1" hangingPunct="1">
              <a:lnSpc>
                <a:spcPct val="90000"/>
              </a:lnSpc>
            </a:pPr>
            <a:endParaRPr lang="en-GB" altLang="en-US" sz="2400" dirty="0" smtClean="0"/>
          </a:p>
          <a:p>
            <a:pPr lvl="1" eaLnBrk="1" hangingPunct="1">
              <a:lnSpc>
                <a:spcPct val="90000"/>
              </a:lnSpc>
            </a:pPr>
            <a:endParaRPr lang="en-GB" altLang="en-US" sz="2000" dirty="0" smtClean="0"/>
          </a:p>
          <a:p>
            <a:pPr lvl="1" eaLnBrk="1" hangingPunct="1">
              <a:lnSpc>
                <a:spcPct val="90000"/>
              </a:lnSpc>
              <a:buFont typeface="Wingdings" panose="05000000000000000000" pitchFamily="2" charset="2"/>
              <a:buNone/>
            </a:pPr>
            <a:endParaRPr lang="en-GB" altLang="en-US" sz="2400" dirty="0" smtClean="0"/>
          </a:p>
          <a:p>
            <a:pPr eaLnBrk="1" hangingPunct="1">
              <a:lnSpc>
                <a:spcPct val="90000"/>
              </a:lnSpc>
            </a:pPr>
            <a:endParaRPr lang="en-GB" altLang="en-US" sz="2400" dirty="0" smtClean="0"/>
          </a:p>
        </p:txBody>
      </p:sp>
    </p:spTree>
    <p:extLst>
      <p:ext uri="{BB962C8B-B14F-4D97-AF65-F5344CB8AC3E}">
        <p14:creationId xmlns:p14="http://schemas.microsoft.com/office/powerpoint/2010/main" val="4209533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5" name="Content Placeholder 4"/>
          <p:cNvSpPr>
            <a:spLocks noGrp="1"/>
          </p:cNvSpPr>
          <p:nvPr>
            <p:ph sz="half" idx="1"/>
          </p:nvPr>
        </p:nvSpPr>
        <p:spPr/>
        <p:txBody>
          <a:bodyPr/>
          <a:lstStyle/>
          <a:p>
            <a:endParaRPr lang="en-GB"/>
          </a:p>
        </p:txBody>
      </p:sp>
      <p:pic>
        <p:nvPicPr>
          <p:cNvPr id="7170" name="Picture 2" descr="C:\Users\Liz Carnegie\Desktop\tokyo-disneyland-japan.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389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9001000" cy="1143000"/>
          </a:xfrm>
        </p:spPr>
        <p:txBody>
          <a:bodyPr>
            <a:noAutofit/>
          </a:bodyPr>
          <a:lstStyle/>
          <a:p>
            <a:r>
              <a:rPr lang="en-GB" sz="3600" dirty="0"/>
              <a:t>No other sporting event captures the world's imagination like the FIFA World Cup™.</a:t>
            </a:r>
          </a:p>
        </p:txBody>
      </p:sp>
      <p:sp>
        <p:nvSpPr>
          <p:cNvPr id="3" name="Content Placeholder 2"/>
          <p:cNvSpPr>
            <a:spLocks noGrp="1"/>
          </p:cNvSpPr>
          <p:nvPr>
            <p:ph sz="half" idx="1"/>
          </p:nvPr>
        </p:nvSpPr>
        <p:spPr>
          <a:xfrm>
            <a:off x="251520" y="2204864"/>
            <a:ext cx="4038600" cy="4525963"/>
          </a:xfrm>
        </p:spPr>
        <p:txBody>
          <a:bodyPr>
            <a:normAutofit fontScale="92500" lnSpcReduction="20000"/>
          </a:bodyPr>
          <a:lstStyle/>
          <a:p>
            <a:r>
              <a:rPr lang="en-GB" dirty="0"/>
              <a:t>Today, the FIFA World Cup holds the entire global public under its spell. An accumulated audience of over 37 billion people watched the France 98 tournament, including approximately 1.3 billion for the final alone, while over 2.7 million people flocked to watch the 64 matches in the French stadia. </a:t>
            </a:r>
          </a:p>
        </p:txBody>
      </p:sp>
      <p:pic>
        <p:nvPicPr>
          <p:cNvPr id="5" name="Picture 2" descr="http://4.bp.blogspot.com/-1WQ9XbwynL0/UdAU77e-SqI/AAAAAAAAGxI/ws7lUrGTgzk/s350/11+Free+Nelson+Mandela.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04048" y="2492896"/>
            <a:ext cx="3333750"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421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173163" y="457200"/>
            <a:ext cx="7772400" cy="1143000"/>
          </a:xfrm>
          <a:prstGeom prst="rect">
            <a:avLst/>
          </a:prstGeom>
          <a:noFill/>
          <a:ln>
            <a:noFill/>
          </a:ln>
          <a:extLst/>
        </p:spPr>
        <p:txBody>
          <a:bodyPr anchor="ctr"/>
          <a:lstStyle/>
          <a:p>
            <a:pPr algn="ctr">
              <a:lnSpc>
                <a:spcPct val="90000"/>
              </a:lnSpc>
              <a:defRPr/>
            </a:pPr>
            <a:r>
              <a:rPr lang="en-GB" sz="3600">
                <a:solidFill>
                  <a:schemeClr val="tx2"/>
                </a:solidFill>
                <a:effectLst>
                  <a:outerShdw blurRad="38100" dist="38100" dir="2700000" algn="tl">
                    <a:srgbClr val="C0C0C0"/>
                  </a:outerShdw>
                </a:effectLst>
              </a:rPr>
              <a:t>The Special Event Perspectives</a:t>
            </a:r>
          </a:p>
        </p:txBody>
      </p:sp>
      <p:sp>
        <p:nvSpPr>
          <p:cNvPr id="5123" name="Rectangle 3"/>
          <p:cNvSpPr>
            <a:spLocks noChangeArrowheads="1"/>
          </p:cNvSpPr>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20000"/>
              </a:spcBef>
            </a:pPr>
            <a:endParaRPr lang="en-GB" altLang="en-US" sz="2400" b="1"/>
          </a:p>
          <a:p>
            <a:pPr eaLnBrk="1" hangingPunct="1">
              <a:spcBef>
                <a:spcPct val="20000"/>
              </a:spcBef>
              <a:buFontTx/>
              <a:buChar char="•"/>
            </a:pPr>
            <a:endParaRPr lang="en-GB" altLang="en-US" sz="2400" b="1"/>
          </a:p>
          <a:p>
            <a:pPr eaLnBrk="1" hangingPunct="1">
              <a:spcBef>
                <a:spcPct val="20000"/>
              </a:spcBef>
            </a:pPr>
            <a:endParaRPr lang="en-GB" altLang="en-US" sz="3200"/>
          </a:p>
          <a:p>
            <a:pPr eaLnBrk="1" hangingPunct="1">
              <a:spcBef>
                <a:spcPct val="20000"/>
              </a:spcBef>
            </a:pPr>
            <a:endParaRPr lang="en-GB" altLang="en-US" sz="3200"/>
          </a:p>
        </p:txBody>
      </p:sp>
      <p:sp>
        <p:nvSpPr>
          <p:cNvPr id="5124" name="Rectangle 4"/>
          <p:cNvSpPr>
            <a:spLocks noChangeArrowheads="1"/>
          </p:cNvSpPr>
          <p:nvPr/>
        </p:nvSpPr>
        <p:spPr bwMode="auto">
          <a:xfrm>
            <a:off x="3124200" y="3505200"/>
            <a:ext cx="2819400" cy="1219200"/>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endParaRPr lang="en-GB" altLang="en-US" sz="2400">
              <a:latin typeface="Arial Unicode MS" pitchFamily="34" charset="-128"/>
              <a:ea typeface="Arial Unicode MS" pitchFamily="34" charset="-128"/>
              <a:cs typeface="Arial Unicode MS" pitchFamily="34" charset="-128"/>
            </a:endParaRPr>
          </a:p>
          <a:p>
            <a:pPr algn="ctr" eaLnBrk="1" hangingPunct="1"/>
            <a:r>
              <a:rPr lang="en-GB" altLang="en-US" sz="2000">
                <a:latin typeface="Arial" pitchFamily="34" charset="0"/>
                <a:ea typeface="Arial Unicode MS" pitchFamily="34" charset="-128"/>
                <a:cs typeface="Arial Unicode MS" pitchFamily="34" charset="-128"/>
              </a:rPr>
              <a:t>Tangible Products</a:t>
            </a:r>
          </a:p>
          <a:p>
            <a:pPr algn="ctr" eaLnBrk="1" hangingPunct="1"/>
            <a:r>
              <a:rPr lang="en-GB" altLang="en-US" sz="2000">
                <a:latin typeface="Arial" pitchFamily="34" charset="0"/>
                <a:ea typeface="Arial Unicode MS" pitchFamily="34" charset="-128"/>
                <a:cs typeface="Arial Unicode MS" pitchFamily="34" charset="-128"/>
              </a:rPr>
              <a:t>(The Events Façade)</a:t>
            </a:r>
          </a:p>
          <a:p>
            <a:pPr algn="ctr" eaLnBrk="1" hangingPunct="1"/>
            <a:endParaRPr lang="en-GB" altLang="en-US" sz="2000">
              <a:latin typeface="Arial Unicode MS" pitchFamily="34" charset="-128"/>
              <a:ea typeface="Arial Unicode MS" pitchFamily="34" charset="-128"/>
              <a:cs typeface="Arial Unicode MS" pitchFamily="34" charset="-128"/>
            </a:endParaRPr>
          </a:p>
        </p:txBody>
      </p:sp>
      <p:sp>
        <p:nvSpPr>
          <p:cNvPr id="5125" name="Text Box 5"/>
          <p:cNvSpPr txBox="1">
            <a:spLocks noChangeArrowheads="1"/>
          </p:cNvSpPr>
          <p:nvPr/>
        </p:nvSpPr>
        <p:spPr bwMode="auto">
          <a:xfrm>
            <a:off x="1524000" y="3962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sz="2400">
              <a:latin typeface="Arial Unicode MS" pitchFamily="34" charset="-128"/>
              <a:ea typeface="Arial Unicode MS" pitchFamily="34" charset="-128"/>
              <a:cs typeface="Arial Unicode MS" pitchFamily="34" charset="-128"/>
            </a:endParaRPr>
          </a:p>
        </p:txBody>
      </p:sp>
      <p:sp>
        <p:nvSpPr>
          <p:cNvPr id="5126" name="Text Box 6"/>
          <p:cNvSpPr txBox="1">
            <a:spLocks noChangeArrowheads="1"/>
          </p:cNvSpPr>
          <p:nvPr/>
        </p:nvSpPr>
        <p:spPr bwMode="auto">
          <a:xfrm>
            <a:off x="4267200" y="259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sz="2400">
              <a:latin typeface="Arial Unicode MS" pitchFamily="34" charset="-128"/>
              <a:ea typeface="Arial Unicode MS" pitchFamily="34" charset="-128"/>
              <a:cs typeface="Arial Unicode MS" pitchFamily="34" charset="-128"/>
            </a:endParaRPr>
          </a:p>
        </p:txBody>
      </p:sp>
      <p:sp>
        <p:nvSpPr>
          <p:cNvPr id="5127" name="Text Box 7"/>
          <p:cNvSpPr txBox="1">
            <a:spLocks noChangeArrowheads="1"/>
          </p:cNvSpPr>
          <p:nvPr/>
        </p:nvSpPr>
        <p:spPr bwMode="auto">
          <a:xfrm>
            <a:off x="3563938" y="2420938"/>
            <a:ext cx="2235200" cy="469900"/>
          </a:xfrm>
          <a:prstGeom prst="rect">
            <a:avLst/>
          </a:prstGeom>
          <a:solidFill>
            <a:srgbClr val="FF6600"/>
          </a:solidFill>
          <a:ln w="12700" cap="sq">
            <a:solidFill>
              <a:schemeClr val="tx1"/>
            </a:solidFill>
            <a:miter lim="800000"/>
            <a:headEnd type="none" w="sm" len="sm"/>
            <a:tailEnd type="none" w="sm" len="sm"/>
          </a:ln>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altLang="en-US" sz="2400">
                <a:latin typeface="Arial Unicode MS" pitchFamily="34" charset="-128"/>
                <a:ea typeface="Arial Unicode MS" pitchFamily="34" charset="-128"/>
                <a:cs typeface="Arial Unicode MS" pitchFamily="34" charset="-128"/>
              </a:rPr>
              <a:t>Events</a:t>
            </a:r>
          </a:p>
        </p:txBody>
      </p:sp>
      <p:sp>
        <p:nvSpPr>
          <p:cNvPr id="5128" name="Text Box 8"/>
          <p:cNvSpPr txBox="1">
            <a:spLocks noChangeArrowheads="1"/>
          </p:cNvSpPr>
          <p:nvPr/>
        </p:nvSpPr>
        <p:spPr bwMode="auto">
          <a:xfrm>
            <a:off x="684213" y="3716338"/>
            <a:ext cx="1765300" cy="1200150"/>
          </a:xfrm>
          <a:prstGeom prst="rect">
            <a:avLst/>
          </a:prstGeom>
          <a:solidFill>
            <a:srgbClr val="FF99CC"/>
          </a:solidFill>
          <a:ln w="12700" cap="sq">
            <a:solidFill>
              <a:schemeClr val="tx1"/>
            </a:solidFill>
            <a:miter lim="800000"/>
            <a:headEnd type="none" w="sm" len="sm"/>
            <a:tailEnd type="none" w="sm" len="sm"/>
          </a:ln>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altLang="en-US" sz="2400">
                <a:latin typeface="Arial Unicode MS" pitchFamily="34" charset="-128"/>
                <a:ea typeface="Arial Unicode MS" pitchFamily="34" charset="-128"/>
                <a:cs typeface="Arial Unicode MS" pitchFamily="34" charset="-128"/>
              </a:rPr>
              <a:t>    Visitor </a:t>
            </a:r>
          </a:p>
          <a:p>
            <a:pPr eaLnBrk="1" hangingPunct="1"/>
            <a:r>
              <a:rPr lang="en-GB" altLang="en-US" sz="2400">
                <a:latin typeface="Arial Unicode MS" pitchFamily="34" charset="-128"/>
                <a:ea typeface="Arial Unicode MS" pitchFamily="34" charset="-128"/>
                <a:cs typeface="Arial Unicode MS" pitchFamily="34" charset="-128"/>
              </a:rPr>
              <a:t> Experience</a:t>
            </a:r>
          </a:p>
        </p:txBody>
      </p:sp>
      <p:sp>
        <p:nvSpPr>
          <p:cNvPr id="5129" name="Text Box 9"/>
          <p:cNvSpPr txBox="1">
            <a:spLocks noChangeArrowheads="1"/>
          </p:cNvSpPr>
          <p:nvPr/>
        </p:nvSpPr>
        <p:spPr bwMode="auto">
          <a:xfrm>
            <a:off x="2916238" y="5661025"/>
            <a:ext cx="3581400" cy="835025"/>
          </a:xfrm>
          <a:prstGeom prst="rect">
            <a:avLst/>
          </a:prstGeom>
          <a:solidFill>
            <a:srgbClr val="00FF00"/>
          </a:solidFill>
          <a:ln w="12700" cap="sq">
            <a:solidFill>
              <a:schemeClr val="tx1"/>
            </a:solidFill>
            <a:miter lim="800000"/>
            <a:headEnd type="none" w="sm" len="sm"/>
            <a:tailEnd type="none" w="sm" len="sm"/>
          </a:ln>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altLang="en-US" sz="2400">
                <a:latin typeface="Arial Unicode MS" pitchFamily="34" charset="-128"/>
                <a:ea typeface="Arial Unicode MS" pitchFamily="34" charset="-128"/>
                <a:cs typeface="Arial Unicode MS" pitchFamily="34" charset="-128"/>
              </a:rPr>
              <a:t>  Community Development</a:t>
            </a:r>
          </a:p>
        </p:txBody>
      </p:sp>
      <p:sp>
        <p:nvSpPr>
          <p:cNvPr id="5130" name="Text Box 10"/>
          <p:cNvSpPr txBox="1">
            <a:spLocks noChangeArrowheads="1"/>
          </p:cNvSpPr>
          <p:nvPr/>
        </p:nvSpPr>
        <p:spPr bwMode="auto">
          <a:xfrm>
            <a:off x="6384925" y="3810000"/>
            <a:ext cx="1920875" cy="469900"/>
          </a:xfrm>
          <a:prstGeom prst="rect">
            <a:avLst/>
          </a:prstGeom>
          <a:solidFill>
            <a:schemeClr val="folHlink"/>
          </a:solidFill>
          <a:ln w="12700" cap="sq">
            <a:solidFill>
              <a:schemeClr val="tx1"/>
            </a:solidFill>
            <a:miter lim="800000"/>
            <a:headEnd type="none" w="sm" len="sm"/>
            <a:tailEnd type="none" w="sm" len="sm"/>
          </a:ln>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altLang="en-US" sz="2400">
                <a:latin typeface="Arial Unicode MS" pitchFamily="34" charset="-128"/>
                <a:ea typeface="Arial Unicode MS" pitchFamily="34" charset="-128"/>
                <a:cs typeface="Arial Unicode MS" pitchFamily="34" charset="-128"/>
              </a:rPr>
              <a:t>Organizers</a:t>
            </a:r>
          </a:p>
        </p:txBody>
      </p:sp>
      <p:sp>
        <p:nvSpPr>
          <p:cNvPr id="5131" name="Line 11"/>
          <p:cNvSpPr>
            <a:spLocks noChangeShapeType="1"/>
          </p:cNvSpPr>
          <p:nvPr/>
        </p:nvSpPr>
        <p:spPr bwMode="auto">
          <a:xfrm>
            <a:off x="4495800" y="3124200"/>
            <a:ext cx="1588" cy="3810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GB"/>
          </a:p>
        </p:txBody>
      </p:sp>
      <p:sp>
        <p:nvSpPr>
          <p:cNvPr id="5132" name="Line 12"/>
          <p:cNvSpPr>
            <a:spLocks noChangeShapeType="1"/>
          </p:cNvSpPr>
          <p:nvPr/>
        </p:nvSpPr>
        <p:spPr bwMode="auto">
          <a:xfrm>
            <a:off x="5943600" y="4114800"/>
            <a:ext cx="45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GB"/>
          </a:p>
        </p:txBody>
      </p:sp>
      <p:sp>
        <p:nvSpPr>
          <p:cNvPr id="5133" name="Line 13"/>
          <p:cNvSpPr>
            <a:spLocks noChangeShapeType="1"/>
          </p:cNvSpPr>
          <p:nvPr/>
        </p:nvSpPr>
        <p:spPr bwMode="auto">
          <a:xfrm>
            <a:off x="2819400" y="4191000"/>
            <a:ext cx="3048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GB"/>
          </a:p>
        </p:txBody>
      </p:sp>
      <p:sp>
        <p:nvSpPr>
          <p:cNvPr id="5134" name="Line 14"/>
          <p:cNvSpPr>
            <a:spLocks noChangeShapeType="1"/>
          </p:cNvSpPr>
          <p:nvPr/>
        </p:nvSpPr>
        <p:spPr bwMode="auto">
          <a:xfrm flipV="1">
            <a:off x="4572000" y="4724400"/>
            <a:ext cx="1588" cy="533400"/>
          </a:xfrm>
          <a:prstGeom prst="line">
            <a:avLst/>
          </a:prstGeom>
          <a:noFill/>
          <a:ln w="1905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GB"/>
          </a:p>
        </p:txBody>
      </p:sp>
      <p:sp>
        <p:nvSpPr>
          <p:cNvPr id="5135" name="Line 15"/>
          <p:cNvSpPr>
            <a:spLocks noChangeShapeType="1"/>
          </p:cNvSpPr>
          <p:nvPr/>
        </p:nvSpPr>
        <p:spPr bwMode="auto">
          <a:xfrm flipH="1">
            <a:off x="1828800" y="2819400"/>
            <a:ext cx="1676400" cy="9144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GB"/>
          </a:p>
        </p:txBody>
      </p:sp>
      <p:sp>
        <p:nvSpPr>
          <p:cNvPr id="5136" name="Line 16"/>
          <p:cNvSpPr>
            <a:spLocks noChangeShapeType="1"/>
          </p:cNvSpPr>
          <p:nvPr/>
        </p:nvSpPr>
        <p:spPr bwMode="auto">
          <a:xfrm>
            <a:off x="5638800" y="2743200"/>
            <a:ext cx="1828800" cy="10668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GB"/>
          </a:p>
        </p:txBody>
      </p:sp>
      <p:sp>
        <p:nvSpPr>
          <p:cNvPr id="5137" name="Line 17"/>
          <p:cNvSpPr>
            <a:spLocks noChangeShapeType="1"/>
          </p:cNvSpPr>
          <p:nvPr/>
        </p:nvSpPr>
        <p:spPr bwMode="auto">
          <a:xfrm flipV="1">
            <a:off x="7086600" y="4267200"/>
            <a:ext cx="457200" cy="6858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GB"/>
          </a:p>
        </p:txBody>
      </p:sp>
      <p:sp>
        <p:nvSpPr>
          <p:cNvPr id="5138" name="Line 18"/>
          <p:cNvSpPr>
            <a:spLocks noChangeShapeType="1"/>
          </p:cNvSpPr>
          <p:nvPr/>
        </p:nvSpPr>
        <p:spPr bwMode="auto">
          <a:xfrm flipH="1">
            <a:off x="6477000" y="4953000"/>
            <a:ext cx="609600" cy="5334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GB"/>
          </a:p>
        </p:txBody>
      </p:sp>
      <p:sp>
        <p:nvSpPr>
          <p:cNvPr id="5139" name="Line 19"/>
          <p:cNvSpPr>
            <a:spLocks noChangeShapeType="1"/>
          </p:cNvSpPr>
          <p:nvPr/>
        </p:nvSpPr>
        <p:spPr bwMode="auto">
          <a:xfrm>
            <a:off x="2057400" y="5181600"/>
            <a:ext cx="914400" cy="3810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GB"/>
          </a:p>
        </p:txBody>
      </p:sp>
      <p:sp>
        <p:nvSpPr>
          <p:cNvPr id="5140" name="Line 20"/>
          <p:cNvSpPr>
            <a:spLocks noChangeShapeType="1"/>
          </p:cNvSpPr>
          <p:nvPr/>
        </p:nvSpPr>
        <p:spPr bwMode="auto">
          <a:xfrm flipH="1" flipV="1">
            <a:off x="1752600" y="4572000"/>
            <a:ext cx="304800" cy="6096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GB"/>
          </a:p>
        </p:txBody>
      </p:sp>
    </p:spTree>
    <p:extLst>
      <p:ext uri="{BB962C8B-B14F-4D97-AF65-F5344CB8AC3E}">
        <p14:creationId xmlns:p14="http://schemas.microsoft.com/office/powerpoint/2010/main" val="2108436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GB" altLang="en-US" sz="3700" smtClean="0"/>
              <a:t>Impacts of tourism</a:t>
            </a:r>
          </a:p>
        </p:txBody>
      </p:sp>
      <p:graphicFrame>
        <p:nvGraphicFramePr>
          <p:cNvPr id="40963" name="Object 3"/>
          <p:cNvGraphicFramePr>
            <a:graphicFrameLocks noChangeAspect="1"/>
          </p:cNvGraphicFramePr>
          <p:nvPr/>
        </p:nvGraphicFramePr>
        <p:xfrm>
          <a:off x="765175" y="2133600"/>
          <a:ext cx="7688263" cy="3429000"/>
        </p:xfrm>
        <a:graphic>
          <a:graphicData uri="http://schemas.openxmlformats.org/presentationml/2006/ole">
            <mc:AlternateContent xmlns:mc="http://schemas.openxmlformats.org/markup-compatibility/2006">
              <mc:Choice xmlns:v="urn:schemas-microsoft-com:vml" Requires="v">
                <p:oleObj spid="_x0000_s20493" name="MS Org Chart" r:id="rId3" imgW="7283160" imgH="1752480" progId="OrgPlusWOPX.4">
                  <p:embed followColorScheme="full"/>
                </p:oleObj>
              </mc:Choice>
              <mc:Fallback>
                <p:oleObj name="MS Org Chart" r:id="rId3" imgW="7283160" imgH="1752480" progId="OrgPlusWOPX.4">
                  <p:embed followColorScheme="full"/>
                  <p:pic>
                    <p:nvPicPr>
                      <p:cNvPr id="0" name=""/>
                      <p:cNvPicPr>
                        <a:picLocks noChangeAspect="1" noChangeArrowheads="1"/>
                      </p:cNvPicPr>
                      <p:nvPr/>
                    </p:nvPicPr>
                    <p:blipFill>
                      <a:blip r:embed="rId4"/>
                      <a:srcRect/>
                      <a:stretch>
                        <a:fillRect/>
                      </a:stretch>
                    </p:blipFill>
                    <p:spPr bwMode="auto">
                      <a:xfrm>
                        <a:off x="765175" y="2133600"/>
                        <a:ext cx="7688263"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115319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checkerboard(across)">
                                      <p:cBhvr>
                                        <p:cTn id="7" dur="500"/>
                                        <p:tgtEl>
                                          <p:spTgt spid="409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0963"/>
                                        </p:tgtEl>
                                        <p:attrNameLst>
                                          <p:attrName>style.visibility</p:attrName>
                                        </p:attrNameLst>
                                      </p:cBhvr>
                                      <p:to>
                                        <p:strVal val="visible"/>
                                      </p:to>
                                    </p:set>
                                    <p:anim calcmode="lin" valueType="num">
                                      <p:cBhvr additive="base">
                                        <p:cTn id="12" dur="500" fill="hold"/>
                                        <p:tgtEl>
                                          <p:spTgt spid="40963"/>
                                        </p:tgtEl>
                                        <p:attrNameLst>
                                          <p:attrName>ppt_x</p:attrName>
                                        </p:attrNameLst>
                                      </p:cBhvr>
                                      <p:tavLst>
                                        <p:tav tm="0">
                                          <p:val>
                                            <p:strVal val="#ppt_x"/>
                                          </p:val>
                                        </p:tav>
                                        <p:tav tm="100000">
                                          <p:val>
                                            <p:strVal val="#ppt_x"/>
                                          </p:val>
                                        </p:tav>
                                      </p:tavLst>
                                    </p:anim>
                                    <p:anim calcmode="lin" valueType="num">
                                      <p:cBhvr additive="base">
                                        <p:cTn id="13" dur="500" fill="hold"/>
                                        <p:tgtEl>
                                          <p:spTgt spid="409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2"/>
          <p:cNvSpPr>
            <a:spLocks noGrp="1" noChangeArrowheads="1"/>
          </p:cNvSpPr>
          <p:nvPr>
            <p:ph type="title"/>
          </p:nvPr>
        </p:nvSpPr>
        <p:spPr/>
        <p:txBody>
          <a:bodyPr/>
          <a:lstStyle/>
          <a:p>
            <a:pPr eaLnBrk="1" hangingPunct="1"/>
            <a:r>
              <a:rPr lang="en-GB" altLang="en-US" sz="2800" b="1" smtClean="0"/>
              <a:t>TOURISM STRATEGIES FOR URBAN REGENERATION</a:t>
            </a:r>
            <a:br>
              <a:rPr lang="en-GB" altLang="en-US" sz="2800" b="1" smtClean="0"/>
            </a:br>
            <a:r>
              <a:rPr lang="en-GB" altLang="en-US" sz="1600" b="1" smtClean="0"/>
              <a:t>(adapted from Swarbrooke, 2000)</a:t>
            </a:r>
          </a:p>
        </p:txBody>
      </p:sp>
      <p:graphicFrame>
        <p:nvGraphicFramePr>
          <p:cNvPr id="2" name="Diagram 1"/>
          <p:cNvGraphicFramePr/>
          <p:nvPr/>
        </p:nvGraphicFramePr>
        <p:xfrm>
          <a:off x="827088" y="1196975"/>
          <a:ext cx="7416800" cy="5184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72238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graphicEl>
                                              <a:dgm id="{48580875-6EC5-4818-ABF3-1C22ACA197A2}"/>
                                            </p:graphicEl>
                                          </p:spTgt>
                                        </p:tgtEl>
                                        <p:attrNameLst>
                                          <p:attrName>style.visibility</p:attrName>
                                        </p:attrNameLst>
                                      </p:cBhvr>
                                      <p:to>
                                        <p:strVal val="visible"/>
                                      </p:to>
                                    </p:set>
                                    <p:animEffect transition="in" filter="wheel(4)">
                                      <p:cBhvr>
                                        <p:cTn id="7" dur="1000"/>
                                        <p:tgtEl>
                                          <p:spTgt spid="2">
                                            <p:graphicEl>
                                              <a:dgm id="{48580875-6EC5-4818-ABF3-1C22ACA197A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
                                            <p:graphicEl>
                                              <a:dgm id="{3887B8EF-8415-4466-9B7E-252F196A387A}"/>
                                            </p:graphicEl>
                                          </p:spTgt>
                                        </p:tgtEl>
                                        <p:attrNameLst>
                                          <p:attrName>style.visibility</p:attrName>
                                        </p:attrNameLst>
                                      </p:cBhvr>
                                      <p:to>
                                        <p:strVal val="visible"/>
                                      </p:to>
                                    </p:set>
                                    <p:animEffect transition="in" filter="wheel(4)">
                                      <p:cBhvr>
                                        <p:cTn id="12" dur="1000"/>
                                        <p:tgtEl>
                                          <p:spTgt spid="2">
                                            <p:graphicEl>
                                              <a:dgm id="{3887B8EF-8415-4466-9B7E-252F196A387A}"/>
                                            </p:graphicEl>
                                          </p:spTgt>
                                        </p:tgtEl>
                                      </p:cBhvr>
                                    </p:animEffect>
                                  </p:childTnLst>
                                </p:cTn>
                              </p:par>
                              <p:par>
                                <p:cTn id="13" presetID="21" presetClass="entr" presetSubtype="4" fill="hold" grpId="0" nodeType="withEffect">
                                  <p:stCondLst>
                                    <p:cond delay="0"/>
                                  </p:stCondLst>
                                  <p:childTnLst>
                                    <p:set>
                                      <p:cBhvr>
                                        <p:cTn id="14" dur="1" fill="hold">
                                          <p:stCondLst>
                                            <p:cond delay="0"/>
                                          </p:stCondLst>
                                        </p:cTn>
                                        <p:tgtEl>
                                          <p:spTgt spid="2">
                                            <p:graphicEl>
                                              <a:dgm id="{77A16EDE-7D14-4978-BAFE-BCB850FEC43D}"/>
                                            </p:graphicEl>
                                          </p:spTgt>
                                        </p:tgtEl>
                                        <p:attrNameLst>
                                          <p:attrName>style.visibility</p:attrName>
                                        </p:attrNameLst>
                                      </p:cBhvr>
                                      <p:to>
                                        <p:strVal val="visible"/>
                                      </p:to>
                                    </p:set>
                                    <p:animEffect transition="in" filter="wheel(4)">
                                      <p:cBhvr>
                                        <p:cTn id="15" dur="1000"/>
                                        <p:tgtEl>
                                          <p:spTgt spid="2">
                                            <p:graphicEl>
                                              <a:dgm id="{77A16EDE-7D14-4978-BAFE-BCB850FEC43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2">
                                            <p:graphicEl>
                                              <a:dgm id="{D0CAEACE-EBB6-4FB5-A39B-8A3B3BC92122}"/>
                                            </p:graphicEl>
                                          </p:spTgt>
                                        </p:tgtEl>
                                        <p:attrNameLst>
                                          <p:attrName>style.visibility</p:attrName>
                                        </p:attrNameLst>
                                      </p:cBhvr>
                                      <p:to>
                                        <p:strVal val="visible"/>
                                      </p:to>
                                    </p:set>
                                    <p:animEffect transition="in" filter="wheel(4)">
                                      <p:cBhvr>
                                        <p:cTn id="20" dur="1000"/>
                                        <p:tgtEl>
                                          <p:spTgt spid="2">
                                            <p:graphicEl>
                                              <a:dgm id="{D0CAEACE-EBB6-4FB5-A39B-8A3B3BC92122}"/>
                                            </p:graphicEl>
                                          </p:spTgt>
                                        </p:tgtEl>
                                      </p:cBhvr>
                                    </p:animEffect>
                                  </p:childTnLst>
                                </p:cTn>
                              </p:par>
                              <p:par>
                                <p:cTn id="21" presetID="21" presetClass="entr" presetSubtype="4" fill="hold" grpId="0" nodeType="withEffect">
                                  <p:stCondLst>
                                    <p:cond delay="0"/>
                                  </p:stCondLst>
                                  <p:childTnLst>
                                    <p:set>
                                      <p:cBhvr>
                                        <p:cTn id="22" dur="1" fill="hold">
                                          <p:stCondLst>
                                            <p:cond delay="0"/>
                                          </p:stCondLst>
                                        </p:cTn>
                                        <p:tgtEl>
                                          <p:spTgt spid="2">
                                            <p:graphicEl>
                                              <a:dgm id="{A7B9C7E5-6779-41D5-A8B4-A4042F80BB77}"/>
                                            </p:graphicEl>
                                          </p:spTgt>
                                        </p:tgtEl>
                                        <p:attrNameLst>
                                          <p:attrName>style.visibility</p:attrName>
                                        </p:attrNameLst>
                                      </p:cBhvr>
                                      <p:to>
                                        <p:strVal val="visible"/>
                                      </p:to>
                                    </p:set>
                                    <p:animEffect transition="in" filter="wheel(4)">
                                      <p:cBhvr>
                                        <p:cTn id="23" dur="1000"/>
                                        <p:tgtEl>
                                          <p:spTgt spid="2">
                                            <p:graphicEl>
                                              <a:dgm id="{A7B9C7E5-6779-41D5-A8B4-A4042F80BB77}"/>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2">
                                            <p:graphicEl>
                                              <a:dgm id="{EBC29999-7F77-4231-AAB8-01FC5E607B60}"/>
                                            </p:graphicEl>
                                          </p:spTgt>
                                        </p:tgtEl>
                                        <p:attrNameLst>
                                          <p:attrName>style.visibility</p:attrName>
                                        </p:attrNameLst>
                                      </p:cBhvr>
                                      <p:to>
                                        <p:strVal val="visible"/>
                                      </p:to>
                                    </p:set>
                                    <p:animEffect transition="in" filter="wheel(4)">
                                      <p:cBhvr>
                                        <p:cTn id="28" dur="1000"/>
                                        <p:tgtEl>
                                          <p:spTgt spid="2">
                                            <p:graphicEl>
                                              <a:dgm id="{EBC29999-7F77-4231-AAB8-01FC5E607B60}"/>
                                            </p:graphicEl>
                                          </p:spTgt>
                                        </p:tgtEl>
                                      </p:cBhvr>
                                    </p:animEffect>
                                  </p:childTnLst>
                                </p:cTn>
                              </p:par>
                              <p:par>
                                <p:cTn id="29" presetID="21" presetClass="entr" presetSubtype="4" fill="hold" grpId="0" nodeType="withEffect">
                                  <p:stCondLst>
                                    <p:cond delay="0"/>
                                  </p:stCondLst>
                                  <p:childTnLst>
                                    <p:set>
                                      <p:cBhvr>
                                        <p:cTn id="30" dur="1" fill="hold">
                                          <p:stCondLst>
                                            <p:cond delay="0"/>
                                          </p:stCondLst>
                                        </p:cTn>
                                        <p:tgtEl>
                                          <p:spTgt spid="2">
                                            <p:graphicEl>
                                              <a:dgm id="{5D6C8857-3C80-4C47-8F00-31D7E9C9C386}"/>
                                            </p:graphicEl>
                                          </p:spTgt>
                                        </p:tgtEl>
                                        <p:attrNameLst>
                                          <p:attrName>style.visibility</p:attrName>
                                        </p:attrNameLst>
                                      </p:cBhvr>
                                      <p:to>
                                        <p:strVal val="visible"/>
                                      </p:to>
                                    </p:set>
                                    <p:animEffect transition="in" filter="wheel(4)">
                                      <p:cBhvr>
                                        <p:cTn id="31" dur="1000"/>
                                        <p:tgtEl>
                                          <p:spTgt spid="2">
                                            <p:graphicEl>
                                              <a:dgm id="{5D6C8857-3C80-4C47-8F00-31D7E9C9C386}"/>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4" fill="hold" grpId="0" nodeType="clickEffect">
                                  <p:stCondLst>
                                    <p:cond delay="0"/>
                                  </p:stCondLst>
                                  <p:childTnLst>
                                    <p:set>
                                      <p:cBhvr>
                                        <p:cTn id="35" dur="1" fill="hold">
                                          <p:stCondLst>
                                            <p:cond delay="0"/>
                                          </p:stCondLst>
                                        </p:cTn>
                                        <p:tgtEl>
                                          <p:spTgt spid="2">
                                            <p:graphicEl>
                                              <a:dgm id="{CD623981-B8B9-4BC4-823C-D6D7D66FBCFA}"/>
                                            </p:graphicEl>
                                          </p:spTgt>
                                        </p:tgtEl>
                                        <p:attrNameLst>
                                          <p:attrName>style.visibility</p:attrName>
                                        </p:attrNameLst>
                                      </p:cBhvr>
                                      <p:to>
                                        <p:strVal val="visible"/>
                                      </p:to>
                                    </p:set>
                                    <p:animEffect transition="in" filter="wheel(4)">
                                      <p:cBhvr>
                                        <p:cTn id="36" dur="1000"/>
                                        <p:tgtEl>
                                          <p:spTgt spid="2">
                                            <p:graphicEl>
                                              <a:dgm id="{CD623981-B8B9-4BC4-823C-D6D7D66FBCFA}"/>
                                            </p:graphicEl>
                                          </p:spTgt>
                                        </p:tgtEl>
                                      </p:cBhvr>
                                    </p:animEffect>
                                  </p:childTnLst>
                                </p:cTn>
                              </p:par>
                              <p:par>
                                <p:cTn id="37" presetID="21" presetClass="entr" presetSubtype="4" fill="hold" grpId="0" nodeType="withEffect">
                                  <p:stCondLst>
                                    <p:cond delay="0"/>
                                  </p:stCondLst>
                                  <p:childTnLst>
                                    <p:set>
                                      <p:cBhvr>
                                        <p:cTn id="38" dur="1" fill="hold">
                                          <p:stCondLst>
                                            <p:cond delay="0"/>
                                          </p:stCondLst>
                                        </p:cTn>
                                        <p:tgtEl>
                                          <p:spTgt spid="2">
                                            <p:graphicEl>
                                              <a:dgm id="{34E5022F-6CF6-4232-8A78-7FC04D9C71DF}"/>
                                            </p:graphicEl>
                                          </p:spTgt>
                                        </p:tgtEl>
                                        <p:attrNameLst>
                                          <p:attrName>style.visibility</p:attrName>
                                        </p:attrNameLst>
                                      </p:cBhvr>
                                      <p:to>
                                        <p:strVal val="visible"/>
                                      </p:to>
                                    </p:set>
                                    <p:animEffect transition="in" filter="wheel(4)">
                                      <p:cBhvr>
                                        <p:cTn id="39" dur="1000"/>
                                        <p:tgtEl>
                                          <p:spTgt spid="2">
                                            <p:graphicEl>
                                              <a:dgm id="{34E5022F-6CF6-4232-8A78-7FC04D9C71DF}"/>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grpId="0" nodeType="clickEffect">
                                  <p:stCondLst>
                                    <p:cond delay="0"/>
                                  </p:stCondLst>
                                  <p:childTnLst>
                                    <p:set>
                                      <p:cBhvr>
                                        <p:cTn id="43" dur="1" fill="hold">
                                          <p:stCondLst>
                                            <p:cond delay="0"/>
                                          </p:stCondLst>
                                        </p:cTn>
                                        <p:tgtEl>
                                          <p:spTgt spid="2">
                                            <p:graphicEl>
                                              <a:dgm id="{B44DA370-5F56-4B16-9F5B-5FCFE68C0FA6}"/>
                                            </p:graphicEl>
                                          </p:spTgt>
                                        </p:tgtEl>
                                        <p:attrNameLst>
                                          <p:attrName>style.visibility</p:attrName>
                                        </p:attrNameLst>
                                      </p:cBhvr>
                                      <p:to>
                                        <p:strVal val="visible"/>
                                      </p:to>
                                    </p:set>
                                    <p:animEffect transition="in" filter="wheel(4)">
                                      <p:cBhvr>
                                        <p:cTn id="44" dur="1000"/>
                                        <p:tgtEl>
                                          <p:spTgt spid="2">
                                            <p:graphicEl>
                                              <a:dgm id="{B44DA370-5F56-4B16-9F5B-5FCFE68C0FA6}"/>
                                            </p:graphicEl>
                                          </p:spTgt>
                                        </p:tgtEl>
                                      </p:cBhvr>
                                    </p:animEffect>
                                  </p:childTnLst>
                                </p:cTn>
                              </p:par>
                              <p:par>
                                <p:cTn id="45" presetID="21" presetClass="entr" presetSubtype="4" fill="hold" grpId="0" nodeType="withEffect">
                                  <p:stCondLst>
                                    <p:cond delay="0"/>
                                  </p:stCondLst>
                                  <p:childTnLst>
                                    <p:set>
                                      <p:cBhvr>
                                        <p:cTn id="46" dur="1" fill="hold">
                                          <p:stCondLst>
                                            <p:cond delay="0"/>
                                          </p:stCondLst>
                                        </p:cTn>
                                        <p:tgtEl>
                                          <p:spTgt spid="2">
                                            <p:graphicEl>
                                              <a:dgm id="{E77D6D69-D331-492A-9292-8C94BDD1ABE5}"/>
                                            </p:graphicEl>
                                          </p:spTgt>
                                        </p:tgtEl>
                                        <p:attrNameLst>
                                          <p:attrName>style.visibility</p:attrName>
                                        </p:attrNameLst>
                                      </p:cBhvr>
                                      <p:to>
                                        <p:strVal val="visible"/>
                                      </p:to>
                                    </p:set>
                                    <p:animEffect transition="in" filter="wheel(4)">
                                      <p:cBhvr>
                                        <p:cTn id="47" dur="1000"/>
                                        <p:tgtEl>
                                          <p:spTgt spid="2">
                                            <p:graphicEl>
                                              <a:dgm id="{E77D6D69-D331-492A-9292-8C94BDD1ABE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1894</Words>
  <Application/>
  <PresentationFormat>On-screen Show (4:3)</PresentationFormat>
  <Paragraphs>282</Paragraphs>
  <Slides>49</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8" baseType="lpstr">
      <vt:lpstr>Arial Unicode MS</vt:lpstr>
      <vt:lpstr>Arial</vt:lpstr>
      <vt:lpstr>Calibri</vt:lpstr>
      <vt:lpstr>Tahoma</vt:lpstr>
      <vt:lpstr>Times New Roman</vt:lpstr>
      <vt:lpstr>Verdana</vt:lpstr>
      <vt:lpstr>Wingdings</vt:lpstr>
      <vt:lpstr>Office Theme</vt:lpstr>
      <vt:lpstr>MS Org Chart</vt:lpstr>
      <vt:lpstr> Mega Events and tourism</vt:lpstr>
      <vt:lpstr>Lecture Plan </vt:lpstr>
      <vt:lpstr>World a playground for tourists</vt:lpstr>
      <vt:lpstr>Entering other worlds</vt:lpstr>
      <vt:lpstr>PowerPoint Presentation</vt:lpstr>
      <vt:lpstr>No other sporting event captures the world's imagination like the FIFA World Cup™.</vt:lpstr>
      <vt:lpstr>PowerPoint Presentation</vt:lpstr>
      <vt:lpstr>Impacts of tourism</vt:lpstr>
      <vt:lpstr>TOURISM STRATEGIES FOR URBAN REGENERATION (adapted from Swarbrooke, 2000)</vt:lpstr>
      <vt:lpstr>Product Life-cycle challenge</vt:lpstr>
      <vt:lpstr>PowerPoint Presentation</vt:lpstr>
      <vt:lpstr>PowerPoint Presentation</vt:lpstr>
      <vt:lpstr>PowerPoint Presentation</vt:lpstr>
      <vt:lpstr>PowerPoint Presentation</vt:lpstr>
      <vt:lpstr>PowerPoint Presentation</vt:lpstr>
      <vt:lpstr>Doxey’s Irridex Model (1976) (1)</vt:lpstr>
      <vt:lpstr>Doxey’s Irridex Model (1976) (2)</vt:lpstr>
      <vt:lpstr>Stakeholder Dynamics</vt:lpstr>
      <vt:lpstr>PowerPoint Presentation</vt:lpstr>
      <vt:lpstr>PowerPoint Presentation</vt:lpstr>
      <vt:lpstr>Stakeholder Collaboration 1</vt:lpstr>
      <vt:lpstr>PowerPoint Presentation</vt:lpstr>
      <vt:lpstr>Stakeholder Collaboration 2</vt:lpstr>
      <vt:lpstr>Stakeholder Collaboration 3</vt:lpstr>
      <vt:lpstr>Working with all involved parties in a democratic way can help develop sustainable tourism</vt:lpstr>
      <vt:lpstr>Revitalises communities</vt:lpstr>
      <vt:lpstr>Marketing mix for events and festivals</vt:lpstr>
      <vt:lpstr>Cultural pursuits- career ladder</vt:lpstr>
      <vt:lpstr>The New Tourist (1)</vt:lpstr>
      <vt:lpstr>The New Tourist (2)</vt:lpstr>
      <vt:lpstr>The New Tourism</vt:lpstr>
      <vt:lpstr>The aims of the Cultural Olympiad</vt:lpstr>
      <vt:lpstr>Aims of Cultural Olympiad cont.</vt:lpstr>
      <vt:lpstr>Kumbh Mela 2013  </vt:lpstr>
      <vt:lpstr>PowerPoint Presentation</vt:lpstr>
      <vt:lpstr>PowerPoint Presentation</vt:lpstr>
      <vt:lpstr>Reputation Management</vt:lpstr>
      <vt:lpstr>Impacts of mega events</vt:lpstr>
      <vt:lpstr>Tourism impacts</vt:lpstr>
      <vt:lpstr>National </vt:lpstr>
      <vt:lpstr>Local</vt:lpstr>
      <vt:lpstr>Negative affects on communities</vt:lpstr>
      <vt:lpstr>PowerPoint Presentation</vt:lpstr>
      <vt:lpstr>Festivals as Cultural Performance</vt:lpstr>
      <vt:lpstr>Exoticised ‘other’</vt:lpstr>
      <vt:lpstr>Performing cultures</vt:lpstr>
      <vt:lpstr>Cultural festivals and the touristic experience</vt:lpstr>
      <vt:lpstr>Visitor Experience Products</vt:lpstr>
      <vt:lpstr>Lecture : Marketing and Promoting Events</vt:lpstr>
    </vt:vector>
  </TitlesOfParts>
  <Company/>
  <LinksUpToDate>false</LinksUpToDate>
  <SharedDoc>false</SharedDoc>
  <HyperlinksChanged>false</HyperlinksChanged>
  <AppVersion>15.0000</AppVersion>
  <Template/>
  <Manager/>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revision>0</revision>
</coreProperties>
</file>