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ppt/presentation.xml" ContentType="application/vnd.openxmlformats-officedocument.presentationml.presentation.main+xml"/>
  <Override PartName="/ppt/presProps.xml" ContentType="application/vnd.openxmlformats-officedocument.presentationml.presProps+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Masters/slideMaster1.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heme/theme1.xml" ContentType="application/vnd.openxmlformats-officedocument.theme+xml"/>
  <Override PartName="/ppt/viewProps.xml" ContentType="application/vnd.openxmlformats-officedocument.presentationml.viewProps+xml"/>
</Types>
</file>

<file path=_rels/.rels><?xml version="1.0" encoding="UTF-8"?>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thumbnail" Target="docProps/thumbnail.jpeg"/>
  <Relationship Id="rId3" Type="http://schemas.openxmlformats.org/package/2006/relationships/metadata/core-properties" Target="docProps/core.xml"/>
  <Relationship Id="rId4" Type="http://schemas.openxmlformats.org/officeDocument/2006/relationships/extended-properties" Target="docProps/app.xml"/>
</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86" r:id="rId2"/>
    <p:sldId id="281" r:id="rId3"/>
    <p:sldId id="285" r:id="rId4"/>
    <p:sldId id="282" r:id="rId5"/>
    <p:sldId id="320" r:id="rId6"/>
    <p:sldId id="321" r:id="rId7"/>
    <p:sldId id="322" r:id="rId8"/>
    <p:sldId id="260" r:id="rId9"/>
    <p:sldId id="261" r:id="rId10"/>
    <p:sldId id="262" r:id="rId11"/>
    <p:sldId id="263" r:id="rId12"/>
    <p:sldId id="264" r:id="rId13"/>
    <p:sldId id="265" r:id="rId14"/>
    <p:sldId id="266" r:id="rId15"/>
    <p:sldId id="267" r:id="rId16"/>
    <p:sldId id="268" r:id="rId17"/>
    <p:sldId id="269" r:id="rId18"/>
    <p:sldId id="323" r:id="rId19"/>
    <p:sldId id="270" r:id="rId20"/>
    <p:sldId id="271" r:id="rId21"/>
    <p:sldId id="272" r:id="rId22"/>
    <p:sldId id="273" r:id="rId23"/>
    <p:sldId id="274" r:id="rId24"/>
    <p:sldId id="275" r:id="rId25"/>
    <p:sldId id="276" r:id="rId26"/>
    <p:sldId id="277" r:id="rId27"/>
    <p:sldId id="278" r:id="rId28"/>
    <p:sldId id="279" r:id="rId29"/>
    <p:sldId id="280" r:id="rId30"/>
    <p:sldId id="258" r:id="rId31"/>
    <p:sldId id="259" r:id="rId32"/>
    <p:sldId id="287" r:id="rId33"/>
    <p:sldId id="288" r:id="rId34"/>
    <p:sldId id="289" r:id="rId35"/>
    <p:sldId id="290" r:id="rId36"/>
    <p:sldId id="291" r:id="rId37"/>
    <p:sldId id="292" r:id="rId38"/>
    <p:sldId id="293" r:id="rId39"/>
    <p:sldId id="294" r:id="rId40"/>
    <p:sldId id="295" r:id="rId41"/>
    <p:sldId id="296" r:id="rId42"/>
    <p:sldId id="297" r:id="rId43"/>
    <p:sldId id="298" r:id="rId44"/>
    <p:sldId id="299" r:id="rId45"/>
    <p:sldId id="300" r:id="rId46"/>
    <p:sldId id="301" r:id="rId47"/>
    <p:sldId id="302" r:id="rId48"/>
    <p:sldId id="303" r:id="rId49"/>
    <p:sldId id="304" r:id="rId50"/>
    <p:sldId id="305" r:id="rId51"/>
    <p:sldId id="306" r:id="rId52"/>
    <p:sldId id="307" r:id="rId53"/>
    <p:sldId id="308" r:id="rId54"/>
    <p:sldId id="309" r:id="rId55"/>
    <p:sldId id="310" r:id="rId56"/>
    <p:sldId id="311" r:id="rId57"/>
    <p:sldId id="312" r:id="rId58"/>
    <p:sldId id="313" r:id="rId59"/>
    <p:sldId id="314" r:id="rId60"/>
    <p:sldId id="315" r:id="rId61"/>
    <p:sldId id="316" r:id="rId62"/>
    <p:sldId id="317" r:id="rId63"/>
    <p:sldId id="318" r:id="rId64"/>
    <p:sldId id="319" r:id="rId65"/>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15620"/>
    <p:restoredTop sz="94660"/>
  </p:normalViewPr>
  <p:slideViewPr>
    <p:cSldViewPr>
      <p:cViewPr varScale="1">
        <p:scale>
          <a:sx n="69" d="100"/>
          <a:sy n="69" d="100"/>
        </p:scale>
        <p:origin x="-1404" y="-90"/>
      </p:cViewPr>
      <p:guideLst>
        <p:guide orient="horz" pos="2160"/>
        <p:guide pos="2880"/>
      </p:guideLst>
    </p:cSldViewPr>
  </p:slideViewPr>
  <p:notesTextViewPr>
    <p:cViewPr>
      <p:scale>
        <a:sx n="1" d="1"/>
        <a:sy n="1" d="1"/>
      </p:scale>
      <p:origin x="0" y="0"/>
    </p:cViewPr>
  </p:notesTextViewPr>
  <p:sorterViewPr>
    <p:cViewPr>
      <p:scale>
        <a:sx n="100" d="100"/>
        <a:sy n="100" d="100"/>
      </p:scale>
      <p:origin x="0" y="414"/>
    </p:cViewPr>
  </p:sorterViewPr>
  <p:gridSpacing cx="72008" cy="72008"/>
</p:viewPr>
</file>

<file path=ppt/_rels/presentation.xml.rels><?xml version="1.0" encoding="UTF-8"?>

<Relationships xmlns="http://schemas.openxmlformats.org/package/2006/relationships">
  <Relationship Id="rId1" Type="http://schemas.openxmlformats.org/officeDocument/2006/relationships/slideMaster" Target="slideMasters/slideMaster1.xml"/>
  <Relationship Id="rId10" Type="http://schemas.openxmlformats.org/officeDocument/2006/relationships/slide" Target="slides/slide9.xml"/>
  <Relationship Id="rId11" Type="http://schemas.openxmlformats.org/officeDocument/2006/relationships/slide" Target="slides/slide10.xml"/>
  <Relationship Id="rId12" Type="http://schemas.openxmlformats.org/officeDocument/2006/relationships/slide" Target="slides/slide11.xml"/>
  <Relationship Id="rId13" Type="http://schemas.openxmlformats.org/officeDocument/2006/relationships/slide" Target="slides/slide12.xml"/>
  <Relationship Id="rId14" Type="http://schemas.openxmlformats.org/officeDocument/2006/relationships/slide" Target="slides/slide13.xml"/>
  <Relationship Id="rId15" Type="http://schemas.openxmlformats.org/officeDocument/2006/relationships/slide" Target="slides/slide14.xml"/>
  <Relationship Id="rId16" Type="http://schemas.openxmlformats.org/officeDocument/2006/relationships/slide" Target="slides/slide15.xml"/>
  <Relationship Id="rId17" Type="http://schemas.openxmlformats.org/officeDocument/2006/relationships/slide" Target="slides/slide16.xml"/>
  <Relationship Id="rId18" Type="http://schemas.openxmlformats.org/officeDocument/2006/relationships/slide" Target="slides/slide17.xml"/>
  <Relationship Id="rId19" Type="http://schemas.openxmlformats.org/officeDocument/2006/relationships/slide" Target="slides/slide18.xml"/>
  <Relationship Id="rId2" Type="http://schemas.openxmlformats.org/officeDocument/2006/relationships/slide" Target="slides/slide1.xml"/>
  <Relationship Id="rId20" Type="http://schemas.openxmlformats.org/officeDocument/2006/relationships/slide" Target="slides/slide19.xml"/>
  <Relationship Id="rId21" Type="http://schemas.openxmlformats.org/officeDocument/2006/relationships/slide" Target="slides/slide20.xml"/>
  <Relationship Id="rId22" Type="http://schemas.openxmlformats.org/officeDocument/2006/relationships/slide" Target="slides/slide21.xml"/>
  <Relationship Id="rId23" Type="http://schemas.openxmlformats.org/officeDocument/2006/relationships/slide" Target="slides/slide22.xml"/>
  <Relationship Id="rId24" Type="http://schemas.openxmlformats.org/officeDocument/2006/relationships/slide" Target="slides/slide23.xml"/>
  <Relationship Id="rId25" Type="http://schemas.openxmlformats.org/officeDocument/2006/relationships/slide" Target="slides/slide24.xml"/>
  <Relationship Id="rId26" Type="http://schemas.openxmlformats.org/officeDocument/2006/relationships/slide" Target="slides/slide25.xml"/>
  <Relationship Id="rId27" Type="http://schemas.openxmlformats.org/officeDocument/2006/relationships/slide" Target="slides/slide26.xml"/>
  <Relationship Id="rId28" Type="http://schemas.openxmlformats.org/officeDocument/2006/relationships/slide" Target="slides/slide27.xml"/>
  <Relationship Id="rId29" Type="http://schemas.openxmlformats.org/officeDocument/2006/relationships/slide" Target="slides/slide28.xml"/>
  <Relationship Id="rId3" Type="http://schemas.openxmlformats.org/officeDocument/2006/relationships/slide" Target="slides/slide2.xml"/>
  <Relationship Id="rId30" Type="http://schemas.openxmlformats.org/officeDocument/2006/relationships/slide" Target="slides/slide29.xml"/>
  <Relationship Id="rId31" Type="http://schemas.openxmlformats.org/officeDocument/2006/relationships/slide" Target="slides/slide30.xml"/>
  <Relationship Id="rId32" Type="http://schemas.openxmlformats.org/officeDocument/2006/relationships/slide" Target="slides/slide31.xml"/>
  <Relationship Id="rId33" Type="http://schemas.openxmlformats.org/officeDocument/2006/relationships/slide" Target="slides/slide32.xml"/>
  <Relationship Id="rId34" Type="http://schemas.openxmlformats.org/officeDocument/2006/relationships/slide" Target="slides/slide33.xml"/>
  <Relationship Id="rId35" Type="http://schemas.openxmlformats.org/officeDocument/2006/relationships/slide" Target="slides/slide34.xml"/>
  <Relationship Id="rId36" Type="http://schemas.openxmlformats.org/officeDocument/2006/relationships/slide" Target="slides/slide35.xml"/>
  <Relationship Id="rId37" Type="http://schemas.openxmlformats.org/officeDocument/2006/relationships/slide" Target="slides/slide36.xml"/>
  <Relationship Id="rId38" Type="http://schemas.openxmlformats.org/officeDocument/2006/relationships/slide" Target="slides/slide37.xml"/>
  <Relationship Id="rId39" Type="http://schemas.openxmlformats.org/officeDocument/2006/relationships/slide" Target="slides/slide38.xml"/>
  <Relationship Id="rId4" Type="http://schemas.openxmlformats.org/officeDocument/2006/relationships/slide" Target="slides/slide3.xml"/>
  <Relationship Id="rId40" Type="http://schemas.openxmlformats.org/officeDocument/2006/relationships/slide" Target="slides/slide39.xml"/>
  <Relationship Id="rId41" Type="http://schemas.openxmlformats.org/officeDocument/2006/relationships/slide" Target="slides/slide40.xml"/>
  <Relationship Id="rId42" Type="http://schemas.openxmlformats.org/officeDocument/2006/relationships/slide" Target="slides/slide41.xml"/>
  <Relationship Id="rId43" Type="http://schemas.openxmlformats.org/officeDocument/2006/relationships/slide" Target="slides/slide42.xml"/>
  <Relationship Id="rId44" Type="http://schemas.openxmlformats.org/officeDocument/2006/relationships/slide" Target="slides/slide43.xml"/>
  <Relationship Id="rId45" Type="http://schemas.openxmlformats.org/officeDocument/2006/relationships/slide" Target="slides/slide44.xml"/>
  <Relationship Id="rId46" Type="http://schemas.openxmlformats.org/officeDocument/2006/relationships/slide" Target="slides/slide45.xml"/>
  <Relationship Id="rId47" Type="http://schemas.openxmlformats.org/officeDocument/2006/relationships/slide" Target="slides/slide46.xml"/>
  <Relationship Id="rId48" Type="http://schemas.openxmlformats.org/officeDocument/2006/relationships/slide" Target="slides/slide47.xml"/>
  <Relationship Id="rId49" Type="http://schemas.openxmlformats.org/officeDocument/2006/relationships/slide" Target="slides/slide48.xml"/>
  <Relationship Id="rId5" Type="http://schemas.openxmlformats.org/officeDocument/2006/relationships/slide" Target="slides/slide4.xml"/>
  <Relationship Id="rId50" Type="http://schemas.openxmlformats.org/officeDocument/2006/relationships/slide" Target="slides/slide49.xml"/>
  <Relationship Id="rId51" Type="http://schemas.openxmlformats.org/officeDocument/2006/relationships/slide" Target="slides/slide50.xml"/>
  <Relationship Id="rId52" Type="http://schemas.openxmlformats.org/officeDocument/2006/relationships/slide" Target="slides/slide51.xml"/>
  <Relationship Id="rId53" Type="http://schemas.openxmlformats.org/officeDocument/2006/relationships/slide" Target="slides/slide52.xml"/>
  <Relationship Id="rId54" Type="http://schemas.openxmlformats.org/officeDocument/2006/relationships/slide" Target="slides/slide53.xml"/>
  <Relationship Id="rId55" Type="http://schemas.openxmlformats.org/officeDocument/2006/relationships/slide" Target="slides/slide54.xml"/>
  <Relationship Id="rId56" Type="http://schemas.openxmlformats.org/officeDocument/2006/relationships/slide" Target="slides/slide55.xml"/>
  <Relationship Id="rId57" Type="http://schemas.openxmlformats.org/officeDocument/2006/relationships/slide" Target="slides/slide56.xml"/>
  <Relationship Id="rId58" Type="http://schemas.openxmlformats.org/officeDocument/2006/relationships/slide" Target="slides/slide57.xml"/>
  <Relationship Id="rId59" Type="http://schemas.openxmlformats.org/officeDocument/2006/relationships/slide" Target="slides/slide58.xml"/>
  <Relationship Id="rId6" Type="http://schemas.openxmlformats.org/officeDocument/2006/relationships/slide" Target="slides/slide5.xml"/>
  <Relationship Id="rId60" Type="http://schemas.openxmlformats.org/officeDocument/2006/relationships/slide" Target="slides/slide59.xml"/>
  <Relationship Id="rId61" Type="http://schemas.openxmlformats.org/officeDocument/2006/relationships/slide" Target="slides/slide60.xml"/>
  <Relationship Id="rId62" Type="http://schemas.openxmlformats.org/officeDocument/2006/relationships/slide" Target="slides/slide61.xml"/>
  <Relationship Id="rId63" Type="http://schemas.openxmlformats.org/officeDocument/2006/relationships/slide" Target="slides/slide62.xml"/>
  <Relationship Id="rId64" Type="http://schemas.openxmlformats.org/officeDocument/2006/relationships/slide" Target="slides/slide63.xml"/>
  <Relationship Id="rId65" Type="http://schemas.openxmlformats.org/officeDocument/2006/relationships/slide" Target="slides/slide64.xml"/>
  <Relationship Id="rId66" Type="http://schemas.openxmlformats.org/officeDocument/2006/relationships/presProps" Target="presProps.xml"/>
  <Relationship Id="rId67" Type="http://schemas.openxmlformats.org/officeDocument/2006/relationships/viewProps" Target="viewProps.xml"/>
  <Relationship Id="rId68" Type="http://schemas.openxmlformats.org/officeDocument/2006/relationships/theme" Target="theme/theme1.xml"/>
  <Relationship Id="rId69" Type="http://schemas.openxmlformats.org/officeDocument/2006/relationships/tableStyles" Target="tableStyles.xml"/>
  <Relationship Id="rId7" Type="http://schemas.openxmlformats.org/officeDocument/2006/relationships/slide" Target="slides/slide6.xml"/>
  <Relationship Id="rId8" Type="http://schemas.openxmlformats.org/officeDocument/2006/relationships/slide" Target="slides/slide7.xml"/>
  <Relationship Id="rId9" Type="http://schemas.openxmlformats.org/officeDocument/2006/relationships/slide" Target="slides/slide8.xml"/>
</Relationships>

</file>

<file path=ppt/slideLayouts/_rels/slideLayout1.xml.rels><?xml version="1.0" encoding="UTF-8"?>

<Relationships xmlns="http://schemas.openxmlformats.org/package/2006/relationships">
  <Relationship Id="rId1" Type="http://schemas.openxmlformats.org/officeDocument/2006/relationships/slideMaster" Target="../slideMasters/slideMaster1.xml"/>
</Relationships>

</file>

<file path=ppt/slideLayouts/_rels/slideLayout10.xml.rels><?xml version="1.0" encoding="UTF-8"?>

<Relationships xmlns="http://schemas.openxmlformats.org/package/2006/relationships">
  <Relationship Id="rId1" Type="http://schemas.openxmlformats.org/officeDocument/2006/relationships/slideMaster" Target="../slideMasters/slideMaster1.xml"/>
</Relationships>

</file>

<file path=ppt/slideLayouts/_rels/slideLayout11.xml.rels><?xml version="1.0" encoding="UTF-8"?>

<Relationships xmlns="http://schemas.openxmlformats.org/package/2006/relationships">
  <Relationship Id="rId1" Type="http://schemas.openxmlformats.org/officeDocument/2006/relationships/slideMaster" Target="../slideMasters/slideMaster1.xml"/>
</Relationships>

</file>

<file path=ppt/slideLayouts/_rels/slideLayout12.xml.rels><?xml version="1.0" encoding="UTF-8"?>

<Relationships xmlns="http://schemas.openxmlformats.org/package/2006/relationships">
  <Relationship Id="rId1" Type="http://schemas.openxmlformats.org/officeDocument/2006/relationships/slideMaster" Target="../slideMasters/slideMaster1.xml"/>
</Relationships>

</file>

<file path=ppt/slideLayouts/_rels/slideLayout13.xml.rels><?xml version="1.0" encoding="UTF-8"?>

<Relationships xmlns="http://schemas.openxmlformats.org/package/2006/relationships">
  <Relationship Id="rId1" Type="http://schemas.openxmlformats.org/officeDocument/2006/relationships/slideMaster" Target="../slideMasters/slideMaster1.xml"/>
</Relationships>

</file>

<file path=ppt/slideLayouts/_rels/slideLayout2.xml.rels><?xml version="1.0" encoding="UTF-8"?>

<Relationships xmlns="http://schemas.openxmlformats.org/package/2006/relationships">
  <Relationship Id="rId1" Type="http://schemas.openxmlformats.org/officeDocument/2006/relationships/slideMaster" Target="../slideMasters/slideMaster1.xml"/>
</Relationships>

</file>

<file path=ppt/slideLayouts/_rels/slideLayout3.xml.rels><?xml version="1.0" encoding="UTF-8"?>

<Relationships xmlns="http://schemas.openxmlformats.org/package/2006/relationships">
  <Relationship Id="rId1" Type="http://schemas.openxmlformats.org/officeDocument/2006/relationships/slideMaster" Target="../slideMasters/slideMaster1.xml"/>
</Relationships>

</file>

<file path=ppt/slideLayouts/_rels/slideLayout4.xml.rels><?xml version="1.0" encoding="UTF-8"?>

<Relationships xmlns="http://schemas.openxmlformats.org/package/2006/relationships">
  <Relationship Id="rId1" Type="http://schemas.openxmlformats.org/officeDocument/2006/relationships/slideMaster" Target="../slideMasters/slideMaster1.xml"/>
</Relationships>

</file>

<file path=ppt/slideLayouts/_rels/slideLayout5.xml.rels><?xml version="1.0" encoding="UTF-8"?>

<Relationships xmlns="http://schemas.openxmlformats.org/package/2006/relationships">
  <Relationship Id="rId1" Type="http://schemas.openxmlformats.org/officeDocument/2006/relationships/slideMaster" Target="../slideMasters/slideMaster1.xml"/>
</Relationships>

</file>

<file path=ppt/slideLayouts/_rels/slideLayout6.xml.rels><?xml version="1.0" encoding="UTF-8"?>

<Relationships xmlns="http://schemas.openxmlformats.org/package/2006/relationships">
  <Relationship Id="rId1" Type="http://schemas.openxmlformats.org/officeDocument/2006/relationships/slideMaster" Target="../slideMasters/slideMaster1.xml"/>
</Relationships>

</file>

<file path=ppt/slideLayouts/_rels/slideLayout7.xml.rels><?xml version="1.0" encoding="UTF-8"?>

<Relationships xmlns="http://schemas.openxmlformats.org/package/2006/relationships">
  <Relationship Id="rId1" Type="http://schemas.openxmlformats.org/officeDocument/2006/relationships/slideMaster" Target="../slideMasters/slideMaster1.xml"/>
</Relationships>

</file>

<file path=ppt/slideLayouts/_rels/slideLayout8.xml.rels><?xml version="1.0" encoding="UTF-8"?>

<Relationships xmlns="http://schemas.openxmlformats.org/package/2006/relationships">
  <Relationship Id="rId1" Type="http://schemas.openxmlformats.org/officeDocument/2006/relationships/slideMaster" Target="../slideMasters/slideMaster1.xml"/>
</Relationships>

</file>

<file path=ppt/slideLayouts/_rels/slideLayout9.xml.rels><?xml version="1.0" encoding="UTF-8"?>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GB"/>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GB"/>
          </a:p>
        </p:txBody>
      </p:sp>
      <p:sp>
        <p:nvSpPr>
          <p:cNvPr id="4" name="Date Placeholder 3"/>
          <p:cNvSpPr>
            <a:spLocks noGrp="1"/>
          </p:cNvSpPr>
          <p:nvPr>
            <p:ph type="dt" sz="half" idx="10"/>
          </p:nvPr>
        </p:nvSpPr>
        <p:spPr/>
        <p:txBody>
          <a:bodyPr/>
          <a:lstStyle/>
          <a:p>
            <a:fld id="{7E95E442-9E26-4190-A95E-FEDE372780B8}" type="datetimeFigureOut">
              <a:rPr lang="en-GB" smtClean="0"/>
              <a:t>13/03/2017</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9C53F3D1-46D7-4732-AAB2-D9663ECF84BE}" type="slidenum">
              <a:rPr lang="en-GB" smtClean="0"/>
              <a:t>‹#›</a:t>
            </a:fld>
            <a:endParaRPr lang="en-GB"/>
          </a:p>
        </p:txBody>
      </p:sp>
    </p:spTree>
    <p:extLst>
      <p:ext uri="{BB962C8B-B14F-4D97-AF65-F5344CB8AC3E}">
        <p14:creationId xmlns:p14="http://schemas.microsoft.com/office/powerpoint/2010/main" val="75771808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fld id="{7E95E442-9E26-4190-A95E-FEDE372780B8}" type="datetimeFigureOut">
              <a:rPr lang="en-GB" smtClean="0"/>
              <a:t>13/03/2017</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9C53F3D1-46D7-4732-AAB2-D9663ECF84BE}" type="slidenum">
              <a:rPr lang="en-GB" smtClean="0"/>
              <a:t>‹#›</a:t>
            </a:fld>
            <a:endParaRPr lang="en-GB"/>
          </a:p>
        </p:txBody>
      </p:sp>
    </p:spTree>
    <p:extLst>
      <p:ext uri="{BB962C8B-B14F-4D97-AF65-F5344CB8AC3E}">
        <p14:creationId xmlns:p14="http://schemas.microsoft.com/office/powerpoint/2010/main" val="406163337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GB"/>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fld id="{7E95E442-9E26-4190-A95E-FEDE372780B8}" type="datetimeFigureOut">
              <a:rPr lang="en-GB" smtClean="0"/>
              <a:t>13/03/2017</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9C53F3D1-46D7-4732-AAB2-D9663ECF84BE}" type="slidenum">
              <a:rPr lang="en-GB" smtClean="0"/>
              <a:t>‹#›</a:t>
            </a:fld>
            <a:endParaRPr lang="en-GB"/>
          </a:p>
        </p:txBody>
      </p:sp>
    </p:spTree>
    <p:extLst>
      <p:ext uri="{BB962C8B-B14F-4D97-AF65-F5344CB8AC3E}">
        <p14:creationId xmlns:p14="http://schemas.microsoft.com/office/powerpoint/2010/main" val="94270051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clipArtAndTx">
  <p:cSld name="Title, Clip 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442913" y="103188"/>
            <a:ext cx="8243887" cy="1314450"/>
          </a:xfrm>
        </p:spPr>
        <p:txBody>
          <a:bodyPr/>
          <a:lstStyle/>
          <a:p>
            <a:r>
              <a:rPr lang="en-US" smtClean="0"/>
              <a:t>Click to edit Master title style</a:t>
            </a:r>
            <a:endParaRPr lang="en-GB"/>
          </a:p>
        </p:txBody>
      </p:sp>
      <p:sp>
        <p:nvSpPr>
          <p:cNvPr id="3" name="ClipArt Placeholder 2"/>
          <p:cNvSpPr>
            <a:spLocks noGrp="1"/>
          </p:cNvSpPr>
          <p:nvPr>
            <p:ph type="clipArt" sz="half" idx="1"/>
          </p:nvPr>
        </p:nvSpPr>
        <p:spPr>
          <a:xfrm>
            <a:off x="457200" y="1600200"/>
            <a:ext cx="4038600" cy="4456113"/>
          </a:xfrm>
        </p:spPr>
        <p:txBody>
          <a:bodyPr/>
          <a:lstStyle/>
          <a:p>
            <a:pPr lvl="0"/>
            <a:endParaRPr lang="en-GB" noProof="0" smtClean="0"/>
          </a:p>
        </p:txBody>
      </p:sp>
      <p:sp>
        <p:nvSpPr>
          <p:cNvPr id="4" name="Text Placeholder 3"/>
          <p:cNvSpPr>
            <a:spLocks noGrp="1"/>
          </p:cNvSpPr>
          <p:nvPr>
            <p:ph type="body" sz="half" idx="2"/>
          </p:nvPr>
        </p:nvSpPr>
        <p:spPr>
          <a:xfrm>
            <a:off x="4648200" y="1600200"/>
            <a:ext cx="4038600" cy="445611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Rectangle 47"/>
          <p:cNvSpPr>
            <a:spLocks noGrp="1" noChangeArrowheads="1"/>
          </p:cNvSpPr>
          <p:nvPr>
            <p:ph type="dt" sz="half" idx="10"/>
          </p:nvPr>
        </p:nvSpPr>
        <p:spPr>
          <a:ln/>
        </p:spPr>
        <p:txBody>
          <a:bodyPr/>
          <a:lstStyle>
            <a:lvl1pPr>
              <a:defRPr/>
            </a:lvl1pPr>
          </a:lstStyle>
          <a:p>
            <a:pPr>
              <a:defRPr/>
            </a:pPr>
            <a:endParaRPr lang="en-GB"/>
          </a:p>
        </p:txBody>
      </p:sp>
      <p:sp>
        <p:nvSpPr>
          <p:cNvPr id="6" name="Rectangle 48"/>
          <p:cNvSpPr>
            <a:spLocks noGrp="1" noChangeArrowheads="1"/>
          </p:cNvSpPr>
          <p:nvPr>
            <p:ph type="ftr" sz="quarter" idx="11"/>
          </p:nvPr>
        </p:nvSpPr>
        <p:spPr>
          <a:ln/>
        </p:spPr>
        <p:txBody>
          <a:bodyPr/>
          <a:lstStyle>
            <a:lvl1pPr>
              <a:defRPr/>
            </a:lvl1pPr>
          </a:lstStyle>
          <a:p>
            <a:pPr>
              <a:defRPr/>
            </a:pPr>
            <a:endParaRPr lang="en-GB"/>
          </a:p>
        </p:txBody>
      </p:sp>
      <p:sp>
        <p:nvSpPr>
          <p:cNvPr id="7" name="Rectangle 49"/>
          <p:cNvSpPr>
            <a:spLocks noGrp="1" noChangeArrowheads="1"/>
          </p:cNvSpPr>
          <p:nvPr>
            <p:ph type="sldNum" sz="quarter" idx="12"/>
          </p:nvPr>
        </p:nvSpPr>
        <p:spPr>
          <a:ln/>
        </p:spPr>
        <p:txBody>
          <a:bodyPr/>
          <a:lstStyle>
            <a:lvl1pPr>
              <a:defRPr/>
            </a:lvl1pPr>
          </a:lstStyle>
          <a:p>
            <a:pPr>
              <a:defRPr/>
            </a:pPr>
            <a:fld id="{EEF467D7-47E6-46C6-AA44-B126AE849E31}" type="slidenum">
              <a:rPr lang="en-GB"/>
              <a:pPr>
                <a:defRPr/>
              </a:pPr>
              <a:t>‹#›</a:t>
            </a:fld>
            <a:endParaRPr lang="en-GB"/>
          </a:p>
        </p:txBody>
      </p:sp>
    </p:spTree>
    <p:extLst>
      <p:ext uri="{BB962C8B-B14F-4D97-AF65-F5344CB8AC3E}">
        <p14:creationId xmlns:p14="http://schemas.microsoft.com/office/powerpoint/2010/main" val="94719818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xAndClipArt">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442913" y="103188"/>
            <a:ext cx="8243887" cy="1314450"/>
          </a:xfrm>
        </p:spPr>
        <p:txBody>
          <a:bodyPr/>
          <a:lstStyle/>
          <a:p>
            <a:r>
              <a:rPr lang="en-US" smtClean="0"/>
              <a:t>Click to edit Master title style</a:t>
            </a:r>
            <a:endParaRPr lang="en-GB"/>
          </a:p>
        </p:txBody>
      </p:sp>
      <p:sp>
        <p:nvSpPr>
          <p:cNvPr id="3" name="Text Placeholder 2"/>
          <p:cNvSpPr>
            <a:spLocks noGrp="1"/>
          </p:cNvSpPr>
          <p:nvPr>
            <p:ph type="body" sz="half" idx="1"/>
          </p:nvPr>
        </p:nvSpPr>
        <p:spPr>
          <a:xfrm>
            <a:off x="457200" y="1600200"/>
            <a:ext cx="4038600" cy="445611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ClipArt Placeholder 3"/>
          <p:cNvSpPr>
            <a:spLocks noGrp="1"/>
          </p:cNvSpPr>
          <p:nvPr>
            <p:ph type="clipArt" sz="half" idx="2"/>
          </p:nvPr>
        </p:nvSpPr>
        <p:spPr>
          <a:xfrm>
            <a:off x="4648200" y="1600200"/>
            <a:ext cx="4038600" cy="4456113"/>
          </a:xfrm>
        </p:spPr>
        <p:txBody>
          <a:bodyPr/>
          <a:lstStyle/>
          <a:p>
            <a:pPr lvl="0"/>
            <a:endParaRPr lang="en-GB" noProof="0" smtClean="0"/>
          </a:p>
        </p:txBody>
      </p:sp>
      <p:sp>
        <p:nvSpPr>
          <p:cNvPr id="5" name="Rectangle 47"/>
          <p:cNvSpPr>
            <a:spLocks noGrp="1" noChangeArrowheads="1"/>
          </p:cNvSpPr>
          <p:nvPr>
            <p:ph type="dt" sz="half" idx="10"/>
          </p:nvPr>
        </p:nvSpPr>
        <p:spPr>
          <a:ln/>
        </p:spPr>
        <p:txBody>
          <a:bodyPr/>
          <a:lstStyle>
            <a:lvl1pPr>
              <a:defRPr/>
            </a:lvl1pPr>
          </a:lstStyle>
          <a:p>
            <a:pPr>
              <a:defRPr/>
            </a:pPr>
            <a:endParaRPr lang="en-GB"/>
          </a:p>
        </p:txBody>
      </p:sp>
      <p:sp>
        <p:nvSpPr>
          <p:cNvPr id="6" name="Rectangle 48"/>
          <p:cNvSpPr>
            <a:spLocks noGrp="1" noChangeArrowheads="1"/>
          </p:cNvSpPr>
          <p:nvPr>
            <p:ph type="ftr" sz="quarter" idx="11"/>
          </p:nvPr>
        </p:nvSpPr>
        <p:spPr>
          <a:ln/>
        </p:spPr>
        <p:txBody>
          <a:bodyPr/>
          <a:lstStyle>
            <a:lvl1pPr>
              <a:defRPr/>
            </a:lvl1pPr>
          </a:lstStyle>
          <a:p>
            <a:pPr>
              <a:defRPr/>
            </a:pPr>
            <a:endParaRPr lang="en-GB"/>
          </a:p>
        </p:txBody>
      </p:sp>
      <p:sp>
        <p:nvSpPr>
          <p:cNvPr id="7" name="Rectangle 49"/>
          <p:cNvSpPr>
            <a:spLocks noGrp="1" noChangeArrowheads="1"/>
          </p:cNvSpPr>
          <p:nvPr>
            <p:ph type="sldNum" sz="quarter" idx="12"/>
          </p:nvPr>
        </p:nvSpPr>
        <p:spPr>
          <a:ln/>
        </p:spPr>
        <p:txBody>
          <a:bodyPr/>
          <a:lstStyle>
            <a:lvl1pPr>
              <a:defRPr/>
            </a:lvl1pPr>
          </a:lstStyle>
          <a:p>
            <a:pPr>
              <a:defRPr/>
            </a:pPr>
            <a:fld id="{66997AEC-8A84-4087-9762-DD15356C9D56}" type="slidenum">
              <a:rPr lang="en-GB"/>
              <a:pPr>
                <a:defRPr/>
              </a:pPr>
              <a:t>‹#›</a:t>
            </a:fld>
            <a:endParaRPr lang="en-GB"/>
          </a:p>
        </p:txBody>
      </p:sp>
    </p:spTree>
    <p:extLst>
      <p:ext uri="{BB962C8B-B14F-4D97-AF65-F5344CB8AC3E}">
        <p14:creationId xmlns:p14="http://schemas.microsoft.com/office/powerpoint/2010/main" val="242895562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fld id="{7E95E442-9E26-4190-A95E-FEDE372780B8}" type="datetimeFigureOut">
              <a:rPr lang="en-GB" smtClean="0"/>
              <a:t>13/03/2017</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9C53F3D1-46D7-4732-AAB2-D9663ECF84BE}" type="slidenum">
              <a:rPr lang="en-GB" smtClean="0"/>
              <a:t>‹#›</a:t>
            </a:fld>
            <a:endParaRPr lang="en-GB"/>
          </a:p>
        </p:txBody>
      </p:sp>
    </p:spTree>
    <p:extLst>
      <p:ext uri="{BB962C8B-B14F-4D97-AF65-F5344CB8AC3E}">
        <p14:creationId xmlns:p14="http://schemas.microsoft.com/office/powerpoint/2010/main" val="286829759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GB"/>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7E95E442-9E26-4190-A95E-FEDE372780B8}" type="datetimeFigureOut">
              <a:rPr lang="en-GB" smtClean="0"/>
              <a:t>13/03/2017</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9C53F3D1-46D7-4732-AAB2-D9663ECF84BE}" type="slidenum">
              <a:rPr lang="en-GB" smtClean="0"/>
              <a:t>‹#›</a:t>
            </a:fld>
            <a:endParaRPr lang="en-GB"/>
          </a:p>
        </p:txBody>
      </p:sp>
    </p:spTree>
    <p:extLst>
      <p:ext uri="{BB962C8B-B14F-4D97-AF65-F5344CB8AC3E}">
        <p14:creationId xmlns:p14="http://schemas.microsoft.com/office/powerpoint/2010/main" val="362241010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Date Placeholder 4"/>
          <p:cNvSpPr>
            <a:spLocks noGrp="1"/>
          </p:cNvSpPr>
          <p:nvPr>
            <p:ph type="dt" sz="half" idx="10"/>
          </p:nvPr>
        </p:nvSpPr>
        <p:spPr/>
        <p:txBody>
          <a:bodyPr/>
          <a:lstStyle/>
          <a:p>
            <a:fld id="{7E95E442-9E26-4190-A95E-FEDE372780B8}" type="datetimeFigureOut">
              <a:rPr lang="en-GB" smtClean="0"/>
              <a:t>13/03/2017</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9C53F3D1-46D7-4732-AAB2-D9663ECF84BE}" type="slidenum">
              <a:rPr lang="en-GB" smtClean="0"/>
              <a:t>‹#›</a:t>
            </a:fld>
            <a:endParaRPr lang="en-GB"/>
          </a:p>
        </p:txBody>
      </p:sp>
    </p:spTree>
    <p:extLst>
      <p:ext uri="{BB962C8B-B14F-4D97-AF65-F5344CB8AC3E}">
        <p14:creationId xmlns:p14="http://schemas.microsoft.com/office/powerpoint/2010/main" val="275352100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GB"/>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7" name="Date Placeholder 6"/>
          <p:cNvSpPr>
            <a:spLocks noGrp="1"/>
          </p:cNvSpPr>
          <p:nvPr>
            <p:ph type="dt" sz="half" idx="10"/>
          </p:nvPr>
        </p:nvSpPr>
        <p:spPr/>
        <p:txBody>
          <a:bodyPr/>
          <a:lstStyle/>
          <a:p>
            <a:fld id="{7E95E442-9E26-4190-A95E-FEDE372780B8}" type="datetimeFigureOut">
              <a:rPr lang="en-GB" smtClean="0"/>
              <a:t>13/03/2017</a:t>
            </a:fld>
            <a:endParaRPr lang="en-GB"/>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p:txBody>
          <a:bodyPr/>
          <a:lstStyle/>
          <a:p>
            <a:fld id="{9C53F3D1-46D7-4732-AAB2-D9663ECF84BE}" type="slidenum">
              <a:rPr lang="en-GB" smtClean="0"/>
              <a:t>‹#›</a:t>
            </a:fld>
            <a:endParaRPr lang="en-GB"/>
          </a:p>
        </p:txBody>
      </p:sp>
    </p:spTree>
    <p:extLst>
      <p:ext uri="{BB962C8B-B14F-4D97-AF65-F5344CB8AC3E}">
        <p14:creationId xmlns:p14="http://schemas.microsoft.com/office/powerpoint/2010/main" val="396259900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Date Placeholder 2"/>
          <p:cNvSpPr>
            <a:spLocks noGrp="1"/>
          </p:cNvSpPr>
          <p:nvPr>
            <p:ph type="dt" sz="half" idx="10"/>
          </p:nvPr>
        </p:nvSpPr>
        <p:spPr/>
        <p:txBody>
          <a:bodyPr/>
          <a:lstStyle/>
          <a:p>
            <a:fld id="{7E95E442-9E26-4190-A95E-FEDE372780B8}" type="datetimeFigureOut">
              <a:rPr lang="en-GB" smtClean="0"/>
              <a:t>13/03/2017</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9C53F3D1-46D7-4732-AAB2-D9663ECF84BE}" type="slidenum">
              <a:rPr lang="en-GB" smtClean="0"/>
              <a:t>‹#›</a:t>
            </a:fld>
            <a:endParaRPr lang="en-GB"/>
          </a:p>
        </p:txBody>
      </p:sp>
    </p:spTree>
    <p:extLst>
      <p:ext uri="{BB962C8B-B14F-4D97-AF65-F5344CB8AC3E}">
        <p14:creationId xmlns:p14="http://schemas.microsoft.com/office/powerpoint/2010/main" val="365569508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E95E442-9E26-4190-A95E-FEDE372780B8}" type="datetimeFigureOut">
              <a:rPr lang="en-GB" smtClean="0"/>
              <a:t>13/03/2017</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9C53F3D1-46D7-4732-AAB2-D9663ECF84BE}" type="slidenum">
              <a:rPr lang="en-GB" smtClean="0"/>
              <a:t>‹#›</a:t>
            </a:fld>
            <a:endParaRPr lang="en-GB"/>
          </a:p>
        </p:txBody>
      </p:sp>
    </p:spTree>
    <p:extLst>
      <p:ext uri="{BB962C8B-B14F-4D97-AF65-F5344CB8AC3E}">
        <p14:creationId xmlns:p14="http://schemas.microsoft.com/office/powerpoint/2010/main" val="284851349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GB"/>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7E95E442-9E26-4190-A95E-FEDE372780B8}" type="datetimeFigureOut">
              <a:rPr lang="en-GB" smtClean="0"/>
              <a:t>13/03/2017</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9C53F3D1-46D7-4732-AAB2-D9663ECF84BE}" type="slidenum">
              <a:rPr lang="en-GB" smtClean="0"/>
              <a:t>‹#›</a:t>
            </a:fld>
            <a:endParaRPr lang="en-GB"/>
          </a:p>
        </p:txBody>
      </p:sp>
    </p:spTree>
    <p:extLst>
      <p:ext uri="{BB962C8B-B14F-4D97-AF65-F5344CB8AC3E}">
        <p14:creationId xmlns:p14="http://schemas.microsoft.com/office/powerpoint/2010/main" val="288606762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GB"/>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7E95E442-9E26-4190-A95E-FEDE372780B8}" type="datetimeFigureOut">
              <a:rPr lang="en-GB" smtClean="0"/>
              <a:t>13/03/2017</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9C53F3D1-46D7-4732-AAB2-D9663ECF84BE}" type="slidenum">
              <a:rPr lang="en-GB" smtClean="0"/>
              <a:t>‹#›</a:t>
            </a:fld>
            <a:endParaRPr lang="en-GB"/>
          </a:p>
        </p:txBody>
      </p:sp>
    </p:spTree>
    <p:extLst>
      <p:ext uri="{BB962C8B-B14F-4D97-AF65-F5344CB8AC3E}">
        <p14:creationId xmlns:p14="http://schemas.microsoft.com/office/powerpoint/2010/main" val="3975648936"/>
      </p:ext>
    </p:extLst>
  </p:cSld>
  <p:clrMapOvr>
    <a:masterClrMapping/>
  </p:clrMapOvr>
</p:sldLayout>
</file>

<file path=ppt/slideMasters/_rels/slideMaster1.xml.rels><?xml version="1.0" encoding="UTF-8"?>

<Relationships xmlns="http://schemas.openxmlformats.org/package/2006/relationships">
  <Relationship Id="rId1" Type="http://schemas.openxmlformats.org/officeDocument/2006/relationships/slideLayout" Target="../slideLayouts/slideLayout1.xml"/>
  <Relationship Id="rId10" Type="http://schemas.openxmlformats.org/officeDocument/2006/relationships/slideLayout" Target="../slideLayouts/slideLayout10.xml"/>
  <Relationship Id="rId11" Type="http://schemas.openxmlformats.org/officeDocument/2006/relationships/slideLayout" Target="../slideLayouts/slideLayout11.xml"/>
  <Relationship Id="rId12" Type="http://schemas.openxmlformats.org/officeDocument/2006/relationships/slideLayout" Target="../slideLayouts/slideLayout12.xml"/>
  <Relationship Id="rId13" Type="http://schemas.openxmlformats.org/officeDocument/2006/relationships/slideLayout" Target="../slideLayouts/slideLayout13.xml"/>
  <Relationship Id="rId14" Type="http://schemas.openxmlformats.org/officeDocument/2006/relationships/theme" Target="../theme/theme1.xml"/>
  <Relationship Id="rId2" Type="http://schemas.openxmlformats.org/officeDocument/2006/relationships/slideLayout" Target="../slideLayouts/slideLayout2.xml"/>
  <Relationship Id="rId3" Type="http://schemas.openxmlformats.org/officeDocument/2006/relationships/slideLayout" Target="../slideLayouts/slideLayout3.xml"/>
  <Relationship Id="rId4" Type="http://schemas.openxmlformats.org/officeDocument/2006/relationships/slideLayout" Target="../slideLayouts/slideLayout4.xml"/>
  <Relationship Id="rId5" Type="http://schemas.openxmlformats.org/officeDocument/2006/relationships/slideLayout" Target="../slideLayouts/slideLayout5.xml"/>
  <Relationship Id="rId6" Type="http://schemas.openxmlformats.org/officeDocument/2006/relationships/slideLayout" Target="../slideLayouts/slideLayout6.xml"/>
  <Relationship Id="rId7" Type="http://schemas.openxmlformats.org/officeDocument/2006/relationships/slideLayout" Target="../slideLayouts/slideLayout7.xml"/>
  <Relationship Id="rId8" Type="http://schemas.openxmlformats.org/officeDocument/2006/relationships/slideLayout" Target="../slideLayouts/slideLayout8.xml"/>
  <Relationship Id="rId9" Type="http://schemas.openxmlformats.org/officeDocument/2006/relationships/slideLayout" Target="../slideLayouts/slideLayout9.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GB"/>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E95E442-9E26-4190-A95E-FEDE372780B8}" type="datetimeFigureOut">
              <a:rPr lang="en-GB" smtClean="0"/>
              <a:t>13/03/2017</a:t>
            </a:fld>
            <a:endParaRPr lang="en-GB"/>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C53F3D1-46D7-4732-AAB2-D9663ECF84BE}" type="slidenum">
              <a:rPr lang="en-GB" smtClean="0"/>
              <a:t>‹#›</a:t>
            </a:fld>
            <a:endParaRPr lang="en-GB"/>
          </a:p>
        </p:txBody>
      </p:sp>
    </p:spTree>
    <p:extLst>
      <p:ext uri="{BB962C8B-B14F-4D97-AF65-F5344CB8AC3E}">
        <p14:creationId xmlns:p14="http://schemas.microsoft.com/office/powerpoint/2010/main" val="132864241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Relationships xmlns="http://schemas.openxmlformats.org/package/2006/relationships">
  <Relationship Id="rId1" Type="http://schemas.openxmlformats.org/officeDocument/2006/relationships/slideLayout" Target="../slideLayouts/slideLayout2.xml"/>
  <Relationship Id="rId2" Type="http://schemas.openxmlformats.org/officeDocument/2006/relationships/image" Target="../media/image1.jpeg"/>
</Relationships>

</file>

<file path=ppt/slides/_rels/slide10.xml.rels><?xml version="1.0" encoding="UTF-8"?>

<Relationships xmlns="http://schemas.openxmlformats.org/package/2006/relationships">
  <Relationship Id="rId1" Type="http://schemas.openxmlformats.org/officeDocument/2006/relationships/slideLayout" Target="../slideLayouts/slideLayout2.xml"/>
</Relationships>

</file>

<file path=ppt/slides/_rels/slide11.xml.rels><?xml version="1.0" encoding="UTF-8"?>

<Relationships xmlns="http://schemas.openxmlformats.org/package/2006/relationships">
  <Relationship Id="rId1" Type="http://schemas.openxmlformats.org/officeDocument/2006/relationships/slideLayout" Target="../slideLayouts/slideLayout4.xml"/>
  <Relationship Id="rId2" Type="http://schemas.openxmlformats.org/officeDocument/2006/relationships/image" Target="../media/image9.jpeg"/>
  <Relationship Id="rId3" Type="http://schemas.openxmlformats.org/officeDocument/2006/relationships/image" Target="../media/image10.jpeg"/>
</Relationships>

</file>

<file path=ppt/slides/_rels/slide12.xml.rels><?xml version="1.0" encoding="UTF-8"?>

<Relationships xmlns="http://schemas.openxmlformats.org/package/2006/relationships">
  <Relationship Id="rId1" Type="http://schemas.openxmlformats.org/officeDocument/2006/relationships/slideLayout" Target="../slideLayouts/slideLayout2.xml"/>
</Relationships>

</file>

<file path=ppt/slides/_rels/slide13.xml.rels><?xml version="1.0" encoding="UTF-8"?>

<Relationships xmlns="http://schemas.openxmlformats.org/package/2006/relationships">
  <Relationship Id="rId1" Type="http://schemas.openxmlformats.org/officeDocument/2006/relationships/slideLayout" Target="../slideLayouts/slideLayout4.xml"/>
</Relationships>

</file>

<file path=ppt/slides/_rels/slide14.xml.rels><?xml version="1.0" encoding="UTF-8"?>

<Relationships xmlns="http://schemas.openxmlformats.org/package/2006/relationships">
  <Relationship Id="rId1" Type="http://schemas.openxmlformats.org/officeDocument/2006/relationships/slideLayout" Target="../slideLayouts/slideLayout4.xml"/>
  <Relationship Id="rId2" Type="http://schemas.openxmlformats.org/officeDocument/2006/relationships/image" Target="../media/image11.jpeg"/>
</Relationships>

</file>

<file path=ppt/slides/_rels/slide15.xml.rels><?xml version="1.0" encoding="UTF-8"?>

<Relationships xmlns="http://schemas.openxmlformats.org/package/2006/relationships">
  <Relationship Id="rId1" Type="http://schemas.openxmlformats.org/officeDocument/2006/relationships/slideLayout" Target="../slideLayouts/slideLayout4.xml"/>
  <Relationship Id="rId2" Type="http://schemas.openxmlformats.org/officeDocument/2006/relationships/image" Target="../media/image12.png"/>
</Relationships>

</file>

<file path=ppt/slides/_rels/slide16.xml.rels><?xml version="1.0" encoding="UTF-8"?>

<Relationships xmlns="http://schemas.openxmlformats.org/package/2006/relationships">
  <Relationship Id="rId1" Type="http://schemas.openxmlformats.org/officeDocument/2006/relationships/slideLayout" Target="../slideLayouts/slideLayout4.xml"/>
  <Relationship Id="rId2" Type="http://schemas.openxmlformats.org/officeDocument/2006/relationships/image" Target="../media/image13.jpeg"/>
</Relationships>

</file>

<file path=ppt/slides/_rels/slide17.xml.rels><?xml version="1.0" encoding="UTF-8"?>

<Relationships xmlns="http://schemas.openxmlformats.org/package/2006/relationships">
  <Relationship Id="rId1" Type="http://schemas.openxmlformats.org/officeDocument/2006/relationships/slideLayout" Target="../slideLayouts/slideLayout4.xml"/>
  <Relationship Id="rId2" Type="http://schemas.openxmlformats.org/officeDocument/2006/relationships/image" Target="../media/image14.jpeg"/>
</Relationships>

</file>

<file path=ppt/slides/_rels/slide18.xml.rels><?xml version="1.0" encoding="UTF-8"?>

<Relationships xmlns="http://schemas.openxmlformats.org/package/2006/relationships">
  <Relationship Id="rId1" Type="http://schemas.openxmlformats.org/officeDocument/2006/relationships/slideLayout" Target="../slideLayouts/slideLayout4.xml"/>
  <Relationship Id="rId2" Type="http://schemas.openxmlformats.org/officeDocument/2006/relationships/hyperlink" TargetMode="External" Target="https://frieze.com/media/frieze-projects-2016"/>
</Relationships>

</file>

<file path=ppt/slides/_rels/slide19.xml.rels><?xml version="1.0" encoding="UTF-8"?>

<Relationships xmlns="http://schemas.openxmlformats.org/package/2006/relationships">
  <Relationship Id="rId1" Type="http://schemas.openxmlformats.org/officeDocument/2006/relationships/slideLayout" Target="../slideLayouts/slideLayout4.xml"/>
  <Relationship Id="rId2" Type="http://schemas.openxmlformats.org/officeDocument/2006/relationships/image" Target="../media/image15.jpeg"/>
  <Relationship Id="rId3" Type="http://schemas.openxmlformats.org/officeDocument/2006/relationships/image" Target="../media/image16.jpeg"/>
  <Relationship Id="rId4" Type="http://schemas.openxmlformats.org/officeDocument/2006/relationships/image" Target="../media/image17.jpeg"/>
</Relationships>

</file>

<file path=ppt/slides/_rels/slide2.xml.rels><?xml version="1.0" encoding="UTF-8"?>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image2.jpg"/>
</Relationships>

</file>

<file path=ppt/slides/_rels/slide20.xml.rels><?xml version="1.0" encoding="UTF-8"?>

<Relationships xmlns="http://schemas.openxmlformats.org/package/2006/relationships">
  <Relationship Id="rId1" Type="http://schemas.openxmlformats.org/officeDocument/2006/relationships/slideLayout" Target="../slideLayouts/slideLayout2.xml"/>
  <Relationship Id="rId2" Type="http://schemas.openxmlformats.org/officeDocument/2006/relationships/image" Target="../media/image18.jpeg"/>
</Relationships>

</file>

<file path=ppt/slides/_rels/slide21.xml.rels><?xml version="1.0" encoding="UTF-8"?>

<Relationships xmlns="http://schemas.openxmlformats.org/package/2006/relationships">
  <Relationship Id="rId1" Type="http://schemas.openxmlformats.org/officeDocument/2006/relationships/slideLayout" Target="../slideLayouts/slideLayout4.xml"/>
  <Relationship Id="rId2" Type="http://schemas.openxmlformats.org/officeDocument/2006/relationships/hyperlink" TargetMode="External" Target="http://www.bbc.co.uk/news/correspondents/willgompertz"/>
  <Relationship Id="rId3" Type="http://schemas.openxmlformats.org/officeDocument/2006/relationships/image" Target="../media/image19.jpeg"/>
</Relationships>

</file>

<file path=ppt/slides/_rels/slide22.xml.rels><?xml version="1.0" encoding="UTF-8"?>

<Relationships xmlns="http://schemas.openxmlformats.org/package/2006/relationships">
  <Relationship Id="rId1" Type="http://schemas.openxmlformats.org/officeDocument/2006/relationships/slideLayout" Target="../slideLayouts/slideLayout4.xml"/>
  <Relationship Id="rId2" Type="http://schemas.openxmlformats.org/officeDocument/2006/relationships/hyperlink" TargetMode="External" Target="http://liverpoolbiennial.co.uk/artists/all/48/carlos-amorales"/>
  <Relationship Id="rId3" Type="http://schemas.openxmlformats.org/officeDocument/2006/relationships/image" Target="../media/image20.jpeg"/>
</Relationships>

</file>

<file path=ppt/slides/_rels/slide23.xml.rels><?xml version="1.0" encoding="UTF-8"?>

<Relationships xmlns="http://schemas.openxmlformats.org/package/2006/relationships">
  <Relationship Id="rId1" Type="http://schemas.openxmlformats.org/officeDocument/2006/relationships/slideLayout" Target="../slideLayouts/slideLayout4.xml"/>
  <Relationship Id="rId2" Type="http://schemas.openxmlformats.org/officeDocument/2006/relationships/image" Target="../media/image21.jpeg"/>
</Relationships>

</file>

<file path=ppt/slides/_rels/slide24.xml.rels><?xml version="1.0" encoding="UTF-8"?>

<Relationships xmlns="http://schemas.openxmlformats.org/package/2006/relationships">
  <Relationship Id="rId1" Type="http://schemas.openxmlformats.org/officeDocument/2006/relationships/slideLayout" Target="../slideLayouts/slideLayout2.xml"/>
  <Relationship Id="rId2" Type="http://schemas.openxmlformats.org/officeDocument/2006/relationships/image" Target="../media/image22.jpeg"/>
</Relationships>

</file>

<file path=ppt/slides/_rels/slide25.xml.rels><?xml version="1.0" encoding="UTF-8"?>

<Relationships xmlns="http://schemas.openxmlformats.org/package/2006/relationships">
  <Relationship Id="rId1" Type="http://schemas.openxmlformats.org/officeDocument/2006/relationships/slideLayout" Target="../slideLayouts/slideLayout4.xml"/>
  <Relationship Id="rId2" Type="http://schemas.openxmlformats.org/officeDocument/2006/relationships/image" Target="../media/image23.jpeg"/>
</Relationships>

</file>

<file path=ppt/slides/_rels/slide26.xml.rels><?xml version="1.0" encoding="UTF-8"?>

<Relationships xmlns="http://schemas.openxmlformats.org/package/2006/relationships">
  <Relationship Id="rId1" Type="http://schemas.openxmlformats.org/officeDocument/2006/relationships/slideLayout" Target="../slideLayouts/slideLayout4.xml"/>
  <Relationship Id="rId2" Type="http://schemas.openxmlformats.org/officeDocument/2006/relationships/image" Target="../media/image24.jpeg"/>
</Relationships>

</file>

<file path=ppt/slides/_rels/slide27.xml.rels><?xml version="1.0" encoding="UTF-8"?>

<Relationships xmlns="http://schemas.openxmlformats.org/package/2006/relationships">
  <Relationship Id="rId1" Type="http://schemas.openxmlformats.org/officeDocument/2006/relationships/slideLayout" Target="../slideLayouts/slideLayout4.xml"/>
  <Relationship Id="rId2" Type="http://schemas.openxmlformats.org/officeDocument/2006/relationships/image" Target="../media/image25.jpeg"/>
</Relationships>

</file>

<file path=ppt/slides/_rels/slide28.xml.rels><?xml version="1.0" encoding="UTF-8"?>

<Relationships xmlns="http://schemas.openxmlformats.org/package/2006/relationships">
  <Relationship Id="rId1" Type="http://schemas.openxmlformats.org/officeDocument/2006/relationships/slideLayout" Target="../slideLayouts/slideLayout4.xml"/>
  <Relationship Id="rId2" Type="http://schemas.openxmlformats.org/officeDocument/2006/relationships/image" Target="../media/image26.jpeg"/>
  <Relationship Id="rId3" Type="http://schemas.openxmlformats.org/officeDocument/2006/relationships/image" Target="../media/image27.jpeg"/>
</Relationships>

</file>

<file path=ppt/slides/_rels/slide29.xml.rels><?xml version="1.0" encoding="UTF-8"?>

<Relationships xmlns="http://schemas.openxmlformats.org/package/2006/relationships">
  <Relationship Id="rId1" Type="http://schemas.openxmlformats.org/officeDocument/2006/relationships/slideLayout" Target="../slideLayouts/slideLayout4.xml"/>
  <Relationship Id="rId2" Type="http://schemas.openxmlformats.org/officeDocument/2006/relationships/image" Target="../media/image28.jpeg"/>
</Relationships>

</file>

<file path=ppt/slides/_rels/slide3.xml.rels><?xml version="1.0" encoding="UTF-8"?>

<Relationships xmlns="http://schemas.openxmlformats.org/package/2006/relationships">
  <Relationship Id="rId1" Type="http://schemas.openxmlformats.org/officeDocument/2006/relationships/slideLayout" Target="../slideLayouts/slideLayout2.xml"/>
</Relationships>

</file>

<file path=ppt/slides/_rels/slide30.xml.rels><?xml version="1.0" encoding="UTF-8"?>

<Relationships xmlns="http://schemas.openxmlformats.org/package/2006/relationships">
  <Relationship Id="rId1" Type="http://schemas.openxmlformats.org/officeDocument/2006/relationships/slideLayout" Target="../slideLayouts/slideLayout12.xml"/>
  <Relationship Id="rId2" Type="http://schemas.openxmlformats.org/officeDocument/2006/relationships/image" Target="../media/image29.jpeg"/>
</Relationships>

</file>

<file path=ppt/slides/_rels/slide31.xml.rels><?xml version="1.0" encoding="UTF-8"?>

<Relationships xmlns="http://schemas.openxmlformats.org/package/2006/relationships">
  <Relationship Id="rId1" Type="http://schemas.openxmlformats.org/officeDocument/2006/relationships/slideLayout" Target="../slideLayouts/slideLayout13.xml"/>
  <Relationship Id="rId2" Type="http://schemas.openxmlformats.org/officeDocument/2006/relationships/image" Target="../media/image30.jpeg"/>
</Relationships>

</file>

<file path=ppt/slides/_rels/slide32.xml.rels><?xml version="1.0" encoding="UTF-8"?>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image31.jpeg"/>
</Relationships>

</file>

<file path=ppt/slides/_rels/slide33.xml.rels><?xml version="1.0" encoding="UTF-8"?>

<Relationships xmlns="http://schemas.openxmlformats.org/package/2006/relationships">
  <Relationship Id="rId1" Type="http://schemas.openxmlformats.org/officeDocument/2006/relationships/slideLayout" Target="../slideLayouts/slideLayout4.xml"/>
</Relationships>

</file>

<file path=ppt/slides/_rels/slide34.xml.rels><?xml version="1.0" encoding="UTF-8"?>

<Relationships xmlns="http://schemas.openxmlformats.org/package/2006/relationships">
  <Relationship Id="rId1" Type="http://schemas.openxmlformats.org/officeDocument/2006/relationships/slideLayout" Target="../slideLayouts/slideLayout2.xml"/>
  <Relationship Id="rId2" Type="http://schemas.openxmlformats.org/officeDocument/2006/relationships/image" Target="../media/image32.jpeg"/>
</Relationships>

</file>

<file path=ppt/slides/_rels/slide35.xml.rels><?xml version="1.0" encoding="UTF-8"?>

<Relationships xmlns="http://schemas.openxmlformats.org/package/2006/relationships">
  <Relationship Id="rId1" Type="http://schemas.openxmlformats.org/officeDocument/2006/relationships/slideLayout" Target="../slideLayouts/slideLayout2.xml"/>
  <Relationship Id="rId2" Type="http://schemas.openxmlformats.org/officeDocument/2006/relationships/image" Target="../media/image33.jpeg"/>
</Relationships>

</file>

<file path=ppt/slides/_rels/slide36.xml.rels><?xml version="1.0" encoding="UTF-8"?>

<Relationships xmlns="http://schemas.openxmlformats.org/package/2006/relationships">
  <Relationship Id="rId1" Type="http://schemas.openxmlformats.org/officeDocument/2006/relationships/slideLayout" Target="../slideLayouts/slideLayout2.xml"/>
  <Relationship Id="rId2" Type="http://schemas.openxmlformats.org/officeDocument/2006/relationships/image" Target="../media/image34.png"/>
</Relationships>

</file>

<file path=ppt/slides/_rels/slide37.xml.rels><?xml version="1.0" encoding="UTF-8"?>

<Relationships xmlns="http://schemas.openxmlformats.org/package/2006/relationships">
  <Relationship Id="rId1" Type="http://schemas.openxmlformats.org/officeDocument/2006/relationships/slideLayout" Target="../slideLayouts/slideLayout2.xml"/>
  <Relationship Id="rId2" Type="http://schemas.openxmlformats.org/officeDocument/2006/relationships/image" Target="../media/image35.png"/>
</Relationships>

</file>

<file path=ppt/slides/_rels/slide38.xml.rels><?xml version="1.0" encoding="UTF-8"?>

<Relationships xmlns="http://schemas.openxmlformats.org/package/2006/relationships">
  <Relationship Id="rId1" Type="http://schemas.openxmlformats.org/officeDocument/2006/relationships/slideLayout" Target="../slideLayouts/slideLayout2.xml"/>
  <Relationship Id="rId2" Type="http://schemas.openxmlformats.org/officeDocument/2006/relationships/image" Target="../media/image36.jpeg"/>
</Relationships>

</file>

<file path=ppt/slides/_rels/slide39.xml.rels><?xml version="1.0" encoding="UTF-8"?>

<Relationships xmlns="http://schemas.openxmlformats.org/package/2006/relationships">
  <Relationship Id="rId1" Type="http://schemas.openxmlformats.org/officeDocument/2006/relationships/slideLayout" Target="../slideLayouts/slideLayout2.xml"/>
  <Relationship Id="rId2" Type="http://schemas.openxmlformats.org/officeDocument/2006/relationships/image" Target="../media/image37.jpeg"/>
</Relationships>

</file>

<file path=ppt/slides/_rels/slide4.xml.rels><?xml version="1.0" encoding="UTF-8"?>

<Relationships xmlns="http://schemas.openxmlformats.org/package/2006/relationships">
  <Relationship Id="rId1" Type="http://schemas.openxmlformats.org/officeDocument/2006/relationships/slideLayout" Target="../slideLayouts/slideLayout2.xml"/>
</Relationships>

</file>

<file path=ppt/slides/_rels/slide40.xml.rels><?xml version="1.0" encoding="UTF-8"?>

<Relationships xmlns="http://schemas.openxmlformats.org/package/2006/relationships">
  <Relationship Id="rId1" Type="http://schemas.openxmlformats.org/officeDocument/2006/relationships/slideLayout" Target="../slideLayouts/slideLayout6.xml"/>
  <Relationship Id="rId2" Type="http://schemas.openxmlformats.org/officeDocument/2006/relationships/image" Target="../media/image38.jpeg"/>
</Relationships>

</file>

<file path=ppt/slides/_rels/slide41.xml.rels><?xml version="1.0" encoding="UTF-8"?>

<Relationships xmlns="http://schemas.openxmlformats.org/package/2006/relationships">
  <Relationship Id="rId1" Type="http://schemas.openxmlformats.org/officeDocument/2006/relationships/slideLayout" Target="../slideLayouts/slideLayout2.xml"/>
  <Relationship Id="rId2" Type="http://schemas.openxmlformats.org/officeDocument/2006/relationships/image" Target="../media/image39.jpeg"/>
</Relationships>

</file>

<file path=ppt/slides/_rels/slide42.xml.rels><?xml version="1.0" encoding="UTF-8"?>

<Relationships xmlns="http://schemas.openxmlformats.org/package/2006/relationships">
  <Relationship Id="rId1" Type="http://schemas.openxmlformats.org/officeDocument/2006/relationships/slideLayout" Target="../slideLayouts/slideLayout2.xml"/>
  <Relationship Id="rId2" Type="http://schemas.openxmlformats.org/officeDocument/2006/relationships/image" Target="../media/image40.jpeg"/>
  <Relationship Id="rId3" Type="http://schemas.openxmlformats.org/officeDocument/2006/relationships/image" Target="../media/image41.jpeg"/>
</Relationships>

</file>

<file path=ppt/slides/_rels/slide43.xml.rels><?xml version="1.0" encoding="UTF-8"?>

<Relationships xmlns="http://schemas.openxmlformats.org/package/2006/relationships">
  <Relationship Id="rId1" Type="http://schemas.openxmlformats.org/officeDocument/2006/relationships/slideLayout" Target="../slideLayouts/slideLayout2.xml"/>
  <Relationship Id="rId2" Type="http://schemas.openxmlformats.org/officeDocument/2006/relationships/image" Target="../media/image42.jpeg"/>
  <Relationship Id="rId3" Type="http://schemas.openxmlformats.org/officeDocument/2006/relationships/image" Target="../media/image43.jpeg"/>
</Relationships>

</file>

<file path=ppt/slides/_rels/slide44.xml.rels><?xml version="1.0" encoding="UTF-8"?>

<Relationships xmlns="http://schemas.openxmlformats.org/package/2006/relationships">
  <Relationship Id="rId1" Type="http://schemas.openxmlformats.org/officeDocument/2006/relationships/slideLayout" Target="../slideLayouts/slideLayout2.xml"/>
  <Relationship Id="rId2" Type="http://schemas.openxmlformats.org/officeDocument/2006/relationships/image" Target="../media/image44.jpeg"/>
</Relationships>

</file>

<file path=ppt/slides/_rels/slide45.xml.rels><?xml version="1.0" encoding="UTF-8"?>

<Relationships xmlns="http://schemas.openxmlformats.org/package/2006/relationships">
  <Relationship Id="rId1" Type="http://schemas.openxmlformats.org/officeDocument/2006/relationships/slideLayout" Target="../slideLayouts/slideLayout2.xml"/>
  <Relationship Id="rId2" Type="http://schemas.openxmlformats.org/officeDocument/2006/relationships/image" Target="../media/image45.jpeg"/>
</Relationships>

</file>

<file path=ppt/slides/_rels/slide46.xml.rels><?xml version="1.0" encoding="UTF-8"?>

<Relationships xmlns="http://schemas.openxmlformats.org/package/2006/relationships">
  <Relationship Id="rId1" Type="http://schemas.openxmlformats.org/officeDocument/2006/relationships/slideLayout" Target="../slideLayouts/slideLayout2.xml"/>
  <Relationship Id="rId2" Type="http://schemas.openxmlformats.org/officeDocument/2006/relationships/image" Target="../media/image46.jpeg"/>
</Relationships>

</file>

<file path=ppt/slides/_rels/slide47.xml.rels><?xml version="1.0" encoding="UTF-8"?>

<Relationships xmlns="http://schemas.openxmlformats.org/package/2006/relationships">
  <Relationship Id="rId1" Type="http://schemas.openxmlformats.org/officeDocument/2006/relationships/slideLayout" Target="../slideLayouts/slideLayout2.xml"/>
  <Relationship Id="rId2" Type="http://schemas.openxmlformats.org/officeDocument/2006/relationships/image" Target="../media/image47.jpeg"/>
</Relationships>

</file>

<file path=ppt/slides/_rels/slide48.xml.rels><?xml version="1.0" encoding="UTF-8"?>

<Relationships xmlns="http://schemas.openxmlformats.org/package/2006/relationships">
  <Relationship Id="rId1" Type="http://schemas.openxmlformats.org/officeDocument/2006/relationships/slideLayout" Target="../slideLayouts/slideLayout2.xml"/>
  <Relationship Id="rId2" Type="http://schemas.openxmlformats.org/officeDocument/2006/relationships/image" Target="../media/image48.jpeg"/>
</Relationships>

</file>

<file path=ppt/slides/_rels/slide49.xml.rels><?xml version="1.0" encoding="UTF-8"?>

<Relationships xmlns="http://schemas.openxmlformats.org/package/2006/relationships">
  <Relationship Id="rId1" Type="http://schemas.openxmlformats.org/officeDocument/2006/relationships/slideLayout" Target="../slideLayouts/slideLayout2.xml"/>
  <Relationship Id="rId2" Type="http://schemas.openxmlformats.org/officeDocument/2006/relationships/image" Target="../media/image49.jpeg"/>
</Relationships>

</file>

<file path=ppt/slides/_rels/slide5.xml.rels><?xml version="1.0" encoding="UTF-8"?>

<Relationships xmlns="http://schemas.openxmlformats.org/package/2006/relationships">
  <Relationship Id="rId1" Type="http://schemas.openxmlformats.org/officeDocument/2006/relationships/slideLayout" Target="../slideLayouts/slideLayout4.xml"/>
  <Relationship Id="rId2" Type="http://schemas.openxmlformats.org/officeDocument/2006/relationships/image" Target="../media/image3.jpeg"/>
</Relationships>

</file>

<file path=ppt/slides/_rels/slide50.xml.rels><?xml version="1.0" encoding="UTF-8"?>

<Relationships xmlns="http://schemas.openxmlformats.org/package/2006/relationships">
  <Relationship Id="rId1" Type="http://schemas.openxmlformats.org/officeDocument/2006/relationships/slideLayout" Target="../slideLayouts/slideLayout2.xml"/>
</Relationships>

</file>

<file path=ppt/slides/_rels/slide51.xml.rels><?xml version="1.0" encoding="UTF-8"?>

<Relationships xmlns="http://schemas.openxmlformats.org/package/2006/relationships">
  <Relationship Id="rId1" Type="http://schemas.openxmlformats.org/officeDocument/2006/relationships/slideLayout" Target="../slideLayouts/slideLayout2.xml"/>
  <Relationship Id="rId2" Type="http://schemas.openxmlformats.org/officeDocument/2006/relationships/image" Target="../media/image50.jpeg"/>
</Relationships>

</file>

<file path=ppt/slides/_rels/slide52.xml.rels><?xml version="1.0" encoding="UTF-8"?>

<Relationships xmlns="http://schemas.openxmlformats.org/package/2006/relationships">
  <Relationship Id="rId1" Type="http://schemas.openxmlformats.org/officeDocument/2006/relationships/slideLayout" Target="../slideLayouts/slideLayout4.xml"/>
  <Relationship Id="rId2" Type="http://schemas.openxmlformats.org/officeDocument/2006/relationships/image" Target="../media/image51.jpeg"/>
  <Relationship Id="rId3" Type="http://schemas.openxmlformats.org/officeDocument/2006/relationships/image" Target="../media/image52.jpeg"/>
</Relationships>

</file>

<file path=ppt/slides/_rels/slide53.xml.rels><?xml version="1.0" encoding="UTF-8"?>

<Relationships xmlns="http://schemas.openxmlformats.org/package/2006/relationships">
  <Relationship Id="rId1" Type="http://schemas.openxmlformats.org/officeDocument/2006/relationships/slideLayout" Target="../slideLayouts/slideLayout4.xml"/>
  <Relationship Id="rId2" Type="http://schemas.openxmlformats.org/officeDocument/2006/relationships/image" Target="../media/image53.jpeg"/>
  <Relationship Id="rId3" Type="http://schemas.openxmlformats.org/officeDocument/2006/relationships/image" Target="../media/image54.jpeg"/>
</Relationships>

</file>

<file path=ppt/slides/_rels/slide54.xml.rels><?xml version="1.0" encoding="UTF-8"?>

<Relationships xmlns="http://schemas.openxmlformats.org/package/2006/relationships">
  <Relationship Id="rId1" Type="http://schemas.openxmlformats.org/officeDocument/2006/relationships/slideLayout" Target="../slideLayouts/slideLayout2.xml"/>
  <Relationship Id="rId2" Type="http://schemas.openxmlformats.org/officeDocument/2006/relationships/image" Target="../media/image55.jpeg"/>
</Relationships>

</file>

<file path=ppt/slides/_rels/slide55.xml.rels><?xml version="1.0" encoding="UTF-8"?>

<Relationships xmlns="http://schemas.openxmlformats.org/package/2006/relationships">
  <Relationship Id="rId1" Type="http://schemas.openxmlformats.org/officeDocument/2006/relationships/slideLayout" Target="../slideLayouts/slideLayout2.xml"/>
  <Relationship Id="rId2" Type="http://schemas.openxmlformats.org/officeDocument/2006/relationships/image" Target="../media/image56.jpeg"/>
</Relationships>

</file>

<file path=ppt/slides/_rels/slide56.xml.rels><?xml version="1.0" encoding="UTF-8"?>

<Relationships xmlns="http://schemas.openxmlformats.org/package/2006/relationships">
  <Relationship Id="rId1" Type="http://schemas.openxmlformats.org/officeDocument/2006/relationships/slideLayout" Target="../slideLayouts/slideLayout2.xml"/>
</Relationships>

</file>

<file path=ppt/slides/_rels/slide57.xml.rels><?xml version="1.0" encoding="UTF-8"?>

<Relationships xmlns="http://schemas.openxmlformats.org/package/2006/relationships">
  <Relationship Id="rId1" Type="http://schemas.openxmlformats.org/officeDocument/2006/relationships/slideLayout" Target="../slideLayouts/slideLayout2.xml"/>
  <Relationship Id="rId2" Type="http://schemas.openxmlformats.org/officeDocument/2006/relationships/image" Target="../media/image57.jpeg"/>
</Relationships>

</file>

<file path=ppt/slides/_rels/slide58.xml.rels><?xml version="1.0" encoding="UTF-8"?>

<Relationships xmlns="http://schemas.openxmlformats.org/package/2006/relationships">
  <Relationship Id="rId1" Type="http://schemas.openxmlformats.org/officeDocument/2006/relationships/slideLayout" Target="../slideLayouts/slideLayout2.xml"/>
  <Relationship Id="rId2" Type="http://schemas.openxmlformats.org/officeDocument/2006/relationships/image" Target="../media/image58.jpeg"/>
</Relationships>

</file>

<file path=ppt/slides/_rels/slide59.xml.rels><?xml version="1.0" encoding="UTF-8"?>

<Relationships xmlns="http://schemas.openxmlformats.org/package/2006/relationships">
  <Relationship Id="rId1" Type="http://schemas.openxmlformats.org/officeDocument/2006/relationships/slideLayout" Target="../slideLayouts/slideLayout2.xml"/>
  <Relationship Id="rId2" Type="http://schemas.openxmlformats.org/officeDocument/2006/relationships/image" Target="../media/image59.jpeg"/>
</Relationships>

</file>

<file path=ppt/slides/_rels/slide6.xml.rels><?xml version="1.0" encoding="UTF-8"?>

<Relationships xmlns="http://schemas.openxmlformats.org/package/2006/relationships">
  <Relationship Id="rId1" Type="http://schemas.openxmlformats.org/officeDocument/2006/relationships/slideLayout" Target="../slideLayouts/slideLayout4.xml"/>
  <Relationship Id="rId2" Type="http://schemas.openxmlformats.org/officeDocument/2006/relationships/image" Target="../media/image4.jpg"/>
</Relationships>

</file>

<file path=ppt/slides/_rels/slide60.xml.rels><?xml version="1.0" encoding="UTF-8"?>

<Relationships xmlns="http://schemas.openxmlformats.org/package/2006/relationships">
  <Relationship Id="rId1" Type="http://schemas.openxmlformats.org/officeDocument/2006/relationships/slideLayout" Target="../slideLayouts/slideLayout2.xml"/>
  <Relationship Id="rId2" Type="http://schemas.openxmlformats.org/officeDocument/2006/relationships/image" Target="../media/image60.jpeg"/>
  <Relationship Id="rId3" Type="http://schemas.openxmlformats.org/officeDocument/2006/relationships/image" Target="../media/image61.jpeg"/>
</Relationships>

</file>

<file path=ppt/slides/_rels/slide61.xml.rels><?xml version="1.0" encoding="UTF-8"?>

<Relationships xmlns="http://schemas.openxmlformats.org/package/2006/relationships">
  <Relationship Id="rId1" Type="http://schemas.openxmlformats.org/officeDocument/2006/relationships/slideLayout" Target="../slideLayouts/slideLayout2.xml"/>
  <Relationship Id="rId2" Type="http://schemas.openxmlformats.org/officeDocument/2006/relationships/image" Target="../media/image62.jpeg"/>
  <Relationship Id="rId3" Type="http://schemas.openxmlformats.org/officeDocument/2006/relationships/image" Target="../media/image63.jpeg"/>
</Relationships>

</file>

<file path=ppt/slides/_rels/slide62.xml.rels><?xml version="1.0" encoding="UTF-8"?>

<Relationships xmlns="http://schemas.openxmlformats.org/package/2006/relationships">
  <Relationship Id="rId1" Type="http://schemas.openxmlformats.org/officeDocument/2006/relationships/slideLayout" Target="../slideLayouts/slideLayout4.xml"/>
  <Relationship Id="rId2" Type="http://schemas.openxmlformats.org/officeDocument/2006/relationships/image" Target="../media/image64.jpeg"/>
  <Relationship Id="rId3" Type="http://schemas.openxmlformats.org/officeDocument/2006/relationships/image" Target="../media/image65.jpeg"/>
</Relationships>

</file>

<file path=ppt/slides/_rels/slide63.xml.rels><?xml version="1.0" encoding="UTF-8"?>

<Relationships xmlns="http://schemas.openxmlformats.org/package/2006/relationships">
  <Relationship Id="rId1" Type="http://schemas.openxmlformats.org/officeDocument/2006/relationships/slideLayout" Target="../slideLayouts/slideLayout4.xml"/>
  <Relationship Id="rId2" Type="http://schemas.openxmlformats.org/officeDocument/2006/relationships/image" Target="../media/image66.jpeg"/>
  <Relationship Id="rId3" Type="http://schemas.openxmlformats.org/officeDocument/2006/relationships/image" Target="../media/image67.jpeg"/>
  <Relationship Id="rId4" Type="http://schemas.openxmlformats.org/officeDocument/2006/relationships/image" Target="../media/image68.jpeg"/>
</Relationships>

</file>

<file path=ppt/slides/_rels/slide64.xml.rels><?xml version="1.0" encoding="UTF-8"?>

<Relationships xmlns="http://schemas.openxmlformats.org/package/2006/relationships">
  <Relationship Id="rId1" Type="http://schemas.openxmlformats.org/officeDocument/2006/relationships/slideLayout" Target="../slideLayouts/slideLayout4.xml"/>
  <Relationship Id="rId2" Type="http://schemas.openxmlformats.org/officeDocument/2006/relationships/image" Target="../media/image69.jpeg"/>
</Relationships>

</file>

<file path=ppt/slides/_rels/slide7.xml.rels><?xml version="1.0" encoding="UTF-8"?>

<Relationships xmlns="http://schemas.openxmlformats.org/package/2006/relationships">
  <Relationship Id="rId1" Type="http://schemas.openxmlformats.org/officeDocument/2006/relationships/slideLayout" Target="../slideLayouts/slideLayout4.xml"/>
  <Relationship Id="rId2" Type="http://schemas.openxmlformats.org/officeDocument/2006/relationships/image" Target="../media/image5.jpg"/>
</Relationships>

</file>

<file path=ppt/slides/_rels/slide8.xml.rels><?xml version="1.0" encoding="UTF-8"?>

<Relationships xmlns="http://schemas.openxmlformats.org/package/2006/relationships">
  <Relationship Id="rId1" Type="http://schemas.openxmlformats.org/officeDocument/2006/relationships/slideLayout" Target="../slideLayouts/slideLayout4.xml"/>
  <Relationship Id="rId2" Type="http://schemas.openxmlformats.org/officeDocument/2006/relationships/image" Target="../media/image6.jpeg"/>
</Relationships>

</file>

<file path=ppt/slides/_rels/slide9.xml.rels><?xml version="1.0" encoding="UTF-8"?>

<Relationships xmlns="http://schemas.openxmlformats.org/package/2006/relationships">
  <Relationship Id="rId1" Type="http://schemas.openxmlformats.org/officeDocument/2006/relationships/slideLayout" Target="../slideLayouts/slideLayout4.xml"/>
  <Relationship Id="rId2" Type="http://schemas.openxmlformats.org/officeDocument/2006/relationships/image" Target="../media/image7.jpeg"/>
  <Relationship Id="rId3" Type="http://schemas.openxmlformats.org/officeDocument/2006/relationships/image" Target="../media/image8.jpe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Arts fairs/historic re-enactment </a:t>
            </a:r>
          </a:p>
        </p:txBody>
      </p:sp>
      <p:pic>
        <p:nvPicPr>
          <p:cNvPr id="7170" name="Picture 2" descr="C:\Users\ec1ejc\Desktop\Subodh-Gupta_1010596i.jpg"/>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043608" y="1628800"/>
            <a:ext cx="7015242" cy="452596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1449615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Beijing International Art Biennale </a:t>
            </a:r>
            <a:endParaRPr lang="en-GB" dirty="0"/>
          </a:p>
        </p:txBody>
      </p:sp>
      <p:sp>
        <p:nvSpPr>
          <p:cNvPr id="3" name="Content Placeholder 2"/>
          <p:cNvSpPr>
            <a:spLocks noGrp="1"/>
          </p:cNvSpPr>
          <p:nvPr>
            <p:ph idx="1"/>
          </p:nvPr>
        </p:nvSpPr>
        <p:spPr/>
        <p:txBody>
          <a:bodyPr>
            <a:normAutofit fontScale="85000" lnSpcReduction="20000"/>
          </a:bodyPr>
          <a:lstStyle/>
          <a:p>
            <a:r>
              <a:rPr lang="en-GB" dirty="0" smtClean="0"/>
              <a:t>Cultural significances of the Biennial:</a:t>
            </a:r>
          </a:p>
          <a:p>
            <a:r>
              <a:rPr lang="en-GB" dirty="0" smtClean="0"/>
              <a:t>Building a grand path and bridge for international cultural exchanges;</a:t>
            </a:r>
          </a:p>
          <a:p>
            <a:r>
              <a:rPr lang="en-GB" dirty="0" smtClean="0"/>
              <a:t>Opening the showcase for presentation of native contemporary arts;</a:t>
            </a:r>
          </a:p>
          <a:p>
            <a:r>
              <a:rPr lang="en-GB" dirty="0" smtClean="0"/>
              <a:t>Incubating new concepts of arts and shortening the regeneration cycle of arts for activating innovation;</a:t>
            </a:r>
          </a:p>
          <a:p>
            <a:r>
              <a:rPr lang="en-GB" dirty="0" smtClean="0"/>
              <a:t>Rationally identifying excellent arts around the world and promoting exquisite arts;</a:t>
            </a:r>
          </a:p>
          <a:p>
            <a:r>
              <a:rPr lang="en-GB" dirty="0" smtClean="0"/>
              <a:t>Closely combining arts with international trends and national interests, developing the resource advantages in serving the society and human beings.</a:t>
            </a:r>
          </a:p>
        </p:txBody>
      </p:sp>
    </p:spTree>
    <p:extLst>
      <p:ext uri="{BB962C8B-B14F-4D97-AF65-F5344CB8AC3E}">
        <p14:creationId xmlns:p14="http://schemas.microsoft.com/office/powerpoint/2010/main" val="97756309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GB" dirty="0" smtClean="0"/>
              <a:t>Beijing International Art Biennale </a:t>
            </a:r>
            <a:endParaRPr lang="en-GB" dirty="0"/>
          </a:p>
        </p:txBody>
      </p:sp>
      <p:pic>
        <p:nvPicPr>
          <p:cNvPr id="23556" name="Picture 4" descr="C:\Users\ec1ejc\Desktop\International_Art_Biennale.jpg"/>
          <p:cNvPicPr>
            <a:picLocks noGrp="1" noChangeAspect="1" noChangeArrowheads="1"/>
          </p:cNvPicPr>
          <p:nvPr>
            <p:ph sz="half" idx="2"/>
          </p:nvPr>
        </p:nvPicPr>
        <p:blipFill>
          <a:blip r:embed="rId2">
            <a:extLst>
              <a:ext uri="{28A0092B-C50C-407E-A947-70E740481C1C}">
                <a14:useLocalDpi xmlns:a14="http://schemas.microsoft.com/office/drawing/2010/main" val="0"/>
              </a:ext>
            </a:extLst>
          </a:blip>
          <a:srcRect/>
          <a:stretch>
            <a:fillRect/>
          </a:stretch>
        </p:blipFill>
        <p:spPr bwMode="auto">
          <a:xfrm>
            <a:off x="4932039" y="1628800"/>
            <a:ext cx="3862741" cy="4536504"/>
          </a:xfrm>
          <a:prstGeom prst="rect">
            <a:avLst/>
          </a:prstGeom>
          <a:noFill/>
          <a:extLst>
            <a:ext uri="{909E8E84-426E-40DD-AFC4-6F175D3DCCD1}">
              <a14:hiddenFill xmlns:a14="http://schemas.microsoft.com/office/drawing/2010/main">
                <a:solidFill>
                  <a:srgbClr val="FFFFFF"/>
                </a:solidFill>
              </a14:hiddenFill>
            </a:ext>
          </a:extLst>
        </p:spPr>
      </p:pic>
      <p:pic>
        <p:nvPicPr>
          <p:cNvPr id="23557" name="Picture 5" descr="C:\Users\ec1ejc\Desktop\cropped_Monumental-Brooke_2of3_Kempner-installation_la.jpg"/>
          <p:cNvPicPr>
            <a:picLocks noGrp="1" noChangeAspect="1" noChangeArrowheads="1"/>
          </p:cNvPicPr>
          <p:nvPr>
            <p:ph sz="half" idx="1"/>
          </p:nvPr>
        </p:nvPicPr>
        <p:blipFill>
          <a:blip r:embed="rId3">
            <a:extLst>
              <a:ext uri="{28A0092B-C50C-407E-A947-70E740481C1C}">
                <a14:useLocalDpi xmlns:a14="http://schemas.microsoft.com/office/drawing/2010/main" val="0"/>
              </a:ext>
            </a:extLst>
          </a:blip>
          <a:srcRect/>
          <a:stretch>
            <a:fillRect/>
          </a:stretch>
        </p:blipFill>
        <p:spPr bwMode="auto">
          <a:xfrm>
            <a:off x="522746" y="1600200"/>
            <a:ext cx="3907508" cy="452596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0255363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GB" dirty="0" smtClean="0"/>
              <a:t>Social Functions of the </a:t>
            </a:r>
            <a:r>
              <a:rPr lang="en-GB" dirty="0" err="1" smtClean="0"/>
              <a:t>Bienniale</a:t>
            </a:r>
            <a:r>
              <a:rPr lang="en-GB" dirty="0" smtClean="0"/>
              <a:t>:</a:t>
            </a:r>
            <a:br>
              <a:rPr lang="en-GB" dirty="0" smtClean="0"/>
            </a:br>
            <a:endParaRPr lang="en-GB" dirty="0"/>
          </a:p>
        </p:txBody>
      </p:sp>
      <p:sp>
        <p:nvSpPr>
          <p:cNvPr id="3" name="Content Placeholder 2"/>
          <p:cNvSpPr>
            <a:spLocks noGrp="1"/>
          </p:cNvSpPr>
          <p:nvPr>
            <p:ph idx="1"/>
          </p:nvPr>
        </p:nvSpPr>
        <p:spPr/>
        <p:txBody>
          <a:bodyPr>
            <a:normAutofit fontScale="62500" lnSpcReduction="20000"/>
          </a:bodyPr>
          <a:lstStyle/>
          <a:p>
            <a:r>
              <a:rPr lang="en-GB" dirty="0" smtClean="0"/>
              <a:t>Protecting the rich and diversified cultures of the world and promoting the normalized supplementation of advanced concepts and works through multidirectional international transmission;</a:t>
            </a:r>
          </a:p>
          <a:p>
            <a:r>
              <a:rPr lang="en-GB" dirty="0" smtClean="0"/>
              <a:t>Creating an obstacle-free path for the convergence of pioneering thoughts of different nations and countries via the exchanges of visual arts that are less restricted by language barriers;</a:t>
            </a:r>
          </a:p>
          <a:p>
            <a:r>
              <a:rPr lang="en-GB" dirty="0" smtClean="0"/>
              <a:t>Maintaining and promoting the peace of human being through worldwide feeling gathering;</a:t>
            </a:r>
          </a:p>
          <a:p>
            <a:r>
              <a:rPr lang="en-GB" dirty="0" smtClean="0"/>
              <a:t>Making use of the geological convenience of the hosting country, highlighting the local culture and national art, winning the initiative rights of voices in the cultural circles of the world, thus developing the cultural vision of local residents;</a:t>
            </a:r>
          </a:p>
          <a:p>
            <a:r>
              <a:rPr lang="en-GB" dirty="0" smtClean="0"/>
              <a:t>Expanding the celebrity of the hosting city, enhancing its cultural content, promoting the economic development by accelerating the local tourism;</a:t>
            </a:r>
          </a:p>
          <a:p>
            <a:r>
              <a:rPr lang="en-GB" dirty="0" smtClean="0"/>
              <a:t>Performing the basic duties, which should be undertaken by big cultural powers to the international society.</a:t>
            </a:r>
          </a:p>
          <a:p>
            <a:endParaRPr lang="en-GB" dirty="0"/>
          </a:p>
        </p:txBody>
      </p:sp>
    </p:spTree>
    <p:extLst>
      <p:ext uri="{BB962C8B-B14F-4D97-AF65-F5344CB8AC3E}">
        <p14:creationId xmlns:p14="http://schemas.microsoft.com/office/powerpoint/2010/main" val="155660988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GB" dirty="0" smtClean="0"/>
              <a:t>Bucharest Biennale</a:t>
            </a:r>
            <a:endParaRPr lang="en-GB" dirty="0"/>
          </a:p>
        </p:txBody>
      </p:sp>
      <p:sp>
        <p:nvSpPr>
          <p:cNvPr id="5" name="Content Placeholder 4"/>
          <p:cNvSpPr>
            <a:spLocks noGrp="1"/>
          </p:cNvSpPr>
          <p:nvPr>
            <p:ph sz="half" idx="1"/>
          </p:nvPr>
        </p:nvSpPr>
        <p:spPr/>
        <p:txBody>
          <a:bodyPr>
            <a:normAutofit fontScale="77500" lnSpcReduction="20000"/>
          </a:bodyPr>
          <a:lstStyle/>
          <a:p>
            <a:r>
              <a:rPr lang="en-GB" dirty="0" smtClean="0"/>
              <a:t>‘the shifting nature of economics, politics and culture, are artistic practices whose agency lies in investigative or indirect approaches that possess their own kind of power.’ Bucharest Biennale</a:t>
            </a:r>
          </a:p>
          <a:p>
            <a:endParaRPr lang="en-GB" dirty="0"/>
          </a:p>
          <a:p>
            <a:r>
              <a:rPr lang="en-GB" dirty="0" smtClean="0"/>
              <a:t>http://www.youtube.com/watch?v=L-X8hKYgASc</a:t>
            </a:r>
            <a:endParaRPr lang="en-GB" dirty="0"/>
          </a:p>
        </p:txBody>
      </p:sp>
      <p:sp>
        <p:nvSpPr>
          <p:cNvPr id="6" name="Content Placeholder 5"/>
          <p:cNvSpPr>
            <a:spLocks noGrp="1"/>
          </p:cNvSpPr>
          <p:nvPr>
            <p:ph sz="half" idx="2"/>
          </p:nvPr>
        </p:nvSpPr>
        <p:spPr/>
        <p:txBody>
          <a:bodyPr>
            <a:normAutofit fontScale="77500" lnSpcReduction="20000"/>
          </a:bodyPr>
          <a:lstStyle/>
          <a:p>
            <a:r>
              <a:rPr lang="en-GB" dirty="0" smtClean="0"/>
              <a:t>'The field of art has become-in short-a field of possibilities, of exchange and comparative analysis. It has become a field for alternatives, proposals and models, and can, crucially, act as a cross field, an intermediary between different fields, modes of perception, and thinking, as well as between very different positions and subjectivities’ </a:t>
            </a:r>
          </a:p>
          <a:p>
            <a:r>
              <a:rPr lang="en-GB" dirty="0" smtClean="0"/>
              <a:t>Simon Sheikh, 'SPACES FOR THINKING: Perspectives on the Art Academy,‘ </a:t>
            </a:r>
            <a:r>
              <a:rPr lang="en-GB" dirty="0" err="1" smtClean="0"/>
              <a:t>Texte</a:t>
            </a:r>
            <a:r>
              <a:rPr lang="en-GB" dirty="0" smtClean="0"/>
              <a:t> </a:t>
            </a:r>
            <a:r>
              <a:rPr lang="en-GB" dirty="0" err="1" smtClean="0"/>
              <a:t>Zur</a:t>
            </a:r>
            <a:r>
              <a:rPr lang="en-GB" dirty="0" smtClean="0"/>
              <a:t> </a:t>
            </a:r>
            <a:r>
              <a:rPr lang="en-GB" dirty="0" err="1" smtClean="0"/>
              <a:t>Kunst</a:t>
            </a:r>
            <a:r>
              <a:rPr lang="en-GB" dirty="0" smtClean="0"/>
              <a:t> 62</a:t>
            </a:r>
            <a:endParaRPr lang="en-GB" dirty="0"/>
          </a:p>
        </p:txBody>
      </p:sp>
    </p:spTree>
    <p:extLst>
      <p:ext uri="{BB962C8B-B14F-4D97-AF65-F5344CB8AC3E}">
        <p14:creationId xmlns:p14="http://schemas.microsoft.com/office/powerpoint/2010/main" val="808579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GB" dirty="0" smtClean="0"/>
              <a:t>New York Biennale: fighting systems</a:t>
            </a:r>
            <a:endParaRPr lang="en-GB" dirty="0"/>
          </a:p>
        </p:txBody>
      </p:sp>
      <p:sp>
        <p:nvSpPr>
          <p:cNvPr id="3" name="Content Placeholder 2"/>
          <p:cNvSpPr>
            <a:spLocks noGrp="1"/>
          </p:cNvSpPr>
          <p:nvPr>
            <p:ph sz="half" idx="1"/>
          </p:nvPr>
        </p:nvSpPr>
        <p:spPr/>
        <p:txBody>
          <a:bodyPr>
            <a:normAutofit fontScale="55000" lnSpcReduction="20000"/>
          </a:bodyPr>
          <a:lstStyle/>
          <a:p>
            <a:pPr marL="0" indent="0">
              <a:buNone/>
            </a:pPr>
            <a:r>
              <a:rPr lang="en-GB" dirty="0" smtClean="0"/>
              <a:t>‘New York is considered the international capital of contemporary art. New York still doesn't have an event that marks its supremacy in the field of contemporary art.</a:t>
            </a:r>
          </a:p>
          <a:p>
            <a:pPr marL="0" indent="0">
              <a:buNone/>
            </a:pPr>
            <a:endParaRPr lang="en-GB" dirty="0" smtClean="0"/>
          </a:p>
          <a:p>
            <a:pPr marL="0" indent="0">
              <a:buNone/>
            </a:pPr>
            <a:r>
              <a:rPr lang="en-GB" dirty="0" smtClean="0"/>
              <a:t>The NYBA is committed to fill this gap and call back to New York every two years the best of the international artistic production, the </a:t>
            </a:r>
            <a:r>
              <a:rPr lang="en-GB" dirty="0" err="1" smtClean="0"/>
              <a:t>avantgards</a:t>
            </a:r>
            <a:r>
              <a:rPr lang="en-GB" dirty="0" smtClean="0"/>
              <a:t>, and all those who tries to overpass the boundaries of and between the arts, in particular the new artist generations.</a:t>
            </a:r>
          </a:p>
          <a:p>
            <a:pPr marL="0" indent="0">
              <a:buNone/>
            </a:pPr>
            <a:endParaRPr lang="en-GB" dirty="0" smtClean="0"/>
          </a:p>
          <a:p>
            <a:pPr marL="0" indent="0">
              <a:buNone/>
            </a:pPr>
            <a:r>
              <a:rPr lang="en-GB" dirty="0" smtClean="0"/>
              <a:t>The dominant system only looks at turnover.</a:t>
            </a:r>
          </a:p>
          <a:p>
            <a:pPr marL="0" indent="0">
              <a:buNone/>
            </a:pPr>
            <a:r>
              <a:rPr lang="en-GB" dirty="0" smtClean="0"/>
              <a:t>Money, money, money.’ </a:t>
            </a:r>
          </a:p>
          <a:p>
            <a:pPr marL="0" indent="0">
              <a:buNone/>
            </a:pPr>
            <a:r>
              <a:rPr lang="en-GB" dirty="0" smtClean="0"/>
              <a:t>http://www.nybiennaleart.org/2012-2013/</a:t>
            </a:r>
          </a:p>
          <a:p>
            <a:endParaRPr lang="en-GB" dirty="0"/>
          </a:p>
        </p:txBody>
      </p:sp>
      <p:pic>
        <p:nvPicPr>
          <p:cNvPr id="21506" name="Picture 2" descr="C:\Users\ec1ejc\Desktop\IMG_2681777.jpg"/>
          <p:cNvPicPr>
            <a:picLocks noGrp="1" noChangeAspect="1" noChangeArrowheads="1"/>
          </p:cNvPicPr>
          <p:nvPr>
            <p:ph sz="half" idx="2"/>
          </p:nvPr>
        </p:nvPicPr>
        <p:blipFill>
          <a:blip r:embed="rId2">
            <a:extLst>
              <a:ext uri="{28A0092B-C50C-407E-A947-70E740481C1C}">
                <a14:useLocalDpi xmlns:a14="http://schemas.microsoft.com/office/drawing/2010/main" val="0"/>
              </a:ext>
            </a:extLst>
          </a:blip>
          <a:srcRect/>
          <a:stretch>
            <a:fillRect/>
          </a:stretch>
        </p:blipFill>
        <p:spPr bwMode="auto">
          <a:xfrm>
            <a:off x="4648200" y="1713604"/>
            <a:ext cx="4038600" cy="429915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638068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Mission </a:t>
            </a:r>
            <a:r>
              <a:rPr lang="en-GB" dirty="0" err="1" smtClean="0"/>
              <a:t>cont</a:t>
            </a:r>
            <a:r>
              <a:rPr lang="en-GB" dirty="0" smtClean="0"/>
              <a:t>…</a:t>
            </a:r>
            <a:endParaRPr lang="en-GB" dirty="0"/>
          </a:p>
        </p:txBody>
      </p:sp>
      <p:sp>
        <p:nvSpPr>
          <p:cNvPr id="3" name="Content Placeholder 2"/>
          <p:cNvSpPr>
            <a:spLocks noGrp="1"/>
          </p:cNvSpPr>
          <p:nvPr>
            <p:ph sz="half" idx="1"/>
          </p:nvPr>
        </p:nvSpPr>
        <p:spPr/>
        <p:txBody>
          <a:bodyPr>
            <a:normAutofit fontScale="55000" lnSpcReduction="20000"/>
          </a:bodyPr>
          <a:lstStyle/>
          <a:p>
            <a:r>
              <a:rPr lang="en-GB" dirty="0" smtClean="0"/>
              <a:t>They think just the present day</a:t>
            </a:r>
          </a:p>
          <a:p>
            <a:r>
              <a:rPr lang="en-GB" dirty="0" smtClean="0"/>
              <a:t>Tomorrow is not interested</a:t>
            </a:r>
          </a:p>
          <a:p>
            <a:r>
              <a:rPr lang="en-GB" dirty="0" smtClean="0"/>
              <a:t>In their hands the artistic product has become  a financial product.</a:t>
            </a:r>
          </a:p>
          <a:p>
            <a:r>
              <a:rPr lang="en-GB" dirty="0" smtClean="0"/>
              <a:t>After preparing real estate  bubble and financial bubble are also preparing one of contemporary art.</a:t>
            </a:r>
          </a:p>
          <a:p>
            <a:r>
              <a:rPr lang="en-GB" dirty="0" smtClean="0"/>
              <a:t>I can not wait to see it!</a:t>
            </a:r>
          </a:p>
          <a:p>
            <a:r>
              <a:rPr lang="en-GB" dirty="0" smtClean="0"/>
              <a:t>I will arrange a big party and we'll begin a new era,</a:t>
            </a:r>
          </a:p>
          <a:p>
            <a:r>
              <a:rPr lang="en-GB" dirty="0" smtClean="0"/>
              <a:t>Not Damien </a:t>
            </a:r>
            <a:r>
              <a:rPr lang="en-GB" dirty="0" err="1" smtClean="0"/>
              <a:t>Hirst</a:t>
            </a:r>
            <a:r>
              <a:rPr lang="en-GB" dirty="0" smtClean="0"/>
              <a:t> and his fucking dog fish,  not Jeff </a:t>
            </a:r>
            <a:r>
              <a:rPr lang="en-GB" dirty="0" err="1" smtClean="0"/>
              <a:t>Kons</a:t>
            </a:r>
            <a:r>
              <a:rPr lang="en-GB" dirty="0" smtClean="0"/>
              <a:t> and his fucking sweet hearts.</a:t>
            </a:r>
          </a:p>
          <a:p>
            <a:r>
              <a:rPr lang="en-GB" dirty="0" smtClean="0"/>
              <a:t>Next Biennale will continue to beat the path of research, quality, innovation</a:t>
            </a:r>
          </a:p>
          <a:p>
            <a:r>
              <a:rPr lang="en-GB" dirty="0" smtClean="0"/>
              <a:t>We have to change.</a:t>
            </a:r>
          </a:p>
          <a:p>
            <a:r>
              <a:rPr lang="en-GB" dirty="0" smtClean="0"/>
              <a:t>We can change. </a:t>
            </a:r>
          </a:p>
          <a:p>
            <a:endParaRPr lang="en-GB" dirty="0"/>
          </a:p>
        </p:txBody>
      </p:sp>
      <p:pic>
        <p:nvPicPr>
          <p:cNvPr id="22530" name="Picture 2" descr="C:\Users\ec1ejc\Desktop\aa72070db4f734549eb95537400b4acc_0.png"/>
          <p:cNvPicPr>
            <a:picLocks noGrp="1" noChangeAspect="1" noChangeArrowheads="1"/>
          </p:cNvPicPr>
          <p:nvPr>
            <p:ph sz="half" idx="2"/>
          </p:nvPr>
        </p:nvPicPr>
        <p:blipFill>
          <a:blip r:embed="rId2">
            <a:extLst>
              <a:ext uri="{28A0092B-C50C-407E-A947-70E740481C1C}">
                <a14:useLocalDpi xmlns:a14="http://schemas.microsoft.com/office/drawing/2010/main" val="0"/>
              </a:ext>
            </a:extLst>
          </a:blip>
          <a:srcRect/>
          <a:stretch>
            <a:fillRect/>
          </a:stretch>
        </p:blipFill>
        <p:spPr bwMode="auto">
          <a:xfrm>
            <a:off x="4716016" y="2204864"/>
            <a:ext cx="4038600" cy="247956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9487023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f</a:t>
            </a:r>
            <a:r>
              <a:rPr lang="en-GB" dirty="0" smtClean="0"/>
              <a:t>rieze art fair</a:t>
            </a:r>
            <a:endParaRPr lang="en-GB" dirty="0"/>
          </a:p>
        </p:txBody>
      </p:sp>
      <p:sp>
        <p:nvSpPr>
          <p:cNvPr id="3" name="Content Placeholder 2"/>
          <p:cNvSpPr>
            <a:spLocks noGrp="1"/>
          </p:cNvSpPr>
          <p:nvPr>
            <p:ph sz="half" idx="1"/>
          </p:nvPr>
        </p:nvSpPr>
        <p:spPr/>
        <p:txBody>
          <a:bodyPr>
            <a:normAutofit/>
          </a:bodyPr>
          <a:lstStyle/>
          <a:p>
            <a:r>
              <a:rPr lang="en-GB" dirty="0" smtClean="0"/>
              <a:t>Frieze </a:t>
            </a:r>
            <a:r>
              <a:rPr lang="en-GB" dirty="0"/>
              <a:t>Foundation is a non-profit organisation established in 2003 and is responsible for the curated programme at Frieze London, comprising artist commissions, talks, films, music and education. </a:t>
            </a:r>
          </a:p>
          <a:p>
            <a:endParaRPr lang="en-GB" dirty="0"/>
          </a:p>
        </p:txBody>
      </p:sp>
      <p:pic>
        <p:nvPicPr>
          <p:cNvPr id="20482" name="Picture 2" descr="C:\Users\ec1ejc\Desktop\cover_161_medium.jpg"/>
          <p:cNvPicPr>
            <a:picLocks noGrp="1" noChangeAspect="1" noChangeArrowheads="1"/>
          </p:cNvPicPr>
          <p:nvPr>
            <p:ph sz="half" idx="2"/>
          </p:nvPr>
        </p:nvPicPr>
        <p:blipFill>
          <a:blip r:embed="rId2">
            <a:extLst>
              <a:ext uri="{28A0092B-C50C-407E-A947-70E740481C1C}">
                <a14:useLocalDpi xmlns:a14="http://schemas.microsoft.com/office/drawing/2010/main" val="0"/>
              </a:ext>
            </a:extLst>
          </a:blip>
          <a:srcRect/>
          <a:stretch>
            <a:fillRect/>
          </a:stretch>
        </p:blipFill>
        <p:spPr bwMode="auto">
          <a:xfrm>
            <a:off x="5076056" y="1628800"/>
            <a:ext cx="3367574" cy="439248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9219035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Art establishment showcase</a:t>
            </a:r>
            <a:endParaRPr lang="en-GB" dirty="0"/>
          </a:p>
        </p:txBody>
      </p:sp>
      <p:sp>
        <p:nvSpPr>
          <p:cNvPr id="3" name="Content Placeholder 2"/>
          <p:cNvSpPr>
            <a:spLocks noGrp="1"/>
          </p:cNvSpPr>
          <p:nvPr>
            <p:ph sz="half" idx="1"/>
          </p:nvPr>
        </p:nvSpPr>
        <p:spPr/>
        <p:txBody>
          <a:bodyPr/>
          <a:lstStyle/>
          <a:p>
            <a:endParaRPr lang="en-GB" dirty="0"/>
          </a:p>
        </p:txBody>
      </p:sp>
      <p:pic>
        <p:nvPicPr>
          <p:cNvPr id="21506" name="Picture 2" descr="C:\Users\ec1ejc\Desktop\10349560286_0c5ba3a50c.jpg"/>
          <p:cNvPicPr>
            <a:picLocks noGrp="1" noChangeAspect="1" noChangeArrowheads="1"/>
          </p:cNvPicPr>
          <p:nvPr>
            <p:ph sz="half" idx="2"/>
          </p:nvPr>
        </p:nvPicPr>
        <p:blipFill>
          <a:blip r:embed="rId2">
            <a:extLst>
              <a:ext uri="{28A0092B-C50C-407E-A947-70E740481C1C}">
                <a14:useLocalDpi xmlns:a14="http://schemas.microsoft.com/office/drawing/2010/main" val="0"/>
              </a:ext>
            </a:extLst>
          </a:blip>
          <a:srcRect/>
          <a:stretch>
            <a:fillRect/>
          </a:stretch>
        </p:blipFill>
        <p:spPr bwMode="auto">
          <a:xfrm>
            <a:off x="107504" y="1340768"/>
            <a:ext cx="8651304" cy="537321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2327191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Frieze 2016</a:t>
            </a:r>
            <a:endParaRPr lang="en-GB" dirty="0"/>
          </a:p>
        </p:txBody>
      </p:sp>
      <p:sp>
        <p:nvSpPr>
          <p:cNvPr id="3" name="Content Placeholder 2"/>
          <p:cNvSpPr>
            <a:spLocks noGrp="1"/>
          </p:cNvSpPr>
          <p:nvPr>
            <p:ph sz="half" idx="1"/>
          </p:nvPr>
        </p:nvSpPr>
        <p:spPr>
          <a:xfrm>
            <a:off x="457200" y="1600201"/>
            <a:ext cx="4042792" cy="3412976"/>
          </a:xfrm>
        </p:spPr>
        <p:txBody>
          <a:bodyPr>
            <a:normAutofit fontScale="92500" lnSpcReduction="10000"/>
          </a:bodyPr>
          <a:lstStyle/>
          <a:p>
            <a:r>
              <a:rPr lang="en-GB" dirty="0">
                <a:hlinkClick r:id="rId2"/>
              </a:rPr>
              <a:t>https://</a:t>
            </a:r>
            <a:r>
              <a:rPr lang="en-GB" dirty="0" smtClean="0">
                <a:hlinkClick r:id="rId2"/>
              </a:rPr>
              <a:t>frieze.com/media/frieze-projects-2016</a:t>
            </a:r>
            <a:endParaRPr lang="en-GB" dirty="0" smtClean="0"/>
          </a:p>
          <a:p>
            <a:r>
              <a:rPr lang="en-GB" b="1" dirty="0"/>
              <a:t>Discover the world’s most exciting artists, from the emerging to the </a:t>
            </a:r>
            <a:r>
              <a:rPr lang="en-GB" b="1" dirty="0" smtClean="0"/>
              <a:t>iconic</a:t>
            </a:r>
          </a:p>
          <a:p>
            <a:r>
              <a:rPr lang="en-GB" b="1" dirty="0"/>
              <a:t>https://frieze.com/fairs/frieze-london/programme</a:t>
            </a:r>
          </a:p>
          <a:p>
            <a:endParaRPr lang="en-GB" b="1" dirty="0"/>
          </a:p>
          <a:p>
            <a:endParaRPr lang="en-GB" dirty="0"/>
          </a:p>
        </p:txBody>
      </p:sp>
      <p:sp>
        <p:nvSpPr>
          <p:cNvPr id="4" name="Content Placeholder 3"/>
          <p:cNvSpPr>
            <a:spLocks noGrp="1"/>
          </p:cNvSpPr>
          <p:nvPr>
            <p:ph sz="half" idx="2"/>
          </p:nvPr>
        </p:nvSpPr>
        <p:spPr/>
        <p:txBody>
          <a:bodyPr>
            <a:normAutofit fontScale="92500" lnSpcReduction="10000"/>
          </a:bodyPr>
          <a:lstStyle/>
          <a:p>
            <a:r>
              <a:rPr lang="en-GB" dirty="0"/>
              <a:t>Frieze London features more than 160 of the world’s leading galleries. View and buy art from over 1,000 of today’s leading artists, and experience the fair’s critically acclaimed Frieze Projects and Talks programmes</a:t>
            </a:r>
          </a:p>
          <a:p>
            <a:endParaRPr lang="en-GB" dirty="0"/>
          </a:p>
        </p:txBody>
      </p:sp>
    </p:spTree>
    <p:extLst>
      <p:ext uri="{BB962C8B-B14F-4D97-AF65-F5344CB8AC3E}">
        <p14:creationId xmlns:p14="http://schemas.microsoft.com/office/powerpoint/2010/main" val="43435013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en-GB" dirty="0" smtClean="0"/>
              <a:t>Frieze New York</a:t>
            </a:r>
            <a:endParaRPr lang="en-GB" dirty="0"/>
          </a:p>
        </p:txBody>
      </p:sp>
      <p:sp>
        <p:nvSpPr>
          <p:cNvPr id="11" name="Content Placeholder 10"/>
          <p:cNvSpPr>
            <a:spLocks noGrp="1"/>
          </p:cNvSpPr>
          <p:nvPr>
            <p:ph sz="half" idx="1"/>
          </p:nvPr>
        </p:nvSpPr>
        <p:spPr>
          <a:xfrm>
            <a:off x="457200" y="1600201"/>
            <a:ext cx="3826768" cy="1468760"/>
          </a:xfrm>
        </p:spPr>
        <p:txBody>
          <a:bodyPr>
            <a:normAutofit fontScale="92500"/>
          </a:bodyPr>
          <a:lstStyle/>
          <a:p>
            <a:r>
              <a:rPr lang="en-GB" dirty="0" smtClean="0"/>
              <a:t>featuring </a:t>
            </a:r>
            <a:r>
              <a:rPr lang="en-GB" dirty="0"/>
              <a:t>over 190 of the world's leading contemporary galleries.</a:t>
            </a:r>
          </a:p>
        </p:txBody>
      </p:sp>
      <p:pic>
        <p:nvPicPr>
          <p:cNvPr id="27650" name="Picture 2" descr="C:\Users\ec1ejc\Desktop\5c6ee4b7c5b3662a397976be2c339b844a9bacb8.jpg"/>
          <p:cNvPicPr>
            <a:picLocks noGrp="1" noChangeAspect="1" noChangeArrowheads="1"/>
          </p:cNvPicPr>
          <p:nvPr>
            <p:ph sz="half" idx="2"/>
          </p:nvPr>
        </p:nvPicPr>
        <p:blipFill>
          <a:blip r:embed="rId2">
            <a:extLst>
              <a:ext uri="{28A0092B-C50C-407E-A947-70E740481C1C}">
                <a14:useLocalDpi xmlns:a14="http://schemas.microsoft.com/office/drawing/2010/main" val="0"/>
              </a:ext>
            </a:extLst>
          </a:blip>
          <a:srcRect/>
          <a:stretch>
            <a:fillRect/>
          </a:stretch>
        </p:blipFill>
        <p:spPr bwMode="auto">
          <a:xfrm>
            <a:off x="5416376" y="1484784"/>
            <a:ext cx="3395786" cy="2088232"/>
          </a:xfrm>
          <a:prstGeom prst="rect">
            <a:avLst/>
          </a:prstGeom>
          <a:noFill/>
          <a:extLst>
            <a:ext uri="{909E8E84-426E-40DD-AFC4-6F175D3DCCD1}">
              <a14:hiddenFill xmlns:a14="http://schemas.microsoft.com/office/drawing/2010/main">
                <a:solidFill>
                  <a:srgbClr val="FFFFFF"/>
                </a:solidFill>
              </a14:hiddenFill>
            </a:ext>
          </a:extLst>
        </p:spPr>
      </p:pic>
      <p:pic>
        <p:nvPicPr>
          <p:cNvPr id="27651" name="Picture 3" descr="C:\Users\ec1ejc\Desktop\76527837c4634a4737e551b1c850ca0eeb0f6fa3.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436096" y="3860314"/>
            <a:ext cx="3600400" cy="2592288"/>
          </a:xfrm>
          <a:prstGeom prst="rect">
            <a:avLst/>
          </a:prstGeom>
          <a:noFill/>
          <a:extLst>
            <a:ext uri="{909E8E84-426E-40DD-AFC4-6F175D3DCCD1}">
              <a14:hiddenFill xmlns:a14="http://schemas.microsoft.com/office/drawing/2010/main">
                <a:solidFill>
                  <a:srgbClr val="FFFFFF"/>
                </a:solidFill>
              </a14:hiddenFill>
            </a:ext>
          </a:extLst>
        </p:spPr>
      </p:pic>
      <p:pic>
        <p:nvPicPr>
          <p:cNvPr id="27652" name="Picture 4" descr="C:\Users\ec1ejc\Desktop\f4d5f821e6de985fa70d1719eaa6ab9e3c28b0d6.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95536" y="3212976"/>
            <a:ext cx="4743450" cy="31623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5548386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467544" y="1"/>
            <a:ext cx="7990656" cy="980727"/>
          </a:xfrm>
        </p:spPr>
        <p:txBody>
          <a:bodyPr/>
          <a:lstStyle/>
          <a:p>
            <a:r>
              <a:rPr lang="en-GB" dirty="0" smtClean="0"/>
              <a:t>Art Fairs </a:t>
            </a:r>
            <a:endParaRPr lang="en-GB" dirty="0"/>
          </a:p>
        </p:txBody>
      </p:sp>
      <p:sp>
        <p:nvSpPr>
          <p:cNvPr id="3" name="Subtitle 2"/>
          <p:cNvSpPr>
            <a:spLocks noGrp="1"/>
          </p:cNvSpPr>
          <p:nvPr>
            <p:ph type="subTitle" idx="1"/>
          </p:nvPr>
        </p:nvSpPr>
        <p:spPr>
          <a:xfrm>
            <a:off x="1115616" y="5105400"/>
            <a:ext cx="6400800" cy="1752600"/>
          </a:xfrm>
        </p:spPr>
        <p:txBody>
          <a:bodyPr/>
          <a:lstStyle/>
          <a:p>
            <a:endParaRPr lang="en-GB"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403648" y="1052735"/>
            <a:ext cx="6264696" cy="5065073"/>
          </a:xfrm>
          <a:prstGeom prst="rect">
            <a:avLst/>
          </a:prstGeom>
        </p:spPr>
      </p:pic>
    </p:spTree>
    <p:extLst>
      <p:ext uri="{BB962C8B-B14F-4D97-AF65-F5344CB8AC3E}">
        <p14:creationId xmlns:p14="http://schemas.microsoft.com/office/powerpoint/2010/main" val="244514509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Outsider art</a:t>
            </a:r>
            <a:endParaRPr lang="en-GB" dirty="0"/>
          </a:p>
        </p:txBody>
      </p:sp>
      <p:pic>
        <p:nvPicPr>
          <p:cNvPr id="7" name="Picture 2" descr="C:\Users\ec1ejc\Desktop\_67897650_67897515.jpg"/>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971600" y="1556792"/>
            <a:ext cx="7304810" cy="446449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6156399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GB" dirty="0" smtClean="0"/>
              <a:t>Outsider art</a:t>
            </a:r>
            <a:endParaRPr lang="en-GB" dirty="0"/>
          </a:p>
        </p:txBody>
      </p:sp>
      <p:sp>
        <p:nvSpPr>
          <p:cNvPr id="5" name="Content Placeholder 4"/>
          <p:cNvSpPr>
            <a:spLocks noGrp="1"/>
          </p:cNvSpPr>
          <p:nvPr>
            <p:ph sz="half" idx="1"/>
          </p:nvPr>
        </p:nvSpPr>
        <p:spPr/>
        <p:txBody>
          <a:bodyPr>
            <a:normAutofit fontScale="62500" lnSpcReduction="20000"/>
          </a:bodyPr>
          <a:lstStyle/>
          <a:p>
            <a:r>
              <a:rPr lang="en-GB" dirty="0" smtClean="0"/>
              <a:t>‘Work that has been produced by unknown artists operating outside the established market and institutions with little or no formal training is being lauded by collector's dealers and curators here, as art that has a refreshing honesty and directness. </a:t>
            </a:r>
          </a:p>
          <a:p>
            <a:r>
              <a:rPr lang="en-GB" dirty="0" smtClean="0"/>
              <a:t>It is, I suspect, a reaction against the increasing commodification of art, the result of a blooming market fuelled by the new ultra wealthy, profiting from economies new emerging from around the world. </a:t>
            </a:r>
            <a:r>
              <a:rPr lang="en-GB" dirty="0" smtClean="0">
                <a:hlinkClick r:id="rId2"/>
              </a:rPr>
              <a:t>Will </a:t>
            </a:r>
            <a:r>
              <a:rPr lang="en-GB" dirty="0" err="1" smtClean="0">
                <a:hlinkClick r:id="rId2"/>
              </a:rPr>
              <a:t>Gompertz</a:t>
            </a:r>
            <a:r>
              <a:rPr lang="en-GB" dirty="0" smtClean="0">
                <a:hlinkClick r:id="rId2"/>
              </a:rPr>
              <a:t> </a:t>
            </a:r>
            <a:r>
              <a:rPr lang="en-GB" dirty="0" smtClean="0"/>
              <a:t>Arts editor</a:t>
            </a:r>
          </a:p>
          <a:p>
            <a:r>
              <a:rPr lang="en-GB" dirty="0" smtClean="0"/>
              <a:t>http://www.bbc.co.uk/news/entertainment-arts-22719103</a:t>
            </a:r>
            <a:endParaRPr lang="en-GB" dirty="0"/>
          </a:p>
        </p:txBody>
      </p:sp>
      <p:pic>
        <p:nvPicPr>
          <p:cNvPr id="7" name="Picture 3" descr="C:\Users\ec1ejc\Desktop\venice-biennale-2013-encyclopedic-palace-Marino-Auriti-2-thumb-307x460-607311.jpg"/>
          <p:cNvPicPr>
            <a:picLocks noGrp="1" noChangeAspect="1" noChangeArrowheads="1"/>
          </p:cNvPicPr>
          <p:nvPr>
            <p:ph sz="half" idx="2"/>
          </p:nvPr>
        </p:nvPicPr>
        <p:blipFill>
          <a:blip r:embed="rId3">
            <a:extLst>
              <a:ext uri="{28A0092B-C50C-407E-A947-70E740481C1C}">
                <a14:useLocalDpi xmlns:a14="http://schemas.microsoft.com/office/drawing/2010/main" val="0"/>
              </a:ext>
            </a:extLst>
          </a:blip>
          <a:srcRect/>
          <a:stretch>
            <a:fillRect/>
          </a:stretch>
        </p:blipFill>
        <p:spPr bwMode="auto">
          <a:xfrm>
            <a:off x="5162125" y="1600200"/>
            <a:ext cx="3010749" cy="452596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8718401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457200" y="274638"/>
            <a:ext cx="8229600" cy="1354162"/>
          </a:xfrm>
        </p:spPr>
        <p:txBody>
          <a:bodyPr>
            <a:normAutofit fontScale="90000"/>
          </a:bodyPr>
          <a:lstStyle/>
          <a:p>
            <a:r>
              <a:rPr lang="en-GB" b="1" dirty="0"/>
              <a:t>Liverpool Biennial</a:t>
            </a:r>
            <a:br>
              <a:rPr lang="en-GB" b="1" dirty="0"/>
            </a:br>
            <a:r>
              <a:rPr lang="en-GB" b="1" dirty="0"/>
              <a:t>The UK Biennial of Contemporary Art</a:t>
            </a:r>
            <a:r>
              <a:rPr lang="en-GB" dirty="0"/>
              <a:t/>
            </a:r>
            <a:br>
              <a:rPr lang="en-GB" dirty="0"/>
            </a:br>
            <a:endParaRPr lang="en-GB" dirty="0"/>
          </a:p>
        </p:txBody>
      </p:sp>
      <p:sp>
        <p:nvSpPr>
          <p:cNvPr id="6" name="Content Placeholder 5"/>
          <p:cNvSpPr>
            <a:spLocks noGrp="1"/>
          </p:cNvSpPr>
          <p:nvPr>
            <p:ph sz="half" idx="1"/>
          </p:nvPr>
        </p:nvSpPr>
        <p:spPr/>
        <p:txBody>
          <a:bodyPr>
            <a:normAutofit fontScale="62500" lnSpcReduction="20000"/>
          </a:bodyPr>
          <a:lstStyle/>
          <a:p>
            <a:r>
              <a:rPr lang="en-GB" dirty="0" smtClean="0"/>
              <a:t>Every </a:t>
            </a:r>
            <a:r>
              <a:rPr lang="en-GB" dirty="0"/>
              <a:t>two years the city of Liverpool is host to an extraordinary range of artworks, projects and a dynamic programme of events. It is the largest international contemporary art festival in the UK</a:t>
            </a:r>
            <a:r>
              <a:rPr lang="en-GB" dirty="0" smtClean="0"/>
              <a:t>.</a:t>
            </a:r>
          </a:p>
          <a:p>
            <a:r>
              <a:rPr lang="en-GB" dirty="0"/>
              <a:t>Liverpool Biennial unfolds through a programme of exhibitions and projects that lead to a rediscovery of the city. Newly commissioned and existing artworks and projects are presented in diverse locations, including unusual and unexpected public spaces as well as the city’s galleries, museums and cultural </a:t>
            </a:r>
            <a:r>
              <a:rPr lang="en-GB" dirty="0" smtClean="0"/>
              <a:t>venues</a:t>
            </a:r>
          </a:p>
          <a:p>
            <a:r>
              <a:rPr lang="en-GB" dirty="0"/>
              <a:t/>
            </a:r>
            <a:br>
              <a:rPr lang="en-GB" dirty="0"/>
            </a:br>
            <a:r>
              <a:rPr lang="en-GB" dirty="0">
                <a:hlinkClick r:id="rId2" tooltip="Carlos Amorales"/>
              </a:rPr>
              <a:t>Carlos </a:t>
            </a:r>
            <a:r>
              <a:rPr lang="en-GB" dirty="0" err="1">
                <a:hlinkClick r:id="rId2" tooltip="Carlos Amorales"/>
              </a:rPr>
              <a:t>Amorales</a:t>
            </a:r>
            <a:r>
              <a:rPr lang="en-GB" dirty="0">
                <a:hlinkClick r:id="rId2" tooltip="Carlos Amorales"/>
              </a:rPr>
              <a:t> </a:t>
            </a:r>
            <a:r>
              <a:rPr lang="en-GB" dirty="0"/>
              <a:t>  </a:t>
            </a:r>
            <a:r>
              <a:rPr lang="en-GB" dirty="0" smtClean="0"/>
              <a:t>Why Wolves</a:t>
            </a:r>
            <a:endParaRPr lang="en-GB" dirty="0"/>
          </a:p>
        </p:txBody>
      </p:sp>
      <p:pic>
        <p:nvPicPr>
          <p:cNvPr id="17410" name="Picture 2" descr="C:\Users\ec1ejc\Desktop\wolves.jpg"/>
          <p:cNvPicPr>
            <a:picLocks noGrp="1" noChangeAspect="1" noChangeArrowheads="1"/>
          </p:cNvPicPr>
          <p:nvPr>
            <p:ph sz="half" idx="2"/>
          </p:nvPr>
        </p:nvPicPr>
        <p:blipFill>
          <a:blip r:embed="rId3">
            <a:extLst>
              <a:ext uri="{28A0092B-C50C-407E-A947-70E740481C1C}">
                <a14:useLocalDpi xmlns:a14="http://schemas.microsoft.com/office/drawing/2010/main" val="0"/>
              </a:ext>
            </a:extLst>
          </a:blip>
          <a:srcRect/>
          <a:stretch>
            <a:fillRect/>
          </a:stretch>
        </p:blipFill>
        <p:spPr bwMode="auto">
          <a:xfrm>
            <a:off x="4648200" y="2516981"/>
            <a:ext cx="4038600" cy="26924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7263840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Commissioning new art</a:t>
            </a:r>
            <a:endParaRPr lang="en-GB" dirty="0"/>
          </a:p>
        </p:txBody>
      </p:sp>
      <p:sp>
        <p:nvSpPr>
          <p:cNvPr id="3" name="Content Placeholder 2"/>
          <p:cNvSpPr>
            <a:spLocks noGrp="1"/>
          </p:cNvSpPr>
          <p:nvPr>
            <p:ph sz="half" idx="1"/>
          </p:nvPr>
        </p:nvSpPr>
        <p:spPr/>
        <p:txBody>
          <a:bodyPr>
            <a:normAutofit fontScale="92500" lnSpcReduction="20000"/>
          </a:bodyPr>
          <a:lstStyle/>
          <a:p>
            <a:r>
              <a:rPr lang="en-GB" dirty="0"/>
              <a:t>Since its launch in 1999, Liverpool Biennial has commissioned over 200 new </a:t>
            </a:r>
            <a:r>
              <a:rPr lang="en-GB" dirty="0" smtClean="0"/>
              <a:t>artworks (Liverpool was City of Culture in 2008)</a:t>
            </a:r>
            <a:r>
              <a:rPr lang="en-GB" dirty="0"/>
              <a:t/>
            </a:r>
            <a:br>
              <a:rPr lang="en-GB" dirty="0"/>
            </a:br>
            <a:r>
              <a:rPr lang="en-GB" dirty="0"/>
              <a:t/>
            </a:r>
            <a:br>
              <a:rPr lang="en-GB" dirty="0"/>
            </a:br>
            <a:r>
              <a:rPr lang="en-GB" dirty="0"/>
              <a:t>Liverpool Biennial attracts over 600,000 visitors over 10 weeks</a:t>
            </a:r>
            <a:br>
              <a:rPr lang="en-GB" dirty="0"/>
            </a:br>
            <a:r>
              <a:rPr lang="en-GB" dirty="0"/>
              <a:t/>
            </a:r>
            <a:br>
              <a:rPr lang="en-GB" dirty="0"/>
            </a:br>
            <a:r>
              <a:rPr lang="en-GB" dirty="0"/>
              <a:t>In 2010 visitors to the Biennial spent £27millon</a:t>
            </a:r>
          </a:p>
        </p:txBody>
      </p:sp>
      <p:pic>
        <p:nvPicPr>
          <p:cNvPr id="19458" name="Picture 2" descr="C:\Users\ec1ejc\Desktop\koreanhouse.jpg"/>
          <p:cNvPicPr>
            <a:picLocks noGrp="1" noChangeAspect="1" noChangeArrowheads="1"/>
          </p:cNvPicPr>
          <p:nvPr>
            <p:ph sz="half" idx="2"/>
          </p:nvPr>
        </p:nvPicPr>
        <p:blipFill>
          <a:blip r:embed="rId2" cstate="print">
            <a:extLst>
              <a:ext uri="{28A0092B-C50C-407E-A947-70E740481C1C}">
                <a14:useLocalDpi xmlns:a14="http://schemas.microsoft.com/office/drawing/2010/main" val="0"/>
              </a:ext>
            </a:extLst>
          </a:blip>
          <a:srcRect/>
          <a:stretch>
            <a:fillRect/>
          </a:stretch>
        </p:blipFill>
        <p:spPr bwMode="auto">
          <a:xfrm>
            <a:off x="4648200" y="2372573"/>
            <a:ext cx="4038600" cy="298121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153062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30" name="Picture 2" descr="C:\Users\ec1ejc\Desktop\liverpoolbiennial_2342920b.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62622" y="971800"/>
            <a:ext cx="7874000" cy="4914900"/>
          </a:xfrm>
          <a:prstGeom prst="rect">
            <a:avLst/>
          </a:prstGeom>
          <a:noFill/>
          <a:extLst>
            <a:ext uri="{909E8E84-426E-40DD-AFC4-6F175D3DCCD1}">
              <a14:hiddenFill xmlns:a14="http://schemas.microsoft.com/office/drawing/2010/main">
                <a:solidFill>
                  <a:srgbClr val="FFFFFF"/>
                </a:solidFill>
              </a14:hiddenFill>
            </a:ext>
          </a:extLst>
        </p:spPr>
      </p:pic>
      <p:sp>
        <p:nvSpPr>
          <p:cNvPr id="5" name="Title 4"/>
          <p:cNvSpPr>
            <a:spLocks noGrp="1"/>
          </p:cNvSpPr>
          <p:nvPr>
            <p:ph type="title"/>
          </p:nvPr>
        </p:nvSpPr>
        <p:spPr>
          <a:xfrm>
            <a:off x="539552" y="260648"/>
            <a:ext cx="8229600" cy="504056"/>
          </a:xfrm>
        </p:spPr>
        <p:txBody>
          <a:bodyPr>
            <a:normAutofit fontScale="90000"/>
          </a:bodyPr>
          <a:lstStyle/>
          <a:p>
            <a:r>
              <a:rPr lang="en-GB" dirty="0" smtClean="0"/>
              <a:t>Uses the city </a:t>
            </a:r>
            <a:endParaRPr lang="en-GB" dirty="0"/>
          </a:p>
        </p:txBody>
      </p:sp>
    </p:spTree>
    <p:extLst>
      <p:ext uri="{BB962C8B-B14F-4D97-AF65-F5344CB8AC3E}">
        <p14:creationId xmlns:p14="http://schemas.microsoft.com/office/powerpoint/2010/main" val="421244537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Liverpool Life</a:t>
            </a:r>
            <a:endParaRPr lang="en-GB" dirty="0"/>
          </a:p>
        </p:txBody>
      </p:sp>
      <p:sp>
        <p:nvSpPr>
          <p:cNvPr id="3" name="Content Placeholder 2"/>
          <p:cNvSpPr>
            <a:spLocks noGrp="1"/>
          </p:cNvSpPr>
          <p:nvPr>
            <p:ph sz="half" idx="1"/>
          </p:nvPr>
        </p:nvSpPr>
        <p:spPr/>
        <p:txBody>
          <a:bodyPr>
            <a:normAutofit lnSpcReduction="10000"/>
          </a:bodyPr>
          <a:lstStyle/>
          <a:p>
            <a:r>
              <a:rPr lang="en-GB" b="1" dirty="0"/>
              <a:t>Liverpool has five of the most deprived areas in the country as report claims England is one of most unequal countries in Western world </a:t>
            </a:r>
          </a:p>
          <a:p>
            <a:r>
              <a:rPr lang="en-GB" dirty="0" smtClean="0"/>
              <a:t>Liverpool </a:t>
            </a:r>
            <a:r>
              <a:rPr lang="en-GB" dirty="0"/>
              <a:t>is the most deprived area</a:t>
            </a:r>
            <a:br>
              <a:rPr lang="en-GB" dirty="0"/>
            </a:br>
            <a:r>
              <a:rPr lang="en-GB" dirty="0"/>
              <a:t/>
            </a:r>
            <a:br>
              <a:rPr lang="en-GB" dirty="0"/>
            </a:br>
            <a:endParaRPr lang="en-GB" dirty="0"/>
          </a:p>
        </p:txBody>
      </p:sp>
      <p:pic>
        <p:nvPicPr>
          <p:cNvPr id="24578" name="Picture 2" descr="C:\Users\ec1ejc\Desktop\article-2147963-133A73EB000005DC-345_634x429.jpg"/>
          <p:cNvPicPr>
            <a:picLocks noGrp="1" noChangeAspect="1" noChangeArrowheads="1"/>
          </p:cNvPicPr>
          <p:nvPr>
            <p:ph sz="half" idx="2"/>
          </p:nvPr>
        </p:nvPicPr>
        <p:blipFill>
          <a:blip r:embed="rId2">
            <a:extLst>
              <a:ext uri="{28A0092B-C50C-407E-A947-70E740481C1C}">
                <a14:useLocalDpi xmlns:a14="http://schemas.microsoft.com/office/drawing/2010/main" val="0"/>
              </a:ext>
            </a:extLst>
          </a:blip>
          <a:srcRect/>
          <a:stretch>
            <a:fillRect/>
          </a:stretch>
        </p:blipFill>
        <p:spPr bwMode="auto">
          <a:xfrm>
            <a:off x="4648200" y="2496810"/>
            <a:ext cx="4038600" cy="273274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4708158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GB" sz="4000" b="1" dirty="0" smtClean="0"/>
              <a:t>Liverpool: </a:t>
            </a:r>
            <a:r>
              <a:rPr lang="en-GB" sz="4000" b="1" dirty="0"/>
              <a:t>the best dressed city in </a:t>
            </a:r>
            <a:r>
              <a:rPr lang="en-GB" sz="4000" b="1" dirty="0" smtClean="0"/>
              <a:t>Britain</a:t>
            </a:r>
            <a:r>
              <a:rPr lang="en-GB" sz="4000" b="1" dirty="0"/>
              <a:t/>
            </a:r>
            <a:br>
              <a:rPr lang="en-GB" sz="4000" b="1" dirty="0"/>
            </a:br>
            <a:endParaRPr lang="en-GB" sz="4000" dirty="0"/>
          </a:p>
        </p:txBody>
      </p:sp>
      <p:sp>
        <p:nvSpPr>
          <p:cNvPr id="3" name="Content Placeholder 2"/>
          <p:cNvSpPr>
            <a:spLocks noGrp="1"/>
          </p:cNvSpPr>
          <p:nvPr>
            <p:ph sz="half" idx="1"/>
          </p:nvPr>
        </p:nvSpPr>
        <p:spPr/>
        <p:txBody>
          <a:bodyPr>
            <a:normAutofit fontScale="70000" lnSpcReduction="20000"/>
          </a:bodyPr>
          <a:lstStyle/>
          <a:p>
            <a:r>
              <a:rPr lang="en-GB" dirty="0"/>
              <a:t>"</a:t>
            </a:r>
            <a:r>
              <a:rPr lang="en-GB" dirty="0" err="1"/>
              <a:t>liverpool</a:t>
            </a:r>
            <a:r>
              <a:rPr lang="en-GB" dirty="0"/>
              <a:t>? Fashionable? Don't they all wear shell suits, brandish guns and have Barry Grant haircuts? Isn't it the poorest city in Britain?" People laughed when I told them I was going to Liverpool to write about the most fashionable city in Britain. </a:t>
            </a:r>
            <a:r>
              <a:rPr lang="en-GB" b="1" dirty="0"/>
              <a:t>(Independent 1995)</a:t>
            </a:r>
            <a:endParaRPr lang="en-GB" dirty="0" smtClean="0"/>
          </a:p>
          <a:p>
            <a:endParaRPr lang="en-GB" dirty="0"/>
          </a:p>
          <a:p>
            <a:r>
              <a:rPr lang="en-GB" dirty="0"/>
              <a:t>The city is now a credible fashion </a:t>
            </a:r>
            <a:r>
              <a:rPr lang="en-GB" dirty="0" smtClean="0"/>
              <a:t>hotspot "Liverpool </a:t>
            </a:r>
            <a:r>
              <a:rPr lang="en-GB" dirty="0"/>
              <a:t>people naturally wear more fashion than the inhabitants of any other city. The girls there are wonderful, they all wear high heels</a:t>
            </a:r>
            <a:r>
              <a:rPr lang="en-GB" dirty="0" smtClean="0"/>
              <a:t>.“ (Telegraph, 2008)</a:t>
            </a:r>
            <a:endParaRPr lang="en-GB" dirty="0"/>
          </a:p>
          <a:p>
            <a:endParaRPr lang="en-GB" dirty="0" smtClean="0"/>
          </a:p>
          <a:p>
            <a:endParaRPr lang="en-GB" dirty="0"/>
          </a:p>
        </p:txBody>
      </p:sp>
      <p:pic>
        <p:nvPicPr>
          <p:cNvPr id="25602" name="Picture 2" descr="C:\Users\ec1ejc\Desktop\_60036329_amandaharrington.jpg"/>
          <p:cNvPicPr>
            <a:picLocks noGrp="1" noChangeAspect="1" noChangeArrowheads="1"/>
          </p:cNvPicPr>
          <p:nvPr>
            <p:ph sz="half" idx="2"/>
          </p:nvPr>
        </p:nvPicPr>
        <p:blipFill>
          <a:blip r:embed="rId2">
            <a:extLst>
              <a:ext uri="{28A0092B-C50C-407E-A947-70E740481C1C}">
                <a14:useLocalDpi xmlns:a14="http://schemas.microsoft.com/office/drawing/2010/main" val="0"/>
              </a:ext>
            </a:extLst>
          </a:blip>
          <a:srcRect/>
          <a:stretch>
            <a:fillRect/>
          </a:stretch>
        </p:blipFill>
        <p:spPr bwMode="auto">
          <a:xfrm>
            <a:off x="4648200" y="2736533"/>
            <a:ext cx="4038600" cy="225329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3311057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fontScale="90000"/>
          </a:bodyPr>
          <a:lstStyle/>
          <a:p>
            <a:r>
              <a:rPr lang="en-GB" dirty="0" smtClean="0"/>
              <a:t>Sharing issues common to a poor city</a:t>
            </a:r>
            <a:endParaRPr lang="en-GB" dirty="0"/>
          </a:p>
        </p:txBody>
      </p:sp>
      <p:sp>
        <p:nvSpPr>
          <p:cNvPr id="5" name="Content Placeholder 4"/>
          <p:cNvSpPr>
            <a:spLocks noGrp="1"/>
          </p:cNvSpPr>
          <p:nvPr>
            <p:ph sz="half" idx="1"/>
          </p:nvPr>
        </p:nvSpPr>
        <p:spPr/>
        <p:txBody>
          <a:bodyPr>
            <a:normAutofit/>
          </a:bodyPr>
          <a:lstStyle/>
          <a:p>
            <a:r>
              <a:rPr lang="en-GB" dirty="0"/>
              <a:t>Jose Angel </a:t>
            </a:r>
            <a:r>
              <a:rPr lang="en-GB" dirty="0" err="1"/>
              <a:t>Vincench's</a:t>
            </a:r>
            <a:r>
              <a:rPr lang="en-GB" dirty="0"/>
              <a:t> work takes the form of five mobile home trailers spelling the word Exile to represent the transient existence of people who have left their homes for political reasons. </a:t>
            </a:r>
            <a:endParaRPr lang="en-GB" dirty="0" smtClean="0"/>
          </a:p>
          <a:p>
            <a:pPr marL="0" indent="0">
              <a:buNone/>
            </a:pPr>
            <a:endParaRPr lang="en-GB" dirty="0"/>
          </a:p>
        </p:txBody>
      </p:sp>
      <p:pic>
        <p:nvPicPr>
          <p:cNvPr id="23554" name="Picture 2" descr="C:\Users\ec1ejc\Desktop\_62916454_37032987-f806-44d8-95b9-945d3058c439.jpg"/>
          <p:cNvPicPr>
            <a:picLocks noGrp="1" noChangeAspect="1" noChangeArrowheads="1"/>
          </p:cNvPicPr>
          <p:nvPr>
            <p:ph sz="half" idx="2"/>
          </p:nvPr>
        </p:nvPicPr>
        <p:blipFill>
          <a:blip r:embed="rId2" cstate="print">
            <a:extLst>
              <a:ext uri="{28A0092B-C50C-407E-A947-70E740481C1C}">
                <a14:useLocalDpi xmlns:a14="http://schemas.microsoft.com/office/drawing/2010/main" val="0"/>
              </a:ext>
            </a:extLst>
          </a:blip>
          <a:srcRect/>
          <a:stretch>
            <a:fillRect/>
          </a:stretch>
        </p:blipFill>
        <p:spPr bwMode="auto">
          <a:xfrm>
            <a:off x="4644008" y="2492896"/>
            <a:ext cx="4038600" cy="227171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4829488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850106"/>
          </a:xfrm>
        </p:spPr>
        <p:txBody>
          <a:bodyPr/>
          <a:lstStyle/>
          <a:p>
            <a:r>
              <a:rPr lang="en-GB" dirty="0" smtClean="0"/>
              <a:t>Rosa Barba: Sounds of the City</a:t>
            </a:r>
            <a:endParaRPr lang="en-GB" dirty="0"/>
          </a:p>
        </p:txBody>
      </p:sp>
      <p:sp>
        <p:nvSpPr>
          <p:cNvPr id="3" name="Content Placeholder 2"/>
          <p:cNvSpPr>
            <a:spLocks noGrp="1"/>
          </p:cNvSpPr>
          <p:nvPr>
            <p:ph sz="half" idx="1"/>
          </p:nvPr>
        </p:nvSpPr>
        <p:spPr/>
        <p:txBody>
          <a:bodyPr>
            <a:normAutofit fontScale="92500" lnSpcReduction="10000"/>
          </a:bodyPr>
          <a:lstStyle/>
          <a:p>
            <a:endParaRPr lang="en-GB" dirty="0"/>
          </a:p>
          <a:p>
            <a:r>
              <a:rPr lang="en-GB" i="1" dirty="0"/>
              <a:t>Free Post Mersey Tunnels</a:t>
            </a:r>
            <a:r>
              <a:rPr lang="en-GB" dirty="0"/>
              <a:t>, 2010</a:t>
            </a:r>
            <a:br>
              <a:rPr lang="en-GB" dirty="0"/>
            </a:br>
            <a:r>
              <a:rPr lang="en-GB" dirty="0"/>
              <a:t>Pipes, sound, ventilator</a:t>
            </a:r>
            <a:br>
              <a:rPr lang="en-GB" dirty="0"/>
            </a:br>
            <a:r>
              <a:rPr lang="en-GB" dirty="0"/>
              <a:t>Courtesy </a:t>
            </a:r>
            <a:r>
              <a:rPr lang="en-GB" dirty="0" err="1"/>
              <a:t>Carlier</a:t>
            </a:r>
            <a:r>
              <a:rPr lang="en-GB" dirty="0"/>
              <a:t> | </a:t>
            </a:r>
            <a:r>
              <a:rPr lang="en-GB" dirty="0" err="1"/>
              <a:t>Gebauer</a:t>
            </a:r>
            <a:r>
              <a:rPr lang="en-GB" dirty="0"/>
              <a:t>, Berlin and Galleria </a:t>
            </a:r>
            <a:r>
              <a:rPr lang="en-GB" dirty="0" err="1"/>
              <a:t>Giò</a:t>
            </a:r>
            <a:r>
              <a:rPr lang="en-GB" dirty="0"/>
              <a:t> Marconi, Milan</a:t>
            </a:r>
            <a:br>
              <a:rPr lang="en-GB" dirty="0"/>
            </a:br>
            <a:r>
              <a:rPr lang="en-GB" dirty="0"/>
              <a:t>New commission for Liverpool Biennial 2010, </a:t>
            </a:r>
            <a:r>
              <a:rPr lang="en-GB" i="1" dirty="0"/>
              <a:t>Touched</a:t>
            </a:r>
            <a:r>
              <a:rPr lang="en-GB" dirty="0"/>
              <a:t/>
            </a:r>
            <a:br>
              <a:rPr lang="en-GB" dirty="0"/>
            </a:br>
            <a:r>
              <a:rPr lang="en-GB" dirty="0"/>
              <a:t>Photo Credit: Thierry Bal</a:t>
            </a:r>
          </a:p>
          <a:p>
            <a:endParaRPr lang="en-GB" dirty="0"/>
          </a:p>
        </p:txBody>
      </p:sp>
      <p:pic>
        <p:nvPicPr>
          <p:cNvPr id="18434" name="Picture 2" descr="C:\Users\ec1ejc\Desktop\barba1.jpg"/>
          <p:cNvPicPr>
            <a:picLocks noGrp="1" noChangeAspect="1" noChangeArrowheads="1"/>
          </p:cNvPicPr>
          <p:nvPr>
            <p:ph sz="half" idx="2"/>
          </p:nvPr>
        </p:nvPicPr>
        <p:blipFill>
          <a:blip r:embed="rId2">
            <a:extLst>
              <a:ext uri="{28A0092B-C50C-407E-A947-70E740481C1C}">
                <a14:useLocalDpi xmlns:a14="http://schemas.microsoft.com/office/drawing/2010/main" val="0"/>
              </a:ext>
            </a:extLst>
          </a:blip>
          <a:srcRect/>
          <a:stretch>
            <a:fillRect/>
          </a:stretch>
        </p:blipFill>
        <p:spPr bwMode="auto">
          <a:xfrm>
            <a:off x="4592216" y="1268760"/>
            <a:ext cx="4156248" cy="2685669"/>
          </a:xfrm>
          <a:prstGeom prst="rect">
            <a:avLst/>
          </a:prstGeom>
          <a:noFill/>
          <a:extLst>
            <a:ext uri="{909E8E84-426E-40DD-AFC4-6F175D3DCCD1}">
              <a14:hiddenFill xmlns:a14="http://schemas.microsoft.com/office/drawing/2010/main">
                <a:solidFill>
                  <a:srgbClr val="FFFFFF"/>
                </a:solidFill>
              </a14:hiddenFill>
            </a:ext>
          </a:extLst>
        </p:spPr>
      </p:pic>
      <p:pic>
        <p:nvPicPr>
          <p:cNvPr id="18435" name="Picture 3" descr="C:\Users\ec1ejc\Desktop\barba10.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44008" y="4005063"/>
            <a:ext cx="4104456" cy="263369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783871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Merging of art forms </a:t>
            </a:r>
            <a:endParaRPr lang="en-GB" dirty="0"/>
          </a:p>
        </p:txBody>
      </p:sp>
      <p:pic>
        <p:nvPicPr>
          <p:cNvPr id="26626" name="Picture 2" descr="C:\Users\ec1ejc\Desktop\contemporary-art-biennale-show-project-venice-film-festival-manfred-kielnhofer.jpg"/>
          <p:cNvPicPr>
            <a:picLocks noGrp="1" noChangeAspect="1" noChangeArrowheads="1"/>
          </p:cNvPicPr>
          <p:nvPr>
            <p:ph sz="half" idx="2"/>
          </p:nvPr>
        </p:nvPicPr>
        <p:blipFill>
          <a:blip r:embed="rId2">
            <a:extLst>
              <a:ext uri="{28A0092B-C50C-407E-A947-70E740481C1C}">
                <a14:useLocalDpi xmlns:a14="http://schemas.microsoft.com/office/drawing/2010/main" val="0"/>
              </a:ext>
            </a:extLst>
          </a:blip>
          <a:srcRect/>
          <a:stretch>
            <a:fillRect/>
          </a:stretch>
        </p:blipFill>
        <p:spPr bwMode="auto">
          <a:xfrm>
            <a:off x="786408" y="1556792"/>
            <a:ext cx="7571184" cy="460851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20275043"/>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Why Festivals and Events(recap)</a:t>
            </a:r>
            <a:endParaRPr lang="en-GB" dirty="0"/>
          </a:p>
        </p:txBody>
      </p:sp>
      <p:sp>
        <p:nvSpPr>
          <p:cNvPr id="3" name="Content Placeholder 2"/>
          <p:cNvSpPr>
            <a:spLocks noGrp="1"/>
          </p:cNvSpPr>
          <p:nvPr>
            <p:ph idx="1"/>
          </p:nvPr>
        </p:nvSpPr>
        <p:spPr/>
        <p:txBody>
          <a:bodyPr/>
          <a:lstStyle/>
          <a:p>
            <a:r>
              <a:rPr lang="en-GB" dirty="0" smtClean="0"/>
              <a:t>Social habitus (Bourdieu)</a:t>
            </a:r>
          </a:p>
          <a:p>
            <a:r>
              <a:rPr lang="en-GB" dirty="0" smtClean="0"/>
              <a:t>Time out of daily life</a:t>
            </a:r>
          </a:p>
          <a:p>
            <a:r>
              <a:rPr lang="en-GB" dirty="0" smtClean="0"/>
              <a:t>Tribalism (gatherings of like minded people - music festival, opera) </a:t>
            </a:r>
          </a:p>
          <a:p>
            <a:r>
              <a:rPr lang="en-GB" dirty="0" smtClean="0"/>
              <a:t>Signals a cultured people- city spaces</a:t>
            </a:r>
          </a:p>
          <a:p>
            <a:r>
              <a:rPr lang="en-GB" dirty="0" smtClean="0"/>
              <a:t>Art is a currency in society</a:t>
            </a:r>
          </a:p>
          <a:p>
            <a:r>
              <a:rPr lang="en-GB" dirty="0" smtClean="0"/>
              <a:t>Art spaces have high social standing.</a:t>
            </a:r>
            <a:endParaRPr lang="en-GB" dirty="0"/>
          </a:p>
        </p:txBody>
      </p:sp>
    </p:spTree>
    <p:extLst>
      <p:ext uri="{BB962C8B-B14F-4D97-AF65-F5344CB8AC3E}">
        <p14:creationId xmlns:p14="http://schemas.microsoft.com/office/powerpoint/2010/main" val="414859937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Rectangle 2"/>
          <p:cNvSpPr>
            <a:spLocks noGrp="1" noChangeArrowheads="1"/>
          </p:cNvSpPr>
          <p:nvPr>
            <p:ph type="title"/>
          </p:nvPr>
        </p:nvSpPr>
        <p:spPr/>
        <p:txBody>
          <a:bodyPr/>
          <a:lstStyle/>
          <a:p>
            <a:pPr eaLnBrk="1" hangingPunct="1">
              <a:defRPr/>
            </a:pPr>
            <a:r>
              <a:rPr lang="en-GB" smtClean="0"/>
              <a:t>Cultural festivals as Serious leisure</a:t>
            </a:r>
          </a:p>
        </p:txBody>
      </p:sp>
      <p:sp>
        <p:nvSpPr>
          <p:cNvPr id="37891" name="Rectangle 3"/>
          <p:cNvSpPr>
            <a:spLocks noGrp="1" noChangeArrowheads="1"/>
          </p:cNvSpPr>
          <p:nvPr>
            <p:ph type="body" sz="half" idx="2"/>
          </p:nvPr>
        </p:nvSpPr>
        <p:spPr>
          <a:xfrm>
            <a:off x="4651375" y="1600200"/>
            <a:ext cx="4035425" cy="4456113"/>
          </a:xfrm>
        </p:spPr>
        <p:txBody>
          <a:bodyPr/>
          <a:lstStyle/>
          <a:p>
            <a:pPr eaLnBrk="1" hangingPunct="1"/>
            <a:r>
              <a:rPr lang="en-GB" altLang="en-US" sz="2400" smtClean="0"/>
              <a:t>Serious consumption (Stebbins) of high cultural forms i.e. Edinburgh Festival</a:t>
            </a:r>
          </a:p>
          <a:p>
            <a:pPr eaLnBrk="1" hangingPunct="1"/>
            <a:r>
              <a:rPr lang="en-GB" altLang="en-US" sz="2400" smtClean="0"/>
              <a:t>93% being ABC1 (The Audience Business), c58% in 2004 came from outside of Edinburgh and Lothians</a:t>
            </a:r>
          </a:p>
        </p:txBody>
      </p:sp>
      <p:pic>
        <p:nvPicPr>
          <p:cNvPr id="37892" name="Picture 4" descr="homeimage"/>
          <p:cNvPicPr>
            <a:picLocks noGrp="1" noChangeAspect="1" noChangeArrowheads="1"/>
          </p:cNvPicPr>
          <p:nvPr>
            <p:ph type="clipArt" sz="half" idx="1"/>
          </p:nvPr>
        </p:nvPicPr>
        <p:blipFill>
          <a:blip r:embed="rId2">
            <a:extLst>
              <a:ext uri="{28A0092B-C50C-407E-A947-70E740481C1C}">
                <a14:useLocalDpi xmlns:a14="http://schemas.microsoft.com/office/drawing/2010/main" val="0"/>
              </a:ext>
            </a:extLst>
          </a:blip>
          <a:srcRect/>
          <a:stretch>
            <a:fillRect/>
          </a:stretch>
        </p:blipFill>
        <p:spPr>
          <a:xfrm>
            <a:off x="936625" y="1600200"/>
            <a:ext cx="3074988" cy="4456113"/>
          </a:xfrm>
          <a:noFill/>
        </p:spPr>
      </p:pic>
    </p:spTree>
    <p:extLst>
      <p:ext uri="{BB962C8B-B14F-4D97-AF65-F5344CB8AC3E}">
        <p14:creationId xmlns:p14="http://schemas.microsoft.com/office/powerpoint/2010/main" val="500900356"/>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Rectangle 2"/>
          <p:cNvSpPr>
            <a:spLocks noGrp="1" noChangeArrowheads="1"/>
          </p:cNvSpPr>
          <p:nvPr>
            <p:ph type="title"/>
          </p:nvPr>
        </p:nvSpPr>
        <p:spPr/>
        <p:txBody>
          <a:bodyPr/>
          <a:lstStyle/>
          <a:p>
            <a:pPr eaLnBrk="1" hangingPunct="1">
              <a:defRPr/>
            </a:pPr>
            <a:r>
              <a:rPr lang="en-GB" smtClean="0"/>
              <a:t>Cultural pursuits- career ladder</a:t>
            </a:r>
          </a:p>
        </p:txBody>
      </p:sp>
      <p:sp>
        <p:nvSpPr>
          <p:cNvPr id="38915" name="Rectangle 3"/>
          <p:cNvSpPr>
            <a:spLocks noGrp="1" noChangeArrowheads="1"/>
          </p:cNvSpPr>
          <p:nvPr>
            <p:ph type="body" sz="half" idx="1"/>
          </p:nvPr>
        </p:nvSpPr>
        <p:spPr>
          <a:xfrm>
            <a:off x="457200" y="1600200"/>
            <a:ext cx="4035425" cy="4456113"/>
          </a:xfrm>
        </p:spPr>
        <p:txBody>
          <a:bodyPr/>
          <a:lstStyle/>
          <a:p>
            <a:pPr eaLnBrk="1" hangingPunct="1">
              <a:buFontTx/>
              <a:buNone/>
            </a:pPr>
            <a:r>
              <a:rPr lang="en-GB" altLang="en-US" sz="2400" smtClean="0"/>
              <a:t>For such tourists cultural pursuits are a form of identity creation- career ladder (Prentice 2003)</a:t>
            </a:r>
          </a:p>
          <a:p>
            <a:pPr eaLnBrk="1" hangingPunct="1">
              <a:buFontTx/>
              <a:buNone/>
            </a:pPr>
            <a:r>
              <a:rPr lang="en-GB" altLang="en-US" sz="2400" smtClean="0"/>
              <a:t>Many of those attending are involved in some form of cultural profession and leisure extension of that. (Stebbins (1994)</a:t>
            </a:r>
          </a:p>
          <a:p>
            <a:pPr eaLnBrk="1" hangingPunct="1">
              <a:buFontTx/>
              <a:buNone/>
            </a:pPr>
            <a:endParaRPr lang="en-GB" altLang="en-US" sz="2400" smtClean="0"/>
          </a:p>
        </p:txBody>
      </p:sp>
      <p:pic>
        <p:nvPicPr>
          <p:cNvPr id="38916" name="Picture 4" descr="resize"/>
          <p:cNvPicPr>
            <a:picLocks noGrp="1" noChangeAspect="1" noChangeArrowheads="1"/>
          </p:cNvPicPr>
          <p:nvPr>
            <p:ph type="clipArt" sz="half" idx="2"/>
          </p:nvPr>
        </p:nvPicPr>
        <p:blipFill>
          <a:blip r:embed="rId2">
            <a:extLst>
              <a:ext uri="{28A0092B-C50C-407E-A947-70E740481C1C}">
                <a14:useLocalDpi xmlns:a14="http://schemas.microsoft.com/office/drawing/2010/main" val="0"/>
              </a:ext>
            </a:extLst>
          </a:blip>
          <a:srcRect/>
          <a:stretch>
            <a:fillRect/>
          </a:stretch>
        </p:blipFill>
        <p:spPr>
          <a:xfrm>
            <a:off x="4651375" y="1765300"/>
            <a:ext cx="4035425" cy="4125913"/>
          </a:xfrm>
          <a:noFill/>
        </p:spPr>
      </p:pic>
    </p:spTree>
    <p:extLst>
      <p:ext uri="{BB962C8B-B14F-4D97-AF65-F5344CB8AC3E}">
        <p14:creationId xmlns:p14="http://schemas.microsoft.com/office/powerpoint/2010/main" val="1907683934"/>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p:cNvSpPr>
            <a:spLocks noGrp="1"/>
          </p:cNvSpPr>
          <p:nvPr>
            <p:ph type="ctrTitle"/>
          </p:nvPr>
        </p:nvSpPr>
        <p:spPr>
          <a:xfrm>
            <a:off x="271849" y="998732"/>
            <a:ext cx="7214801" cy="864095"/>
          </a:xfrm>
        </p:spPr>
        <p:txBody>
          <a:bodyPr>
            <a:normAutofit fontScale="90000"/>
          </a:bodyPr>
          <a:lstStyle/>
          <a:p>
            <a:r>
              <a:rPr lang="en-GB" dirty="0" smtClean="0"/>
              <a:t/>
            </a:r>
            <a:br>
              <a:rPr lang="en-GB" dirty="0" smtClean="0"/>
            </a:br>
            <a:r>
              <a:rPr lang="en-GB" dirty="0"/>
              <a:t>P</a:t>
            </a:r>
            <a:r>
              <a:rPr lang="en-GB" dirty="0" smtClean="0"/>
              <a:t>art 2: </a:t>
            </a:r>
            <a:r>
              <a:rPr lang="en-GB" sz="3975" dirty="0" smtClean="0"/>
              <a:t>Time </a:t>
            </a:r>
            <a:r>
              <a:rPr lang="en-GB" sz="3975" dirty="0"/>
              <a:t>travelling? Living </a:t>
            </a:r>
            <a:r>
              <a:rPr lang="en-GB" sz="3975" dirty="0" smtClean="0"/>
              <a:t>history and re-enactment events</a:t>
            </a:r>
            <a:endParaRPr lang="en-GB" sz="3975" dirty="0"/>
          </a:p>
        </p:txBody>
      </p:sp>
      <p:pic>
        <p:nvPicPr>
          <p:cNvPr id="10" name="Picture 2" descr="C:\Users\Liz Carnegie\Dropbox\reenactment1_470_470x300.jpg"/>
          <p:cNvPicPr>
            <a:picLocks noChangeAspect="1" noChangeArrowheads="1"/>
          </p:cNvPicPr>
          <p:nvPr/>
        </p:nvPicPr>
        <p:blipFill>
          <a:blip r:embed="rId2" cstate="print"/>
          <a:srcRect/>
          <a:stretch>
            <a:fillRect/>
          </a:stretch>
        </p:blipFill>
        <p:spPr bwMode="auto">
          <a:xfrm>
            <a:off x="1259632" y="2780928"/>
            <a:ext cx="5994666" cy="3240360"/>
          </a:xfrm>
          <a:prstGeom prst="rect">
            <a:avLst/>
          </a:prstGeom>
          <a:noFill/>
        </p:spPr>
      </p:pic>
    </p:spTree>
    <p:extLst>
      <p:ext uri="{BB962C8B-B14F-4D97-AF65-F5344CB8AC3E}">
        <p14:creationId xmlns:p14="http://schemas.microsoft.com/office/powerpoint/2010/main" val="2251589699"/>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normAutofit fontScale="90000"/>
          </a:bodyPr>
          <a:lstStyle/>
          <a:p>
            <a:r>
              <a:rPr lang="en-GB" dirty="0" smtClean="0"/>
              <a:t>From living history to symbolic pageantry?</a:t>
            </a:r>
            <a:endParaRPr lang="en-GB" dirty="0"/>
          </a:p>
        </p:txBody>
      </p:sp>
      <p:sp>
        <p:nvSpPr>
          <p:cNvPr id="6" name="Content Placeholder 5"/>
          <p:cNvSpPr>
            <a:spLocks noGrp="1"/>
          </p:cNvSpPr>
          <p:nvPr>
            <p:ph sz="half" idx="1"/>
          </p:nvPr>
        </p:nvSpPr>
        <p:spPr/>
        <p:txBody>
          <a:bodyPr>
            <a:normAutofit fontScale="70000" lnSpcReduction="20000"/>
          </a:bodyPr>
          <a:lstStyle/>
          <a:p>
            <a:r>
              <a:rPr lang="en-GB" dirty="0" smtClean="0"/>
              <a:t>Living History- staging the past</a:t>
            </a:r>
          </a:p>
          <a:p>
            <a:r>
              <a:rPr lang="en-GB" dirty="0" smtClean="0"/>
              <a:t>Authenticity and ‘reputation management’ (</a:t>
            </a:r>
            <a:r>
              <a:rPr lang="en-GB" dirty="0" err="1" smtClean="0"/>
              <a:t>Magellsen</a:t>
            </a:r>
            <a:r>
              <a:rPr lang="en-GB" dirty="0" smtClean="0"/>
              <a:t> 2007)</a:t>
            </a:r>
          </a:p>
          <a:p>
            <a:r>
              <a:rPr lang="en-GB" dirty="0" smtClean="0"/>
              <a:t>Re-enactment societies</a:t>
            </a:r>
          </a:p>
          <a:p>
            <a:r>
              <a:rPr lang="en-GB" dirty="0" smtClean="0"/>
              <a:t>Lifestyle groups</a:t>
            </a:r>
          </a:p>
          <a:p>
            <a:r>
              <a:rPr lang="en-GB" dirty="0" smtClean="0"/>
              <a:t>War and staging battles</a:t>
            </a:r>
          </a:p>
          <a:p>
            <a:r>
              <a:rPr lang="en-GB" dirty="0" smtClean="0"/>
              <a:t>Interpretation at historic spaces</a:t>
            </a:r>
          </a:p>
          <a:p>
            <a:r>
              <a:rPr lang="en-GB" dirty="0" smtClean="0"/>
              <a:t>Festivals and one off or recurring events</a:t>
            </a:r>
          </a:p>
          <a:p>
            <a:r>
              <a:rPr lang="en-GB" dirty="0" smtClean="0"/>
              <a:t>Peaceful activities – food and cooking</a:t>
            </a:r>
          </a:p>
          <a:p>
            <a:r>
              <a:rPr lang="en-GB" dirty="0" smtClean="0"/>
              <a:t>Events that blend 2000 years of history in pageantry</a:t>
            </a:r>
          </a:p>
          <a:p>
            <a:endParaRPr lang="en-GB" dirty="0" smtClean="0"/>
          </a:p>
          <a:p>
            <a:endParaRPr lang="en-GB" dirty="0"/>
          </a:p>
        </p:txBody>
      </p:sp>
      <p:sp>
        <p:nvSpPr>
          <p:cNvPr id="7" name="Content Placeholder 6"/>
          <p:cNvSpPr>
            <a:spLocks noGrp="1"/>
          </p:cNvSpPr>
          <p:nvPr>
            <p:ph sz="half" idx="2"/>
          </p:nvPr>
        </p:nvSpPr>
        <p:spPr/>
        <p:txBody>
          <a:bodyPr>
            <a:normAutofit fontScale="70000" lnSpcReduction="20000"/>
          </a:bodyPr>
          <a:lstStyle/>
          <a:p>
            <a:r>
              <a:rPr lang="en-GB" dirty="0" smtClean="0"/>
              <a:t> ‘The </a:t>
            </a:r>
            <a:r>
              <a:rPr lang="en-GB" dirty="0"/>
              <a:t>power of performance for articulating lived experiences of communities whose voices were often overpowered or suppressed by ‘official’ </a:t>
            </a:r>
            <a:r>
              <a:rPr lang="en-GB" dirty="0" smtClean="0"/>
              <a:t>commentators’</a:t>
            </a:r>
          </a:p>
          <a:p>
            <a:pPr>
              <a:buNone/>
            </a:pPr>
            <a:endParaRPr lang="en-GB" dirty="0" smtClean="0"/>
          </a:p>
          <a:p>
            <a:r>
              <a:rPr lang="en-GB" dirty="0" smtClean="0"/>
              <a:t>‘Emotionally comfortable’ for visitors (Tyson, 2006)</a:t>
            </a:r>
          </a:p>
          <a:p>
            <a:pPr>
              <a:buNone/>
            </a:pPr>
            <a:endParaRPr lang="en-GB" dirty="0" smtClean="0"/>
          </a:p>
          <a:p>
            <a:r>
              <a:rPr lang="en-GB" dirty="0" smtClean="0"/>
              <a:t>‘living </a:t>
            </a:r>
            <a:r>
              <a:rPr lang="en-GB" dirty="0"/>
              <a:t>history interpretations are illusions...they allow us to explore our relationship with the past through human contact</a:t>
            </a:r>
            <a:r>
              <a:rPr lang="en-GB" dirty="0" smtClean="0"/>
              <a:t>’. </a:t>
            </a:r>
            <a:r>
              <a:rPr lang="en-GB" dirty="0" err="1" smtClean="0"/>
              <a:t>Goodacre</a:t>
            </a:r>
            <a:r>
              <a:rPr lang="en-GB" dirty="0" smtClean="0"/>
              <a:t> and Baldwin (2002)</a:t>
            </a:r>
            <a:endParaRPr lang="en-GB" dirty="0"/>
          </a:p>
          <a:p>
            <a:pPr>
              <a:buNone/>
            </a:pPr>
            <a:endParaRPr lang="en-GB" dirty="0"/>
          </a:p>
        </p:txBody>
      </p:sp>
    </p:spTree>
    <p:extLst>
      <p:ext uri="{BB962C8B-B14F-4D97-AF65-F5344CB8AC3E}">
        <p14:creationId xmlns:p14="http://schemas.microsoft.com/office/powerpoint/2010/main" val="2861220149"/>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Virginia Civil War Re-enactment</a:t>
            </a:r>
            <a:endParaRPr lang="en-GB" dirty="0"/>
          </a:p>
        </p:txBody>
      </p:sp>
      <p:pic>
        <p:nvPicPr>
          <p:cNvPr id="13314" name="Picture 2" descr="C:\Users\Liz Carnegie\Dropbox\virginia-civil-war-reenactment.jpg"/>
          <p:cNvPicPr>
            <a:picLocks noGrp="1" noChangeAspect="1" noChangeArrowheads="1"/>
          </p:cNvPicPr>
          <p:nvPr>
            <p:ph idx="1"/>
          </p:nvPr>
        </p:nvPicPr>
        <p:blipFill>
          <a:blip r:embed="rId2" cstate="print"/>
          <a:srcRect/>
          <a:stretch>
            <a:fillRect/>
          </a:stretch>
        </p:blipFill>
        <p:spPr bwMode="auto">
          <a:xfrm>
            <a:off x="1143000" y="1808820"/>
            <a:ext cx="6858000" cy="4191930"/>
          </a:xfrm>
          <a:prstGeom prst="rect">
            <a:avLst/>
          </a:prstGeom>
          <a:noFill/>
        </p:spPr>
      </p:pic>
    </p:spTree>
    <p:extLst>
      <p:ext uri="{BB962C8B-B14F-4D97-AF65-F5344CB8AC3E}">
        <p14:creationId xmlns:p14="http://schemas.microsoft.com/office/powerpoint/2010/main" val="79339451"/>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GB"/>
          </a:p>
        </p:txBody>
      </p:sp>
      <p:pic>
        <p:nvPicPr>
          <p:cNvPr id="32770" name="Picture 2" descr="C:\Users\Liz Carnegie\Desktop\2C4AFA87-1DD8-B71C-07FBE367292D09B8.JPG"/>
          <p:cNvPicPr>
            <a:picLocks noGrp="1" noChangeAspect="1" noChangeArrowheads="1"/>
          </p:cNvPicPr>
          <p:nvPr>
            <p:ph idx="1"/>
          </p:nvPr>
        </p:nvPicPr>
        <p:blipFill>
          <a:blip r:embed="rId2" cstate="print"/>
          <a:srcRect/>
          <a:stretch>
            <a:fillRect/>
          </a:stretch>
        </p:blipFill>
        <p:spPr bwMode="auto">
          <a:xfrm>
            <a:off x="1143001" y="857250"/>
            <a:ext cx="6858000" cy="5143500"/>
          </a:xfrm>
          <a:prstGeom prst="rect">
            <a:avLst/>
          </a:prstGeom>
          <a:noFill/>
        </p:spPr>
      </p:pic>
    </p:spTree>
    <p:extLst>
      <p:ext uri="{BB962C8B-B14F-4D97-AF65-F5344CB8AC3E}">
        <p14:creationId xmlns:p14="http://schemas.microsoft.com/office/powerpoint/2010/main" val="2437838078"/>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endParaRPr lang="en-GB"/>
          </a:p>
        </p:txBody>
      </p:sp>
      <p:pic>
        <p:nvPicPr>
          <p:cNvPr id="26626" name="Picture 2" descr="C:\Users\Liz Carnegie\Desktop\photo.png"/>
          <p:cNvPicPr>
            <a:picLocks noGrp="1" noChangeAspect="1" noChangeArrowheads="1"/>
          </p:cNvPicPr>
          <p:nvPr>
            <p:ph idx="1"/>
          </p:nvPr>
        </p:nvPicPr>
        <p:blipFill>
          <a:blip r:embed="rId2" cstate="print"/>
          <a:srcRect/>
          <a:stretch>
            <a:fillRect/>
          </a:stretch>
        </p:blipFill>
        <p:spPr bwMode="auto">
          <a:xfrm>
            <a:off x="1143001" y="857250"/>
            <a:ext cx="6857999" cy="5326056"/>
          </a:xfrm>
          <a:prstGeom prst="rect">
            <a:avLst/>
          </a:prstGeom>
          <a:noFill/>
        </p:spPr>
      </p:pic>
    </p:spTree>
    <p:extLst>
      <p:ext uri="{BB962C8B-B14F-4D97-AF65-F5344CB8AC3E}">
        <p14:creationId xmlns:p14="http://schemas.microsoft.com/office/powerpoint/2010/main" val="2029524458"/>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endParaRPr lang="en-GB"/>
          </a:p>
        </p:txBody>
      </p:sp>
      <p:pic>
        <p:nvPicPr>
          <p:cNvPr id="23554" name="Picture 2" descr="C:\Users\Liz Carnegie\Desktop\photo.png"/>
          <p:cNvPicPr>
            <a:picLocks noGrp="1" noChangeAspect="1" noChangeArrowheads="1"/>
          </p:cNvPicPr>
          <p:nvPr>
            <p:ph idx="1"/>
          </p:nvPr>
        </p:nvPicPr>
        <p:blipFill>
          <a:blip r:embed="rId2" cstate="print"/>
          <a:srcRect/>
          <a:stretch>
            <a:fillRect/>
          </a:stretch>
        </p:blipFill>
        <p:spPr bwMode="auto">
          <a:xfrm>
            <a:off x="1143000" y="857250"/>
            <a:ext cx="6858000" cy="5143500"/>
          </a:xfrm>
          <a:prstGeom prst="rect">
            <a:avLst/>
          </a:prstGeom>
          <a:noFill/>
        </p:spPr>
      </p:pic>
    </p:spTree>
    <p:extLst>
      <p:ext uri="{BB962C8B-B14F-4D97-AF65-F5344CB8AC3E}">
        <p14:creationId xmlns:p14="http://schemas.microsoft.com/office/powerpoint/2010/main" val="2167658870"/>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GB" dirty="0" smtClean="0"/>
              <a:t>Storming the battlements- playing with place</a:t>
            </a:r>
            <a:endParaRPr lang="en-GB" dirty="0"/>
          </a:p>
        </p:txBody>
      </p:sp>
      <p:pic>
        <p:nvPicPr>
          <p:cNvPr id="18434" name="Picture 2" descr="C:\Users\Liz Carnegie\Dropbox\Reenactment02.JPG"/>
          <p:cNvPicPr>
            <a:picLocks noGrp="1" noChangeAspect="1" noChangeArrowheads="1"/>
          </p:cNvPicPr>
          <p:nvPr>
            <p:ph idx="1"/>
          </p:nvPr>
        </p:nvPicPr>
        <p:blipFill>
          <a:blip r:embed="rId2" cstate="print"/>
          <a:srcRect/>
          <a:stretch>
            <a:fillRect/>
          </a:stretch>
        </p:blipFill>
        <p:spPr bwMode="auto">
          <a:xfrm>
            <a:off x="1143000" y="1970838"/>
            <a:ext cx="6858000" cy="4029912"/>
          </a:xfrm>
          <a:prstGeom prst="rect">
            <a:avLst/>
          </a:prstGeom>
          <a:noFill/>
        </p:spPr>
      </p:pic>
    </p:spTree>
    <p:extLst>
      <p:ext uri="{BB962C8B-B14F-4D97-AF65-F5344CB8AC3E}">
        <p14:creationId xmlns:p14="http://schemas.microsoft.com/office/powerpoint/2010/main" val="1589029102"/>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85900" y="1063228"/>
            <a:ext cx="6172200" cy="745592"/>
          </a:xfrm>
        </p:spPr>
        <p:txBody>
          <a:bodyPr>
            <a:normAutofit fontScale="90000"/>
          </a:bodyPr>
          <a:lstStyle/>
          <a:p>
            <a:r>
              <a:rPr lang="en-GB" dirty="0" smtClean="0"/>
              <a:t>Playing </a:t>
            </a:r>
            <a:r>
              <a:rPr lang="en-GB" dirty="0"/>
              <a:t>w</a:t>
            </a:r>
            <a:r>
              <a:rPr lang="en-GB" dirty="0" smtClean="0"/>
              <a:t>ith senses</a:t>
            </a:r>
            <a:endParaRPr lang="en-GB" dirty="0"/>
          </a:p>
        </p:txBody>
      </p:sp>
      <p:pic>
        <p:nvPicPr>
          <p:cNvPr id="19458" name="Picture 2" descr="C:\Users\Liz Carnegie\Dropbox\Reenact-musicians-288.jpg"/>
          <p:cNvPicPr>
            <a:picLocks noGrp="1" noChangeAspect="1" noChangeArrowheads="1"/>
          </p:cNvPicPr>
          <p:nvPr>
            <p:ph idx="1"/>
          </p:nvPr>
        </p:nvPicPr>
        <p:blipFill>
          <a:blip r:embed="rId2" cstate="print"/>
          <a:srcRect/>
          <a:stretch>
            <a:fillRect/>
          </a:stretch>
        </p:blipFill>
        <p:spPr bwMode="auto">
          <a:xfrm>
            <a:off x="1143000" y="1916832"/>
            <a:ext cx="6858000" cy="4083918"/>
          </a:xfrm>
          <a:prstGeom prst="rect">
            <a:avLst/>
          </a:prstGeom>
          <a:noFill/>
        </p:spPr>
      </p:pic>
    </p:spTree>
    <p:extLst>
      <p:ext uri="{BB962C8B-B14F-4D97-AF65-F5344CB8AC3E}">
        <p14:creationId xmlns:p14="http://schemas.microsoft.com/office/powerpoint/2010/main" val="215818384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Why art fairs?</a:t>
            </a:r>
            <a:endParaRPr lang="en-GB" dirty="0"/>
          </a:p>
        </p:txBody>
      </p:sp>
      <p:sp>
        <p:nvSpPr>
          <p:cNvPr id="3" name="Content Placeholder 2"/>
          <p:cNvSpPr>
            <a:spLocks noGrp="1"/>
          </p:cNvSpPr>
          <p:nvPr>
            <p:ph idx="1"/>
          </p:nvPr>
        </p:nvSpPr>
        <p:spPr/>
        <p:txBody>
          <a:bodyPr>
            <a:normAutofit fontScale="85000" lnSpcReduction="10000"/>
          </a:bodyPr>
          <a:lstStyle/>
          <a:p>
            <a:r>
              <a:rPr lang="en-GB" dirty="0" smtClean="0"/>
              <a:t>Develop and showcase cultural offerings</a:t>
            </a:r>
          </a:p>
          <a:p>
            <a:r>
              <a:rPr lang="en-GB" dirty="0" smtClean="0"/>
              <a:t>To be seen to be player on the global ‘art’ stage</a:t>
            </a:r>
          </a:p>
          <a:p>
            <a:r>
              <a:rPr lang="en-GB" dirty="0" smtClean="0"/>
              <a:t>Valuable market in cultural and financial terms</a:t>
            </a:r>
          </a:p>
          <a:p>
            <a:r>
              <a:rPr lang="en-GB" dirty="0" smtClean="0"/>
              <a:t>Cultural one-upmanship – some art fairs very exclusive</a:t>
            </a:r>
          </a:p>
          <a:p>
            <a:r>
              <a:rPr lang="en-GB" dirty="0"/>
              <a:t>T</a:t>
            </a:r>
            <a:r>
              <a:rPr lang="en-GB" dirty="0" smtClean="0"/>
              <a:t>o support emerging markets – Bucharest biennale for example</a:t>
            </a:r>
          </a:p>
          <a:p>
            <a:r>
              <a:rPr lang="en-GB" dirty="0" smtClean="0"/>
              <a:t>To show support for countries in the political sense</a:t>
            </a:r>
          </a:p>
          <a:p>
            <a:r>
              <a:rPr lang="en-GB" dirty="0" smtClean="0"/>
              <a:t>Art and politics co-inside in the way that civil rights are evident within cultural spaces in terms of how they determine cultures and cultural value </a:t>
            </a:r>
          </a:p>
          <a:p>
            <a:endParaRPr lang="en-GB" dirty="0" smtClean="0"/>
          </a:p>
        </p:txBody>
      </p:sp>
    </p:spTree>
    <p:extLst>
      <p:ext uri="{BB962C8B-B14F-4D97-AF65-F5344CB8AC3E}">
        <p14:creationId xmlns:p14="http://schemas.microsoft.com/office/powerpoint/2010/main" val="3473138608"/>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GB" dirty="0" smtClean="0"/>
              <a:t>Lifestyle choices: Family fun</a:t>
            </a:r>
            <a:endParaRPr lang="en-GB" dirty="0"/>
          </a:p>
        </p:txBody>
      </p:sp>
      <p:pic>
        <p:nvPicPr>
          <p:cNvPr id="9220" name="Picture 4" descr="C:\Users\Liz Carnegie\Dropbox\Camera Uploads\2013-05-04 13.04.17.jpg"/>
          <p:cNvPicPr>
            <a:picLocks noChangeAspect="1" noChangeArrowheads="1"/>
          </p:cNvPicPr>
          <p:nvPr/>
        </p:nvPicPr>
        <p:blipFill>
          <a:blip r:embed="rId2" cstate="print"/>
          <a:srcRect/>
          <a:stretch>
            <a:fillRect/>
          </a:stretch>
        </p:blipFill>
        <p:spPr bwMode="auto">
          <a:xfrm>
            <a:off x="1143000" y="1754814"/>
            <a:ext cx="6858000" cy="4245936"/>
          </a:xfrm>
          <a:prstGeom prst="rect">
            <a:avLst/>
          </a:prstGeom>
          <a:noFill/>
        </p:spPr>
      </p:pic>
    </p:spTree>
    <p:extLst>
      <p:ext uri="{BB962C8B-B14F-4D97-AF65-F5344CB8AC3E}">
        <p14:creationId xmlns:p14="http://schemas.microsoft.com/office/powerpoint/2010/main" val="4170956392"/>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normAutofit fontScale="90000"/>
          </a:bodyPr>
          <a:lstStyle/>
          <a:p>
            <a:r>
              <a:rPr lang="en-GB" dirty="0" smtClean="0"/>
              <a:t>Peaceful activities</a:t>
            </a:r>
            <a:br>
              <a:rPr lang="en-GB" dirty="0" smtClean="0"/>
            </a:br>
            <a:endParaRPr lang="en-GB" dirty="0"/>
          </a:p>
        </p:txBody>
      </p:sp>
      <p:pic>
        <p:nvPicPr>
          <p:cNvPr id="28674" name="Picture 2" descr="C:\Users\Liz Carnegie\Desktop\5848496551_946c105a44_b.jpg"/>
          <p:cNvPicPr>
            <a:picLocks noGrp="1" noChangeAspect="1" noChangeArrowheads="1"/>
          </p:cNvPicPr>
          <p:nvPr>
            <p:ph idx="1"/>
          </p:nvPr>
        </p:nvPicPr>
        <p:blipFill>
          <a:blip r:embed="rId2" cstate="print"/>
          <a:srcRect/>
          <a:stretch>
            <a:fillRect/>
          </a:stretch>
        </p:blipFill>
        <p:spPr bwMode="auto">
          <a:xfrm>
            <a:off x="1143000" y="1538790"/>
            <a:ext cx="6858000" cy="4461960"/>
          </a:xfrm>
          <a:prstGeom prst="rect">
            <a:avLst/>
          </a:prstGeom>
          <a:noFill/>
        </p:spPr>
      </p:pic>
    </p:spTree>
    <p:extLst>
      <p:ext uri="{BB962C8B-B14F-4D97-AF65-F5344CB8AC3E}">
        <p14:creationId xmlns:p14="http://schemas.microsoft.com/office/powerpoint/2010/main" val="4227168031"/>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Living the dream(s)</a:t>
            </a:r>
            <a:endParaRPr lang="en-GB" dirty="0"/>
          </a:p>
        </p:txBody>
      </p:sp>
      <p:pic>
        <p:nvPicPr>
          <p:cNvPr id="11266" name="Picture 2" descr="C:\Users\Liz Carnegie\Dropbox\Camera Uploads\2013-05-04 13.03.05.jpg"/>
          <p:cNvPicPr>
            <a:picLocks noGrp="1" noChangeAspect="1" noChangeArrowheads="1"/>
          </p:cNvPicPr>
          <p:nvPr>
            <p:ph idx="1"/>
          </p:nvPr>
        </p:nvPicPr>
        <p:blipFill>
          <a:blip r:embed="rId2" cstate="print"/>
          <a:srcRect/>
          <a:stretch>
            <a:fillRect/>
          </a:stretch>
        </p:blipFill>
        <p:spPr bwMode="auto">
          <a:xfrm>
            <a:off x="1143000" y="1970838"/>
            <a:ext cx="3320988" cy="4029912"/>
          </a:xfrm>
          <a:prstGeom prst="rect">
            <a:avLst/>
          </a:prstGeom>
          <a:noFill/>
        </p:spPr>
      </p:pic>
      <p:pic>
        <p:nvPicPr>
          <p:cNvPr id="11267" name="Picture 3" descr="C:\Users\Liz Carnegie\Dropbox\Camera Uploads\2013-05-04 12.58.28.jpg"/>
          <p:cNvPicPr>
            <a:picLocks noChangeAspect="1" noChangeArrowheads="1"/>
          </p:cNvPicPr>
          <p:nvPr/>
        </p:nvPicPr>
        <p:blipFill>
          <a:blip r:embed="rId3" cstate="print"/>
          <a:srcRect/>
          <a:stretch>
            <a:fillRect/>
          </a:stretch>
        </p:blipFill>
        <p:spPr bwMode="auto">
          <a:xfrm>
            <a:off x="4463988" y="1970838"/>
            <a:ext cx="3537012" cy="4029912"/>
          </a:xfrm>
          <a:prstGeom prst="rect">
            <a:avLst/>
          </a:prstGeom>
          <a:noFill/>
        </p:spPr>
      </p:pic>
    </p:spTree>
    <p:extLst>
      <p:ext uri="{BB962C8B-B14F-4D97-AF65-F5344CB8AC3E}">
        <p14:creationId xmlns:p14="http://schemas.microsoft.com/office/powerpoint/2010/main" val="1024156815"/>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85900" y="1063228"/>
            <a:ext cx="6110436" cy="799598"/>
          </a:xfrm>
        </p:spPr>
        <p:txBody>
          <a:bodyPr>
            <a:normAutofit fontScale="90000"/>
          </a:bodyPr>
          <a:lstStyle/>
          <a:p>
            <a:r>
              <a:rPr lang="en-GB" dirty="0" smtClean="0"/>
              <a:t>Howarth, West Yorkshire, May, 2013</a:t>
            </a:r>
            <a:endParaRPr lang="en-GB" dirty="0"/>
          </a:p>
        </p:txBody>
      </p:sp>
      <p:pic>
        <p:nvPicPr>
          <p:cNvPr id="6146" name="Picture 2" descr="C:\Users\Liz Carnegie\Desktop\article-2326991-19DDBB61000005DC-591_306x423.jpg"/>
          <p:cNvPicPr>
            <a:picLocks noGrp="1" noChangeAspect="1" noChangeArrowheads="1"/>
          </p:cNvPicPr>
          <p:nvPr>
            <p:ph idx="1"/>
          </p:nvPr>
        </p:nvPicPr>
        <p:blipFill>
          <a:blip r:embed="rId2" cstate="print"/>
          <a:srcRect/>
          <a:stretch>
            <a:fillRect/>
          </a:stretch>
        </p:blipFill>
        <p:spPr bwMode="auto">
          <a:xfrm>
            <a:off x="1143000" y="1916832"/>
            <a:ext cx="3449817" cy="4083918"/>
          </a:xfrm>
          <a:prstGeom prst="rect">
            <a:avLst/>
          </a:prstGeom>
          <a:noFill/>
        </p:spPr>
      </p:pic>
      <p:pic>
        <p:nvPicPr>
          <p:cNvPr id="6147" name="Picture 3" descr="C:\Users\Liz Carnegie\Desktop\article-2326991-19DDBAFD000005DC-562_306x423.jpg"/>
          <p:cNvPicPr>
            <a:picLocks noChangeAspect="1" noChangeArrowheads="1"/>
          </p:cNvPicPr>
          <p:nvPr/>
        </p:nvPicPr>
        <p:blipFill>
          <a:blip r:embed="rId3" cstate="print"/>
          <a:srcRect/>
          <a:stretch>
            <a:fillRect/>
          </a:stretch>
        </p:blipFill>
        <p:spPr bwMode="auto">
          <a:xfrm>
            <a:off x="4572000" y="1916832"/>
            <a:ext cx="3429000" cy="4083918"/>
          </a:xfrm>
          <a:prstGeom prst="rect">
            <a:avLst/>
          </a:prstGeom>
          <a:noFill/>
        </p:spPr>
      </p:pic>
    </p:spTree>
    <p:extLst>
      <p:ext uri="{BB962C8B-B14F-4D97-AF65-F5344CB8AC3E}">
        <p14:creationId xmlns:p14="http://schemas.microsoft.com/office/powerpoint/2010/main" val="285061307"/>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Evacuated Children</a:t>
            </a:r>
            <a:endParaRPr lang="en-GB" dirty="0"/>
          </a:p>
        </p:txBody>
      </p:sp>
      <p:pic>
        <p:nvPicPr>
          <p:cNvPr id="1026" name="Picture 2" descr="C:\Users\Liz Carnegie\Desktop\article-2326991-19DDBB59000005DC-100_634x423.jpg"/>
          <p:cNvPicPr>
            <a:picLocks noGrp="1" noChangeAspect="1" noChangeArrowheads="1"/>
          </p:cNvPicPr>
          <p:nvPr>
            <p:ph idx="1"/>
          </p:nvPr>
        </p:nvPicPr>
        <p:blipFill>
          <a:blip r:embed="rId2" cstate="print"/>
          <a:srcRect/>
          <a:stretch>
            <a:fillRect/>
          </a:stretch>
        </p:blipFill>
        <p:spPr bwMode="auto">
          <a:xfrm>
            <a:off x="1143000" y="1808820"/>
            <a:ext cx="6858000" cy="4191930"/>
          </a:xfrm>
          <a:prstGeom prst="rect">
            <a:avLst/>
          </a:prstGeom>
          <a:noFill/>
        </p:spPr>
      </p:pic>
    </p:spTree>
    <p:extLst>
      <p:ext uri="{BB962C8B-B14F-4D97-AF65-F5344CB8AC3E}">
        <p14:creationId xmlns:p14="http://schemas.microsoft.com/office/powerpoint/2010/main" val="3406796912"/>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Land Girls: playing with tropes?</a:t>
            </a:r>
            <a:endParaRPr lang="en-GB" dirty="0"/>
          </a:p>
        </p:txBody>
      </p:sp>
      <p:pic>
        <p:nvPicPr>
          <p:cNvPr id="7170" name="Picture 2" descr="C:\Users\Liz Carnegie\Desktop\article-2326991-19DDBB8E000005DC-446_634x420.jpg"/>
          <p:cNvPicPr>
            <a:picLocks noGrp="1" noChangeAspect="1" noChangeArrowheads="1"/>
          </p:cNvPicPr>
          <p:nvPr>
            <p:ph idx="1"/>
          </p:nvPr>
        </p:nvPicPr>
        <p:blipFill>
          <a:blip r:embed="rId2" cstate="print"/>
          <a:srcRect/>
          <a:stretch>
            <a:fillRect/>
          </a:stretch>
        </p:blipFill>
        <p:spPr bwMode="auto">
          <a:xfrm>
            <a:off x="1143001" y="1862826"/>
            <a:ext cx="6857999" cy="4137924"/>
          </a:xfrm>
          <a:prstGeom prst="rect">
            <a:avLst/>
          </a:prstGeom>
          <a:noFill/>
        </p:spPr>
      </p:pic>
    </p:spTree>
    <p:extLst>
      <p:ext uri="{BB962C8B-B14F-4D97-AF65-F5344CB8AC3E}">
        <p14:creationId xmlns:p14="http://schemas.microsoft.com/office/powerpoint/2010/main" val="549545318"/>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The right side?</a:t>
            </a:r>
            <a:endParaRPr lang="en-GB" dirty="0"/>
          </a:p>
        </p:txBody>
      </p:sp>
      <p:pic>
        <p:nvPicPr>
          <p:cNvPr id="4" name="Content Placeholder 3" descr="C:\Users\Liz Carnegie\Desktop\article-2326991-19DDBB15000005DC-879_634x417.jpg"/>
          <p:cNvPicPr>
            <a:picLocks noGrp="1" noChangeAspect="1" noChangeArrowheads="1"/>
          </p:cNvPicPr>
          <p:nvPr>
            <p:ph idx="1"/>
          </p:nvPr>
        </p:nvPicPr>
        <p:blipFill>
          <a:blip r:embed="rId2" cstate="print"/>
          <a:srcRect/>
          <a:stretch>
            <a:fillRect/>
          </a:stretch>
        </p:blipFill>
        <p:spPr bwMode="auto">
          <a:xfrm>
            <a:off x="1143001" y="1916832"/>
            <a:ext cx="6857999" cy="4083918"/>
          </a:xfrm>
          <a:prstGeom prst="rect">
            <a:avLst/>
          </a:prstGeom>
          <a:noFill/>
        </p:spPr>
      </p:pic>
    </p:spTree>
    <p:extLst>
      <p:ext uri="{BB962C8B-B14F-4D97-AF65-F5344CB8AC3E}">
        <p14:creationId xmlns:p14="http://schemas.microsoft.com/office/powerpoint/2010/main" val="1087589014"/>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The NIMBY’s</a:t>
            </a:r>
            <a:endParaRPr lang="en-GB" dirty="0"/>
          </a:p>
        </p:txBody>
      </p:sp>
      <p:pic>
        <p:nvPicPr>
          <p:cNvPr id="5122" name="Picture 2" descr="C:\Users\Liz Carnegie\Desktop\article-2326991-19DDBC1F000005DC-784_634x417.jpg"/>
          <p:cNvPicPr>
            <a:picLocks noGrp="1" noChangeAspect="1" noChangeArrowheads="1"/>
          </p:cNvPicPr>
          <p:nvPr>
            <p:ph idx="1"/>
          </p:nvPr>
        </p:nvPicPr>
        <p:blipFill>
          <a:blip r:embed="rId2" cstate="print"/>
          <a:srcRect/>
          <a:stretch>
            <a:fillRect/>
          </a:stretch>
        </p:blipFill>
        <p:spPr bwMode="auto">
          <a:xfrm>
            <a:off x="1143000" y="1916832"/>
            <a:ext cx="6858000" cy="4083918"/>
          </a:xfrm>
          <a:prstGeom prst="rect">
            <a:avLst/>
          </a:prstGeom>
          <a:noFill/>
        </p:spPr>
      </p:pic>
    </p:spTree>
    <p:extLst>
      <p:ext uri="{BB962C8B-B14F-4D97-AF65-F5344CB8AC3E}">
        <p14:creationId xmlns:p14="http://schemas.microsoft.com/office/powerpoint/2010/main" val="1926422346"/>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The wrong visitors? </a:t>
            </a:r>
            <a:endParaRPr lang="en-GB" dirty="0"/>
          </a:p>
        </p:txBody>
      </p:sp>
      <p:pic>
        <p:nvPicPr>
          <p:cNvPr id="2050" name="Picture 2" descr="C:\Users\Liz Carnegie\Desktop\article-2326991-19DDBC8B000005DC-89_634x431.jpg"/>
          <p:cNvPicPr>
            <a:picLocks noGrp="1" noChangeAspect="1" noChangeArrowheads="1"/>
          </p:cNvPicPr>
          <p:nvPr>
            <p:ph idx="1"/>
          </p:nvPr>
        </p:nvPicPr>
        <p:blipFill>
          <a:blip r:embed="rId2" cstate="print"/>
          <a:srcRect/>
          <a:stretch>
            <a:fillRect/>
          </a:stretch>
        </p:blipFill>
        <p:spPr bwMode="auto">
          <a:xfrm>
            <a:off x="1143001" y="1970838"/>
            <a:ext cx="6857999" cy="4029912"/>
          </a:xfrm>
          <a:prstGeom prst="rect">
            <a:avLst/>
          </a:prstGeom>
          <a:noFill/>
        </p:spPr>
      </p:pic>
    </p:spTree>
    <p:extLst>
      <p:ext uri="{BB962C8B-B14F-4D97-AF65-F5344CB8AC3E}">
        <p14:creationId xmlns:p14="http://schemas.microsoft.com/office/powerpoint/2010/main" val="3963642070"/>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fontScale="90000"/>
          </a:bodyPr>
          <a:lstStyle/>
          <a:p>
            <a:r>
              <a:rPr lang="en-GB" b="1" dirty="0" smtClean="0"/>
              <a:t/>
            </a:r>
            <a:br>
              <a:rPr lang="en-GB" b="1" dirty="0" smtClean="0"/>
            </a:br>
            <a:r>
              <a:rPr lang="en-GB" b="1" dirty="0" smtClean="0"/>
              <a:t> </a:t>
            </a:r>
            <a:br>
              <a:rPr lang="en-GB" b="1" dirty="0" smtClean="0"/>
            </a:br>
            <a:r>
              <a:rPr lang="en-GB" b="1" dirty="0"/>
              <a:t/>
            </a:r>
            <a:br>
              <a:rPr lang="en-GB" b="1" dirty="0"/>
            </a:br>
            <a:r>
              <a:rPr lang="en-GB" b="1" dirty="0" smtClean="0"/>
              <a:t>‘</a:t>
            </a:r>
            <a:r>
              <a:rPr lang="en-GB" b="1" dirty="0" err="1" smtClean="0"/>
              <a:t>Dambusters</a:t>
            </a:r>
            <a:r>
              <a:rPr lang="en-GB" b="1" dirty="0" smtClean="0"/>
              <a:t> celebration 'hijacked by Nazis': Outrage as visitors to WWII remembrance event defy ban on SS uniforms’ Daily Mail 19/5/2013</a:t>
            </a:r>
            <a:r>
              <a:rPr lang="en-GB" dirty="0"/>
              <a:t/>
            </a:r>
            <a:br>
              <a:rPr lang="en-GB" dirty="0"/>
            </a:br>
            <a:endParaRPr lang="en-GB" dirty="0"/>
          </a:p>
        </p:txBody>
      </p:sp>
      <p:pic>
        <p:nvPicPr>
          <p:cNvPr id="4098" name="Picture 2" descr="C:\Users\Liz Carnegie\Desktop\article-2326991-19DDBC4F000005DC-512_634x417.jpg"/>
          <p:cNvPicPr>
            <a:picLocks noGrp="1" noChangeAspect="1" noChangeArrowheads="1"/>
          </p:cNvPicPr>
          <p:nvPr>
            <p:ph idx="1"/>
          </p:nvPr>
        </p:nvPicPr>
        <p:blipFill>
          <a:blip r:embed="rId2" cstate="print"/>
          <a:srcRect/>
          <a:stretch>
            <a:fillRect/>
          </a:stretch>
        </p:blipFill>
        <p:spPr bwMode="auto">
          <a:xfrm>
            <a:off x="1143000" y="2888940"/>
            <a:ext cx="6858000" cy="3111810"/>
          </a:xfrm>
          <a:prstGeom prst="rect">
            <a:avLst/>
          </a:prstGeom>
          <a:noFill/>
        </p:spPr>
      </p:pic>
    </p:spTree>
    <p:extLst>
      <p:ext uri="{BB962C8B-B14F-4D97-AF65-F5344CB8AC3E}">
        <p14:creationId xmlns:p14="http://schemas.microsoft.com/office/powerpoint/2010/main" val="379280767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GB" dirty="0" smtClean="0"/>
              <a:t>Evidenced by emerging markets entering art fair world</a:t>
            </a:r>
            <a:endParaRPr lang="en-GB" dirty="0"/>
          </a:p>
        </p:txBody>
      </p:sp>
      <p:sp>
        <p:nvSpPr>
          <p:cNvPr id="3" name="Content Placeholder 2"/>
          <p:cNvSpPr>
            <a:spLocks noGrp="1"/>
          </p:cNvSpPr>
          <p:nvPr>
            <p:ph sz="half" idx="1"/>
          </p:nvPr>
        </p:nvSpPr>
        <p:spPr/>
        <p:txBody>
          <a:bodyPr>
            <a:normAutofit fontScale="92500" lnSpcReduction="20000"/>
          </a:bodyPr>
          <a:lstStyle/>
          <a:p>
            <a:r>
              <a:rPr lang="en-GB" dirty="0"/>
              <a:t>India Art Fair is South Asia’s leading platform for modern and contemporary art and portal to the region’s cultural landscape. Founded in 2008, India Art Fair has become the bedrock of a now booming cultural community with connections to every level of the market.</a:t>
            </a:r>
          </a:p>
        </p:txBody>
      </p:sp>
      <p:pic>
        <p:nvPicPr>
          <p:cNvPr id="5" name="Content Placeholder 4"/>
          <p:cNvPicPr>
            <a:picLocks noGrp="1" noChangeAspect="1"/>
          </p:cNvPicPr>
          <p:nvPr>
            <p:ph sz="half" idx="2"/>
          </p:nvPr>
        </p:nvPicPr>
        <p:blipFill>
          <a:blip r:embed="rId2" cstate="print">
            <a:extLst>
              <a:ext uri="{28A0092B-C50C-407E-A947-70E740481C1C}">
                <a14:useLocalDpi xmlns:a14="http://schemas.microsoft.com/office/drawing/2010/main" val="0"/>
              </a:ext>
            </a:extLst>
          </a:blip>
          <a:stretch>
            <a:fillRect/>
          </a:stretch>
        </p:blipFill>
        <p:spPr>
          <a:xfrm>
            <a:off x="4644008" y="2204864"/>
            <a:ext cx="4226148" cy="2818841"/>
          </a:xfrm>
        </p:spPr>
      </p:pic>
    </p:spTree>
    <p:extLst>
      <p:ext uri="{BB962C8B-B14F-4D97-AF65-F5344CB8AC3E}">
        <p14:creationId xmlns:p14="http://schemas.microsoft.com/office/powerpoint/2010/main" val="2966852083"/>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GB" dirty="0" smtClean="0"/>
              <a:t>Problems of partisanship in Re-enactment events</a:t>
            </a:r>
            <a:endParaRPr lang="en-GB" dirty="0"/>
          </a:p>
        </p:txBody>
      </p:sp>
      <p:sp>
        <p:nvSpPr>
          <p:cNvPr id="3" name="Content Placeholder 2"/>
          <p:cNvSpPr>
            <a:spLocks noGrp="1"/>
          </p:cNvSpPr>
          <p:nvPr>
            <p:ph idx="1"/>
          </p:nvPr>
        </p:nvSpPr>
        <p:spPr/>
        <p:txBody>
          <a:bodyPr>
            <a:normAutofit fontScale="92500" lnSpcReduction="10000"/>
          </a:bodyPr>
          <a:lstStyle/>
          <a:p>
            <a:r>
              <a:rPr lang="en-GB" dirty="0" smtClean="0"/>
              <a:t>‘To deny the re-enactment of these units is much like denying that the Holocaust happened. People need to see this, they need to see that such horror can be dressed in a smart uniform and strut around. These people are just as important as the Battle of Britain Flights or the Cenotaph... They serve a purpose they continue to remind us that not all Germans were SS but all SS were Nazi...’Blog post (May 2013)</a:t>
            </a:r>
            <a:r>
              <a:rPr lang="en-GB" dirty="0"/>
              <a:t/>
            </a:r>
            <a:br>
              <a:rPr lang="en-GB" dirty="0"/>
            </a:br>
            <a:endParaRPr lang="en-GB" dirty="0"/>
          </a:p>
          <a:p>
            <a:endParaRPr lang="en-GB" dirty="0"/>
          </a:p>
        </p:txBody>
      </p:sp>
    </p:spTree>
    <p:extLst>
      <p:ext uri="{BB962C8B-B14F-4D97-AF65-F5344CB8AC3E}">
        <p14:creationId xmlns:p14="http://schemas.microsoft.com/office/powerpoint/2010/main" val="3280191716"/>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Playing with time and place?</a:t>
            </a:r>
            <a:endParaRPr lang="en-GB" dirty="0"/>
          </a:p>
        </p:txBody>
      </p:sp>
      <p:pic>
        <p:nvPicPr>
          <p:cNvPr id="3074" name="Picture 2" descr="C:\Users\Liz Carnegie\Desktop\article-2326991-19DDBC77000005DC-251_634x415.jpg"/>
          <p:cNvPicPr>
            <a:picLocks noGrp="1" noChangeAspect="1" noChangeArrowheads="1"/>
          </p:cNvPicPr>
          <p:nvPr>
            <p:ph idx="1"/>
          </p:nvPr>
        </p:nvPicPr>
        <p:blipFill>
          <a:blip r:embed="rId2" cstate="print"/>
          <a:srcRect/>
          <a:stretch>
            <a:fillRect/>
          </a:stretch>
        </p:blipFill>
        <p:spPr bwMode="auto">
          <a:xfrm>
            <a:off x="1143000" y="1808820"/>
            <a:ext cx="6858000" cy="4191930"/>
          </a:xfrm>
          <a:prstGeom prst="rect">
            <a:avLst/>
          </a:prstGeom>
          <a:noFill/>
        </p:spPr>
      </p:pic>
    </p:spTree>
    <p:extLst>
      <p:ext uri="{BB962C8B-B14F-4D97-AF65-F5344CB8AC3E}">
        <p14:creationId xmlns:p14="http://schemas.microsoft.com/office/powerpoint/2010/main" val="3144586986"/>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a:xfrm>
            <a:off x="1485900" y="1063228"/>
            <a:ext cx="6172200" cy="583574"/>
          </a:xfrm>
        </p:spPr>
        <p:txBody>
          <a:bodyPr>
            <a:normAutofit fontScale="90000"/>
          </a:bodyPr>
          <a:lstStyle/>
          <a:p>
            <a:r>
              <a:rPr lang="en-GB" dirty="0" smtClean="0"/>
              <a:t>I’m usually a Viking...</a:t>
            </a:r>
            <a:endParaRPr lang="en-GB" dirty="0"/>
          </a:p>
        </p:txBody>
      </p:sp>
      <p:pic>
        <p:nvPicPr>
          <p:cNvPr id="8194" name="Picture 2" descr="C:\Users\Liz Carnegie\Desktop\article-2326991-19DDBDB0000005DC-933_306x432.jpg"/>
          <p:cNvPicPr>
            <a:picLocks noGrp="1" noChangeAspect="1" noChangeArrowheads="1"/>
          </p:cNvPicPr>
          <p:nvPr>
            <p:ph sz="half" idx="1"/>
          </p:nvPr>
        </p:nvPicPr>
        <p:blipFill>
          <a:blip r:embed="rId2" cstate="print"/>
          <a:stretch>
            <a:fillRect/>
          </a:stretch>
        </p:blipFill>
        <p:spPr bwMode="auto">
          <a:xfrm>
            <a:off x="1143000" y="1700808"/>
            <a:ext cx="3537012" cy="4299942"/>
          </a:xfrm>
          <a:prstGeom prst="rect">
            <a:avLst/>
          </a:prstGeom>
          <a:noFill/>
        </p:spPr>
      </p:pic>
      <p:pic>
        <p:nvPicPr>
          <p:cNvPr id="8" name="Picture 3" descr="C:\Users\Liz Carnegie\Dropbox\Camera Uploads\2013-05-04 12.42.35.jpg"/>
          <p:cNvPicPr>
            <a:picLocks noGrp="1" noChangeAspect="1" noChangeArrowheads="1"/>
          </p:cNvPicPr>
          <p:nvPr>
            <p:ph sz="half" idx="2"/>
          </p:nvPr>
        </p:nvPicPr>
        <p:blipFill>
          <a:blip r:embed="rId3" cstate="print"/>
          <a:srcRect/>
          <a:stretch>
            <a:fillRect/>
          </a:stretch>
        </p:blipFill>
        <p:spPr bwMode="auto">
          <a:xfrm>
            <a:off x="4680012" y="1700808"/>
            <a:ext cx="3320988" cy="4299942"/>
          </a:xfrm>
          <a:prstGeom prst="rect">
            <a:avLst/>
          </a:prstGeom>
          <a:noFill/>
        </p:spPr>
      </p:pic>
    </p:spTree>
    <p:extLst>
      <p:ext uri="{BB962C8B-B14F-4D97-AF65-F5344CB8AC3E}">
        <p14:creationId xmlns:p14="http://schemas.microsoft.com/office/powerpoint/2010/main" val="3521758708"/>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GB" dirty="0" smtClean="0"/>
              <a:t>Ye </a:t>
            </a:r>
            <a:r>
              <a:rPr lang="en-GB" dirty="0" err="1" smtClean="0"/>
              <a:t>Olde</a:t>
            </a:r>
            <a:r>
              <a:rPr lang="en-GB" dirty="0" smtClean="0"/>
              <a:t> Merchandise</a:t>
            </a:r>
            <a:endParaRPr lang="en-GB" dirty="0"/>
          </a:p>
        </p:txBody>
      </p:sp>
      <p:pic>
        <p:nvPicPr>
          <p:cNvPr id="10242" name="Picture 2" descr="C:\Users\Liz Carnegie\Dropbox\Camera Uploads\2013-05-04 14.04.01.jpg"/>
          <p:cNvPicPr>
            <a:picLocks noGrp="1" noChangeAspect="1" noChangeArrowheads="1"/>
          </p:cNvPicPr>
          <p:nvPr>
            <p:ph sz="half" idx="1"/>
          </p:nvPr>
        </p:nvPicPr>
        <p:blipFill>
          <a:blip r:embed="rId2" cstate="print"/>
          <a:stretch>
            <a:fillRect/>
          </a:stretch>
        </p:blipFill>
        <p:spPr bwMode="auto">
          <a:xfrm>
            <a:off x="1143000" y="1916832"/>
            <a:ext cx="3266982" cy="4083918"/>
          </a:xfrm>
          <a:prstGeom prst="rect">
            <a:avLst/>
          </a:prstGeom>
          <a:noFill/>
        </p:spPr>
      </p:pic>
      <p:pic>
        <p:nvPicPr>
          <p:cNvPr id="10243" name="Picture 3" descr="C:\Users\Liz Carnegie\Dropbox\Camera Uploads\2013-05-04 12.57.09.jpg"/>
          <p:cNvPicPr>
            <a:picLocks noGrp="1" noChangeAspect="1" noChangeArrowheads="1"/>
          </p:cNvPicPr>
          <p:nvPr>
            <p:ph sz="half" idx="2"/>
          </p:nvPr>
        </p:nvPicPr>
        <p:blipFill>
          <a:blip r:embed="rId3" cstate="print"/>
          <a:srcRect/>
          <a:stretch>
            <a:fillRect/>
          </a:stretch>
        </p:blipFill>
        <p:spPr bwMode="auto">
          <a:xfrm>
            <a:off x="4301971" y="1916832"/>
            <a:ext cx="3537011" cy="4083918"/>
          </a:xfrm>
          <a:prstGeom prst="rect">
            <a:avLst/>
          </a:prstGeom>
          <a:noFill/>
        </p:spPr>
      </p:pic>
    </p:spTree>
    <p:extLst>
      <p:ext uri="{BB962C8B-B14F-4D97-AF65-F5344CB8AC3E}">
        <p14:creationId xmlns:p14="http://schemas.microsoft.com/office/powerpoint/2010/main" val="2396282921"/>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endParaRPr lang="en-GB"/>
          </a:p>
        </p:txBody>
      </p:sp>
      <p:pic>
        <p:nvPicPr>
          <p:cNvPr id="27650" name="Picture 2" descr="C:\Users\Liz Carnegie\Desktop\norsemerch.jpg"/>
          <p:cNvPicPr>
            <a:picLocks noGrp="1" noChangeAspect="1" noChangeArrowheads="1"/>
          </p:cNvPicPr>
          <p:nvPr>
            <p:ph idx="1"/>
          </p:nvPr>
        </p:nvPicPr>
        <p:blipFill>
          <a:blip r:embed="rId2" cstate="print"/>
          <a:srcRect/>
          <a:stretch>
            <a:fillRect/>
          </a:stretch>
        </p:blipFill>
        <p:spPr bwMode="auto">
          <a:xfrm>
            <a:off x="1143000" y="857250"/>
            <a:ext cx="6858000" cy="5143500"/>
          </a:xfrm>
          <a:prstGeom prst="rect">
            <a:avLst/>
          </a:prstGeom>
          <a:noFill/>
        </p:spPr>
      </p:pic>
    </p:spTree>
    <p:extLst>
      <p:ext uri="{BB962C8B-B14F-4D97-AF65-F5344CB8AC3E}">
        <p14:creationId xmlns:p14="http://schemas.microsoft.com/office/powerpoint/2010/main" val="3253289689"/>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GB"/>
          </a:p>
        </p:txBody>
      </p:sp>
      <p:pic>
        <p:nvPicPr>
          <p:cNvPr id="14338" name="Picture 2" descr="C:\Users\Liz Carnegie\Dropbox\volunteer-in-historical-reenactments-3.jpg"/>
          <p:cNvPicPr>
            <a:picLocks noGrp="1" noChangeAspect="1" noChangeArrowheads="1"/>
          </p:cNvPicPr>
          <p:nvPr>
            <p:ph idx="1"/>
          </p:nvPr>
        </p:nvPicPr>
        <p:blipFill>
          <a:blip r:embed="rId2" cstate="print"/>
          <a:srcRect/>
          <a:stretch>
            <a:fillRect/>
          </a:stretch>
        </p:blipFill>
        <p:spPr bwMode="auto">
          <a:xfrm>
            <a:off x="1143000" y="857250"/>
            <a:ext cx="6858000" cy="5143500"/>
          </a:xfrm>
          <a:prstGeom prst="rect">
            <a:avLst/>
          </a:prstGeom>
          <a:noFill/>
        </p:spPr>
      </p:pic>
    </p:spTree>
    <p:extLst>
      <p:ext uri="{BB962C8B-B14F-4D97-AF65-F5344CB8AC3E}">
        <p14:creationId xmlns:p14="http://schemas.microsoft.com/office/powerpoint/2010/main" val="1054955480"/>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85900" y="1063228"/>
            <a:ext cx="6172200" cy="691586"/>
          </a:xfrm>
        </p:spPr>
        <p:txBody>
          <a:bodyPr>
            <a:normAutofit fontScale="90000"/>
          </a:bodyPr>
          <a:lstStyle/>
          <a:p>
            <a:r>
              <a:rPr lang="en-GB" dirty="0" smtClean="0"/>
              <a:t>A necessary embellishment?</a:t>
            </a:r>
            <a:endParaRPr lang="en-GB" dirty="0"/>
          </a:p>
        </p:txBody>
      </p:sp>
      <p:sp>
        <p:nvSpPr>
          <p:cNvPr id="3" name="Content Placeholder 2"/>
          <p:cNvSpPr>
            <a:spLocks noGrp="1"/>
          </p:cNvSpPr>
          <p:nvPr>
            <p:ph idx="1"/>
          </p:nvPr>
        </p:nvSpPr>
        <p:spPr>
          <a:xfrm>
            <a:off x="1485900" y="1808821"/>
            <a:ext cx="6172200" cy="3643052"/>
          </a:xfrm>
        </p:spPr>
        <p:txBody>
          <a:bodyPr>
            <a:normAutofit fontScale="70000" lnSpcReduction="20000"/>
          </a:bodyPr>
          <a:lstStyle/>
          <a:p>
            <a:r>
              <a:rPr lang="en-GB" dirty="0"/>
              <a:t>I was a by-</a:t>
            </a:r>
            <a:r>
              <a:rPr lang="en-GB" dirty="0" err="1"/>
              <a:t>stander</a:t>
            </a:r>
            <a:r>
              <a:rPr lang="en-GB" dirty="0"/>
              <a:t> in a re-enactment of the Warsaw uprising, </a:t>
            </a:r>
            <a:r>
              <a:rPr lang="en-GB" dirty="0" smtClean="0"/>
              <a:t>accompanied by </a:t>
            </a:r>
            <a:r>
              <a:rPr lang="en-GB" dirty="0"/>
              <a:t>a 73-year-old friend who was a boy scout at the time </a:t>
            </a:r>
            <a:r>
              <a:rPr lang="en-GB" dirty="0" smtClean="0"/>
              <a:t>keeping watch </a:t>
            </a:r>
            <a:r>
              <a:rPr lang="en-GB" dirty="0"/>
              <a:t>on German troop movements. What struck me was the way </a:t>
            </a:r>
            <a:r>
              <a:rPr lang="en-GB" dirty="0" smtClean="0"/>
              <a:t>in which </a:t>
            </a:r>
            <a:r>
              <a:rPr lang="en-GB" dirty="0"/>
              <a:t>the event was being presented for 21st century audiences in </a:t>
            </a:r>
            <a:r>
              <a:rPr lang="en-GB" dirty="0" smtClean="0"/>
              <a:t>ways which </a:t>
            </a:r>
            <a:r>
              <a:rPr lang="en-GB" dirty="0"/>
              <a:t>not only sanitised the event, but which dramatised it </a:t>
            </a:r>
            <a:r>
              <a:rPr lang="en-GB" dirty="0" smtClean="0"/>
              <a:t>unrealistically. I </a:t>
            </a:r>
            <a:r>
              <a:rPr lang="en-GB" dirty="0"/>
              <a:t>don’t imagine, for example, that the Polish resisters actually </a:t>
            </a:r>
            <a:r>
              <a:rPr lang="en-GB" dirty="0" smtClean="0"/>
              <a:t>stood on </a:t>
            </a:r>
            <a:r>
              <a:rPr lang="en-GB" dirty="0"/>
              <a:t>the top of the barricade declaiming, though this is what we saw. (</a:t>
            </a:r>
            <a:r>
              <a:rPr lang="en-GB" dirty="0" err="1" smtClean="0"/>
              <a:t>Bornat,personal</a:t>
            </a:r>
            <a:r>
              <a:rPr lang="en-GB" dirty="0" smtClean="0"/>
              <a:t> </a:t>
            </a:r>
            <a:r>
              <a:rPr lang="en-GB" dirty="0"/>
              <a:t>statement, 28 August 2004)</a:t>
            </a:r>
          </a:p>
        </p:txBody>
      </p:sp>
    </p:spTree>
    <p:extLst>
      <p:ext uri="{BB962C8B-B14F-4D97-AF65-F5344CB8AC3E}">
        <p14:creationId xmlns:p14="http://schemas.microsoft.com/office/powerpoint/2010/main" val="583531233"/>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Playing with gender roles?</a:t>
            </a:r>
            <a:endParaRPr lang="en-GB" dirty="0"/>
          </a:p>
        </p:txBody>
      </p:sp>
      <p:pic>
        <p:nvPicPr>
          <p:cNvPr id="15362" name="Picture 2" descr="C:\Users\Liz Carnegie\Dropbox\Reenactment Activities in Renaissance Festivals.jpg"/>
          <p:cNvPicPr>
            <a:picLocks noGrp="1" noChangeAspect="1" noChangeArrowheads="1"/>
          </p:cNvPicPr>
          <p:nvPr>
            <p:ph idx="1"/>
          </p:nvPr>
        </p:nvPicPr>
        <p:blipFill>
          <a:blip r:embed="rId2" cstate="print"/>
          <a:srcRect/>
          <a:stretch>
            <a:fillRect/>
          </a:stretch>
        </p:blipFill>
        <p:spPr bwMode="auto">
          <a:xfrm>
            <a:off x="1143000" y="1862826"/>
            <a:ext cx="6858000" cy="4137924"/>
          </a:xfrm>
          <a:prstGeom prst="rect">
            <a:avLst/>
          </a:prstGeom>
          <a:noFill/>
        </p:spPr>
      </p:pic>
    </p:spTree>
    <p:extLst>
      <p:ext uri="{BB962C8B-B14F-4D97-AF65-F5344CB8AC3E}">
        <p14:creationId xmlns:p14="http://schemas.microsoft.com/office/powerpoint/2010/main" val="2939524820"/>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GB"/>
          </a:p>
        </p:txBody>
      </p:sp>
      <p:pic>
        <p:nvPicPr>
          <p:cNvPr id="16386" name="Picture 2" descr="C:\Users\Liz Carnegie\Dropbox\Reenactment_gr.jpg"/>
          <p:cNvPicPr>
            <a:picLocks noGrp="1" noChangeAspect="1" noChangeArrowheads="1"/>
          </p:cNvPicPr>
          <p:nvPr>
            <p:ph idx="1"/>
          </p:nvPr>
        </p:nvPicPr>
        <p:blipFill>
          <a:blip r:embed="rId2" cstate="print"/>
          <a:srcRect/>
          <a:stretch>
            <a:fillRect/>
          </a:stretch>
        </p:blipFill>
        <p:spPr bwMode="auto">
          <a:xfrm>
            <a:off x="1143000" y="857251"/>
            <a:ext cx="6858000" cy="5143499"/>
          </a:xfrm>
          <a:prstGeom prst="rect">
            <a:avLst/>
          </a:prstGeom>
          <a:noFill/>
        </p:spPr>
      </p:pic>
    </p:spTree>
    <p:extLst>
      <p:ext uri="{BB962C8B-B14F-4D97-AF65-F5344CB8AC3E}">
        <p14:creationId xmlns:p14="http://schemas.microsoft.com/office/powerpoint/2010/main" val="2048336924"/>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85900" y="1063228"/>
            <a:ext cx="6172200" cy="637580"/>
          </a:xfrm>
        </p:spPr>
        <p:txBody>
          <a:bodyPr>
            <a:normAutofit fontScale="90000"/>
          </a:bodyPr>
          <a:lstStyle/>
          <a:p>
            <a:r>
              <a:rPr lang="en-GB" dirty="0" smtClean="0"/>
              <a:t>Liberation Day, Jersey 2007</a:t>
            </a:r>
            <a:endParaRPr lang="en-GB" dirty="0"/>
          </a:p>
        </p:txBody>
      </p:sp>
      <p:pic>
        <p:nvPicPr>
          <p:cNvPr id="20482" name="Picture 2" descr="C:\Users\Liz Carnegie\Dropbox\Liberation_Day_1945_reenactment_soldiers_Jersey_9_May_2007.jpg"/>
          <p:cNvPicPr>
            <a:picLocks noGrp="1" noChangeAspect="1" noChangeArrowheads="1"/>
          </p:cNvPicPr>
          <p:nvPr>
            <p:ph idx="1"/>
          </p:nvPr>
        </p:nvPicPr>
        <p:blipFill>
          <a:blip r:embed="rId2" cstate="print"/>
          <a:srcRect/>
          <a:stretch>
            <a:fillRect/>
          </a:stretch>
        </p:blipFill>
        <p:spPr bwMode="auto">
          <a:xfrm>
            <a:off x="1143000" y="1808820"/>
            <a:ext cx="6858000" cy="4191930"/>
          </a:xfrm>
          <a:prstGeom prst="rect">
            <a:avLst/>
          </a:prstGeom>
          <a:noFill/>
        </p:spPr>
      </p:pic>
    </p:spTree>
    <p:extLst>
      <p:ext uri="{BB962C8B-B14F-4D97-AF65-F5344CB8AC3E}">
        <p14:creationId xmlns:p14="http://schemas.microsoft.com/office/powerpoint/2010/main" val="340532052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le 11"/>
          <p:cNvSpPr>
            <a:spLocks noGrp="1"/>
          </p:cNvSpPr>
          <p:nvPr>
            <p:ph type="title"/>
          </p:nvPr>
        </p:nvSpPr>
        <p:spPr/>
        <p:txBody>
          <a:bodyPr/>
          <a:lstStyle/>
          <a:p>
            <a:r>
              <a:rPr lang="en-GB" dirty="0" smtClean="0"/>
              <a:t>Based on Venice model</a:t>
            </a:r>
            <a:endParaRPr lang="en-GB" dirty="0"/>
          </a:p>
        </p:txBody>
      </p:sp>
      <p:sp>
        <p:nvSpPr>
          <p:cNvPr id="3" name="Content Placeholder 2"/>
          <p:cNvSpPr>
            <a:spLocks noGrp="1"/>
          </p:cNvSpPr>
          <p:nvPr>
            <p:ph sz="half" idx="1"/>
          </p:nvPr>
        </p:nvSpPr>
        <p:spPr/>
        <p:txBody>
          <a:bodyPr>
            <a:normAutofit fontScale="92500" lnSpcReduction="10000"/>
          </a:bodyPr>
          <a:lstStyle/>
          <a:p>
            <a:r>
              <a:rPr lang="en-GB" dirty="0"/>
              <a:t>India's first art biennale, its largest ever gathering of contemporary artists, has opened in the southern city of Kochi. The exhibition, modelled on similar ones across the world, particularly in Venice, features more than 80 artists</a:t>
            </a:r>
            <a:r>
              <a:rPr lang="en-GB" dirty="0" smtClean="0"/>
              <a:t>.</a:t>
            </a:r>
          </a:p>
          <a:p>
            <a:r>
              <a:rPr lang="en-GB" dirty="0" smtClean="0"/>
              <a:t>Not selling - showcase</a:t>
            </a:r>
            <a:endParaRPr lang="en-GB" dirty="0"/>
          </a:p>
        </p:txBody>
      </p:sp>
      <p:pic>
        <p:nvPicPr>
          <p:cNvPr id="7" name="Content Placeholder 6"/>
          <p:cNvPicPr>
            <a:picLocks noGrp="1" noChangeAspect="1"/>
          </p:cNvPicPr>
          <p:nvPr>
            <p:ph sz="half" idx="2"/>
          </p:nvPr>
        </p:nvPicPr>
        <p:blipFill>
          <a:blip r:embed="rId2">
            <a:extLst>
              <a:ext uri="{28A0092B-C50C-407E-A947-70E740481C1C}">
                <a14:useLocalDpi xmlns:a14="http://schemas.microsoft.com/office/drawing/2010/main" val="0"/>
              </a:ext>
            </a:extLst>
          </a:blip>
          <a:stretch>
            <a:fillRect/>
          </a:stretch>
        </p:blipFill>
        <p:spPr>
          <a:xfrm>
            <a:off x="4638707" y="1844824"/>
            <a:ext cx="4038600" cy="2245440"/>
          </a:xfrm>
        </p:spPr>
      </p:pic>
      <p:sp>
        <p:nvSpPr>
          <p:cNvPr id="8" name="Rectangle 7"/>
          <p:cNvSpPr/>
          <p:nvPr/>
        </p:nvSpPr>
        <p:spPr>
          <a:xfrm rot="10800000" flipV="1">
            <a:off x="4495800" y="4747311"/>
            <a:ext cx="4617138" cy="1477328"/>
          </a:xfrm>
          <a:prstGeom prst="rect">
            <a:avLst/>
          </a:prstGeom>
        </p:spPr>
        <p:txBody>
          <a:bodyPr wrap="square">
            <a:spAutoFit/>
          </a:bodyPr>
          <a:lstStyle/>
          <a:p>
            <a:r>
              <a:rPr lang="en-GB" dirty="0"/>
              <a:t>Old warehouses used in the days of the spice trade more than two centuries ago, works of art in themselves with their high ceilings and wooden beam structures, have been transformed into venues. </a:t>
            </a:r>
          </a:p>
        </p:txBody>
      </p:sp>
    </p:spTree>
    <p:extLst>
      <p:ext uri="{BB962C8B-B14F-4D97-AF65-F5344CB8AC3E}">
        <p14:creationId xmlns:p14="http://schemas.microsoft.com/office/powerpoint/2010/main" val="3144306247"/>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85900" y="1063228"/>
            <a:ext cx="6172200" cy="529568"/>
          </a:xfrm>
        </p:spPr>
        <p:txBody>
          <a:bodyPr>
            <a:normAutofit fontScale="90000"/>
          </a:bodyPr>
          <a:lstStyle/>
          <a:p>
            <a:r>
              <a:rPr lang="en-GB" dirty="0" smtClean="0"/>
              <a:t>Manor Lodge: ruin bought to life</a:t>
            </a:r>
            <a:endParaRPr lang="en-GB" dirty="0"/>
          </a:p>
        </p:txBody>
      </p:sp>
      <p:pic>
        <p:nvPicPr>
          <p:cNvPr id="21506" name="Picture 2" descr="C:\Users\Liz Carnegie\Desktop\newbaner.jpg"/>
          <p:cNvPicPr>
            <a:picLocks noChangeAspect="1" noChangeArrowheads="1"/>
          </p:cNvPicPr>
          <p:nvPr/>
        </p:nvPicPr>
        <p:blipFill>
          <a:blip r:embed="rId2" cstate="print"/>
          <a:srcRect/>
          <a:stretch>
            <a:fillRect/>
          </a:stretch>
        </p:blipFill>
        <p:spPr bwMode="auto">
          <a:xfrm>
            <a:off x="1143000" y="1700809"/>
            <a:ext cx="6858000" cy="1007269"/>
          </a:xfrm>
          <a:prstGeom prst="rect">
            <a:avLst/>
          </a:prstGeom>
          <a:noFill/>
        </p:spPr>
      </p:pic>
      <p:pic>
        <p:nvPicPr>
          <p:cNvPr id="21507" name="Picture 3" descr="C:\Users\Liz Carnegie\Desktop\South-Range-BW-b-300x192.jpg"/>
          <p:cNvPicPr>
            <a:picLocks noGrp="1" noChangeAspect="1" noChangeArrowheads="1"/>
          </p:cNvPicPr>
          <p:nvPr>
            <p:ph idx="1"/>
          </p:nvPr>
        </p:nvPicPr>
        <p:blipFill>
          <a:blip r:embed="rId3" cstate="print"/>
          <a:srcRect/>
          <a:stretch>
            <a:fillRect/>
          </a:stretch>
        </p:blipFill>
        <p:spPr bwMode="auto">
          <a:xfrm>
            <a:off x="1143000" y="2726923"/>
            <a:ext cx="6858000" cy="3273827"/>
          </a:xfrm>
          <a:prstGeom prst="rect">
            <a:avLst/>
          </a:prstGeom>
          <a:noFill/>
        </p:spPr>
      </p:pic>
    </p:spTree>
    <p:extLst>
      <p:ext uri="{BB962C8B-B14F-4D97-AF65-F5344CB8AC3E}">
        <p14:creationId xmlns:p14="http://schemas.microsoft.com/office/powerpoint/2010/main" val="2195193331"/>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Edutainment versus lifestyle choice</a:t>
            </a:r>
            <a:endParaRPr lang="en-GB" dirty="0"/>
          </a:p>
        </p:txBody>
      </p:sp>
      <p:pic>
        <p:nvPicPr>
          <p:cNvPr id="4" name="Content Placeholder 3" descr="C:\Users\Liz Carnegie\Dropbox\Camera Uploads\2013-05-04 12.57.58.jpg"/>
          <p:cNvPicPr>
            <a:picLocks noGrp="1" noChangeAspect="1" noChangeArrowheads="1"/>
          </p:cNvPicPr>
          <p:nvPr>
            <p:ph idx="1"/>
          </p:nvPr>
        </p:nvPicPr>
        <p:blipFill>
          <a:blip r:embed="rId2" cstate="print"/>
          <a:srcRect/>
          <a:stretch>
            <a:fillRect/>
          </a:stretch>
        </p:blipFill>
        <p:spPr bwMode="auto">
          <a:xfrm>
            <a:off x="1143000" y="1916832"/>
            <a:ext cx="3266982" cy="4083918"/>
          </a:xfrm>
          <a:prstGeom prst="rect">
            <a:avLst/>
          </a:prstGeom>
          <a:noFill/>
        </p:spPr>
      </p:pic>
      <p:pic>
        <p:nvPicPr>
          <p:cNvPr id="6" name="Picture 2" descr="C:\Users\Liz Carnegie\Desktop\4165382058.jpg"/>
          <p:cNvPicPr>
            <a:picLocks noChangeAspect="1" noChangeArrowheads="1"/>
          </p:cNvPicPr>
          <p:nvPr/>
        </p:nvPicPr>
        <p:blipFill>
          <a:blip r:embed="rId3" cstate="print"/>
          <a:srcRect/>
          <a:stretch>
            <a:fillRect/>
          </a:stretch>
        </p:blipFill>
        <p:spPr bwMode="auto">
          <a:xfrm>
            <a:off x="4409982" y="1916832"/>
            <a:ext cx="3591018" cy="4083918"/>
          </a:xfrm>
          <a:prstGeom prst="rect">
            <a:avLst/>
          </a:prstGeom>
          <a:noFill/>
        </p:spPr>
      </p:pic>
    </p:spTree>
    <p:extLst>
      <p:ext uri="{BB962C8B-B14F-4D97-AF65-F5344CB8AC3E}">
        <p14:creationId xmlns:p14="http://schemas.microsoft.com/office/powerpoint/2010/main" val="1640610845"/>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fontScale="90000"/>
          </a:bodyPr>
          <a:lstStyle/>
          <a:p>
            <a:r>
              <a:rPr lang="en-GB" dirty="0" smtClean="0"/>
              <a:t>The Battle of </a:t>
            </a:r>
            <a:r>
              <a:rPr lang="en-GB" dirty="0" err="1" smtClean="0"/>
              <a:t>Orgreave</a:t>
            </a:r>
            <a:r>
              <a:rPr lang="en-GB" dirty="0" smtClean="0"/>
              <a:t>: Miner’s strike</a:t>
            </a:r>
            <a:endParaRPr lang="en-GB" dirty="0"/>
          </a:p>
        </p:txBody>
      </p:sp>
      <p:pic>
        <p:nvPicPr>
          <p:cNvPr id="30722" name="Picture 2" descr="C:\Users\Liz Carnegie\Desktop\74604-4.jpg"/>
          <p:cNvPicPr>
            <a:picLocks noGrp="1" noChangeAspect="1" noChangeArrowheads="1"/>
          </p:cNvPicPr>
          <p:nvPr>
            <p:ph sz="half" idx="2"/>
          </p:nvPr>
        </p:nvPicPr>
        <p:blipFill>
          <a:blip r:embed="rId2" cstate="print"/>
          <a:srcRect/>
          <a:stretch>
            <a:fillRect/>
          </a:stretch>
        </p:blipFill>
        <p:spPr bwMode="auto">
          <a:xfrm>
            <a:off x="4572000" y="2078850"/>
            <a:ext cx="3240360" cy="3921900"/>
          </a:xfrm>
          <a:prstGeom prst="rect">
            <a:avLst/>
          </a:prstGeom>
          <a:noFill/>
        </p:spPr>
      </p:pic>
      <p:pic>
        <p:nvPicPr>
          <p:cNvPr id="30723" name="Picture 3" descr="C:\Users\Liz Carnegie\Desktop\Orgreave-Battle-Picket-li-005.jpg"/>
          <p:cNvPicPr>
            <a:picLocks noGrp="1" noChangeAspect="1" noChangeArrowheads="1"/>
          </p:cNvPicPr>
          <p:nvPr>
            <p:ph sz="half" idx="1"/>
          </p:nvPr>
        </p:nvPicPr>
        <p:blipFill>
          <a:blip r:embed="rId3" cstate="print"/>
          <a:srcRect/>
          <a:stretch>
            <a:fillRect/>
          </a:stretch>
        </p:blipFill>
        <p:spPr bwMode="auto">
          <a:xfrm>
            <a:off x="1143000" y="2078850"/>
            <a:ext cx="3429000" cy="3921900"/>
          </a:xfrm>
          <a:prstGeom prst="rect">
            <a:avLst/>
          </a:prstGeom>
          <a:noFill/>
        </p:spPr>
      </p:pic>
    </p:spTree>
    <p:extLst>
      <p:ext uri="{BB962C8B-B14F-4D97-AF65-F5344CB8AC3E}">
        <p14:creationId xmlns:p14="http://schemas.microsoft.com/office/powerpoint/2010/main" val="559414990"/>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fontScale="90000"/>
          </a:bodyPr>
          <a:lstStyle/>
          <a:p>
            <a:r>
              <a:rPr lang="en-GB" b="1" dirty="0" smtClean="0"/>
              <a:t>King Richard's head to go on tour</a:t>
            </a:r>
            <a:br>
              <a:rPr lang="en-GB" b="1" dirty="0" smtClean="0"/>
            </a:br>
            <a:endParaRPr lang="en-GB" dirty="0"/>
          </a:p>
        </p:txBody>
      </p:sp>
      <p:pic>
        <p:nvPicPr>
          <p:cNvPr id="24578" name="Picture 2" descr="C:\Users\Liz Carnegie\Desktop\image_update_623888f1ccc52b81_1368770906_9j-4aaqsk.jpeg"/>
          <p:cNvPicPr>
            <a:picLocks noGrp="1" noChangeAspect="1" noChangeArrowheads="1"/>
          </p:cNvPicPr>
          <p:nvPr>
            <p:ph sz="half" idx="2"/>
          </p:nvPr>
        </p:nvPicPr>
        <p:blipFill>
          <a:blip r:embed="rId2" cstate="print"/>
          <a:srcRect/>
          <a:stretch>
            <a:fillRect/>
          </a:stretch>
        </p:blipFill>
        <p:spPr bwMode="auto">
          <a:xfrm>
            <a:off x="4517994" y="1592796"/>
            <a:ext cx="3483006" cy="1566174"/>
          </a:xfrm>
          <a:prstGeom prst="rect">
            <a:avLst/>
          </a:prstGeom>
          <a:noFill/>
        </p:spPr>
      </p:pic>
      <p:pic>
        <p:nvPicPr>
          <p:cNvPr id="24579" name="Picture 3" descr="C:\Users\Liz Carnegie\Desktop\article_4bda234e3d4e1c5b_1363627414_9j-4aaqsk.jpeg"/>
          <p:cNvPicPr>
            <a:picLocks noGrp="1" noChangeAspect="1" noChangeArrowheads="1"/>
          </p:cNvPicPr>
          <p:nvPr>
            <p:ph sz="half" idx="1"/>
          </p:nvPr>
        </p:nvPicPr>
        <p:blipFill>
          <a:blip r:embed="rId3" cstate="print"/>
          <a:srcRect/>
          <a:stretch>
            <a:fillRect/>
          </a:stretch>
        </p:blipFill>
        <p:spPr bwMode="auto">
          <a:xfrm>
            <a:off x="1143000" y="1592796"/>
            <a:ext cx="3429000" cy="1512168"/>
          </a:xfrm>
          <a:prstGeom prst="rect">
            <a:avLst/>
          </a:prstGeom>
          <a:noFill/>
        </p:spPr>
      </p:pic>
      <p:pic>
        <p:nvPicPr>
          <p:cNvPr id="24580" name="Picture 4" descr="C:\Users\Liz Carnegie\Desktop\article_75c379dedd5ea0ae_1362331274_9j-4aaqsk.jpeg"/>
          <p:cNvPicPr>
            <a:picLocks noChangeAspect="1" noChangeArrowheads="1"/>
          </p:cNvPicPr>
          <p:nvPr/>
        </p:nvPicPr>
        <p:blipFill>
          <a:blip r:embed="rId4" cstate="print"/>
          <a:srcRect/>
          <a:stretch>
            <a:fillRect/>
          </a:stretch>
        </p:blipFill>
        <p:spPr bwMode="auto">
          <a:xfrm>
            <a:off x="1143000" y="3158970"/>
            <a:ext cx="6858000" cy="2841780"/>
          </a:xfrm>
          <a:prstGeom prst="rect">
            <a:avLst/>
          </a:prstGeom>
          <a:noFill/>
        </p:spPr>
      </p:pic>
    </p:spTree>
    <p:extLst>
      <p:ext uri="{BB962C8B-B14F-4D97-AF65-F5344CB8AC3E}">
        <p14:creationId xmlns:p14="http://schemas.microsoft.com/office/powerpoint/2010/main" val="1604478386"/>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1485900" y="1063228"/>
            <a:ext cx="6056430" cy="529568"/>
          </a:xfrm>
        </p:spPr>
        <p:txBody>
          <a:bodyPr>
            <a:normAutofit fontScale="90000"/>
          </a:bodyPr>
          <a:lstStyle/>
          <a:p>
            <a:r>
              <a:rPr lang="en-GB" dirty="0" smtClean="0"/>
              <a:t>So….</a:t>
            </a:r>
            <a:endParaRPr lang="en-GB" dirty="0"/>
          </a:p>
        </p:txBody>
      </p:sp>
      <p:pic>
        <p:nvPicPr>
          <p:cNvPr id="29698" name="Picture 2" descr="C:\Users\Liz Carnegie\Desktop\original_hand-crochet-baby-viking-hat.jpg"/>
          <p:cNvPicPr>
            <a:picLocks noGrp="1" noChangeAspect="1" noChangeArrowheads="1"/>
          </p:cNvPicPr>
          <p:nvPr>
            <p:ph sz="half" idx="1"/>
          </p:nvPr>
        </p:nvPicPr>
        <p:blipFill>
          <a:blip r:embed="rId2" cstate="print"/>
          <a:stretch>
            <a:fillRect/>
          </a:stretch>
        </p:blipFill>
        <p:spPr bwMode="auto">
          <a:xfrm>
            <a:off x="1385646" y="1808820"/>
            <a:ext cx="3240360" cy="3780420"/>
          </a:xfrm>
          <a:prstGeom prst="rect">
            <a:avLst/>
          </a:prstGeom>
          <a:noFill/>
        </p:spPr>
      </p:pic>
      <p:sp>
        <p:nvSpPr>
          <p:cNvPr id="11" name="Content Placeholder 10"/>
          <p:cNvSpPr>
            <a:spLocks noGrp="1"/>
          </p:cNvSpPr>
          <p:nvPr>
            <p:ph sz="half" idx="2"/>
          </p:nvPr>
        </p:nvSpPr>
        <p:spPr>
          <a:xfrm>
            <a:off x="4788024" y="1808820"/>
            <a:ext cx="3024336" cy="3834426"/>
          </a:xfrm>
        </p:spPr>
        <p:txBody>
          <a:bodyPr>
            <a:normAutofit fontScale="85000" lnSpcReduction="20000"/>
          </a:bodyPr>
          <a:lstStyle/>
          <a:p>
            <a:r>
              <a:rPr lang="en-GB" dirty="0" smtClean="0"/>
              <a:t>Re-enactment events offer interactivity </a:t>
            </a:r>
            <a:endParaRPr lang="en-GB" dirty="0"/>
          </a:p>
          <a:p>
            <a:r>
              <a:rPr lang="en-GB" dirty="0" smtClean="0"/>
              <a:t>Add value to visits – played out in historic space</a:t>
            </a:r>
          </a:p>
          <a:p>
            <a:r>
              <a:rPr lang="en-GB" dirty="0" smtClean="0"/>
              <a:t>Can be partisan, racist, ‘inaccurate’/educational?</a:t>
            </a:r>
          </a:p>
          <a:p>
            <a:r>
              <a:rPr lang="en-GB" dirty="0" smtClean="0"/>
              <a:t>Offers family engagement  </a:t>
            </a:r>
            <a:endParaRPr lang="en-GB" dirty="0"/>
          </a:p>
        </p:txBody>
      </p:sp>
    </p:spTree>
    <p:extLst>
      <p:ext uri="{BB962C8B-B14F-4D97-AF65-F5344CB8AC3E}">
        <p14:creationId xmlns:p14="http://schemas.microsoft.com/office/powerpoint/2010/main" val="292834254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Seen as too outward looking?</a:t>
            </a:r>
            <a:endParaRPr lang="en-GB" dirty="0"/>
          </a:p>
        </p:txBody>
      </p:sp>
      <p:sp>
        <p:nvSpPr>
          <p:cNvPr id="3" name="Content Placeholder 2"/>
          <p:cNvSpPr>
            <a:spLocks noGrp="1"/>
          </p:cNvSpPr>
          <p:nvPr>
            <p:ph sz="half" idx="1"/>
          </p:nvPr>
        </p:nvSpPr>
        <p:spPr/>
        <p:txBody>
          <a:bodyPr>
            <a:normAutofit fontScale="70000" lnSpcReduction="20000"/>
          </a:bodyPr>
          <a:lstStyle/>
          <a:p>
            <a:r>
              <a:rPr lang="en-GB" dirty="0"/>
              <a:t>Anti-biennale groups have put up posters in the town and, according to reports, even burned brochures to protest against what they say is a corporate-driven occasion which does not promote enough local artists. </a:t>
            </a:r>
          </a:p>
          <a:p>
            <a:r>
              <a:rPr lang="en-GB" dirty="0"/>
              <a:t>"From a curatorial point of view, when you choose 80 artists from all over the world, it is tough," says Mr </a:t>
            </a:r>
            <a:r>
              <a:rPr lang="en-GB" dirty="0" err="1"/>
              <a:t>Komu</a:t>
            </a:r>
            <a:r>
              <a:rPr lang="en-GB" dirty="0"/>
              <a:t>, adding that 23 of the 82 artists showing are from Kerala. </a:t>
            </a:r>
          </a:p>
          <a:p>
            <a:r>
              <a:rPr lang="en-GB" dirty="0"/>
              <a:t>"It's not like it's an excluding exercise, perhaps some of the artists who weren't shown should have organised a fringe biennale."</a:t>
            </a:r>
          </a:p>
          <a:p>
            <a:endParaRPr lang="en-GB" dirty="0"/>
          </a:p>
        </p:txBody>
      </p:sp>
      <p:pic>
        <p:nvPicPr>
          <p:cNvPr id="5" name="Content Placeholder 4"/>
          <p:cNvPicPr>
            <a:picLocks noGrp="1" noChangeAspect="1"/>
          </p:cNvPicPr>
          <p:nvPr>
            <p:ph sz="half" idx="2"/>
          </p:nvPr>
        </p:nvPicPr>
        <p:blipFill>
          <a:blip r:embed="rId2">
            <a:extLst>
              <a:ext uri="{28A0092B-C50C-407E-A947-70E740481C1C}">
                <a14:useLocalDpi xmlns:a14="http://schemas.microsoft.com/office/drawing/2010/main" val="0"/>
              </a:ext>
            </a:extLst>
          </a:blip>
          <a:stretch>
            <a:fillRect/>
          </a:stretch>
        </p:blipFill>
        <p:spPr>
          <a:xfrm>
            <a:off x="4860032" y="2492896"/>
            <a:ext cx="4038600" cy="2270182"/>
          </a:xfrm>
        </p:spPr>
      </p:pic>
    </p:spTree>
    <p:extLst>
      <p:ext uri="{BB962C8B-B14F-4D97-AF65-F5344CB8AC3E}">
        <p14:creationId xmlns:p14="http://schemas.microsoft.com/office/powerpoint/2010/main" val="317586172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Art fairs </a:t>
            </a:r>
            <a:endParaRPr lang="en-GB" dirty="0"/>
          </a:p>
        </p:txBody>
      </p:sp>
      <p:sp>
        <p:nvSpPr>
          <p:cNvPr id="3" name="Content Placeholder 2"/>
          <p:cNvSpPr>
            <a:spLocks noGrp="1"/>
          </p:cNvSpPr>
          <p:nvPr>
            <p:ph sz="half" idx="1"/>
          </p:nvPr>
        </p:nvSpPr>
        <p:spPr/>
        <p:txBody>
          <a:bodyPr>
            <a:normAutofit fontScale="92500" lnSpcReduction="10000"/>
          </a:bodyPr>
          <a:lstStyle/>
          <a:p>
            <a:pPr marL="0" indent="0">
              <a:buNone/>
            </a:pPr>
            <a:r>
              <a:rPr lang="en-GB" dirty="0" smtClean="0"/>
              <a:t>‘artists endlessly crossing continents to exhibit at art biennales, attempting to please the same group of jet setting-carbon-footprint-heavy international curators or  NEW York based dealers now operating out of Beijing or Shanghai?’</a:t>
            </a:r>
          </a:p>
          <a:p>
            <a:pPr marL="0" indent="0">
              <a:buNone/>
            </a:pPr>
            <a:r>
              <a:rPr lang="en-GB" dirty="0" smtClean="0"/>
              <a:t>(Harris, J  (2011:3) Globalisation and Contemporary Art)</a:t>
            </a:r>
            <a:endParaRPr lang="en-GB" dirty="0"/>
          </a:p>
        </p:txBody>
      </p:sp>
      <p:pic>
        <p:nvPicPr>
          <p:cNvPr id="20482" name="Picture 2" descr="C:\Users\ec1ejc\Desktop\50_Venice-Biennale_Marc_Qui.jpg"/>
          <p:cNvPicPr>
            <a:picLocks noGrp="1" noChangeAspect="1" noChangeArrowheads="1"/>
          </p:cNvPicPr>
          <p:nvPr>
            <p:ph sz="half" idx="2"/>
          </p:nvPr>
        </p:nvPicPr>
        <p:blipFill>
          <a:blip r:embed="rId2">
            <a:extLst>
              <a:ext uri="{28A0092B-C50C-407E-A947-70E740481C1C}">
                <a14:useLocalDpi xmlns:a14="http://schemas.microsoft.com/office/drawing/2010/main" val="0"/>
              </a:ext>
            </a:extLst>
          </a:blip>
          <a:srcRect/>
          <a:stretch>
            <a:fillRect/>
          </a:stretch>
        </p:blipFill>
        <p:spPr bwMode="auto">
          <a:xfrm>
            <a:off x="4648200" y="2631969"/>
            <a:ext cx="4038600" cy="246242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8172591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Art markets </a:t>
            </a:r>
            <a:endParaRPr lang="en-GB" dirty="0"/>
          </a:p>
        </p:txBody>
      </p:sp>
      <p:sp>
        <p:nvSpPr>
          <p:cNvPr id="3" name="Content Placeholder 2"/>
          <p:cNvSpPr>
            <a:spLocks noGrp="1"/>
          </p:cNvSpPr>
          <p:nvPr>
            <p:ph sz="half" idx="1"/>
          </p:nvPr>
        </p:nvSpPr>
        <p:spPr/>
        <p:txBody>
          <a:bodyPr>
            <a:normAutofit fontScale="92500" lnSpcReduction="10000"/>
          </a:bodyPr>
          <a:lstStyle/>
          <a:p>
            <a:r>
              <a:rPr lang="en-GB" dirty="0" smtClean="0"/>
              <a:t>Arts markets tend to form round the centre (established galleries, exhibition Biennales</a:t>
            </a:r>
            <a:r>
              <a:rPr lang="en-GB" dirty="0"/>
              <a:t>)</a:t>
            </a:r>
          </a:p>
          <a:p>
            <a:pPr marL="0" indent="0">
              <a:buNone/>
            </a:pPr>
            <a:r>
              <a:rPr lang="en-GB" dirty="0" smtClean="0"/>
              <a:t>‘centre is where demand is concentrated, reputations are built, and the density of social networks is highest – enhances visibility, reputation and therefore price level.’( </a:t>
            </a:r>
            <a:r>
              <a:rPr lang="en-GB" dirty="0" err="1"/>
              <a:t>V</a:t>
            </a:r>
            <a:r>
              <a:rPr lang="en-GB" dirty="0" err="1" smtClean="0"/>
              <a:t>elthuis</a:t>
            </a:r>
            <a:r>
              <a:rPr lang="en-GB" dirty="0" smtClean="0"/>
              <a:t> 2005:107)</a:t>
            </a:r>
            <a:endParaRPr lang="en-GB" dirty="0"/>
          </a:p>
        </p:txBody>
      </p:sp>
      <p:pic>
        <p:nvPicPr>
          <p:cNvPr id="28675" name="Picture 3" descr="C:\Users\ec1ejc\Desktop\71346-310x174.jpg"/>
          <p:cNvPicPr>
            <a:picLocks noGrp="1" noChangeAspect="1" noChangeArrowheads="1"/>
          </p:cNvPicPr>
          <p:nvPr>
            <p:ph sz="half" idx="2"/>
          </p:nvPr>
        </p:nvPicPr>
        <p:blipFill>
          <a:blip r:embed="rId2">
            <a:extLst>
              <a:ext uri="{28A0092B-C50C-407E-A947-70E740481C1C}">
                <a14:useLocalDpi xmlns:a14="http://schemas.microsoft.com/office/drawing/2010/main" val="0"/>
              </a:ext>
            </a:extLst>
          </a:blip>
          <a:srcRect/>
          <a:stretch>
            <a:fillRect/>
          </a:stretch>
        </p:blipFill>
        <p:spPr bwMode="auto">
          <a:xfrm>
            <a:off x="5220072" y="1628800"/>
            <a:ext cx="2952750" cy="1729358"/>
          </a:xfrm>
          <a:prstGeom prst="rect">
            <a:avLst/>
          </a:prstGeom>
          <a:noFill/>
          <a:extLst>
            <a:ext uri="{909E8E84-426E-40DD-AFC4-6F175D3DCCD1}">
              <a14:hiddenFill xmlns:a14="http://schemas.microsoft.com/office/drawing/2010/main">
                <a:solidFill>
                  <a:srgbClr val="FFFFFF"/>
                </a:solidFill>
              </a14:hiddenFill>
            </a:ext>
          </a:extLst>
        </p:spPr>
      </p:pic>
      <p:pic>
        <p:nvPicPr>
          <p:cNvPr id="28676" name="Picture 4" descr="C:\Users\ec1ejc\Desktop\71205-310x174.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31544" y="4005064"/>
            <a:ext cx="3207253" cy="18002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52162429"/>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1767</Words>
  <Application/>
  <PresentationFormat>On-screen Show (4:3)</PresentationFormat>
  <Paragraphs>161</Paragraphs>
  <Slides>64</Slides>
  <Notes>0</Notes>
  <HiddenSlides>0</HiddenSlides>
  <MMClips>0</MMClips>
  <ScaleCrop>false</ScaleCrop>
  <HeadingPairs>
    <vt:vector size="4" baseType="variant">
      <vt:variant>
        <vt:lpstr>Theme</vt:lpstr>
      </vt:variant>
      <vt:variant>
        <vt:i4>1</vt:i4>
      </vt:variant>
      <vt:variant>
        <vt:lpstr>Slide Titles</vt:lpstr>
      </vt:variant>
      <vt:variant>
        <vt:i4>64</vt:i4>
      </vt:variant>
    </vt:vector>
  </HeadingPairs>
  <TitlesOfParts>
    <vt:vector size="65" baseType="lpstr">
      <vt:lpstr>Office Theme</vt:lpstr>
      <vt:lpstr>Arts fairs/historic re-enactment </vt:lpstr>
      <vt:lpstr>Art Fairs </vt:lpstr>
      <vt:lpstr>Why Festivals and Events(recap)</vt:lpstr>
      <vt:lpstr>Why art fairs?</vt:lpstr>
      <vt:lpstr>Evidenced by emerging markets entering art fair world</vt:lpstr>
      <vt:lpstr>Based on Venice model</vt:lpstr>
      <vt:lpstr>Seen as too outward looking?</vt:lpstr>
      <vt:lpstr>Art fairs </vt:lpstr>
      <vt:lpstr>Art markets </vt:lpstr>
      <vt:lpstr>Beijing International Art Biennale </vt:lpstr>
      <vt:lpstr>Beijing International Art Biennale </vt:lpstr>
      <vt:lpstr>Social Functions of the Bienniale: </vt:lpstr>
      <vt:lpstr>Bucharest Biennale</vt:lpstr>
      <vt:lpstr>New York Biennale: fighting systems</vt:lpstr>
      <vt:lpstr>Mission cont…</vt:lpstr>
      <vt:lpstr>frieze art fair</vt:lpstr>
      <vt:lpstr>Art establishment showcase</vt:lpstr>
      <vt:lpstr>Frieze 2016</vt:lpstr>
      <vt:lpstr>Frieze New York</vt:lpstr>
      <vt:lpstr>Outsider art</vt:lpstr>
      <vt:lpstr>Outsider art</vt:lpstr>
      <vt:lpstr>Liverpool Biennial The UK Biennial of Contemporary Art </vt:lpstr>
      <vt:lpstr>Commissioning new art</vt:lpstr>
      <vt:lpstr>Uses the city </vt:lpstr>
      <vt:lpstr>Liverpool Life</vt:lpstr>
      <vt:lpstr>Liverpool: the best dressed city in Britain </vt:lpstr>
      <vt:lpstr>Sharing issues common to a poor city</vt:lpstr>
      <vt:lpstr>Rosa Barba: Sounds of the City</vt:lpstr>
      <vt:lpstr>Merging of art forms </vt:lpstr>
      <vt:lpstr>Cultural festivals as Serious leisure</vt:lpstr>
      <vt:lpstr>Cultural pursuits- career ladder</vt:lpstr>
      <vt:lpstr> Part 2: Time travelling? Living history and re-enactment events</vt:lpstr>
      <vt:lpstr>From living history to symbolic pageantry?</vt:lpstr>
      <vt:lpstr>Virginia Civil War Re-enactment</vt:lpstr>
      <vt:lpstr>PowerPoint Presentation</vt:lpstr>
      <vt:lpstr>PowerPoint Presentation</vt:lpstr>
      <vt:lpstr>PowerPoint Presentation</vt:lpstr>
      <vt:lpstr>Storming the battlements- playing with place</vt:lpstr>
      <vt:lpstr>Playing with senses</vt:lpstr>
      <vt:lpstr>Lifestyle choices: Family fun</vt:lpstr>
      <vt:lpstr>Peaceful activities </vt:lpstr>
      <vt:lpstr>Living the dream(s)</vt:lpstr>
      <vt:lpstr>Howarth, West Yorkshire, May, 2013</vt:lpstr>
      <vt:lpstr>Evacuated Children</vt:lpstr>
      <vt:lpstr>Land Girls: playing with tropes?</vt:lpstr>
      <vt:lpstr>The right side?</vt:lpstr>
      <vt:lpstr>The NIMBY’s</vt:lpstr>
      <vt:lpstr>The wrong visitors? </vt:lpstr>
      <vt:lpstr>    ‘Dambusters celebration 'hijacked by Nazis': Outrage as visitors to WWII remembrance event defy ban on SS uniforms’ Daily Mail 19/5/2013 </vt:lpstr>
      <vt:lpstr>Problems of partisanship in Re-enactment events</vt:lpstr>
      <vt:lpstr>Playing with time and place?</vt:lpstr>
      <vt:lpstr>I’m usually a Viking...</vt:lpstr>
      <vt:lpstr>Ye Olde Merchandise</vt:lpstr>
      <vt:lpstr>PowerPoint Presentation</vt:lpstr>
      <vt:lpstr>PowerPoint Presentation</vt:lpstr>
      <vt:lpstr>A necessary embellishment?</vt:lpstr>
      <vt:lpstr>Playing with gender roles?</vt:lpstr>
      <vt:lpstr>PowerPoint Presentation</vt:lpstr>
      <vt:lpstr>Liberation Day, Jersey 2007</vt:lpstr>
      <vt:lpstr>Manor Lodge: ruin bought to life</vt:lpstr>
      <vt:lpstr>Edutainment versus lifestyle choice</vt:lpstr>
      <vt:lpstr>The Battle of Orgreave: Miner’s strike</vt:lpstr>
      <vt:lpstr>King Richard's head to go on tour </vt:lpstr>
      <vt:lpstr>So….</vt:lpstr>
    </vt:vector>
  </TitlesOfParts>
  <Company/>
  <LinksUpToDate>false</LinksUpToDate>
  <SharedDoc>false</SharedDoc>
  <HyperlinksChanged>false</HyperlinksChanged>
  <AppVersion>14.0000</AppVersion>
  <Template/>
  <Manager/>
</Properties>
</file>

<file path=docProps/core.xml><?xml version="1.0" encoding="utf-8"?>
<coreProperties xmlns="http://schemas.openxmlformats.org/package/2006/metadata/core-properties" xmlns:cp="http://schemas.openxmlformats.org/package/2006/metadata/core-properties" xmlns:dc="http://purl.org/dc/elements/1.1/" xmlns:dcterms="http://purl.org/dc/terms/" xmlns:xsi="http://www.w3.org/2001/XMLSchema-instance">
  <revision>0</revision>
</coreProperties>
</file>