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49" autoAdjust="0"/>
  </p:normalViewPr>
  <p:slideViewPr>
    <p:cSldViewPr showGuides="1">
      <p:cViewPr varScale="1">
        <p:scale>
          <a:sx n="58" d="100"/>
          <a:sy n="58" d="100"/>
        </p:scale>
        <p:origin x="17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DDCEF-1136-4410-B2C3-1BCFF76D460A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A7A2D-761C-455F-95F2-0230B18F19F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90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55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459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224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439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8229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537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686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875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GB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024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28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8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18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92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19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9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178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68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7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fld id="{D2609DA2-4671-4B7E-A106-F45D7BABC231}" type="datetimeFigureOut">
              <a:rPr lang="en-GB" smtClean="0"/>
              <a:pPr/>
              <a:t>05/12/2015</a:t>
            </a:fld>
            <a:endParaRPr lang="en-GB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fld id="{BD36BB88-1A72-4326-B922-3027A6332F6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n.ac.uk/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://www.nice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linicalguidelines.gov.au/" TargetMode="External"/><Relationship Id="rId5" Type="http://schemas.openxmlformats.org/officeDocument/2006/relationships/hyperlink" Target="http://www.guideline.gov/" TargetMode="External"/><Relationship Id="rId4" Type="http://schemas.openxmlformats.org/officeDocument/2006/relationships/hyperlink" Target="http://www.g-i-n.net/gi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Assessment Guidance</a:t>
            </a:r>
            <a:br>
              <a:rPr lang="en-GB" dirty="0" smtClean="0"/>
            </a:br>
            <a:r>
              <a:rPr lang="en-GB" dirty="0" smtClean="0"/>
              <a:t>Coursework &amp; Poster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API 1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247" y="2924944"/>
            <a:ext cx="58258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 Heading</a:t>
            </a:r>
            <a:br>
              <a:rPr lang="en-GB" dirty="0" smtClean="0"/>
            </a:br>
            <a:r>
              <a:rPr lang="en-GB" dirty="0" smtClean="0"/>
              <a:t>Diagnosis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19263"/>
            <a:ext cx="8964488" cy="4411662"/>
          </a:xfrm>
        </p:spPr>
        <p:txBody>
          <a:bodyPr/>
          <a:lstStyle/>
          <a:p>
            <a:r>
              <a:rPr lang="en-GB" b="1" dirty="0" smtClean="0"/>
              <a:t>This is the main body of your work</a:t>
            </a:r>
          </a:p>
          <a:p>
            <a:r>
              <a:rPr lang="en-GB" sz="2800" dirty="0" smtClean="0"/>
              <a:t>Advantages and Disadvantages of relevant imaging modalities / procedures that can be used in the diagnosis of your chosen pathology / condition.</a:t>
            </a:r>
          </a:p>
          <a:p>
            <a:pPr lvl="1"/>
            <a:r>
              <a:rPr lang="en-GB" sz="2400" dirty="0" smtClean="0"/>
              <a:t>Taken from literature (evidence)</a:t>
            </a:r>
          </a:p>
          <a:p>
            <a:pPr lvl="1"/>
            <a:r>
              <a:rPr lang="en-GB" sz="2400" dirty="0" smtClean="0"/>
              <a:t>Has to be referenced</a:t>
            </a:r>
          </a:p>
          <a:p>
            <a:pPr lvl="1"/>
            <a:r>
              <a:rPr lang="en-GB" sz="2400" dirty="0" smtClean="0"/>
              <a:t>Critique the evidence (is this a good or bad source)</a:t>
            </a:r>
          </a:p>
          <a:p>
            <a:pPr lvl="1"/>
            <a:endParaRPr lang="en-GB" sz="2400" dirty="0"/>
          </a:p>
          <a:p>
            <a:pPr marL="344487" lvl="1" indent="0">
              <a:buNone/>
            </a:pPr>
            <a:endParaRPr lang="en-GB" sz="2400" dirty="0" smtClean="0"/>
          </a:p>
          <a:p>
            <a:pPr lvl="1"/>
            <a:r>
              <a:rPr lang="en-GB" sz="2400" dirty="0"/>
              <a:t>? </a:t>
            </a:r>
            <a:r>
              <a:rPr lang="en-GB" sz="2400" dirty="0" smtClean="0"/>
              <a:t>1,600 </a:t>
            </a:r>
            <a:r>
              <a:rPr lang="en-GB" sz="2400" dirty="0" err="1" smtClean="0"/>
              <a:t>wds</a:t>
            </a:r>
            <a:endParaRPr lang="en-GB" sz="2400" dirty="0"/>
          </a:p>
          <a:p>
            <a:pPr lvl="1"/>
            <a:endParaRPr lang="en-GB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5" y="4724012"/>
            <a:ext cx="2233877" cy="213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25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 Headings:</a:t>
            </a:r>
            <a:br>
              <a:rPr lang="en-GB" dirty="0" smtClean="0"/>
            </a:br>
            <a:r>
              <a:rPr lang="en-GB" dirty="0" smtClean="0"/>
              <a:t>Prognosis   Treatment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719263"/>
            <a:ext cx="7882357" cy="4411662"/>
          </a:xfrm>
        </p:spPr>
        <p:txBody>
          <a:bodyPr/>
          <a:lstStyle/>
          <a:p>
            <a:r>
              <a:rPr lang="en-GB" sz="3200" dirty="0">
                <a:ea typeface="+mn-ea"/>
              </a:rPr>
              <a:t>Prognosis</a:t>
            </a:r>
          </a:p>
          <a:p>
            <a:pPr lvl="1"/>
            <a:r>
              <a:rPr lang="en-GB" sz="2400" dirty="0" smtClean="0"/>
              <a:t>A forecast of the course / duration of the condition</a:t>
            </a:r>
          </a:p>
          <a:p>
            <a:pPr lvl="1"/>
            <a:r>
              <a:rPr lang="en-GB" sz="2400" dirty="0" smtClean="0"/>
              <a:t>Based on your research</a:t>
            </a:r>
          </a:p>
          <a:p>
            <a:pPr lvl="1"/>
            <a:r>
              <a:rPr lang="en-GB" sz="2400" dirty="0" smtClean="0"/>
              <a:t>Reference</a:t>
            </a:r>
            <a:br>
              <a:rPr lang="en-GB" sz="2400" dirty="0" smtClean="0"/>
            </a:br>
            <a:endParaRPr lang="en-GB" sz="2400" dirty="0" smtClean="0"/>
          </a:p>
          <a:p>
            <a:pPr lvl="1"/>
            <a:r>
              <a:rPr lang="en-GB" sz="2000" dirty="0" smtClean="0"/>
              <a:t>? 50wds</a:t>
            </a:r>
          </a:p>
          <a:p>
            <a:pPr lvl="1"/>
            <a:endParaRPr lang="en-GB" sz="2400" dirty="0"/>
          </a:p>
          <a:p>
            <a:r>
              <a:rPr lang="en-GB" sz="2800" dirty="0" smtClean="0"/>
              <a:t>Treatment Options</a:t>
            </a:r>
          </a:p>
          <a:p>
            <a:pPr lvl="1"/>
            <a:r>
              <a:rPr lang="en-GB" sz="2400" dirty="0" smtClean="0"/>
              <a:t>Based on research what are the possible treatments available.</a:t>
            </a:r>
          </a:p>
          <a:p>
            <a:pPr marL="638175" lvl="2" indent="-342900">
              <a:buClr>
                <a:schemeClr val="tx2"/>
              </a:buClr>
            </a:pPr>
            <a:r>
              <a:rPr lang="en-GB" sz="1700" dirty="0"/>
              <a:t>? 50wds</a:t>
            </a:r>
          </a:p>
          <a:p>
            <a:endParaRPr lang="en-GB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08920"/>
            <a:ext cx="2466073" cy="179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18821"/>
            <a:ext cx="1939179" cy="1939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764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998" y="1700808"/>
            <a:ext cx="31337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94966"/>
            <a:ext cx="9036496" cy="4574133"/>
          </a:xfrm>
        </p:spPr>
        <p:txBody>
          <a:bodyPr/>
          <a:lstStyle/>
          <a:p>
            <a:r>
              <a:rPr lang="en-GB" dirty="0" smtClean="0"/>
              <a:t>Here you return to your fictitious patient </a:t>
            </a:r>
          </a:p>
          <a:p>
            <a:r>
              <a:rPr lang="en-GB" dirty="0" smtClean="0"/>
              <a:t>Write out what happened to your patient after</a:t>
            </a:r>
            <a:br>
              <a:rPr lang="en-GB" dirty="0" smtClean="0"/>
            </a:br>
            <a:r>
              <a:rPr lang="en-GB" dirty="0" smtClean="0"/>
              <a:t> they were sent for imaging/diagnosis.</a:t>
            </a:r>
          </a:p>
          <a:p>
            <a:pPr lvl="1"/>
            <a:r>
              <a:rPr lang="en-GB" dirty="0" smtClean="0"/>
              <a:t>What procedures did they have</a:t>
            </a:r>
          </a:p>
          <a:p>
            <a:pPr lvl="2"/>
            <a:r>
              <a:rPr lang="en-GB" dirty="0" smtClean="0"/>
              <a:t>Was this pathway chosen because of your particular</a:t>
            </a:r>
            <a:br>
              <a:rPr lang="en-GB" dirty="0" smtClean="0"/>
            </a:br>
            <a:r>
              <a:rPr lang="en-GB" dirty="0" smtClean="0"/>
              <a:t> patients circumstances</a:t>
            </a:r>
          </a:p>
          <a:p>
            <a:pPr lvl="3"/>
            <a:r>
              <a:rPr lang="en-GB" dirty="0" smtClean="0"/>
              <a:t>Age, stage of disease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2"/>
            <a:r>
              <a:rPr lang="en-GB" dirty="0" smtClean="0"/>
              <a:t>Was it because of the practice context</a:t>
            </a:r>
          </a:p>
          <a:p>
            <a:pPr lvl="3"/>
            <a:r>
              <a:rPr lang="en-GB" dirty="0" smtClean="0"/>
              <a:t>Availability/lack of availability of all modalities</a:t>
            </a:r>
          </a:p>
          <a:p>
            <a:r>
              <a:rPr lang="en-GB" dirty="0" smtClean="0"/>
              <a:t>Try to reference this to published</a:t>
            </a:r>
            <a:br>
              <a:rPr lang="en-GB" dirty="0" smtClean="0"/>
            </a:br>
            <a:r>
              <a:rPr lang="en-GB" dirty="0" smtClean="0"/>
              <a:t>patient pathway </a:t>
            </a:r>
            <a:r>
              <a:rPr lang="en-GB" dirty="0" err="1" smtClean="0"/>
              <a:t>guideleines</a:t>
            </a:r>
            <a:r>
              <a:rPr lang="en-GB" dirty="0" smtClean="0"/>
              <a:t>? (SIGN, NICE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r>
              <a:rPr lang="en-GB" sz="2000" dirty="0" smtClean="0"/>
              <a:t>? 800-900wds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Heading</a:t>
            </a:r>
            <a:br>
              <a:rPr lang="en-GB" dirty="0" smtClean="0"/>
            </a:br>
            <a:r>
              <a:rPr lang="en-GB" dirty="0" smtClean="0"/>
              <a:t>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57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places to find 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184576"/>
          </a:xfrm>
        </p:spPr>
        <p:txBody>
          <a:bodyPr/>
          <a:lstStyle/>
          <a:p>
            <a:r>
              <a:rPr lang="en-GB" sz="2400" dirty="0" smtClean="0"/>
              <a:t>NICE – National institute for health &amp; care excellence. (UK/ England)</a:t>
            </a:r>
            <a:endParaRPr lang="en-GB" sz="2400" dirty="0" smtClean="0">
              <a:hlinkClick r:id="rId2"/>
            </a:endParaRPr>
          </a:p>
          <a:p>
            <a:pPr lvl="1"/>
            <a:r>
              <a:rPr lang="en-GB" dirty="0" smtClean="0">
                <a:hlinkClick r:id="rId2"/>
              </a:rPr>
              <a:t>http://www.nice.org.uk/</a:t>
            </a:r>
            <a:endParaRPr lang="en-GB" dirty="0" smtClean="0"/>
          </a:p>
          <a:p>
            <a:r>
              <a:rPr lang="en-GB" sz="2400" dirty="0" smtClean="0"/>
              <a:t>SIGN – Scottish intercollegiate guidelines network (UK / Scotland)</a:t>
            </a:r>
          </a:p>
          <a:p>
            <a:pPr lvl="1"/>
            <a:r>
              <a:rPr lang="en-GB" dirty="0" smtClean="0">
                <a:hlinkClick r:id="rId3"/>
              </a:rPr>
              <a:t>http://www.sign.ac.uk/</a:t>
            </a:r>
            <a:endParaRPr lang="en-GB" dirty="0" smtClean="0"/>
          </a:p>
          <a:p>
            <a:r>
              <a:rPr lang="en-GB" sz="2400" dirty="0" smtClean="0"/>
              <a:t>G-I-N - Guidelines International Network</a:t>
            </a:r>
          </a:p>
          <a:p>
            <a:pPr lvl="1"/>
            <a:r>
              <a:rPr lang="en-GB" dirty="0" smtClean="0">
                <a:hlinkClick r:id="rId4"/>
              </a:rPr>
              <a:t>http://www.g-i-n.net/gin</a:t>
            </a:r>
            <a:endParaRPr lang="en-GB" dirty="0" smtClean="0"/>
          </a:p>
          <a:p>
            <a:r>
              <a:rPr lang="en-GB" sz="2400" dirty="0" smtClean="0"/>
              <a:t>National Guidelines Clearinghouse (US)</a:t>
            </a:r>
          </a:p>
          <a:p>
            <a:pPr lvl="1"/>
            <a:r>
              <a:rPr lang="en-GB" dirty="0" smtClean="0">
                <a:hlinkClick r:id="rId5"/>
              </a:rPr>
              <a:t>http://www.guideline.gov/</a:t>
            </a:r>
            <a:endParaRPr lang="en-GB" dirty="0" smtClean="0"/>
          </a:p>
          <a:p>
            <a:r>
              <a:rPr lang="en-GB" sz="2400" dirty="0" smtClean="0"/>
              <a:t>Clinical Practice Guidelines Portal (Australia)</a:t>
            </a:r>
          </a:p>
          <a:p>
            <a:r>
              <a:rPr lang="en-GB" dirty="0" smtClean="0">
                <a:hlinkClick r:id="rId6"/>
              </a:rPr>
              <a:t>https://www.clinicalguidelines.gov.au/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3645024"/>
            <a:ext cx="3492625" cy="2783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35285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Heading</a:t>
            </a:r>
            <a:br>
              <a:rPr lang="en-GB" dirty="0" smtClean="0"/>
            </a:b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Still the fictitious patient.</a:t>
            </a:r>
          </a:p>
          <a:p>
            <a:r>
              <a:rPr lang="en-GB" dirty="0" smtClean="0"/>
              <a:t>What happened to your patient after diagnosis</a:t>
            </a:r>
          </a:p>
          <a:p>
            <a:pPr lvl="1"/>
            <a:r>
              <a:rPr lang="en-GB" dirty="0" smtClean="0"/>
              <a:t>This should be based on information you have found out from searching literature</a:t>
            </a:r>
          </a:p>
          <a:p>
            <a:pPr lvl="2"/>
            <a:r>
              <a:rPr lang="en-GB" dirty="0" smtClean="0"/>
              <a:t>What would normally happen to a patient that you have described</a:t>
            </a:r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085184"/>
            <a:ext cx="6059701" cy="150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98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show evidence of an understanding of critical thinking, clinical reasoning and evidence based practice, with the focus being on imaging used for diagnosis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12976"/>
            <a:ext cx="1843577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059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Pick a condition / pathology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590057"/>
          </a:xfrm>
        </p:spPr>
        <p:txBody>
          <a:bodyPr/>
          <a:lstStyle/>
          <a:p>
            <a:r>
              <a:rPr lang="en-GB" dirty="0" smtClean="0"/>
              <a:t>Can be from one of these areas</a:t>
            </a:r>
          </a:p>
          <a:p>
            <a:pPr lvl="1"/>
            <a:r>
              <a:rPr lang="en-GB" dirty="0"/>
              <a:t>Cardiovascular system (heart &amp; blood vessels)</a:t>
            </a:r>
          </a:p>
          <a:p>
            <a:pPr lvl="1"/>
            <a:r>
              <a:rPr lang="en-GB" dirty="0"/>
              <a:t>Central nervous system (brain &amp; spinal cord)</a:t>
            </a:r>
          </a:p>
          <a:p>
            <a:pPr lvl="1"/>
            <a:r>
              <a:rPr lang="en-GB" dirty="0"/>
              <a:t>Alimentary (digestive) system </a:t>
            </a:r>
          </a:p>
          <a:p>
            <a:pPr lvl="1"/>
            <a:r>
              <a:rPr lang="en-GB" dirty="0"/>
              <a:t>Urinary system.</a:t>
            </a:r>
          </a:p>
          <a:p>
            <a:pPr lvl="1"/>
            <a:r>
              <a:rPr lang="en-GB" dirty="0"/>
              <a:t>Respiratory system.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The reproductive system</a:t>
            </a:r>
          </a:p>
          <a:p>
            <a:endParaRPr lang="en-GB" dirty="0"/>
          </a:p>
        </p:txBody>
      </p:sp>
      <p:pic>
        <p:nvPicPr>
          <p:cNvPr id="7170" name="Picture 2" descr="http://thekeithyeager.files.wordpress.com/2011/04/9_systems_of_the_human_bod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643532"/>
            <a:ext cx="3238583" cy="321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644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Headings Given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b="1" dirty="0" smtClean="0"/>
              <a:t>Introduction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Background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(</a:t>
            </a:r>
            <a:r>
              <a:rPr lang="en-GB" sz="2000" b="1" dirty="0" smtClean="0"/>
              <a:t>This will be your chosen pathology/condition)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Case</a:t>
            </a:r>
          </a:p>
          <a:p>
            <a:pPr>
              <a:lnSpc>
                <a:spcPct val="150000"/>
              </a:lnSpc>
            </a:pPr>
            <a:r>
              <a:rPr lang="en-GB" b="1" dirty="0" smtClean="0"/>
              <a:t>Conclusion</a:t>
            </a:r>
            <a:endParaRPr lang="en-GB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76" y="1865253"/>
            <a:ext cx="2935538" cy="3868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800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Heading</a:t>
            </a:r>
            <a:br>
              <a:rPr lang="en-GB" dirty="0" smtClean="0"/>
            </a:br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904" y="1719263"/>
            <a:ext cx="5436096" cy="4411662"/>
          </a:xfrm>
        </p:spPr>
        <p:txBody>
          <a:bodyPr/>
          <a:lstStyle/>
          <a:p>
            <a:r>
              <a:rPr lang="en-GB" dirty="0" smtClean="0"/>
              <a:t>Telling the reader what your essay is going to be.</a:t>
            </a:r>
          </a:p>
          <a:p>
            <a:pPr lvl="1"/>
            <a:r>
              <a:rPr lang="en-GB" dirty="0" smtClean="0"/>
              <a:t>“This essay explores the diagnosis of ……. by means of a fictitious case study.”</a:t>
            </a:r>
          </a:p>
          <a:p>
            <a:pPr lvl="2"/>
            <a:r>
              <a:rPr lang="en-GB" dirty="0" smtClean="0"/>
              <a:t>Note you can give a name to your patient here, or say Mrs X or Mr Y</a:t>
            </a:r>
            <a:endParaRPr lang="en-GB" dirty="0"/>
          </a:p>
          <a:p>
            <a:pPr marL="0" indent="0" algn="ctr">
              <a:buNone/>
            </a:pPr>
            <a:r>
              <a:rPr lang="en-GB" b="1" dirty="0" smtClean="0"/>
              <a:t>Other examples?</a:t>
            </a:r>
            <a:br>
              <a:rPr lang="en-GB" b="1" dirty="0" smtClean="0"/>
            </a:br>
            <a:endParaRPr lang="en-GB" b="1" dirty="0" smtClean="0"/>
          </a:p>
          <a:p>
            <a:r>
              <a:rPr lang="en-GB" sz="2400" dirty="0" smtClean="0"/>
              <a:t>Very short (? &lt;50wrds)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849530" cy="319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013176"/>
            <a:ext cx="696094" cy="6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179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Heading</a:t>
            </a:r>
            <a:br>
              <a:rPr lang="en-GB" dirty="0" smtClean="0"/>
            </a:br>
            <a:r>
              <a:rPr lang="en-GB" dirty="0" smtClean="0"/>
              <a:t>Background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824536"/>
          </a:xfrm>
        </p:spPr>
        <p:txBody>
          <a:bodyPr/>
          <a:lstStyle/>
          <a:p>
            <a:r>
              <a:rPr lang="en-GB" dirty="0" smtClean="0"/>
              <a:t>A brief paragraph introducing your patient &amp; giving the start of their journey. </a:t>
            </a:r>
          </a:p>
          <a:p>
            <a:pPr lvl="1"/>
            <a:r>
              <a:rPr lang="en-GB" dirty="0" smtClean="0"/>
              <a:t>Note – this is a made up case using general information that you have found </a:t>
            </a:r>
          </a:p>
          <a:p>
            <a:r>
              <a:rPr lang="en-GB" dirty="0" smtClean="0"/>
              <a:t>Here you would make use of information you have found out about patients suffering from this condition/pathology. i.e. -</a:t>
            </a:r>
          </a:p>
          <a:p>
            <a:pPr lvl="1"/>
            <a:r>
              <a:rPr lang="en-GB" dirty="0" smtClean="0"/>
              <a:t>If it normally affects young men then you would make your patient a young man</a:t>
            </a:r>
          </a:p>
          <a:p>
            <a:pPr lvl="1"/>
            <a:r>
              <a:rPr lang="en-GB" dirty="0" smtClean="0"/>
              <a:t>Make your patient suffer from the symptoms that you have found patients with this condition suffer from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6632"/>
            <a:ext cx="1997447" cy="127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54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br>
              <a:rPr lang="en-GB" dirty="0" smtClean="0"/>
            </a:br>
            <a:r>
              <a:rPr lang="en-GB" dirty="0" smtClean="0"/>
              <a:t>How to start -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“Mrs X or Y (or patients name) has been suffering from………. </a:t>
            </a:r>
            <a:r>
              <a:rPr lang="en-GB" dirty="0"/>
              <a:t>f</a:t>
            </a:r>
            <a:r>
              <a:rPr lang="en-GB" dirty="0" smtClean="0"/>
              <a:t>or ……., this has affected…………. And she has decided to visit her GP (or doctor).  After listening to her / his history the doctor suspects ……… and has sent her for further diagnostic tests / imaging.”</a:t>
            </a:r>
          </a:p>
          <a:p>
            <a:pPr lvl="1"/>
            <a:endParaRPr lang="en-GB" dirty="0"/>
          </a:p>
          <a:p>
            <a:pPr marL="344487" lvl="1" indent="0">
              <a:buNone/>
            </a:pPr>
            <a:r>
              <a:rPr lang="en-GB" b="1" dirty="0" smtClean="0"/>
              <a:t>Other Ideas of relevant information for here?</a:t>
            </a:r>
          </a:p>
          <a:p>
            <a:pPr marL="344487" lvl="1" indent="0">
              <a:buNone/>
            </a:pPr>
            <a:endParaRPr lang="en-GB" b="1" dirty="0"/>
          </a:p>
          <a:p>
            <a:pPr lvl="1"/>
            <a:r>
              <a:rPr lang="en-GB" dirty="0" smtClean="0"/>
              <a:t>? &lt;100 </a:t>
            </a:r>
            <a:r>
              <a:rPr lang="en-GB" dirty="0" err="1" smtClean="0"/>
              <a:t>wds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endParaRPr lang="en-GB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509120"/>
            <a:ext cx="696094" cy="6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856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2238"/>
            <a:ext cx="8208912" cy="1295400"/>
          </a:xfrm>
        </p:spPr>
        <p:txBody>
          <a:bodyPr/>
          <a:lstStyle/>
          <a:p>
            <a:r>
              <a:rPr lang="en-GB" sz="3600" dirty="0" smtClean="0"/>
              <a:t>Heading</a:t>
            </a:r>
            <a:br>
              <a:rPr lang="en-GB" sz="3600" dirty="0" smtClean="0"/>
            </a:br>
            <a:r>
              <a:rPr lang="en-GB" sz="3200" dirty="0" smtClean="0"/>
              <a:t>(Name of your Pathology / Condition)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19263"/>
            <a:ext cx="8784976" cy="4411662"/>
          </a:xfrm>
        </p:spPr>
        <p:txBody>
          <a:bodyPr/>
          <a:lstStyle/>
          <a:p>
            <a:r>
              <a:rPr lang="en-GB" sz="2800" b="1" dirty="0" smtClean="0"/>
              <a:t>This section is not specifically about your patient, it is about the condition</a:t>
            </a:r>
            <a:r>
              <a:rPr lang="en-GB" sz="2800" dirty="0" smtClean="0"/>
              <a:t>.</a:t>
            </a:r>
          </a:p>
          <a:p>
            <a:r>
              <a:rPr lang="en-GB" sz="2800" dirty="0"/>
              <a:t>A</a:t>
            </a:r>
            <a:r>
              <a:rPr lang="en-GB" sz="2800" dirty="0" smtClean="0"/>
              <a:t>ll information in this section should be referenced.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Structure with sub headings: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Aetiology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Diagnosis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Prognosis</a:t>
            </a:r>
          </a:p>
          <a:p>
            <a:pPr lvl="1">
              <a:lnSpc>
                <a:spcPct val="150000"/>
              </a:lnSpc>
            </a:pPr>
            <a:r>
              <a:rPr lang="en-GB" dirty="0" smtClean="0"/>
              <a:t>Treatment options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06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 Heading</a:t>
            </a:r>
            <a:br>
              <a:rPr lang="en-GB" dirty="0" smtClean="0"/>
            </a:br>
            <a:r>
              <a:rPr lang="en-GB" dirty="0" smtClean="0"/>
              <a:t>Aetiology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19263"/>
            <a:ext cx="8964488" cy="4411662"/>
          </a:xfrm>
        </p:spPr>
        <p:txBody>
          <a:bodyPr/>
          <a:lstStyle/>
          <a:p>
            <a:r>
              <a:rPr lang="en-GB" sz="2800" dirty="0" smtClean="0"/>
              <a:t>The Science of the cause of the disease</a:t>
            </a:r>
          </a:p>
          <a:p>
            <a:r>
              <a:rPr lang="en-GB" sz="2800" dirty="0" smtClean="0"/>
              <a:t>Information about your chosen pathology/condition</a:t>
            </a:r>
          </a:p>
          <a:p>
            <a:r>
              <a:rPr lang="en-GB" sz="2800" dirty="0" smtClean="0"/>
              <a:t>This information will be dependant of the condition.</a:t>
            </a:r>
          </a:p>
          <a:p>
            <a:pPr lvl="1"/>
            <a:r>
              <a:rPr lang="en-GB" dirty="0" smtClean="0"/>
              <a:t>Ways in which it is thought to develop</a:t>
            </a:r>
          </a:p>
          <a:p>
            <a:pPr lvl="1"/>
            <a:r>
              <a:rPr lang="en-GB" dirty="0" smtClean="0"/>
              <a:t>Possible causes</a:t>
            </a:r>
          </a:p>
          <a:p>
            <a:pPr lvl="1"/>
            <a:r>
              <a:rPr lang="en-GB" dirty="0" smtClean="0"/>
              <a:t>Symptoms</a:t>
            </a:r>
          </a:p>
          <a:p>
            <a:pPr lvl="1"/>
            <a:r>
              <a:rPr lang="en-GB" dirty="0" smtClean="0"/>
              <a:t>How many people it affects</a:t>
            </a:r>
          </a:p>
          <a:p>
            <a:pPr marL="344487" lvl="1" indent="0" algn="ctr">
              <a:buNone/>
            </a:pPr>
            <a:r>
              <a:rPr lang="en-GB" b="1" dirty="0"/>
              <a:t>Other Ideas of relevant information for here?</a:t>
            </a:r>
          </a:p>
          <a:p>
            <a:pPr lvl="1"/>
            <a:endParaRPr lang="en-GB" dirty="0" smtClean="0"/>
          </a:p>
          <a:p>
            <a:pPr lvl="1"/>
            <a:r>
              <a:rPr lang="en-GB" dirty="0"/>
              <a:t>? </a:t>
            </a:r>
            <a:r>
              <a:rPr lang="en-GB" dirty="0" smtClean="0"/>
              <a:t>100 - 200 </a:t>
            </a:r>
            <a:r>
              <a:rPr lang="en-GB" dirty="0" err="1"/>
              <a:t>wds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84984"/>
            <a:ext cx="1763688" cy="17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913" y="5081539"/>
            <a:ext cx="696094" cy="6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8683289"/>
      </p:ext>
    </p:extLst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1">
      <a:dk1>
        <a:srgbClr val="000000"/>
      </a:dk1>
      <a:lt1>
        <a:srgbClr val="FFFFCC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E2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1">
        <a:dk1>
          <a:srgbClr val="000000"/>
        </a:dk1>
        <a:lt1>
          <a:srgbClr val="FFFFCC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E2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PPEA3 Gen Points Tri B</Template>
  <TotalTime>1312</TotalTime>
  <Words>575</Words>
  <Application>Microsoft Office PowerPoint</Application>
  <PresentationFormat>عرض على الشاشة (3:4)‏</PresentationFormat>
  <Paragraphs>101</Paragraphs>
  <Slides>14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Network</vt:lpstr>
      <vt:lpstr>Assessment Guidance Coursework &amp; Poster</vt:lpstr>
      <vt:lpstr>Aim</vt:lpstr>
      <vt:lpstr>Pick a condition / pathology</vt:lpstr>
      <vt:lpstr>Use Headings Given</vt:lpstr>
      <vt:lpstr>Heading Introduction</vt:lpstr>
      <vt:lpstr>Heading Background </vt:lpstr>
      <vt:lpstr>Background How to start - examples</vt:lpstr>
      <vt:lpstr>Heading (Name of your Pathology / Condition)</vt:lpstr>
      <vt:lpstr>Sub Heading Aetiology</vt:lpstr>
      <vt:lpstr>Sub Heading Diagnosis</vt:lpstr>
      <vt:lpstr>Sub Headings: Prognosis   Treatment Options</vt:lpstr>
      <vt:lpstr>Heading Case</vt:lpstr>
      <vt:lpstr>Some places to find Guidelines</vt:lpstr>
      <vt:lpstr>Heading 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Thinking</dc:title>
  <dc:creator>NIMMOACER</dc:creator>
  <cp:lastModifiedBy>Yousef</cp:lastModifiedBy>
  <cp:revision>94</cp:revision>
  <dcterms:created xsi:type="dcterms:W3CDTF">2014-09-24T14:22:10Z</dcterms:created>
  <dcterms:modified xsi:type="dcterms:W3CDTF">2015-12-05T19:11:21Z</dcterms:modified>
</cp:coreProperties>
</file>