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9"/>
  </p:handoutMasterIdLst>
  <p:sldIdLst>
    <p:sldId id="258" r:id="rId3"/>
    <p:sldId id="262" r:id="rId4"/>
    <p:sldId id="266" r:id="rId5"/>
    <p:sldId id="263" r:id="rId6"/>
    <p:sldId id="265" r:id="rId7"/>
    <p:sldId id="259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1BB0007-8FC6-48C1-AFA5-980B91181A00}" type="datetimeFigureOut">
              <a:rPr lang="en-US" smtClean="0"/>
              <a:t>12/2/16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73B0DF9-092F-40A1-B869-AB556DD43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66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DB51CB-9EF3-4E1E-A7EC-34A0DA03648F}" type="datetime1">
              <a:rPr lang="en-US" smtClean="0"/>
              <a:pPr/>
              <a:t>12/2/16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 smtClean="0">
                <a:solidFill>
                  <a:srgbClr val="2DA2BF">
                    <a:tint val="20000"/>
                  </a:srgbClr>
                </a:solidFill>
              </a:rPr>
              <a:t>Spohn  IABE 2015</a:t>
            </a:r>
            <a:endParaRPr lang="en-US" dirty="0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BE259B-359E-4BB4-ACFC-C453D2D3B0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48870-6F15-40E8-B48A-DE33F0362463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9ECED-7EB0-4694-BA38-54149AE17F3D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E259B-359E-4BB4-ACFC-C453D2D3B08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DB51CB-9EF3-4E1E-A7EC-34A0DA03648F}" type="datetime1">
              <a:rPr lang="en-US" smtClean="0"/>
              <a:pPr/>
              <a:t>12/2/16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 smtClean="0">
                <a:solidFill>
                  <a:srgbClr val="2DA2BF">
                    <a:tint val="20000"/>
                  </a:srgbClr>
                </a:solidFill>
              </a:rPr>
              <a:t>Spohn  IABE 2015</a:t>
            </a:r>
            <a:endParaRPr lang="en-US" dirty="0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BE259B-359E-4BB4-ACFC-C453D2D3B0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8E95D-5C59-4657-B15C-724ABAEC15EE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6533A-0503-42B7-BD00-066AEE4ACFFA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7A66D-E392-489B-AE02-42004D3496FC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D1AD0F-CCA6-493D-8F02-E53ED7B093ED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6A7B3-C084-4118-B50F-BE62EFE48CF4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6D244-73C7-4358-B668-94070FB120CE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3A10B3-92E7-4124-86B0-D7966CA85F5F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8E95D-5C59-4657-B15C-724ABAEC15EE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DF66E1-EA9B-4171-9685-45E4F92F31C4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48870-6F15-40E8-B48A-DE33F0362463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9ECED-7EB0-4694-BA38-54149AE17F3D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BE259B-359E-4BB4-ACFC-C453D2D3B08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6533A-0503-42B7-BD00-066AEE4ACFFA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7A66D-E392-489B-AE02-42004D3496FC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D1AD0F-CCA6-493D-8F02-E53ED7B093ED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76A7B3-C084-4118-B50F-BE62EFE48CF4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6D244-73C7-4358-B668-94070FB120CE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3A10B3-92E7-4124-86B0-D7966CA85F5F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DF66E1-EA9B-4171-9685-45E4F92F31C4}" type="datetime1">
              <a:rPr lang="en-US" smtClean="0">
                <a:solidFill>
                  <a:prstClr val="white"/>
                </a:solidFill>
              </a:rPr>
              <a:pPr/>
              <a:t>12/2/16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>
                <a:solidFill>
                  <a:prstClr val="white"/>
                </a:solidFill>
              </a:rPr>
              <a:t>Spohn  IABE 2015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719BDD-23F4-47D7-A169-83A2546FCF6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F25F42-8361-4B18-A41F-822E97BDF0F3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F25F42-8361-4B18-A41F-822E97BDF0F3}" type="datetime1">
              <a:rPr lang="en-US" smtClean="0">
                <a:solidFill>
                  <a:prstClr val="black"/>
                </a:solidFill>
              </a:rPr>
              <a:pPr/>
              <a:t>12/2/16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>
                <a:solidFill>
                  <a:prstClr val="black"/>
                </a:solidFill>
              </a:rPr>
              <a:t>Spohn  IABE 2015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dp.net/en-US/Pages/HomePage.asp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dp.net/en-US/Pages/HomePage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038600"/>
            <a:ext cx="4953000" cy="17526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Assignment 10</a:t>
            </a:r>
          </a:p>
          <a:p>
            <a:pPr algn="ctr"/>
            <a:r>
              <a:rPr lang="en-US" sz="2400" dirty="0" smtClean="0"/>
              <a:t>Assessment of Environmental Component of ESG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525963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Assess the environmental component of your 2 </a:t>
            </a:r>
          </a:p>
          <a:p>
            <a:pPr marL="393192" lvl="1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Companies: </a:t>
            </a:r>
            <a:r>
              <a:rPr lang="en-US" b="1" dirty="0"/>
              <a:t>Two Company are: BMW Group and CNH industrial N.V </a:t>
            </a:r>
            <a:endParaRPr lang="en-US" dirty="0"/>
          </a:p>
          <a:p>
            <a:pPr marL="393192" lvl="1" indent="0"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1088136" lvl="2" indent="-457200">
              <a:buClr>
                <a:srgbClr val="DA1F28"/>
              </a:buClr>
              <a:buAutoNum type="arabicPeriod"/>
            </a:pPr>
            <a:r>
              <a:rPr lang="en-US" dirty="0" smtClean="0">
                <a:solidFill>
                  <a:prstClr val="black"/>
                </a:solidFill>
              </a:rPr>
              <a:t>Evaluate Environmental Disclosure (Sustainability/CSR reports</a:t>
            </a:r>
          </a:p>
          <a:p>
            <a:pPr marL="1371600" lvl="3" indent="-457200">
              <a:buClr>
                <a:srgbClr val="DA1F28"/>
              </a:buClr>
              <a:buFont typeface="+mj-lt"/>
              <a:buAutoNum type="alphaUcPeriod"/>
            </a:pPr>
            <a:r>
              <a:rPr lang="en-US" dirty="0" smtClean="0">
                <a:solidFill>
                  <a:prstClr val="black"/>
                </a:solidFill>
              </a:rPr>
              <a:t>Evaluate ESG Aggregate Disclosure</a:t>
            </a:r>
          </a:p>
          <a:p>
            <a:pPr marL="1371600" lvl="3" indent="-457200">
              <a:buClr>
                <a:srgbClr val="DA1F28"/>
              </a:buClr>
              <a:buFont typeface="+mj-lt"/>
              <a:buAutoNum type="alphaUcPeriod"/>
            </a:pPr>
            <a:r>
              <a:rPr lang="en-US" dirty="0" smtClean="0">
                <a:solidFill>
                  <a:prstClr val="black"/>
                </a:solidFill>
              </a:rPr>
              <a:t>Environmental Component</a:t>
            </a:r>
          </a:p>
          <a:p>
            <a:pPr marL="1088136" lvl="2" indent="-457200">
              <a:buClr>
                <a:srgbClr val="DA1F28"/>
              </a:buClr>
              <a:buAutoNum type="arabicPeriod"/>
            </a:pPr>
            <a:endParaRPr lang="en-US" dirty="0" smtClean="0">
              <a:solidFill>
                <a:prstClr val="black"/>
              </a:solidFill>
            </a:endParaRPr>
          </a:p>
          <a:p>
            <a:pPr marL="1088136" lvl="2" indent="-457200">
              <a:buClr>
                <a:srgbClr val="DA1F28"/>
              </a:buClr>
              <a:buAutoNum type="arabicPeriod"/>
            </a:pPr>
            <a:r>
              <a:rPr lang="en-US" dirty="0" smtClean="0">
                <a:solidFill>
                  <a:prstClr val="black"/>
                </a:solidFill>
              </a:rPr>
              <a:t>Evaluate position in Carbon Disclosure Project (CDP)</a:t>
            </a:r>
          </a:p>
          <a:p>
            <a:pPr marL="1371600" lvl="3" indent="-457200">
              <a:buClr>
                <a:srgbClr val="DA1F28"/>
              </a:buClr>
              <a:buFont typeface="+mj-lt"/>
              <a:buAutoNum type="alphaUcPeriod"/>
            </a:pPr>
            <a:r>
              <a:rPr lang="en-US" dirty="0" smtClean="0">
                <a:solidFill>
                  <a:prstClr val="black"/>
                </a:solidFill>
              </a:rPr>
              <a:t>Evaluate CDP Position</a:t>
            </a:r>
          </a:p>
          <a:p>
            <a:pPr marL="1371600" lvl="3" indent="-457200">
              <a:buClr>
                <a:srgbClr val="DA1F28"/>
              </a:buClr>
              <a:buFont typeface="+mj-lt"/>
              <a:buAutoNum type="alphaUcPeriod"/>
            </a:pPr>
            <a:r>
              <a:rPr lang="en-US" dirty="0" smtClean="0">
                <a:solidFill>
                  <a:prstClr val="black"/>
                </a:solidFill>
              </a:rPr>
              <a:t>Evaluate CDP Climate &amp; CDP Water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Evaluate Environmental Component of ESG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1A. Evaluate ESG Aggregate Disclosure</a:t>
            </a:r>
            <a:endParaRPr lang="en-US" sz="32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304801" y="762001"/>
          <a:ext cx="8305799" cy="5682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6672"/>
                <a:gridCol w="2056674"/>
                <a:gridCol w="1344750"/>
                <a:gridCol w="1502954"/>
                <a:gridCol w="1344749"/>
              </a:tblGrid>
              <a:tr h="33291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Topic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Factor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Strong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Medium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Weak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01366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Compliance</a:t>
                      </a:r>
                    </a:p>
                    <a:p>
                      <a:pPr algn="ctr"/>
                      <a:r>
                        <a:rPr lang="en-US" baseline="0" dirty="0" smtClean="0"/>
                        <a:t>&amp; </a:t>
                      </a:r>
                    </a:p>
                    <a:p>
                      <a:pPr algn="ctr"/>
                      <a:r>
                        <a:rPr lang="en-US" dirty="0" smtClean="0"/>
                        <a:t>Resources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Exchange</a:t>
                      </a:r>
                      <a:r>
                        <a:rPr lang="en-US" baseline="0" dirty="0" smtClean="0"/>
                        <a:t>s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Listed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162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MNE/</a:t>
                      </a:r>
                    </a:p>
                    <a:p>
                      <a:r>
                        <a:rPr lang="en-US" dirty="0" smtClean="0"/>
                        <a:t>Large Cap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Mid-cap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Small-cap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145980">
                <a:tc rowSpan="3"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Quality of </a:t>
                      </a:r>
                    </a:p>
                    <a:p>
                      <a:pPr algn="ctr"/>
                      <a:r>
                        <a:rPr lang="en-US" baseline="0" dirty="0" smtClean="0"/>
                        <a:t>Information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Disclosure</a:t>
                      </a:r>
                    </a:p>
                    <a:p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Integrated</a:t>
                      </a:r>
                    </a:p>
                    <a:p>
                      <a:r>
                        <a:rPr lang="en-US" dirty="0" smtClean="0"/>
                        <a:t>or</a:t>
                      </a:r>
                    </a:p>
                    <a:p>
                      <a:r>
                        <a:rPr lang="en-US" dirty="0" smtClean="0"/>
                        <a:t>Separate</a:t>
                      </a:r>
                    </a:p>
                    <a:p>
                      <a:r>
                        <a:rPr lang="en-US" dirty="0" smtClean="0"/>
                        <a:t>GRI</a:t>
                      </a:r>
                      <a:r>
                        <a:rPr lang="en-US" baseline="0" dirty="0" smtClean="0"/>
                        <a:t> 4.0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3.1 or 3.0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&lt;3.0 </a:t>
                      </a:r>
                    </a:p>
                    <a:p>
                      <a:r>
                        <a:rPr lang="en-US" dirty="0" smtClean="0"/>
                        <a:t>or none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32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GRI Ratings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</a:p>
                    <a:p>
                      <a:r>
                        <a:rPr lang="en-US" dirty="0" smtClean="0"/>
                        <a:t>As and B+s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 </a:t>
                      </a:r>
                    </a:p>
                    <a:p>
                      <a:r>
                        <a:rPr lang="en-US" dirty="0" smtClean="0"/>
                        <a:t>Bs and 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rating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162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Assurance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Externally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Checked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82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Major Positive Related Events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Example:</a:t>
                      </a:r>
                      <a:r>
                        <a:rPr lang="en-US" baseline="0" dirty="0" smtClean="0"/>
                        <a:t> added as a member of a sustainability index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2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Major Negative Related Events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Example: recent discoveries of</a:t>
                      </a:r>
                      <a:r>
                        <a:rPr lang="en-US" baseline="0" dirty="0" smtClean="0"/>
                        <a:t> corruption in supply chain activity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752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List Key </a:t>
            </a:r>
            <a:r>
              <a:rPr lang="en-US" dirty="0" smtClean="0">
                <a:solidFill>
                  <a:srgbClr val="FF0000"/>
                </a:solidFill>
              </a:rPr>
              <a:t>Environmental Aspects &amp; Indicators</a:t>
            </a:r>
          </a:p>
          <a:p>
            <a:pPr lvl="1"/>
            <a:r>
              <a:rPr lang="en-US" dirty="0" smtClean="0"/>
              <a:t>From the sustainability (CSR) reports of the 2 companies</a:t>
            </a:r>
          </a:p>
          <a:p>
            <a:pPr lvl="3">
              <a:buClr>
                <a:srgbClr val="DA1F28"/>
              </a:buClr>
            </a:pPr>
            <a:r>
              <a:rPr lang="en-US" dirty="0">
                <a:solidFill>
                  <a:prstClr val="black"/>
                </a:solidFill>
              </a:rPr>
              <a:t>Examine completeness of Environmental section of GRI index</a:t>
            </a:r>
          </a:p>
          <a:p>
            <a:pPr lvl="3">
              <a:buClr>
                <a:srgbClr val="DA1F28"/>
              </a:buClr>
            </a:pPr>
            <a:r>
              <a:rPr lang="en-US" dirty="0">
                <a:solidFill>
                  <a:prstClr val="black"/>
                </a:solidFill>
              </a:rPr>
              <a:t>Examine actual Environmental data reported and summarize performance</a:t>
            </a:r>
          </a:p>
          <a:p>
            <a:pPr lvl="1"/>
            <a:endParaRPr lang="en-US" dirty="0" smtClean="0"/>
          </a:p>
          <a:p>
            <a:pPr lvl="1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1B. Evaluate Environmental Disclosure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0472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Access external score by CDP of each of 2 companies</a:t>
            </a:r>
          </a:p>
          <a:p>
            <a:pPr marL="109728" indent="0">
              <a:buNone/>
            </a:pPr>
            <a:r>
              <a:rPr lang="en-US" dirty="0"/>
              <a:t> </a:t>
            </a:r>
            <a:r>
              <a:rPr lang="en-US" sz="2000" u="sng" dirty="0" smtClean="0">
                <a:hlinkClick r:id="rId2"/>
              </a:rPr>
              <a:t>https</a:t>
            </a:r>
            <a:r>
              <a:rPr lang="en-US" sz="2000" u="sng" dirty="0">
                <a:hlinkClick r:id="rId2"/>
              </a:rPr>
              <a:t>://</a:t>
            </a:r>
            <a:r>
              <a:rPr lang="en-US" sz="2000" u="sng" dirty="0" smtClean="0">
                <a:hlinkClick r:id="rId2"/>
              </a:rPr>
              <a:t>www.cdp.net/en-US/Pages/HomePage.aspx</a:t>
            </a:r>
            <a:endParaRPr lang="en-US" sz="2000" u="sng" dirty="0" smtClean="0"/>
          </a:p>
          <a:p>
            <a:r>
              <a:rPr lang="en-US" sz="2000" dirty="0" smtClean="0"/>
              <a:t>Go to “Data &amp; Insights”</a:t>
            </a:r>
          </a:p>
          <a:p>
            <a:pPr lvl="1"/>
            <a:r>
              <a:rPr lang="en-US" sz="1600" dirty="0" smtClean="0"/>
              <a:t>Select “Open Data Portal”</a:t>
            </a:r>
          </a:p>
          <a:p>
            <a:pPr lvl="1"/>
            <a:r>
              <a:rPr lang="en-US" sz="1600" dirty="0" smtClean="0"/>
              <a:t>Scroll down to Box titled “CDP Scores”</a:t>
            </a:r>
          </a:p>
          <a:p>
            <a:pPr lvl="1"/>
            <a:r>
              <a:rPr lang="en-US" sz="1600" dirty="0" smtClean="0"/>
              <a:t>Open the database titled “Global 500 Emissions response Status 2013”</a:t>
            </a:r>
          </a:p>
          <a:p>
            <a:pPr lvl="1"/>
            <a:r>
              <a:rPr lang="en-US" sz="1600" dirty="0" smtClean="0"/>
              <a:t>Scroll to right of company name for column labeled “Disclosure Score.”</a:t>
            </a:r>
          </a:p>
          <a:p>
            <a:pPr lvl="1"/>
            <a:endParaRPr lang="en-US" sz="1600" dirty="0"/>
          </a:p>
          <a:p>
            <a:pPr lvl="1"/>
            <a:r>
              <a:rPr lang="en-US" sz="1600" dirty="0" smtClean="0"/>
              <a:t>Are your companies included? Yes/no</a:t>
            </a:r>
          </a:p>
          <a:p>
            <a:pPr lvl="1"/>
            <a:r>
              <a:rPr lang="en-US" sz="1600" dirty="0" smtClean="0"/>
              <a:t>If yes, what is the score of each company?</a:t>
            </a:r>
          </a:p>
          <a:p>
            <a:pPr lvl="1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2. Evaluate CDP Position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79275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525963"/>
          </a:xfrm>
        </p:spPr>
        <p:txBody>
          <a:bodyPr/>
          <a:lstStyle/>
          <a:p>
            <a:r>
              <a:rPr lang="en-US" dirty="0" smtClean="0"/>
              <a:t>Check Reports by CDP &amp; A </a:t>
            </a:r>
            <a:r>
              <a:rPr lang="en-US" smtClean="0"/>
              <a:t>Listers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 </a:t>
            </a:r>
            <a:r>
              <a:rPr lang="en-US" sz="2000" u="sng" dirty="0" smtClean="0">
                <a:hlinkClick r:id="rId2"/>
              </a:rPr>
              <a:t>https</a:t>
            </a:r>
            <a:r>
              <a:rPr lang="en-US" sz="2000" u="sng" dirty="0">
                <a:hlinkClick r:id="rId2"/>
              </a:rPr>
              <a:t>://</a:t>
            </a:r>
            <a:r>
              <a:rPr lang="en-US" sz="2000" u="sng" dirty="0" smtClean="0">
                <a:hlinkClick r:id="rId2"/>
              </a:rPr>
              <a:t>www.cdp.net/en-US/Pages/HomePage.aspx</a:t>
            </a:r>
            <a:endParaRPr lang="en-US" sz="2000" u="sng" dirty="0" smtClean="0"/>
          </a:p>
          <a:p>
            <a:r>
              <a:rPr lang="en-US" sz="2000" dirty="0" smtClean="0"/>
              <a:t>Go to “Data &amp; Insights</a:t>
            </a:r>
          </a:p>
          <a:p>
            <a:pPr lvl="1"/>
            <a:r>
              <a:rPr lang="en-US" sz="1600" dirty="0" smtClean="0"/>
              <a:t>Select “Research”</a:t>
            </a:r>
          </a:p>
          <a:p>
            <a:pPr lvl="1"/>
            <a:r>
              <a:rPr lang="en-US" sz="1600" dirty="0" smtClean="0"/>
              <a:t>Go down to bottom of page and select 2015 Climate A list</a:t>
            </a:r>
          </a:p>
          <a:p>
            <a:pPr lvl="2"/>
            <a:r>
              <a:rPr lang="en-US" sz="1400" dirty="0" smtClean="0"/>
              <a:t>Are your companies on the A List? Yes/no </a:t>
            </a:r>
          </a:p>
          <a:p>
            <a:pPr lvl="2"/>
            <a:endParaRPr lang="en-US" sz="1400" dirty="0" smtClean="0"/>
          </a:p>
          <a:p>
            <a:pPr lvl="1"/>
            <a:r>
              <a:rPr lang="en-US" sz="1600" dirty="0"/>
              <a:t>Go down </a:t>
            </a:r>
            <a:r>
              <a:rPr lang="en-US" sz="1600" dirty="0" smtClean="0"/>
              <a:t>to bottom of page and </a:t>
            </a:r>
            <a:r>
              <a:rPr lang="en-US" sz="1600" dirty="0"/>
              <a:t>select </a:t>
            </a:r>
            <a:r>
              <a:rPr lang="en-US" sz="1600" dirty="0" smtClean="0"/>
              <a:t>2015 Water </a:t>
            </a:r>
            <a:r>
              <a:rPr lang="en-US" sz="1600" dirty="0"/>
              <a:t>A list</a:t>
            </a:r>
          </a:p>
          <a:p>
            <a:pPr lvl="2"/>
            <a:r>
              <a:rPr lang="en-US" sz="1400" dirty="0" smtClean="0"/>
              <a:t>Are your companies </a:t>
            </a:r>
            <a:r>
              <a:rPr lang="en-US" sz="1400" dirty="0"/>
              <a:t>on </a:t>
            </a:r>
            <a:r>
              <a:rPr lang="en-US" sz="1400" dirty="0" smtClean="0"/>
              <a:t>the A </a:t>
            </a:r>
            <a:r>
              <a:rPr lang="en-US" sz="1400" dirty="0"/>
              <a:t>List? Yes/no </a:t>
            </a:r>
          </a:p>
          <a:p>
            <a:pPr lvl="1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19BDD-23F4-47D7-A169-83A2546FCF6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Evaluate Position </a:t>
            </a:r>
            <a:r>
              <a:rPr lang="en-US" sz="3200"/>
              <a:t>in </a:t>
            </a:r>
            <a:r>
              <a:rPr lang="en-US" sz="3200" smtClean="0"/>
              <a:t>CDP</a:t>
            </a:r>
            <a:br>
              <a:rPr lang="en-US" sz="3200" smtClean="0"/>
            </a:br>
            <a:r>
              <a:rPr lang="en-US" sz="3200" smtClean="0"/>
              <a:t> </a:t>
            </a:r>
            <a:r>
              <a:rPr lang="en-US" sz="3200" dirty="0" smtClean="0"/>
              <a:t>(Climate </a:t>
            </a:r>
            <a:r>
              <a:rPr lang="en-US" sz="3200" smtClean="0"/>
              <a:t>&amp; Water)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226</Words>
  <Application>Microsoft Macintosh PowerPoint</Application>
  <PresentationFormat>On-screen Show (4:3)</PresentationFormat>
  <Paragraphs>85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Concourse</vt:lpstr>
      <vt:lpstr>1_Concourse</vt:lpstr>
      <vt:lpstr>PowerPoint Presentation</vt:lpstr>
      <vt:lpstr>Evaluate Environmental Component of ESG</vt:lpstr>
      <vt:lpstr>1A. Evaluate ESG Aggregate Disclosure</vt:lpstr>
      <vt:lpstr>1B. Evaluate Environmental Disclosure</vt:lpstr>
      <vt:lpstr>2. Evaluate CDP Position</vt:lpstr>
      <vt:lpstr>2. Evaluate Position in CDP  (Climate &amp; Water)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Assignment  9-10-11</dc:title>
  <dc:creator>Karen Spohn</dc:creator>
  <cp:lastModifiedBy>Basu  Niroula</cp:lastModifiedBy>
  <cp:revision>48</cp:revision>
  <cp:lastPrinted>2015-11-20T16:20:51Z</cp:lastPrinted>
  <dcterms:created xsi:type="dcterms:W3CDTF">2015-11-20T11:57:06Z</dcterms:created>
  <dcterms:modified xsi:type="dcterms:W3CDTF">2016-12-02T15:48:11Z</dcterms:modified>
</cp:coreProperties>
</file>