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56" r:id="rId2"/>
    <p:sldId id="260"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808" autoAdjust="0"/>
  </p:normalViewPr>
  <p:slideViewPr>
    <p:cSldViewPr>
      <p:cViewPr>
        <p:scale>
          <a:sx n="100" d="100"/>
          <a:sy n="100" d="100"/>
        </p:scale>
        <p:origin x="-194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AA843A-5AC9-4CA4-8C82-3A9D5EB4BD04}" type="datetimeFigureOut">
              <a:rPr lang="en-US" smtClean="0"/>
              <a:t>11/3/2016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696BE9-6BAA-4241-BF57-669FDF362E93}" type="slidenum">
              <a:rPr lang="en-US" smtClean="0"/>
              <a:t>‹#›</a:t>
            </a:fld>
            <a:endParaRPr lang="en-US"/>
          </a:p>
        </p:txBody>
      </p:sp>
    </p:spTree>
    <p:extLst>
      <p:ext uri="{BB962C8B-B14F-4D97-AF65-F5344CB8AC3E}">
        <p14:creationId xmlns:p14="http://schemas.microsoft.com/office/powerpoint/2010/main" val="1840199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 financial report involves the record of business financial activities to ascertain the financial position of the organization. In this report, it will indicate the financial performance of four companies: Savola, Halwani Brothers Company, Almarai and Sadafco. Ratio analysis will be utilized to summarize the information in the income statement and balance sheet of the four companies. With the use of ratio analysis, it indicates the financial performance of the company in a brief way.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2</a:t>
            </a:fld>
            <a:endParaRPr lang="en-US"/>
          </a:p>
        </p:txBody>
      </p:sp>
    </p:spTree>
    <p:extLst>
      <p:ext uri="{BB962C8B-B14F-4D97-AF65-F5344CB8AC3E}">
        <p14:creationId xmlns:p14="http://schemas.microsoft.com/office/powerpoint/2010/main" val="3568822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Using the income statement,  </a:t>
            </a:r>
          </a:p>
          <a:p>
            <a:r>
              <a:rPr lang="en-US" sz="1200" b="1" kern="1200" dirty="0" smtClean="0">
                <a:solidFill>
                  <a:schemeClr val="tx1"/>
                </a:solidFill>
                <a:effectLst/>
                <a:latin typeface="+mn-lt"/>
                <a:ea typeface="+mn-ea"/>
                <a:cs typeface="+mn-cs"/>
              </a:rPr>
              <a:t>The profit margin for the nine-month period for Almarai in 2015 was;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Net income/revenue</a:t>
            </a:r>
          </a:p>
          <a:p>
            <a:r>
              <a:rPr lang="en-US" sz="1200" kern="1200" dirty="0" smtClean="0">
                <a:solidFill>
                  <a:schemeClr val="tx1"/>
                </a:solidFill>
                <a:effectLst/>
                <a:latin typeface="+mn-lt"/>
                <a:ea typeface="+mn-ea"/>
                <a:cs typeface="+mn-cs"/>
              </a:rPr>
              <a:t>1,916/13,795= 13.89%</a:t>
            </a:r>
          </a:p>
          <a:p>
            <a:r>
              <a:rPr lang="en-US" sz="1200" b="1" kern="1200" dirty="0" smtClean="0">
                <a:solidFill>
                  <a:schemeClr val="tx1"/>
                </a:solidFill>
                <a:effectLst/>
                <a:latin typeface="+mn-lt"/>
                <a:ea typeface="+mn-ea"/>
                <a:cs typeface="+mn-cs"/>
              </a:rPr>
              <a:t>For 2016</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profit margin for the nine-month period for Almarai is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1,925/15,158= 12.70%</a:t>
            </a:r>
          </a:p>
          <a:p>
            <a:r>
              <a:rPr lang="en-US" sz="1200" kern="1200" dirty="0" smtClean="0">
                <a:solidFill>
                  <a:schemeClr val="tx1"/>
                </a:solidFill>
                <a:effectLst/>
                <a:latin typeface="+mn-lt"/>
                <a:ea typeface="+mn-ea"/>
                <a:cs typeface="+mn-cs"/>
              </a:rPr>
              <a:t>Using balance sheet, </a:t>
            </a:r>
          </a:p>
          <a:p>
            <a:r>
              <a:rPr lang="en-US" sz="1200" b="1" kern="1200" dirty="0" smtClean="0">
                <a:solidFill>
                  <a:schemeClr val="tx1"/>
                </a:solidFill>
                <a:effectLst/>
                <a:latin typeface="+mn-lt"/>
                <a:ea typeface="+mn-ea"/>
                <a:cs typeface="+mn-cs"/>
              </a:rPr>
              <a:t>For 2015, the current ratio for the nine-month period was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1,383/9,344=0.15</a:t>
            </a:r>
          </a:p>
          <a:p>
            <a:r>
              <a:rPr lang="en-US" sz="1200" b="1" kern="1200" dirty="0" smtClean="0">
                <a:solidFill>
                  <a:schemeClr val="tx1"/>
                </a:solidFill>
                <a:effectLst/>
                <a:latin typeface="+mn-lt"/>
                <a:ea typeface="+mn-ea"/>
                <a:cs typeface="+mn-cs"/>
              </a:rPr>
              <a:t>For 2016, the current ratio for the nine-month period was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1,458/10,619=0.13</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11</a:t>
            </a:fld>
            <a:endParaRPr lang="en-US"/>
          </a:p>
        </p:txBody>
      </p:sp>
    </p:spTree>
    <p:extLst>
      <p:ext uri="{BB962C8B-B14F-4D97-AF65-F5344CB8AC3E}">
        <p14:creationId xmlns:p14="http://schemas.microsoft.com/office/powerpoint/2010/main" val="35511381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Sadafco is a leader in the UHT long life milk in Saudi Arabia. The company is also involved in the manufacture of tomato paste, ice cream, snacks as well as drinks. The company’s mission is to develop, produce and market a wide variety of nutritious food propositions for consumers of all age groups. This is what helps in the achievement of shareholder wealth maximization.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12</a:t>
            </a:fld>
            <a:endParaRPr lang="en-US"/>
          </a:p>
        </p:txBody>
      </p:sp>
    </p:spTree>
    <p:extLst>
      <p:ext uri="{BB962C8B-B14F-4D97-AF65-F5344CB8AC3E}">
        <p14:creationId xmlns:p14="http://schemas.microsoft.com/office/powerpoint/2010/main" val="604730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Using the income statement, </a:t>
            </a:r>
          </a:p>
          <a:p>
            <a:r>
              <a:rPr lang="en-US" sz="1200" b="1" kern="1200" dirty="0" smtClean="0">
                <a:solidFill>
                  <a:schemeClr val="tx1"/>
                </a:solidFill>
                <a:effectLst/>
                <a:latin typeface="+mn-lt"/>
                <a:ea typeface="+mn-ea"/>
                <a:cs typeface="+mn-cs"/>
              </a:rPr>
              <a:t>The profit margin for the nine-month period for Sadafco in 2015 was;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Net income/revenue</a:t>
            </a:r>
          </a:p>
          <a:p>
            <a:r>
              <a:rPr lang="en-US" sz="1200" kern="1200" dirty="0" smtClean="0">
                <a:solidFill>
                  <a:schemeClr val="tx1"/>
                </a:solidFill>
                <a:effectLst/>
                <a:latin typeface="+mn-lt"/>
                <a:ea typeface="+mn-ea"/>
                <a:cs typeface="+mn-cs"/>
              </a:rPr>
              <a:t>68.13/496.12= 13.73%</a:t>
            </a:r>
          </a:p>
          <a:p>
            <a:r>
              <a:rPr lang="en-US" sz="1200" b="1" kern="1200" dirty="0" smtClean="0">
                <a:solidFill>
                  <a:schemeClr val="tx1"/>
                </a:solidFill>
                <a:effectLst/>
                <a:latin typeface="+mn-lt"/>
                <a:ea typeface="+mn-ea"/>
                <a:cs typeface="+mn-cs"/>
              </a:rPr>
              <a:t>For 2016</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profit margin for the nine-month period for Sadafco is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73.29/462.13= 15.86% </a:t>
            </a:r>
          </a:p>
          <a:p>
            <a:r>
              <a:rPr lang="en-US" sz="1200" kern="1200" dirty="0" smtClean="0">
                <a:solidFill>
                  <a:schemeClr val="tx1"/>
                </a:solidFill>
                <a:effectLst/>
                <a:latin typeface="+mn-lt"/>
                <a:ea typeface="+mn-ea"/>
                <a:cs typeface="+mn-cs"/>
              </a:rPr>
              <a:t>Using balance sheet, </a:t>
            </a:r>
          </a:p>
          <a:p>
            <a:r>
              <a:rPr lang="en-US" sz="1200" b="1" kern="1200" dirty="0" smtClean="0">
                <a:solidFill>
                  <a:schemeClr val="tx1"/>
                </a:solidFill>
                <a:effectLst/>
                <a:latin typeface="+mn-lt"/>
                <a:ea typeface="+mn-ea"/>
                <a:cs typeface="+mn-cs"/>
              </a:rPr>
              <a:t>For 2015, the current ratio for the nine-month period was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794.99/267.56=2.97</a:t>
            </a:r>
          </a:p>
          <a:p>
            <a:r>
              <a:rPr lang="en-US" sz="1200" b="1" kern="1200" dirty="0" smtClean="0">
                <a:solidFill>
                  <a:schemeClr val="tx1"/>
                </a:solidFill>
                <a:effectLst/>
                <a:latin typeface="+mn-lt"/>
                <a:ea typeface="+mn-ea"/>
                <a:cs typeface="+mn-cs"/>
              </a:rPr>
              <a:t>For 2016, the current ratio for the nine-month period was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900.98/254.92= 3.53</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13</a:t>
            </a:fld>
            <a:endParaRPr lang="en-US"/>
          </a:p>
        </p:txBody>
      </p:sp>
    </p:spTree>
    <p:extLst>
      <p:ext uri="{BB962C8B-B14F-4D97-AF65-F5344CB8AC3E}">
        <p14:creationId xmlns:p14="http://schemas.microsoft.com/office/powerpoint/2010/main" val="29460545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table above shows the comparison of both the profit margins and the current ratio for the four companies for the nine month period</a:t>
            </a:r>
            <a:r>
              <a:rPr lang="en-US" baseline="0" dirty="0" smtClean="0"/>
              <a:t> for 2015.</a:t>
            </a:r>
            <a:endParaRPr lang="en-US" dirty="0" smtClean="0"/>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14</a:t>
            </a:fld>
            <a:endParaRPr lang="en-US"/>
          </a:p>
        </p:txBody>
      </p:sp>
    </p:spTree>
    <p:extLst>
      <p:ext uri="{BB962C8B-B14F-4D97-AF65-F5344CB8AC3E}">
        <p14:creationId xmlns:p14="http://schemas.microsoft.com/office/powerpoint/2010/main" val="33419300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Using the above ratios for the four</a:t>
            </a:r>
            <a:r>
              <a:rPr lang="en-US" sz="1200" kern="1200" baseline="0" dirty="0" smtClean="0">
                <a:solidFill>
                  <a:schemeClr val="tx1"/>
                </a:solidFill>
                <a:effectLst/>
                <a:latin typeface="+mn-lt"/>
                <a:ea typeface="+mn-ea"/>
                <a:cs typeface="+mn-cs"/>
              </a:rPr>
              <a:t> companies for 2016 </a:t>
            </a:r>
            <a:r>
              <a:rPr lang="en-US" sz="1200" kern="1200" dirty="0" smtClean="0">
                <a:solidFill>
                  <a:schemeClr val="tx1"/>
                </a:solidFill>
                <a:effectLst/>
                <a:latin typeface="+mn-lt"/>
                <a:ea typeface="+mn-ea"/>
                <a:cs typeface="+mn-cs"/>
              </a:rPr>
              <a:t>to compare the financial performance; Sadafco has the highest profit margin followed by Almarai, Halwani Bris and finally Savola. On the other hand, with the use of current ratio, Sadafco is leading with 3.53 followed by Halwani Bros, Savola and Almarai. </a:t>
            </a:r>
          </a:p>
          <a:p>
            <a:endParaRPr lang="en-US" dirty="0"/>
          </a:p>
        </p:txBody>
      </p:sp>
      <p:sp>
        <p:nvSpPr>
          <p:cNvPr id="4" name="Slide Number Placeholder 3"/>
          <p:cNvSpPr>
            <a:spLocks noGrp="1"/>
          </p:cNvSpPr>
          <p:nvPr>
            <p:ph type="sldNum" sz="quarter" idx="10"/>
          </p:nvPr>
        </p:nvSpPr>
        <p:spPr/>
        <p:txBody>
          <a:bodyPr/>
          <a:lstStyle/>
          <a:p>
            <a:fld id="{F7696BE9-6BAA-4241-BF57-669FDF362E93}" type="slidenum">
              <a:rPr lang="en-US" smtClean="0"/>
              <a:t>15</a:t>
            </a:fld>
            <a:endParaRPr lang="en-US"/>
          </a:p>
        </p:txBody>
      </p:sp>
    </p:spTree>
    <p:extLst>
      <p:ext uri="{BB962C8B-B14F-4D97-AF65-F5344CB8AC3E}">
        <p14:creationId xmlns:p14="http://schemas.microsoft.com/office/powerpoint/2010/main" val="2396756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Savola is a company that is a leader in strategic investment. It is a holding group for the food and retail sectors in the Middle East, North Africa and Turkey region. The company has a diverse-portfolio consisting of both managed and non-managed assets. Savola operates in almost 498 grocery stores and is involved in the production of household staples that are supplied in around 30 countries. </a:t>
            </a:r>
          </a:p>
          <a:p>
            <a:r>
              <a:rPr lang="en-US" sz="1200" kern="1200" dirty="0" smtClean="0">
                <a:solidFill>
                  <a:schemeClr val="tx1"/>
                </a:solidFill>
                <a:effectLst/>
                <a:latin typeface="+mn-lt"/>
                <a:ea typeface="+mn-ea"/>
                <a:cs typeface="+mn-cs"/>
              </a:rPr>
              <a:t>To compare the financial performance of Savola with other companies, the profit margin ratio will be utilized: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3</a:t>
            </a:fld>
            <a:endParaRPr lang="en-US"/>
          </a:p>
        </p:txBody>
      </p:sp>
    </p:spTree>
    <p:extLst>
      <p:ext uri="{BB962C8B-B14F-4D97-AF65-F5344CB8AC3E}">
        <p14:creationId xmlns:p14="http://schemas.microsoft.com/office/powerpoint/2010/main" val="2157301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To compare the financial performance of Savola with other companies, the profit margin ratio will be utilized: </a:t>
            </a:r>
          </a:p>
          <a:p>
            <a:r>
              <a:rPr lang="en-US" sz="1200" kern="1200" dirty="0" smtClean="0">
                <a:solidFill>
                  <a:schemeClr val="tx1"/>
                </a:solidFill>
                <a:effectLst/>
                <a:latin typeface="+mn-lt"/>
                <a:ea typeface="+mn-ea"/>
                <a:cs typeface="+mn-cs"/>
              </a:rPr>
              <a:t>Profit margin= Net income/revenue</a:t>
            </a:r>
          </a:p>
          <a:p>
            <a:r>
              <a:rPr lang="en-US" sz="1200" b="1" kern="1200" dirty="0" smtClean="0">
                <a:solidFill>
                  <a:schemeClr val="tx1"/>
                </a:solidFill>
                <a:effectLst/>
                <a:latin typeface="+mn-lt"/>
                <a:ea typeface="+mn-ea"/>
                <a:cs typeface="+mn-cs"/>
              </a:rPr>
              <a:t>2015 results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For the first quarter of 2015- January- March</a:t>
            </a:r>
          </a:p>
          <a:p>
            <a:r>
              <a:rPr lang="en-US" sz="1200" kern="1200" dirty="0" smtClean="0">
                <a:solidFill>
                  <a:schemeClr val="tx1"/>
                </a:solidFill>
                <a:effectLst/>
                <a:latin typeface="+mn-lt"/>
                <a:ea typeface="+mn-ea"/>
                <a:cs typeface="+mn-cs"/>
              </a:rPr>
              <a:t>The net income was 468,628 while the revenue was 6,223,714</a:t>
            </a:r>
          </a:p>
          <a:p>
            <a:r>
              <a:rPr lang="en-US" sz="1200" kern="1200" dirty="0" smtClean="0">
                <a:solidFill>
                  <a:schemeClr val="tx1"/>
                </a:solidFill>
                <a:effectLst/>
                <a:latin typeface="+mn-lt"/>
                <a:ea typeface="+mn-ea"/>
                <a:cs typeface="+mn-cs"/>
              </a:rPr>
              <a:t>The profit margin, therefore, 468,628/6,223,714 =7.53%</a:t>
            </a:r>
          </a:p>
          <a:p>
            <a:r>
              <a:rPr lang="en-US" sz="1200" kern="1200" dirty="0" smtClean="0">
                <a:solidFill>
                  <a:schemeClr val="tx1"/>
                </a:solidFill>
                <a:effectLst/>
                <a:latin typeface="+mn-lt"/>
                <a:ea typeface="+mn-ea"/>
                <a:cs typeface="+mn-cs"/>
              </a:rPr>
              <a:t>For the second quarter of 2015- April- June</a:t>
            </a:r>
          </a:p>
          <a:p>
            <a:r>
              <a:rPr lang="en-US" sz="1200" kern="1200" dirty="0" smtClean="0">
                <a:solidFill>
                  <a:schemeClr val="tx1"/>
                </a:solidFill>
                <a:effectLst/>
                <a:latin typeface="+mn-lt"/>
                <a:ea typeface="+mn-ea"/>
                <a:cs typeface="+mn-cs"/>
              </a:rPr>
              <a:t>The net income was 456,702 while the revenue was 7,036,491</a:t>
            </a:r>
          </a:p>
          <a:p>
            <a:r>
              <a:rPr lang="en-US" sz="1200" kern="1200" dirty="0" smtClean="0">
                <a:solidFill>
                  <a:schemeClr val="tx1"/>
                </a:solidFill>
                <a:effectLst/>
                <a:latin typeface="+mn-lt"/>
                <a:ea typeface="+mn-ea"/>
                <a:cs typeface="+mn-cs"/>
              </a:rPr>
              <a:t>The profit margin, therefore, 456,702/7,036,491= 6.49%</a:t>
            </a:r>
          </a:p>
          <a:p>
            <a:r>
              <a:rPr lang="en-US" sz="1200" kern="1200" dirty="0" smtClean="0">
                <a:solidFill>
                  <a:schemeClr val="tx1"/>
                </a:solidFill>
                <a:effectLst/>
                <a:latin typeface="+mn-lt"/>
                <a:ea typeface="+mn-ea"/>
                <a:cs typeface="+mn-cs"/>
              </a:rPr>
              <a:t>For the third quarter of 2015, July-September</a:t>
            </a:r>
          </a:p>
          <a:p>
            <a:r>
              <a:rPr lang="en-US" sz="1200" kern="1200" dirty="0" smtClean="0">
                <a:solidFill>
                  <a:schemeClr val="tx1"/>
                </a:solidFill>
                <a:effectLst/>
                <a:latin typeface="+mn-lt"/>
                <a:ea typeface="+mn-ea"/>
                <a:cs typeface="+mn-cs"/>
              </a:rPr>
              <a:t>The net income was 391,551 while the revenue was 5,603,561</a:t>
            </a:r>
          </a:p>
          <a:p>
            <a:r>
              <a:rPr lang="en-US" sz="1200" kern="1200" dirty="0" smtClean="0">
                <a:solidFill>
                  <a:schemeClr val="tx1"/>
                </a:solidFill>
                <a:effectLst/>
                <a:latin typeface="+mn-lt"/>
                <a:ea typeface="+mn-ea"/>
                <a:cs typeface="+mn-cs"/>
              </a:rPr>
              <a:t>The profit margin, therefore, 391,551/5,603,561= 6.99%</a:t>
            </a:r>
          </a:p>
          <a:p>
            <a:r>
              <a:rPr lang="en-US" sz="1200" b="1" kern="1200" dirty="0" smtClean="0">
                <a:solidFill>
                  <a:schemeClr val="tx1"/>
                </a:solidFill>
                <a:effectLst/>
                <a:latin typeface="+mn-lt"/>
                <a:ea typeface="+mn-ea"/>
                <a:cs typeface="+mn-cs"/>
              </a:rPr>
              <a:t>For the nine-months period;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Profit margin= net income/revenue</a:t>
            </a:r>
          </a:p>
          <a:p>
            <a:r>
              <a:rPr lang="en-US" sz="1200" kern="1200" dirty="0" smtClean="0">
                <a:solidFill>
                  <a:schemeClr val="tx1"/>
                </a:solidFill>
                <a:effectLst/>
                <a:latin typeface="+mn-lt"/>
                <a:ea typeface="+mn-ea"/>
                <a:cs typeface="+mn-cs"/>
              </a:rPr>
              <a:t>1,316,887/18,863,766= 6.98%</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4</a:t>
            </a:fld>
            <a:endParaRPr lang="en-US"/>
          </a:p>
        </p:txBody>
      </p:sp>
    </p:spTree>
    <p:extLst>
      <p:ext uri="{BB962C8B-B14F-4D97-AF65-F5344CB8AC3E}">
        <p14:creationId xmlns:p14="http://schemas.microsoft.com/office/powerpoint/2010/main" val="642167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2016 results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For the first quarter of 2016- January- March</a:t>
            </a:r>
          </a:p>
          <a:p>
            <a:r>
              <a:rPr lang="en-US" sz="1200" kern="1200" dirty="0" smtClean="0">
                <a:solidFill>
                  <a:schemeClr val="tx1"/>
                </a:solidFill>
                <a:effectLst/>
                <a:latin typeface="+mn-lt"/>
                <a:ea typeface="+mn-ea"/>
                <a:cs typeface="+mn-cs"/>
              </a:rPr>
              <a:t>The net income was 57,444 while the revenue was 6,023,171</a:t>
            </a:r>
          </a:p>
          <a:p>
            <a:r>
              <a:rPr lang="en-US" sz="1200" kern="1200" dirty="0" smtClean="0">
                <a:solidFill>
                  <a:schemeClr val="tx1"/>
                </a:solidFill>
                <a:effectLst/>
                <a:latin typeface="+mn-lt"/>
                <a:ea typeface="+mn-ea"/>
                <a:cs typeface="+mn-cs"/>
              </a:rPr>
              <a:t>The profit margin, therefore, 57,444/6,023,171= 0.95%</a:t>
            </a:r>
          </a:p>
          <a:p>
            <a:r>
              <a:rPr lang="en-US" sz="1200" kern="1200" dirty="0" smtClean="0">
                <a:solidFill>
                  <a:schemeClr val="tx1"/>
                </a:solidFill>
                <a:effectLst/>
                <a:latin typeface="+mn-lt"/>
                <a:ea typeface="+mn-ea"/>
                <a:cs typeface="+mn-cs"/>
              </a:rPr>
              <a:t>For the second quarter of 2016- April- June</a:t>
            </a:r>
          </a:p>
          <a:p>
            <a:r>
              <a:rPr lang="en-US" sz="1200" kern="1200" dirty="0" smtClean="0">
                <a:solidFill>
                  <a:schemeClr val="tx1"/>
                </a:solidFill>
                <a:effectLst/>
                <a:latin typeface="+mn-lt"/>
                <a:ea typeface="+mn-ea"/>
                <a:cs typeface="+mn-cs"/>
              </a:rPr>
              <a:t>The net income was 230,328 while the revenue was 6,890,056</a:t>
            </a:r>
          </a:p>
          <a:p>
            <a:r>
              <a:rPr lang="en-US" sz="1200" kern="1200" dirty="0" smtClean="0">
                <a:solidFill>
                  <a:schemeClr val="tx1"/>
                </a:solidFill>
                <a:effectLst/>
                <a:latin typeface="+mn-lt"/>
                <a:ea typeface="+mn-ea"/>
                <a:cs typeface="+mn-cs"/>
              </a:rPr>
              <a:t>The profit margin, therefore, 230,328 /6,890,056= 3.34%</a:t>
            </a:r>
          </a:p>
          <a:p>
            <a:r>
              <a:rPr lang="en-US" sz="1200" kern="1200" dirty="0" smtClean="0">
                <a:solidFill>
                  <a:schemeClr val="tx1"/>
                </a:solidFill>
                <a:effectLst/>
                <a:latin typeface="+mn-lt"/>
                <a:ea typeface="+mn-ea"/>
                <a:cs typeface="+mn-cs"/>
              </a:rPr>
              <a:t>For the third quarter of 2016, July-September</a:t>
            </a:r>
          </a:p>
          <a:p>
            <a:r>
              <a:rPr lang="en-US" sz="1200" kern="1200" dirty="0" smtClean="0">
                <a:solidFill>
                  <a:schemeClr val="tx1"/>
                </a:solidFill>
                <a:effectLst/>
                <a:latin typeface="+mn-lt"/>
                <a:ea typeface="+mn-ea"/>
                <a:cs typeface="+mn-cs"/>
              </a:rPr>
              <a:t>The net income was 391,551 while the revenue was 5,603,561</a:t>
            </a:r>
          </a:p>
          <a:p>
            <a:r>
              <a:rPr lang="en-US" sz="1200" kern="1200" dirty="0" smtClean="0">
                <a:solidFill>
                  <a:schemeClr val="tx1"/>
                </a:solidFill>
                <a:effectLst/>
                <a:latin typeface="+mn-lt"/>
                <a:ea typeface="+mn-ea"/>
                <a:cs typeface="+mn-cs"/>
              </a:rPr>
              <a:t>The profit margin, therefore, 179,723/5,846,582= 3.07%</a:t>
            </a:r>
          </a:p>
          <a:p>
            <a:r>
              <a:rPr lang="en-US" sz="1200" b="1" kern="1200" dirty="0" smtClean="0">
                <a:solidFill>
                  <a:schemeClr val="tx1"/>
                </a:solidFill>
                <a:effectLst/>
                <a:latin typeface="+mn-lt"/>
                <a:ea typeface="+mn-ea"/>
                <a:cs typeface="+mn-cs"/>
              </a:rPr>
              <a:t>For the nine-months period;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Profit margin= net income/revenue</a:t>
            </a:r>
          </a:p>
          <a:p>
            <a:r>
              <a:rPr lang="en-US" sz="1200" kern="1200" dirty="0" smtClean="0">
                <a:solidFill>
                  <a:schemeClr val="tx1"/>
                </a:solidFill>
                <a:effectLst/>
                <a:latin typeface="+mn-lt"/>
                <a:ea typeface="+mn-ea"/>
                <a:cs typeface="+mn-cs"/>
              </a:rPr>
              <a:t>467,397/18,759,809= 2.49%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5</a:t>
            </a:fld>
            <a:endParaRPr lang="en-US"/>
          </a:p>
        </p:txBody>
      </p:sp>
    </p:spTree>
    <p:extLst>
      <p:ext uri="{BB962C8B-B14F-4D97-AF65-F5344CB8AC3E}">
        <p14:creationId xmlns:p14="http://schemas.microsoft.com/office/powerpoint/2010/main" val="2910038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Using the balance sheet, the financial performance will be summarized by the use of current ratio</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Current ratio= current assets/current liabilities</a:t>
            </a:r>
          </a:p>
          <a:p>
            <a:r>
              <a:rPr lang="en-US" sz="1200" b="1" kern="1200" dirty="0" smtClean="0">
                <a:solidFill>
                  <a:schemeClr val="tx1"/>
                </a:solidFill>
                <a:effectLst/>
                <a:latin typeface="+mn-lt"/>
                <a:ea typeface="+mn-ea"/>
                <a:cs typeface="+mn-cs"/>
              </a:rPr>
              <a:t>For 2015, the current ratio for the nine-month period was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9,666,971/10,477,412= 0.92</a:t>
            </a:r>
          </a:p>
          <a:p>
            <a:r>
              <a:rPr lang="en-US" sz="1200" b="1" kern="1200" dirty="0" smtClean="0">
                <a:solidFill>
                  <a:schemeClr val="tx1"/>
                </a:solidFill>
                <a:effectLst/>
                <a:latin typeface="+mn-lt"/>
                <a:ea typeface="+mn-ea"/>
                <a:cs typeface="+mn-cs"/>
              </a:rPr>
              <a:t>For 2016, the current ratio for the nine-month period was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8,989,188/11,333,952=0.79</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6</a:t>
            </a:fld>
            <a:endParaRPr lang="en-US"/>
          </a:p>
        </p:txBody>
      </p:sp>
    </p:spTree>
    <p:extLst>
      <p:ext uri="{BB962C8B-B14F-4D97-AF65-F5344CB8AC3E}">
        <p14:creationId xmlns:p14="http://schemas.microsoft.com/office/powerpoint/2010/main" val="17226649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Halwani Brothers Company is the pioneer in food production industry. It is headquartered in the Kingdom of Saudi Arabia and has operations in Egypt. The company increased its operations from straightforward selling to comprehensive marketing and distribution. This resulted in an increase in profitability. As well, products improved in quality and packaging.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7</a:t>
            </a:fld>
            <a:endParaRPr lang="en-US"/>
          </a:p>
        </p:txBody>
      </p:sp>
    </p:spTree>
    <p:extLst>
      <p:ext uri="{BB962C8B-B14F-4D97-AF65-F5344CB8AC3E}">
        <p14:creationId xmlns:p14="http://schemas.microsoft.com/office/powerpoint/2010/main" val="6393400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Using the income statement, </a:t>
            </a:r>
          </a:p>
          <a:p>
            <a:r>
              <a:rPr lang="en-US" sz="1200" b="1" kern="1200" dirty="0" smtClean="0">
                <a:solidFill>
                  <a:schemeClr val="tx1"/>
                </a:solidFill>
                <a:effectLst/>
                <a:latin typeface="+mn-lt"/>
                <a:ea typeface="+mn-ea"/>
                <a:cs typeface="+mn-cs"/>
              </a:rPr>
              <a:t>The profit margin for the nine-month period for Halwani Brothers Company in 2015 was;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Net income/revenue</a:t>
            </a:r>
          </a:p>
          <a:p>
            <a:r>
              <a:rPr lang="en-US" sz="1200" kern="1200" dirty="0" smtClean="0">
                <a:solidFill>
                  <a:schemeClr val="tx1"/>
                </a:solidFill>
                <a:effectLst/>
                <a:latin typeface="+mn-lt"/>
                <a:ea typeface="+mn-ea"/>
                <a:cs typeface="+mn-cs"/>
              </a:rPr>
              <a:t>135/1,135= 11.89%</a:t>
            </a:r>
          </a:p>
          <a:p>
            <a:r>
              <a:rPr lang="en-US" sz="1200" b="1" kern="1200" dirty="0" smtClean="0">
                <a:solidFill>
                  <a:schemeClr val="tx1"/>
                </a:solidFill>
                <a:effectLst/>
                <a:latin typeface="+mn-lt"/>
                <a:ea typeface="+mn-ea"/>
                <a:cs typeface="+mn-cs"/>
              </a:rPr>
              <a:t>For 2016</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profit margin for the nine-month period for Halwani Brothers Company is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159/1,257= 12.65%</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8</a:t>
            </a:fld>
            <a:endParaRPr lang="en-US"/>
          </a:p>
        </p:txBody>
      </p:sp>
    </p:spTree>
    <p:extLst>
      <p:ext uri="{BB962C8B-B14F-4D97-AF65-F5344CB8AC3E}">
        <p14:creationId xmlns:p14="http://schemas.microsoft.com/office/powerpoint/2010/main" val="37652915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Using balance sheet, </a:t>
            </a:r>
          </a:p>
          <a:p>
            <a:r>
              <a:rPr lang="en-US" sz="1200" b="1" kern="1200" dirty="0" smtClean="0">
                <a:solidFill>
                  <a:schemeClr val="tx1"/>
                </a:solidFill>
                <a:effectLst/>
                <a:latin typeface="+mn-lt"/>
                <a:ea typeface="+mn-ea"/>
                <a:cs typeface="+mn-cs"/>
              </a:rPr>
              <a:t>For 2015, the current ratio for the nine-month period was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627/216=2.90</a:t>
            </a:r>
          </a:p>
          <a:p>
            <a:r>
              <a:rPr lang="en-US" sz="1200" b="1" kern="1200" dirty="0" smtClean="0">
                <a:solidFill>
                  <a:schemeClr val="tx1"/>
                </a:solidFill>
                <a:effectLst/>
                <a:latin typeface="+mn-lt"/>
                <a:ea typeface="+mn-ea"/>
                <a:cs typeface="+mn-cs"/>
              </a:rPr>
              <a:t>For 2016, the current ratio for the nine-month period was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718/240=2.99</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9</a:t>
            </a:fld>
            <a:endParaRPr lang="en-US"/>
          </a:p>
        </p:txBody>
      </p:sp>
    </p:spTree>
    <p:extLst>
      <p:ext uri="{BB962C8B-B14F-4D97-AF65-F5344CB8AC3E}">
        <p14:creationId xmlns:p14="http://schemas.microsoft.com/office/powerpoint/2010/main" val="39607010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Almarai is involved in the production of Irish agri-foods. It offers foods and beverages that consist of both fresh and long-life dairy products, fresh yoghurt, desserts, cheese and natural juices. The competitive advantage of the company has been enhanced by the management’s commitment to recruiting professionals who add value for the organization.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696BE9-6BAA-4241-BF57-669FDF362E93}" type="slidenum">
              <a:rPr lang="en-US" smtClean="0"/>
              <a:t>10</a:t>
            </a:fld>
            <a:endParaRPr lang="en-US"/>
          </a:p>
        </p:txBody>
      </p:sp>
    </p:spTree>
    <p:extLst>
      <p:ext uri="{BB962C8B-B14F-4D97-AF65-F5344CB8AC3E}">
        <p14:creationId xmlns:p14="http://schemas.microsoft.com/office/powerpoint/2010/main" val="4169615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41C64910-39CB-4048-9ABC-B94D961E8CCD}" type="datetimeFigureOut">
              <a:rPr lang="en-US" smtClean="0"/>
              <a:t>11/3/2016</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9D673904-3B12-4500-8D13-F05B84FB1A32}"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C64910-39CB-4048-9ABC-B94D961E8CCD}" type="datetimeFigureOut">
              <a:rPr lang="en-US" smtClean="0"/>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73904-3B12-4500-8D13-F05B84FB1A3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C64910-39CB-4048-9ABC-B94D961E8CCD}" type="datetimeFigureOut">
              <a:rPr lang="en-US" smtClean="0"/>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73904-3B12-4500-8D13-F05B84FB1A3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1C64910-39CB-4048-9ABC-B94D961E8CCD}" type="datetimeFigureOut">
              <a:rPr lang="en-US" smtClean="0"/>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73904-3B12-4500-8D13-F05B84FB1A3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C64910-39CB-4048-9ABC-B94D961E8CCD}" type="datetimeFigureOut">
              <a:rPr lang="en-US" smtClean="0"/>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673904-3B12-4500-8D13-F05B84FB1A3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41C64910-39CB-4048-9ABC-B94D961E8CCD}" type="datetimeFigureOut">
              <a:rPr lang="en-US" smtClean="0"/>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673904-3B12-4500-8D13-F05B84FB1A32}"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1C64910-39CB-4048-9ABC-B94D961E8CCD}" type="datetimeFigureOut">
              <a:rPr lang="en-US" smtClean="0"/>
              <a:t>11/3/2016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673904-3B12-4500-8D13-F05B84FB1A3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C64910-39CB-4048-9ABC-B94D961E8CCD}" type="datetimeFigureOut">
              <a:rPr lang="en-US" smtClean="0"/>
              <a:t>11/3/2016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673904-3B12-4500-8D13-F05B84FB1A3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C64910-39CB-4048-9ABC-B94D961E8CCD}" type="datetimeFigureOut">
              <a:rPr lang="en-US" smtClean="0"/>
              <a:t>11/3/2016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673904-3B12-4500-8D13-F05B84FB1A3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41C64910-39CB-4048-9ABC-B94D961E8CCD}" type="datetimeFigureOut">
              <a:rPr lang="en-US" smtClean="0"/>
              <a:t>11/3/2016</a:t>
            </a:fld>
            <a:endParaRPr lang="en-US"/>
          </a:p>
        </p:txBody>
      </p:sp>
      <p:sp>
        <p:nvSpPr>
          <p:cNvPr id="7" name="Slide Number Placeholder 6"/>
          <p:cNvSpPr>
            <a:spLocks noGrp="1"/>
          </p:cNvSpPr>
          <p:nvPr>
            <p:ph type="sldNum" sz="quarter" idx="12"/>
          </p:nvPr>
        </p:nvSpPr>
        <p:spPr/>
        <p:txBody>
          <a:bodyPr/>
          <a:lstStyle/>
          <a:p>
            <a:fld id="{9D673904-3B12-4500-8D13-F05B84FB1A32}"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C64910-39CB-4048-9ABC-B94D961E8CCD}" type="datetimeFigureOut">
              <a:rPr lang="en-US" smtClean="0"/>
              <a:t>11/3/2016</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9D673904-3B12-4500-8D13-F05B84FB1A3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41C64910-39CB-4048-9ABC-B94D961E8CCD}" type="datetimeFigureOut">
              <a:rPr lang="en-US" smtClean="0"/>
              <a:t>11/3/2016</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9D673904-3B12-4500-8D13-F05B84FB1A3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halwani.com.sa/ksa-eng/" TargetMode="External"/><Relationship Id="rId2" Type="http://schemas.openxmlformats.org/officeDocument/2006/relationships/hyperlink" Target="https://www.almarai.com/en/" TargetMode="External"/><Relationship Id="rId1" Type="http://schemas.openxmlformats.org/officeDocument/2006/relationships/slideLayout" Target="../slideLayouts/slideLayout2.xml"/><Relationship Id="rId5" Type="http://schemas.openxmlformats.org/officeDocument/2006/relationships/hyperlink" Target="http://sadafco.com/" TargetMode="External"/><Relationship Id="rId4" Type="http://schemas.openxmlformats.org/officeDocument/2006/relationships/hyperlink" Target="https://www.savola.com/e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0" y="2286000"/>
            <a:ext cx="3657599" cy="2124636"/>
          </a:xfrm>
        </p:spPr>
        <p:txBody>
          <a:bodyPr>
            <a:noAutofit/>
          </a:bodyPr>
          <a:lstStyle/>
          <a:p>
            <a:r>
              <a:rPr lang="en-US" dirty="0" smtClean="0">
                <a:latin typeface="Times New Roman" pitchFamily="18" charset="0"/>
                <a:cs typeface="Times New Roman" pitchFamily="18" charset="0"/>
              </a:rPr>
              <a:t>Financial report</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4572001" y="4410636"/>
            <a:ext cx="3657599" cy="1837764"/>
          </a:xfrm>
        </p:spPr>
        <p:txBody>
          <a:bodyPr>
            <a:normAutofit/>
          </a:bodyPr>
          <a:lstStyle/>
          <a:p>
            <a:r>
              <a:rPr lang="en-US" dirty="0" smtClean="0"/>
              <a:t>Student’s Name</a:t>
            </a:r>
          </a:p>
          <a:p>
            <a:r>
              <a:rPr lang="en-US" dirty="0" smtClean="0"/>
              <a:t>Professor’s Name</a:t>
            </a:r>
          </a:p>
          <a:p>
            <a:r>
              <a:rPr lang="en-US" dirty="0" smtClean="0"/>
              <a:t>Course Title</a:t>
            </a:r>
          </a:p>
          <a:p>
            <a:r>
              <a:rPr lang="en-US" dirty="0" smtClean="0"/>
              <a:t>Date   </a:t>
            </a:r>
            <a:endParaRPr lang="en-US" dirty="0"/>
          </a:p>
        </p:txBody>
      </p:sp>
    </p:spTree>
    <p:extLst>
      <p:ext uri="{BB962C8B-B14F-4D97-AF65-F5344CB8AC3E}">
        <p14:creationId xmlns:p14="http://schemas.microsoft.com/office/powerpoint/2010/main" val="29480271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382434" cy="838200"/>
          </a:xfrm>
        </p:spPr>
        <p:txBody>
          <a:bodyPr>
            <a:normAutofit/>
          </a:bodyPr>
          <a:lstStyle/>
          <a:p>
            <a:r>
              <a:rPr lang="en-US" dirty="0"/>
              <a:t>Almarai</a:t>
            </a:r>
          </a:p>
        </p:txBody>
      </p:sp>
      <p:sp>
        <p:nvSpPr>
          <p:cNvPr id="3" name="Content Placeholder 2"/>
          <p:cNvSpPr>
            <a:spLocks noGrp="1"/>
          </p:cNvSpPr>
          <p:nvPr>
            <p:ph idx="1"/>
          </p:nvPr>
        </p:nvSpPr>
        <p:spPr>
          <a:xfrm>
            <a:off x="457200" y="1905000"/>
            <a:ext cx="8229600" cy="4572000"/>
          </a:xfrm>
        </p:spPr>
        <p:txBody>
          <a:bodyPr>
            <a:normAutofit/>
          </a:bodyPr>
          <a:lstStyle/>
          <a:p>
            <a:r>
              <a:rPr lang="en-US" dirty="0"/>
              <a:t>Almarai is involved in the production of Irish </a:t>
            </a:r>
            <a:r>
              <a:rPr lang="en-US" dirty="0" smtClean="0"/>
              <a:t>agri-foods</a:t>
            </a:r>
          </a:p>
          <a:p>
            <a:r>
              <a:rPr lang="en-US" dirty="0" smtClean="0"/>
              <a:t>offers </a:t>
            </a:r>
            <a:r>
              <a:rPr lang="en-US" dirty="0"/>
              <a:t>foods and beverages that consist of both fresh and long-life dairy products, fresh yoghurt, desserts, cheese and natural </a:t>
            </a:r>
            <a:r>
              <a:rPr lang="en-US" dirty="0" smtClean="0"/>
              <a:t>juices</a:t>
            </a:r>
          </a:p>
          <a:p>
            <a:r>
              <a:rPr lang="en-US" dirty="0" smtClean="0"/>
              <a:t> </a:t>
            </a:r>
            <a:r>
              <a:rPr lang="en-US" dirty="0"/>
              <a:t>The competitive advantage of the company has been enhanced by the management’s commitment to recruiting professionals who add value for the </a:t>
            </a:r>
            <a:r>
              <a:rPr lang="en-US" dirty="0" smtClean="0"/>
              <a:t>organization </a:t>
            </a:r>
            <a:endParaRPr lang="en-US" dirty="0"/>
          </a:p>
        </p:txBody>
      </p:sp>
    </p:spTree>
    <p:extLst>
      <p:ext uri="{BB962C8B-B14F-4D97-AF65-F5344CB8AC3E}">
        <p14:creationId xmlns:p14="http://schemas.microsoft.com/office/powerpoint/2010/main" val="37208327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382434" cy="838200"/>
          </a:xfrm>
        </p:spPr>
        <p:txBody>
          <a:bodyPr>
            <a:normAutofit/>
          </a:bodyPr>
          <a:lstStyle/>
          <a:p>
            <a:r>
              <a:rPr lang="en-US" dirty="0"/>
              <a:t>Almarai</a:t>
            </a:r>
          </a:p>
        </p:txBody>
      </p:sp>
      <p:sp>
        <p:nvSpPr>
          <p:cNvPr id="3" name="Content Placeholder 2"/>
          <p:cNvSpPr>
            <a:spLocks noGrp="1"/>
          </p:cNvSpPr>
          <p:nvPr>
            <p:ph idx="1"/>
          </p:nvPr>
        </p:nvSpPr>
        <p:spPr>
          <a:xfrm>
            <a:off x="457200" y="1905000"/>
            <a:ext cx="8229600" cy="4572000"/>
          </a:xfrm>
        </p:spPr>
        <p:txBody>
          <a:bodyPr>
            <a:normAutofit fontScale="92500" lnSpcReduction="20000"/>
          </a:bodyPr>
          <a:lstStyle/>
          <a:p>
            <a:r>
              <a:rPr lang="en-US" dirty="0"/>
              <a:t>Using the income statement,  </a:t>
            </a:r>
          </a:p>
          <a:p>
            <a:r>
              <a:rPr lang="en-US" b="1" dirty="0"/>
              <a:t>The profit margin for the nine-month period for Almarai in 2015 was; </a:t>
            </a:r>
            <a:endParaRPr lang="en-US" dirty="0"/>
          </a:p>
          <a:p>
            <a:r>
              <a:rPr lang="en-US" dirty="0"/>
              <a:t>Net income/revenue</a:t>
            </a:r>
          </a:p>
          <a:p>
            <a:r>
              <a:rPr lang="en-US" dirty="0"/>
              <a:t>1,916/13,795= 13.89%</a:t>
            </a:r>
          </a:p>
          <a:p>
            <a:r>
              <a:rPr lang="en-US" b="1" dirty="0"/>
              <a:t>For 2016</a:t>
            </a:r>
            <a:r>
              <a:rPr lang="en-US" dirty="0"/>
              <a:t>, </a:t>
            </a:r>
            <a:r>
              <a:rPr lang="en-US" b="1" dirty="0"/>
              <a:t>profit margin for the nine-month period for Almarai is</a:t>
            </a:r>
            <a:endParaRPr lang="en-US" dirty="0"/>
          </a:p>
          <a:p>
            <a:r>
              <a:rPr lang="en-US" dirty="0"/>
              <a:t>1,925/15,158= 12.70%</a:t>
            </a:r>
          </a:p>
          <a:p>
            <a:r>
              <a:rPr lang="en-US" dirty="0"/>
              <a:t>Using balance sheet, </a:t>
            </a:r>
          </a:p>
          <a:p>
            <a:r>
              <a:rPr lang="en-US" b="1" dirty="0"/>
              <a:t>For 2015, the current ratio for the nine-month period was </a:t>
            </a:r>
            <a:endParaRPr lang="en-US" dirty="0"/>
          </a:p>
          <a:p>
            <a:r>
              <a:rPr lang="en-US" dirty="0"/>
              <a:t>1,383/9,344=0.15</a:t>
            </a:r>
          </a:p>
          <a:p>
            <a:r>
              <a:rPr lang="en-US" b="1" dirty="0"/>
              <a:t>For 2016, the current ratio for the nine-month period was</a:t>
            </a:r>
            <a:endParaRPr lang="en-US" dirty="0"/>
          </a:p>
          <a:p>
            <a:r>
              <a:rPr lang="en-US" dirty="0"/>
              <a:t>1,458/10,619=0.13</a:t>
            </a:r>
          </a:p>
        </p:txBody>
      </p:sp>
    </p:spTree>
    <p:extLst>
      <p:ext uri="{BB962C8B-B14F-4D97-AF65-F5344CB8AC3E}">
        <p14:creationId xmlns:p14="http://schemas.microsoft.com/office/powerpoint/2010/main" val="22531651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382434" cy="838200"/>
          </a:xfrm>
        </p:spPr>
        <p:txBody>
          <a:bodyPr>
            <a:normAutofit/>
          </a:bodyPr>
          <a:lstStyle/>
          <a:p>
            <a:r>
              <a:rPr lang="en-US" dirty="0" smtClean="0"/>
              <a:t>Sadafco</a:t>
            </a:r>
            <a:endParaRPr lang="en-US" dirty="0"/>
          </a:p>
        </p:txBody>
      </p:sp>
      <p:sp>
        <p:nvSpPr>
          <p:cNvPr id="3" name="Content Placeholder 2"/>
          <p:cNvSpPr>
            <a:spLocks noGrp="1"/>
          </p:cNvSpPr>
          <p:nvPr>
            <p:ph idx="1"/>
          </p:nvPr>
        </p:nvSpPr>
        <p:spPr>
          <a:xfrm>
            <a:off x="457200" y="1905000"/>
            <a:ext cx="8229600" cy="4572000"/>
          </a:xfrm>
        </p:spPr>
        <p:txBody>
          <a:bodyPr>
            <a:normAutofit/>
          </a:bodyPr>
          <a:lstStyle/>
          <a:p>
            <a:r>
              <a:rPr lang="en-US" dirty="0"/>
              <a:t>Sadafco is a leader in the UHT long life milk in Saudi </a:t>
            </a:r>
            <a:r>
              <a:rPr lang="en-US" dirty="0" smtClean="0"/>
              <a:t>Arabia</a:t>
            </a:r>
          </a:p>
          <a:p>
            <a:r>
              <a:rPr lang="en-US" dirty="0" smtClean="0"/>
              <a:t>is </a:t>
            </a:r>
            <a:r>
              <a:rPr lang="en-US" dirty="0"/>
              <a:t>also involved in the manufacture of tomato paste, ice cream, snacks as well as </a:t>
            </a:r>
            <a:r>
              <a:rPr lang="en-US" dirty="0" smtClean="0"/>
              <a:t>drinks</a:t>
            </a:r>
          </a:p>
          <a:p>
            <a:r>
              <a:rPr lang="en-US" dirty="0" smtClean="0"/>
              <a:t> </a:t>
            </a:r>
            <a:r>
              <a:rPr lang="en-US" dirty="0"/>
              <a:t>The company’s mission is to develop, produce and market a wide variety of nutritious food propositions for consumers of all age </a:t>
            </a:r>
            <a:r>
              <a:rPr lang="en-US" dirty="0" smtClean="0"/>
              <a:t>groups</a:t>
            </a:r>
          </a:p>
          <a:p>
            <a:r>
              <a:rPr lang="en-US" dirty="0" smtClean="0"/>
              <a:t>This </a:t>
            </a:r>
            <a:r>
              <a:rPr lang="en-US" dirty="0"/>
              <a:t>is what helps in the achievement of shareholder wealth maximization. </a:t>
            </a:r>
          </a:p>
        </p:txBody>
      </p:sp>
    </p:spTree>
    <p:extLst>
      <p:ext uri="{BB962C8B-B14F-4D97-AF65-F5344CB8AC3E}">
        <p14:creationId xmlns:p14="http://schemas.microsoft.com/office/powerpoint/2010/main" val="8325499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382434" cy="838200"/>
          </a:xfrm>
        </p:spPr>
        <p:txBody>
          <a:bodyPr>
            <a:normAutofit/>
          </a:bodyPr>
          <a:lstStyle/>
          <a:p>
            <a:r>
              <a:rPr lang="en-US" dirty="0" smtClean="0"/>
              <a:t>Sadafco</a:t>
            </a:r>
            <a:endParaRPr lang="en-US" dirty="0"/>
          </a:p>
        </p:txBody>
      </p:sp>
      <p:sp>
        <p:nvSpPr>
          <p:cNvPr id="3" name="Content Placeholder 2"/>
          <p:cNvSpPr>
            <a:spLocks noGrp="1"/>
          </p:cNvSpPr>
          <p:nvPr>
            <p:ph idx="1"/>
          </p:nvPr>
        </p:nvSpPr>
        <p:spPr>
          <a:xfrm>
            <a:off x="457200" y="1905000"/>
            <a:ext cx="8229600" cy="4572000"/>
          </a:xfrm>
        </p:spPr>
        <p:txBody>
          <a:bodyPr>
            <a:normAutofit fontScale="92500" lnSpcReduction="20000"/>
          </a:bodyPr>
          <a:lstStyle/>
          <a:p>
            <a:r>
              <a:rPr lang="en-US" dirty="0"/>
              <a:t>Using the income statement, </a:t>
            </a:r>
          </a:p>
          <a:p>
            <a:r>
              <a:rPr lang="en-US" b="1" dirty="0"/>
              <a:t>The profit margin for the nine-month period for Sadafco in 2015 was; </a:t>
            </a:r>
            <a:endParaRPr lang="en-US" dirty="0"/>
          </a:p>
          <a:p>
            <a:r>
              <a:rPr lang="en-US" dirty="0"/>
              <a:t>Net income/revenue</a:t>
            </a:r>
          </a:p>
          <a:p>
            <a:r>
              <a:rPr lang="en-US" dirty="0"/>
              <a:t>68.13/496.12= 13.73%</a:t>
            </a:r>
          </a:p>
          <a:p>
            <a:r>
              <a:rPr lang="en-US" b="1" dirty="0"/>
              <a:t>For 2016</a:t>
            </a:r>
            <a:r>
              <a:rPr lang="en-US" dirty="0"/>
              <a:t>, </a:t>
            </a:r>
            <a:r>
              <a:rPr lang="en-US" b="1" dirty="0"/>
              <a:t>profit margin for the nine-month period for Sadafco is</a:t>
            </a:r>
            <a:endParaRPr lang="en-US" dirty="0"/>
          </a:p>
          <a:p>
            <a:r>
              <a:rPr lang="en-US" dirty="0"/>
              <a:t>73.29/462.13= 15.86% </a:t>
            </a:r>
          </a:p>
          <a:p>
            <a:r>
              <a:rPr lang="en-US" dirty="0"/>
              <a:t>Using balance sheet, </a:t>
            </a:r>
          </a:p>
          <a:p>
            <a:r>
              <a:rPr lang="en-US" b="1" dirty="0"/>
              <a:t>For 2015, the current ratio for the nine-month period was </a:t>
            </a:r>
            <a:endParaRPr lang="en-US" dirty="0"/>
          </a:p>
          <a:p>
            <a:r>
              <a:rPr lang="en-US" dirty="0"/>
              <a:t>794.99/267.56=2.97</a:t>
            </a:r>
          </a:p>
          <a:p>
            <a:r>
              <a:rPr lang="en-US" b="1" dirty="0"/>
              <a:t>For 2016, the current ratio for the nine-month period was</a:t>
            </a:r>
            <a:endParaRPr lang="en-US" dirty="0"/>
          </a:p>
          <a:p>
            <a:r>
              <a:rPr lang="en-US" dirty="0"/>
              <a:t>900.98/254.92= 3.53</a:t>
            </a:r>
          </a:p>
        </p:txBody>
      </p:sp>
    </p:spTree>
    <p:extLst>
      <p:ext uri="{BB962C8B-B14F-4D97-AF65-F5344CB8AC3E}">
        <p14:creationId xmlns:p14="http://schemas.microsoft.com/office/powerpoint/2010/main" val="29268469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611034" cy="1143000"/>
          </a:xfrm>
        </p:spPr>
        <p:txBody>
          <a:bodyPr>
            <a:normAutofit fontScale="90000"/>
          </a:bodyPr>
          <a:lstStyle/>
          <a:p>
            <a:r>
              <a:rPr lang="en-US" dirty="0" smtClean="0"/>
              <a:t>Comparison of the four companies using ratios -2015</a:t>
            </a:r>
            <a:endParaRPr lang="en-US" dirty="0"/>
          </a:p>
        </p:txBody>
      </p:sp>
      <p:sp>
        <p:nvSpPr>
          <p:cNvPr id="3" name="Content Placeholder 2"/>
          <p:cNvSpPr>
            <a:spLocks noGrp="1"/>
          </p:cNvSpPr>
          <p:nvPr>
            <p:ph idx="1"/>
          </p:nvPr>
        </p:nvSpPr>
        <p:spPr>
          <a:xfrm>
            <a:off x="457200" y="1905000"/>
            <a:ext cx="8229600" cy="4572000"/>
          </a:xfrm>
        </p:spPr>
        <p:txBody>
          <a:bodyPr>
            <a:normAutofit/>
          </a:bodyPr>
          <a:lstStyle/>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608619493"/>
              </p:ext>
            </p:extLst>
          </p:nvPr>
        </p:nvGraphicFramePr>
        <p:xfrm>
          <a:off x="685800" y="1905000"/>
          <a:ext cx="8001000" cy="3581401"/>
        </p:xfrm>
        <a:graphic>
          <a:graphicData uri="http://schemas.openxmlformats.org/drawingml/2006/table">
            <a:tbl>
              <a:tblPr firstRow="1" firstCol="1" bandRow="1">
                <a:tableStyleId>{5C22544A-7EE6-4342-B048-85BDC9FD1C3A}</a:tableStyleId>
              </a:tblPr>
              <a:tblGrid>
                <a:gridCol w="2559773"/>
                <a:gridCol w="1252510"/>
                <a:gridCol w="1409927"/>
                <a:gridCol w="1423616"/>
                <a:gridCol w="1355174"/>
              </a:tblGrid>
              <a:tr h="1828800">
                <a:tc>
                  <a:txBody>
                    <a:bodyPr/>
                    <a:lstStyle/>
                    <a:p>
                      <a:pPr marL="0" marR="0">
                        <a:lnSpc>
                          <a:spcPct val="200000"/>
                        </a:lnSpc>
                        <a:spcBef>
                          <a:spcPts val="0"/>
                        </a:spcBef>
                        <a:spcAft>
                          <a:spcPts val="0"/>
                        </a:spcAft>
                      </a:pPr>
                      <a:r>
                        <a:rPr lang="en-US" sz="2400" dirty="0">
                          <a:effectLst/>
                        </a:rPr>
                        <a:t>Ratio/company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dirty="0">
                          <a:effectLst/>
                        </a:rPr>
                        <a:t>Savola</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Halwani Bros</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Almarai</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Sadafco</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38200">
                <a:tc>
                  <a:txBody>
                    <a:bodyPr/>
                    <a:lstStyle/>
                    <a:p>
                      <a:pPr marL="0" marR="0">
                        <a:lnSpc>
                          <a:spcPct val="200000"/>
                        </a:lnSpc>
                        <a:spcBef>
                          <a:spcPts val="0"/>
                        </a:spcBef>
                        <a:spcAft>
                          <a:spcPts val="0"/>
                        </a:spcAft>
                      </a:pPr>
                      <a:r>
                        <a:rPr lang="en-US" sz="2400" dirty="0">
                          <a:effectLst/>
                        </a:rPr>
                        <a:t>Profit </a:t>
                      </a:r>
                      <a:r>
                        <a:rPr lang="en-US" sz="2400" dirty="0" smtClean="0">
                          <a:effectLst/>
                        </a:rPr>
                        <a:t>margin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dirty="0">
                          <a:effectLst/>
                        </a:rPr>
                        <a:t>6.98%</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dirty="0">
                          <a:effectLst/>
                        </a:rPr>
                        <a:t>11.89%</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13.89%</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13.73%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14401">
                <a:tc>
                  <a:txBody>
                    <a:bodyPr/>
                    <a:lstStyle/>
                    <a:p>
                      <a:pPr marL="0" marR="0">
                        <a:lnSpc>
                          <a:spcPct val="200000"/>
                        </a:lnSpc>
                        <a:spcBef>
                          <a:spcPts val="0"/>
                        </a:spcBef>
                        <a:spcAft>
                          <a:spcPts val="0"/>
                        </a:spcAft>
                      </a:pPr>
                      <a:r>
                        <a:rPr lang="en-US" sz="2400">
                          <a:effectLst/>
                        </a:rPr>
                        <a:t>Current ratio</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0.92</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2.90</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0.15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dirty="0">
                          <a:effectLst/>
                        </a:rPr>
                        <a:t>2.97</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2545397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96200" cy="1447800"/>
          </a:xfrm>
        </p:spPr>
        <p:txBody>
          <a:bodyPr>
            <a:normAutofit/>
          </a:bodyPr>
          <a:lstStyle/>
          <a:p>
            <a:r>
              <a:rPr lang="en-US" dirty="0"/>
              <a:t>Comparison of the four companies using ratios </a:t>
            </a:r>
            <a:r>
              <a:rPr lang="en-US" dirty="0" smtClean="0"/>
              <a:t>-2016</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71265529"/>
              </p:ext>
            </p:extLst>
          </p:nvPr>
        </p:nvGraphicFramePr>
        <p:xfrm>
          <a:off x="685800" y="2209801"/>
          <a:ext cx="7924799" cy="4343399"/>
        </p:xfrm>
        <a:graphic>
          <a:graphicData uri="http://schemas.openxmlformats.org/drawingml/2006/table">
            <a:tbl>
              <a:tblPr firstRow="1" firstCol="1" bandRow="1">
                <a:tableStyleId>{5C22544A-7EE6-4342-B048-85BDC9FD1C3A}</a:tableStyleId>
              </a:tblPr>
              <a:tblGrid>
                <a:gridCol w="2288708"/>
                <a:gridCol w="1119874"/>
                <a:gridCol w="1872578"/>
                <a:gridCol w="1431972"/>
                <a:gridCol w="1211667"/>
              </a:tblGrid>
              <a:tr h="2220597">
                <a:tc>
                  <a:txBody>
                    <a:bodyPr/>
                    <a:lstStyle/>
                    <a:p>
                      <a:pPr marL="0" marR="0">
                        <a:lnSpc>
                          <a:spcPct val="200000"/>
                        </a:lnSpc>
                        <a:spcBef>
                          <a:spcPts val="0"/>
                        </a:spcBef>
                        <a:spcAft>
                          <a:spcPts val="0"/>
                        </a:spcAft>
                      </a:pPr>
                      <a:r>
                        <a:rPr lang="en-US" sz="2400" dirty="0">
                          <a:effectLst/>
                        </a:rPr>
                        <a:t>Ratio/company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Savola</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dirty="0">
                          <a:effectLst/>
                        </a:rPr>
                        <a:t>Halwani Bros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Almarai</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Sadafco</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98184">
                <a:tc>
                  <a:txBody>
                    <a:bodyPr/>
                    <a:lstStyle/>
                    <a:p>
                      <a:pPr marL="0" marR="0">
                        <a:lnSpc>
                          <a:spcPct val="200000"/>
                        </a:lnSpc>
                        <a:spcBef>
                          <a:spcPts val="0"/>
                        </a:spcBef>
                        <a:spcAft>
                          <a:spcPts val="0"/>
                        </a:spcAft>
                      </a:pPr>
                      <a:r>
                        <a:rPr lang="en-US" sz="2400" dirty="0">
                          <a:effectLst/>
                        </a:rPr>
                        <a:t>Profit margin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2.49%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dirty="0">
                          <a:effectLst/>
                        </a:rPr>
                        <a:t>12.65%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12.70%</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15.86%</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024618">
                <a:tc>
                  <a:txBody>
                    <a:bodyPr/>
                    <a:lstStyle/>
                    <a:p>
                      <a:pPr marL="0" marR="0">
                        <a:lnSpc>
                          <a:spcPct val="200000"/>
                        </a:lnSpc>
                        <a:spcBef>
                          <a:spcPts val="0"/>
                        </a:spcBef>
                        <a:spcAft>
                          <a:spcPts val="0"/>
                        </a:spcAft>
                      </a:pPr>
                      <a:r>
                        <a:rPr lang="en-US" sz="2400" dirty="0">
                          <a:effectLst/>
                        </a:rPr>
                        <a:t>Current ratio</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0.79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2.99</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a:effectLst/>
                        </a:rPr>
                        <a:t>0.13</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200000"/>
                        </a:lnSpc>
                        <a:spcBef>
                          <a:spcPts val="0"/>
                        </a:spcBef>
                        <a:spcAft>
                          <a:spcPts val="0"/>
                        </a:spcAft>
                      </a:pPr>
                      <a:r>
                        <a:rPr lang="en-US" sz="2400" dirty="0">
                          <a:effectLst/>
                        </a:rPr>
                        <a:t>3.53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747250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2" y="1027664"/>
            <a:ext cx="7024742" cy="724936"/>
          </a:xfrm>
        </p:spPr>
        <p:txBody>
          <a:bodyPr>
            <a:normAutofit/>
          </a:bodyPr>
          <a:lstStyle/>
          <a:p>
            <a:r>
              <a:rPr lang="en-US" dirty="0"/>
              <a:t>R</a:t>
            </a:r>
            <a:r>
              <a:rPr lang="en-US" dirty="0" smtClean="0"/>
              <a:t>eferences</a:t>
            </a:r>
            <a:endParaRPr lang="en-US" dirty="0"/>
          </a:p>
        </p:txBody>
      </p:sp>
      <p:sp>
        <p:nvSpPr>
          <p:cNvPr id="3" name="Content Placeholder 2"/>
          <p:cNvSpPr>
            <a:spLocks noGrp="1"/>
          </p:cNvSpPr>
          <p:nvPr>
            <p:ph idx="1"/>
          </p:nvPr>
        </p:nvSpPr>
        <p:spPr/>
        <p:txBody>
          <a:bodyPr>
            <a:normAutofit fontScale="85000" lnSpcReduction="10000"/>
          </a:bodyPr>
          <a:lstStyle/>
          <a:p>
            <a:r>
              <a:rPr lang="en-US" i="1" dirty="0"/>
              <a:t>Almarai - Welcome to Almarai – Quality You Can trust</a:t>
            </a:r>
            <a:r>
              <a:rPr lang="en-US" dirty="0"/>
              <a:t>. (2016). </a:t>
            </a:r>
            <a:r>
              <a:rPr lang="en-US" i="1" dirty="0"/>
              <a:t>Almarai</a:t>
            </a:r>
            <a:r>
              <a:rPr lang="en-US" dirty="0"/>
              <a:t>. Retrieved 3 November 2016, from </a:t>
            </a:r>
            <a:r>
              <a:rPr lang="en-US" u="sng" dirty="0">
                <a:hlinkClick r:id="rId2"/>
              </a:rPr>
              <a:t>https://www.almarai.com/en/</a:t>
            </a:r>
            <a:r>
              <a:rPr lang="en-US" dirty="0"/>
              <a:t>   </a:t>
            </a:r>
          </a:p>
          <a:p>
            <a:r>
              <a:rPr lang="en-US" i="1" dirty="0"/>
              <a:t>Halwani</a:t>
            </a:r>
            <a:r>
              <a:rPr lang="en-US" dirty="0"/>
              <a:t>. (2016). </a:t>
            </a:r>
            <a:r>
              <a:rPr lang="en-US" i="1" dirty="0"/>
              <a:t>Halwani.com.sa</a:t>
            </a:r>
            <a:r>
              <a:rPr lang="en-US" dirty="0"/>
              <a:t>. Retrieved 3 November 2016, from </a:t>
            </a:r>
            <a:r>
              <a:rPr lang="en-US" u="sng" dirty="0">
                <a:hlinkClick r:id="rId3"/>
              </a:rPr>
              <a:t>http://www.halwani.com.sa/ksa-eng/</a:t>
            </a:r>
            <a:r>
              <a:rPr lang="en-US" dirty="0"/>
              <a:t> </a:t>
            </a:r>
          </a:p>
          <a:p>
            <a:r>
              <a:rPr lang="en-US" i="1" dirty="0"/>
              <a:t>Home</a:t>
            </a:r>
            <a:r>
              <a:rPr lang="en-US" dirty="0"/>
              <a:t>. (2016). </a:t>
            </a:r>
            <a:r>
              <a:rPr lang="en-US" i="1" dirty="0"/>
              <a:t>Savola.com</a:t>
            </a:r>
            <a:r>
              <a:rPr lang="en-US" dirty="0"/>
              <a:t>. Retrieved 3 November 2016, from </a:t>
            </a:r>
            <a:r>
              <a:rPr lang="en-US" u="sng" dirty="0">
                <a:hlinkClick r:id="rId4"/>
              </a:rPr>
              <a:t>https://www.savola.com/en</a:t>
            </a:r>
            <a:endParaRPr lang="en-US" dirty="0"/>
          </a:p>
          <a:p>
            <a:r>
              <a:rPr lang="en-US" i="1" dirty="0" err="1"/>
              <a:t>Saudia</a:t>
            </a:r>
            <a:r>
              <a:rPr lang="en-US" i="1" dirty="0"/>
              <a:t> Dairy &amp; Foodstuff Company</a:t>
            </a:r>
            <a:r>
              <a:rPr lang="en-US" dirty="0"/>
              <a:t>. (2016). </a:t>
            </a:r>
            <a:r>
              <a:rPr lang="en-US" i="1" dirty="0"/>
              <a:t>Sadafco.com</a:t>
            </a:r>
            <a:r>
              <a:rPr lang="en-US" dirty="0"/>
              <a:t>. Retrieved 3 November 2016, from </a:t>
            </a:r>
            <a:r>
              <a:rPr lang="en-US" u="sng" dirty="0">
                <a:hlinkClick r:id="rId5"/>
              </a:rPr>
              <a:t>http://sadafco.com/</a:t>
            </a:r>
            <a:endParaRPr lang="en-US" dirty="0"/>
          </a:p>
          <a:p>
            <a:endParaRPr lang="en-US" dirty="0"/>
          </a:p>
        </p:txBody>
      </p:sp>
    </p:spTree>
    <p:extLst>
      <p:ext uri="{BB962C8B-B14F-4D97-AF65-F5344CB8AC3E}">
        <p14:creationId xmlns:p14="http://schemas.microsoft.com/office/powerpoint/2010/main" val="539947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382434" cy="838200"/>
          </a:xfrm>
        </p:spPr>
        <p:txBody>
          <a:bodyPr>
            <a:normAutofit/>
          </a:bodyPr>
          <a:lstStyle/>
          <a:p>
            <a:r>
              <a:rPr lang="en-US" dirty="0" smtClean="0"/>
              <a:t>Introduction</a:t>
            </a:r>
            <a:endParaRPr lang="en-US" dirty="0"/>
          </a:p>
        </p:txBody>
      </p:sp>
      <p:sp>
        <p:nvSpPr>
          <p:cNvPr id="3" name="Content Placeholder 2"/>
          <p:cNvSpPr>
            <a:spLocks noGrp="1"/>
          </p:cNvSpPr>
          <p:nvPr>
            <p:ph idx="1"/>
          </p:nvPr>
        </p:nvSpPr>
        <p:spPr>
          <a:xfrm>
            <a:off x="457200" y="1905000"/>
            <a:ext cx="8229600" cy="4572000"/>
          </a:xfrm>
        </p:spPr>
        <p:txBody>
          <a:bodyPr>
            <a:normAutofit/>
          </a:bodyPr>
          <a:lstStyle/>
          <a:p>
            <a:r>
              <a:rPr lang="en-US" dirty="0"/>
              <a:t>A financial report involves the record of business financial activities to ascertain the financial position of the </a:t>
            </a:r>
            <a:r>
              <a:rPr lang="en-US" dirty="0" smtClean="0"/>
              <a:t>organization</a:t>
            </a:r>
          </a:p>
          <a:p>
            <a:r>
              <a:rPr lang="en-US" dirty="0" smtClean="0"/>
              <a:t> </a:t>
            </a:r>
            <a:r>
              <a:rPr lang="en-US" dirty="0"/>
              <a:t>In this report, it will indicate the financial performance of four companies: </a:t>
            </a:r>
            <a:endParaRPr lang="en-US" dirty="0" smtClean="0"/>
          </a:p>
          <a:p>
            <a:r>
              <a:rPr lang="en-US" dirty="0" smtClean="0"/>
              <a:t>Savola</a:t>
            </a:r>
            <a:r>
              <a:rPr lang="en-US" dirty="0"/>
              <a:t>, </a:t>
            </a:r>
            <a:endParaRPr lang="en-US" dirty="0" smtClean="0"/>
          </a:p>
          <a:p>
            <a:r>
              <a:rPr lang="en-US" dirty="0" smtClean="0"/>
              <a:t>Halwani </a:t>
            </a:r>
            <a:r>
              <a:rPr lang="en-US" dirty="0"/>
              <a:t>Brothers </a:t>
            </a:r>
            <a:endParaRPr lang="en-US" dirty="0" smtClean="0"/>
          </a:p>
          <a:p>
            <a:r>
              <a:rPr lang="en-US" dirty="0" smtClean="0"/>
              <a:t>Company,</a:t>
            </a:r>
          </a:p>
          <a:p>
            <a:r>
              <a:rPr lang="en-US" dirty="0" smtClean="0"/>
              <a:t>Almarai </a:t>
            </a:r>
          </a:p>
          <a:p>
            <a:r>
              <a:rPr lang="en-US" dirty="0" smtClean="0"/>
              <a:t>Sadafco</a:t>
            </a:r>
            <a:endParaRPr lang="en-US" dirty="0"/>
          </a:p>
        </p:txBody>
      </p:sp>
    </p:spTree>
    <p:extLst>
      <p:ext uri="{BB962C8B-B14F-4D97-AF65-F5344CB8AC3E}">
        <p14:creationId xmlns:p14="http://schemas.microsoft.com/office/powerpoint/2010/main" val="34511345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382434" cy="838200"/>
          </a:xfrm>
        </p:spPr>
        <p:txBody>
          <a:bodyPr>
            <a:normAutofit/>
          </a:bodyPr>
          <a:lstStyle/>
          <a:p>
            <a:r>
              <a:rPr lang="en-US" dirty="0" smtClean="0"/>
              <a:t>Savola</a:t>
            </a:r>
            <a:endParaRPr lang="en-US" dirty="0"/>
          </a:p>
        </p:txBody>
      </p:sp>
      <p:sp>
        <p:nvSpPr>
          <p:cNvPr id="3" name="Content Placeholder 2"/>
          <p:cNvSpPr>
            <a:spLocks noGrp="1"/>
          </p:cNvSpPr>
          <p:nvPr>
            <p:ph idx="1"/>
          </p:nvPr>
        </p:nvSpPr>
        <p:spPr>
          <a:xfrm>
            <a:off x="457200" y="1905000"/>
            <a:ext cx="8229600" cy="4572000"/>
          </a:xfrm>
        </p:spPr>
        <p:txBody>
          <a:bodyPr>
            <a:normAutofit/>
          </a:bodyPr>
          <a:lstStyle/>
          <a:p>
            <a:r>
              <a:rPr lang="en-US" dirty="0"/>
              <a:t>Savola </a:t>
            </a:r>
            <a:r>
              <a:rPr lang="en-US" dirty="0" smtClean="0"/>
              <a:t>is </a:t>
            </a:r>
            <a:r>
              <a:rPr lang="en-US" dirty="0"/>
              <a:t>a holding group for the food and retail sectors in the Middle East, North Africa and Turkey </a:t>
            </a:r>
            <a:r>
              <a:rPr lang="en-US" dirty="0" smtClean="0"/>
              <a:t>region</a:t>
            </a:r>
          </a:p>
          <a:p>
            <a:r>
              <a:rPr lang="en-US" dirty="0" smtClean="0"/>
              <a:t>has </a:t>
            </a:r>
            <a:r>
              <a:rPr lang="en-US" dirty="0"/>
              <a:t>a diverse-portfolio consisting of both managed and non-managed </a:t>
            </a:r>
            <a:r>
              <a:rPr lang="en-US" dirty="0" smtClean="0"/>
              <a:t>assets</a:t>
            </a:r>
          </a:p>
          <a:p>
            <a:r>
              <a:rPr lang="en-US" dirty="0" smtClean="0"/>
              <a:t>operates </a:t>
            </a:r>
            <a:r>
              <a:rPr lang="en-US" dirty="0"/>
              <a:t>in almost 498 grocery stores </a:t>
            </a:r>
            <a:endParaRPr lang="en-US" dirty="0" smtClean="0"/>
          </a:p>
          <a:p>
            <a:r>
              <a:rPr lang="en-US" dirty="0" smtClean="0"/>
              <a:t>involved </a:t>
            </a:r>
            <a:r>
              <a:rPr lang="en-US" dirty="0"/>
              <a:t>in the production of household staples that are supplied in around 30 countries. </a:t>
            </a:r>
          </a:p>
          <a:p>
            <a:r>
              <a:rPr lang="en-US" dirty="0"/>
              <a:t>To compare the financial performance of Savola with other companies, the profit margin ratio will be utilized: </a:t>
            </a:r>
          </a:p>
        </p:txBody>
      </p:sp>
    </p:spTree>
    <p:extLst>
      <p:ext uri="{BB962C8B-B14F-4D97-AF65-F5344CB8AC3E}">
        <p14:creationId xmlns:p14="http://schemas.microsoft.com/office/powerpoint/2010/main" val="20311125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382434" cy="838200"/>
          </a:xfrm>
        </p:spPr>
        <p:txBody>
          <a:bodyPr>
            <a:normAutofit/>
          </a:bodyPr>
          <a:lstStyle/>
          <a:p>
            <a:r>
              <a:rPr lang="en-US" dirty="0" smtClean="0"/>
              <a:t>Continuation: Savola</a:t>
            </a:r>
            <a:endParaRPr lang="en-US" dirty="0"/>
          </a:p>
        </p:txBody>
      </p:sp>
      <p:sp>
        <p:nvSpPr>
          <p:cNvPr id="3" name="Content Placeholder 2"/>
          <p:cNvSpPr>
            <a:spLocks noGrp="1"/>
          </p:cNvSpPr>
          <p:nvPr>
            <p:ph idx="1"/>
          </p:nvPr>
        </p:nvSpPr>
        <p:spPr>
          <a:xfrm>
            <a:off x="457200" y="1905000"/>
            <a:ext cx="8229600" cy="4572000"/>
          </a:xfrm>
        </p:spPr>
        <p:txBody>
          <a:bodyPr>
            <a:normAutofit fontScale="92500" lnSpcReduction="20000"/>
          </a:bodyPr>
          <a:lstStyle/>
          <a:p>
            <a:r>
              <a:rPr lang="en-US" dirty="0"/>
              <a:t>To compare the financial performance of Savola with other companies, the profit margin ratio will be utilized: </a:t>
            </a:r>
          </a:p>
          <a:p>
            <a:r>
              <a:rPr lang="en-US" dirty="0"/>
              <a:t>Profit margin= Net income/revenue</a:t>
            </a:r>
          </a:p>
          <a:p>
            <a:r>
              <a:rPr lang="en-US" b="1" dirty="0"/>
              <a:t>2015 results</a:t>
            </a:r>
            <a:endParaRPr lang="en-US" dirty="0"/>
          </a:p>
          <a:p>
            <a:r>
              <a:rPr lang="en-US" dirty="0"/>
              <a:t>For the first quarter of 2015- January- March</a:t>
            </a:r>
          </a:p>
          <a:p>
            <a:r>
              <a:rPr lang="en-US" dirty="0" smtClean="0"/>
              <a:t>The </a:t>
            </a:r>
            <a:r>
              <a:rPr lang="en-US" dirty="0"/>
              <a:t>profit margin, therefore, 468,628/6,223,714 =7.53%</a:t>
            </a:r>
          </a:p>
          <a:p>
            <a:r>
              <a:rPr lang="en-US" dirty="0"/>
              <a:t>For the second quarter of 2015- April- June</a:t>
            </a:r>
          </a:p>
          <a:p>
            <a:r>
              <a:rPr lang="en-US" dirty="0" smtClean="0"/>
              <a:t>The </a:t>
            </a:r>
            <a:r>
              <a:rPr lang="en-US" dirty="0"/>
              <a:t>profit margin, therefore, 456,702/7,036,491= 6.49%</a:t>
            </a:r>
          </a:p>
          <a:p>
            <a:r>
              <a:rPr lang="en-US" dirty="0"/>
              <a:t>For the third quarter of 2015, July-September</a:t>
            </a:r>
          </a:p>
          <a:p>
            <a:r>
              <a:rPr lang="en-US" dirty="0" smtClean="0"/>
              <a:t>The </a:t>
            </a:r>
            <a:r>
              <a:rPr lang="en-US" dirty="0"/>
              <a:t>profit margin, therefore, 391,551/5,603,561= 6.99%</a:t>
            </a:r>
          </a:p>
          <a:p>
            <a:r>
              <a:rPr lang="en-US" b="1" dirty="0"/>
              <a:t>For the nine-months period; </a:t>
            </a:r>
            <a:endParaRPr lang="en-US" dirty="0"/>
          </a:p>
          <a:p>
            <a:r>
              <a:rPr lang="en-US" dirty="0"/>
              <a:t>Profit margin= net income/revenue</a:t>
            </a:r>
          </a:p>
          <a:p>
            <a:r>
              <a:rPr lang="en-US" dirty="0"/>
              <a:t>1,316,887/18,863,766= 6.98%</a:t>
            </a:r>
          </a:p>
        </p:txBody>
      </p:sp>
    </p:spTree>
    <p:extLst>
      <p:ext uri="{BB962C8B-B14F-4D97-AF65-F5344CB8AC3E}">
        <p14:creationId xmlns:p14="http://schemas.microsoft.com/office/powerpoint/2010/main" val="41618004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382434" cy="838200"/>
          </a:xfrm>
        </p:spPr>
        <p:txBody>
          <a:bodyPr>
            <a:normAutofit/>
          </a:bodyPr>
          <a:lstStyle/>
          <a:p>
            <a:r>
              <a:rPr lang="en-US" dirty="0" smtClean="0"/>
              <a:t>Continuation: Savola</a:t>
            </a:r>
            <a:endParaRPr lang="en-US" dirty="0"/>
          </a:p>
        </p:txBody>
      </p:sp>
      <p:sp>
        <p:nvSpPr>
          <p:cNvPr id="3" name="Content Placeholder 2"/>
          <p:cNvSpPr>
            <a:spLocks noGrp="1"/>
          </p:cNvSpPr>
          <p:nvPr>
            <p:ph idx="1"/>
          </p:nvPr>
        </p:nvSpPr>
        <p:spPr>
          <a:xfrm>
            <a:off x="457200" y="1905000"/>
            <a:ext cx="8229600" cy="4572000"/>
          </a:xfrm>
        </p:spPr>
        <p:txBody>
          <a:bodyPr>
            <a:normAutofit fontScale="92500"/>
          </a:bodyPr>
          <a:lstStyle/>
          <a:p>
            <a:r>
              <a:rPr lang="en-US" b="1" dirty="0"/>
              <a:t>2016 results</a:t>
            </a:r>
            <a:endParaRPr lang="en-US" dirty="0"/>
          </a:p>
          <a:p>
            <a:r>
              <a:rPr lang="en-US" dirty="0"/>
              <a:t>For the first quarter of 2016- January- March</a:t>
            </a:r>
          </a:p>
          <a:p>
            <a:r>
              <a:rPr lang="en-US" dirty="0" smtClean="0"/>
              <a:t>The </a:t>
            </a:r>
            <a:r>
              <a:rPr lang="en-US" dirty="0"/>
              <a:t>profit margin, therefore, 57,444/6,023,171= 0.95%</a:t>
            </a:r>
          </a:p>
          <a:p>
            <a:r>
              <a:rPr lang="en-US" dirty="0"/>
              <a:t>For the second quarter of 2016- April- June</a:t>
            </a:r>
          </a:p>
          <a:p>
            <a:r>
              <a:rPr lang="en-US" dirty="0" smtClean="0"/>
              <a:t>The </a:t>
            </a:r>
            <a:r>
              <a:rPr lang="en-US" dirty="0"/>
              <a:t>profit margin, therefore, 230,328 /6,890,056= 3.34%</a:t>
            </a:r>
          </a:p>
          <a:p>
            <a:r>
              <a:rPr lang="en-US" dirty="0"/>
              <a:t>For the third quarter of 2016, July-September</a:t>
            </a:r>
          </a:p>
          <a:p>
            <a:r>
              <a:rPr lang="en-US" dirty="0" smtClean="0"/>
              <a:t>The </a:t>
            </a:r>
            <a:r>
              <a:rPr lang="en-US" dirty="0"/>
              <a:t>profit margin, therefore, 179,723/5,846,582= 3.07%</a:t>
            </a:r>
          </a:p>
          <a:p>
            <a:r>
              <a:rPr lang="en-US" b="1" dirty="0"/>
              <a:t>For the nine-months period; </a:t>
            </a:r>
            <a:endParaRPr lang="en-US" dirty="0"/>
          </a:p>
          <a:p>
            <a:r>
              <a:rPr lang="en-US" dirty="0"/>
              <a:t>Profit margin= net income/revenue</a:t>
            </a:r>
          </a:p>
          <a:p>
            <a:r>
              <a:rPr lang="en-US" dirty="0"/>
              <a:t>467,397/18,759,809= 2.49% </a:t>
            </a:r>
          </a:p>
        </p:txBody>
      </p:sp>
    </p:spTree>
    <p:extLst>
      <p:ext uri="{BB962C8B-B14F-4D97-AF65-F5344CB8AC3E}">
        <p14:creationId xmlns:p14="http://schemas.microsoft.com/office/powerpoint/2010/main" val="9450267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382434" cy="838200"/>
          </a:xfrm>
        </p:spPr>
        <p:txBody>
          <a:bodyPr>
            <a:normAutofit/>
          </a:bodyPr>
          <a:lstStyle/>
          <a:p>
            <a:r>
              <a:rPr lang="en-US" dirty="0" smtClean="0"/>
              <a:t>Continuation: Savola</a:t>
            </a:r>
            <a:endParaRPr lang="en-US" dirty="0"/>
          </a:p>
        </p:txBody>
      </p:sp>
      <p:sp>
        <p:nvSpPr>
          <p:cNvPr id="3" name="Content Placeholder 2"/>
          <p:cNvSpPr>
            <a:spLocks noGrp="1"/>
          </p:cNvSpPr>
          <p:nvPr>
            <p:ph idx="1"/>
          </p:nvPr>
        </p:nvSpPr>
        <p:spPr>
          <a:xfrm>
            <a:off x="457200" y="1905000"/>
            <a:ext cx="8229600" cy="4572000"/>
          </a:xfrm>
        </p:spPr>
        <p:txBody>
          <a:bodyPr>
            <a:normAutofit/>
          </a:bodyPr>
          <a:lstStyle/>
          <a:p>
            <a:r>
              <a:rPr lang="en-US" b="1" dirty="0"/>
              <a:t>Using the balance sheet, the financial performance will be summarized by the use of current ratio</a:t>
            </a:r>
            <a:endParaRPr lang="en-US" dirty="0"/>
          </a:p>
          <a:p>
            <a:r>
              <a:rPr lang="en-US" dirty="0"/>
              <a:t>Current ratio= current assets/current liabilities</a:t>
            </a:r>
          </a:p>
          <a:p>
            <a:r>
              <a:rPr lang="en-US" b="1" dirty="0"/>
              <a:t>For 2015, the current ratio for the nine-month period was </a:t>
            </a:r>
            <a:endParaRPr lang="en-US" dirty="0"/>
          </a:p>
          <a:p>
            <a:r>
              <a:rPr lang="en-US" dirty="0"/>
              <a:t>9,666,971/10,477,412= 0.92</a:t>
            </a:r>
          </a:p>
          <a:p>
            <a:r>
              <a:rPr lang="en-US" b="1" dirty="0"/>
              <a:t>For 2016, the current ratio for the nine-month period was</a:t>
            </a:r>
            <a:endParaRPr lang="en-US" dirty="0"/>
          </a:p>
          <a:p>
            <a:r>
              <a:rPr lang="en-US" dirty="0"/>
              <a:t>8,989,188/11,333,952=0.79</a:t>
            </a:r>
          </a:p>
        </p:txBody>
      </p:sp>
    </p:spTree>
    <p:extLst>
      <p:ext uri="{BB962C8B-B14F-4D97-AF65-F5344CB8AC3E}">
        <p14:creationId xmlns:p14="http://schemas.microsoft.com/office/powerpoint/2010/main" val="30475930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382434" cy="838200"/>
          </a:xfrm>
        </p:spPr>
        <p:txBody>
          <a:bodyPr>
            <a:normAutofit/>
          </a:bodyPr>
          <a:lstStyle/>
          <a:p>
            <a:r>
              <a:rPr lang="en-US" dirty="0"/>
              <a:t>Halwani Brothers Company </a:t>
            </a:r>
          </a:p>
        </p:txBody>
      </p:sp>
      <p:sp>
        <p:nvSpPr>
          <p:cNvPr id="3" name="Content Placeholder 2"/>
          <p:cNvSpPr>
            <a:spLocks noGrp="1"/>
          </p:cNvSpPr>
          <p:nvPr>
            <p:ph idx="1"/>
          </p:nvPr>
        </p:nvSpPr>
        <p:spPr>
          <a:xfrm>
            <a:off x="457200" y="1905000"/>
            <a:ext cx="8229600" cy="4572000"/>
          </a:xfrm>
        </p:spPr>
        <p:txBody>
          <a:bodyPr>
            <a:normAutofit/>
          </a:bodyPr>
          <a:lstStyle/>
          <a:p>
            <a:r>
              <a:rPr lang="en-US" dirty="0"/>
              <a:t>Halwani Brothers Company is the pioneer in food production </a:t>
            </a:r>
            <a:r>
              <a:rPr lang="en-US" dirty="0" smtClean="0"/>
              <a:t>industry</a:t>
            </a:r>
          </a:p>
          <a:p>
            <a:r>
              <a:rPr lang="en-US" dirty="0" smtClean="0"/>
              <a:t>headquartered </a:t>
            </a:r>
            <a:r>
              <a:rPr lang="en-US" dirty="0"/>
              <a:t>in the Kingdom of Saudi </a:t>
            </a:r>
            <a:r>
              <a:rPr lang="en-US" dirty="0" smtClean="0"/>
              <a:t>Arabia</a:t>
            </a:r>
          </a:p>
          <a:p>
            <a:r>
              <a:rPr lang="en-US" dirty="0" smtClean="0"/>
              <a:t> has </a:t>
            </a:r>
            <a:r>
              <a:rPr lang="en-US" dirty="0"/>
              <a:t>operations in </a:t>
            </a:r>
            <a:r>
              <a:rPr lang="en-US" dirty="0" smtClean="0"/>
              <a:t>Egypt </a:t>
            </a:r>
          </a:p>
          <a:p>
            <a:r>
              <a:rPr lang="en-US" dirty="0" smtClean="0"/>
              <a:t>The </a:t>
            </a:r>
            <a:r>
              <a:rPr lang="en-US" dirty="0"/>
              <a:t>company increased its operations from straightforward selling to comprehensive marketing and </a:t>
            </a:r>
            <a:r>
              <a:rPr lang="en-US" dirty="0" smtClean="0"/>
              <a:t>distribution</a:t>
            </a:r>
          </a:p>
          <a:p>
            <a:r>
              <a:rPr lang="en-US" dirty="0" smtClean="0"/>
              <a:t>This </a:t>
            </a:r>
            <a:r>
              <a:rPr lang="en-US" dirty="0"/>
              <a:t>resulted in an increase in </a:t>
            </a:r>
            <a:r>
              <a:rPr lang="en-US" dirty="0" smtClean="0"/>
              <a:t>profitability</a:t>
            </a:r>
          </a:p>
          <a:p>
            <a:r>
              <a:rPr lang="en-US" dirty="0" smtClean="0"/>
              <a:t>As </a:t>
            </a:r>
            <a:r>
              <a:rPr lang="en-US" dirty="0"/>
              <a:t>well, products improved in quality and packaging. </a:t>
            </a:r>
          </a:p>
        </p:txBody>
      </p:sp>
    </p:spTree>
    <p:extLst>
      <p:ext uri="{BB962C8B-B14F-4D97-AF65-F5344CB8AC3E}">
        <p14:creationId xmlns:p14="http://schemas.microsoft.com/office/powerpoint/2010/main" val="24744753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382434" cy="838200"/>
          </a:xfrm>
        </p:spPr>
        <p:txBody>
          <a:bodyPr>
            <a:normAutofit/>
          </a:bodyPr>
          <a:lstStyle/>
          <a:p>
            <a:r>
              <a:rPr lang="en-US" dirty="0"/>
              <a:t>Halwani </a:t>
            </a:r>
            <a:r>
              <a:rPr lang="en-US" dirty="0" smtClean="0"/>
              <a:t>Bros- financial report</a:t>
            </a:r>
            <a:endParaRPr lang="en-US" dirty="0"/>
          </a:p>
        </p:txBody>
      </p:sp>
      <p:sp>
        <p:nvSpPr>
          <p:cNvPr id="3" name="Content Placeholder 2"/>
          <p:cNvSpPr>
            <a:spLocks noGrp="1"/>
          </p:cNvSpPr>
          <p:nvPr>
            <p:ph idx="1"/>
          </p:nvPr>
        </p:nvSpPr>
        <p:spPr>
          <a:xfrm>
            <a:off x="457200" y="1905000"/>
            <a:ext cx="8229600" cy="4572000"/>
          </a:xfrm>
        </p:spPr>
        <p:txBody>
          <a:bodyPr>
            <a:normAutofit/>
          </a:bodyPr>
          <a:lstStyle/>
          <a:p>
            <a:r>
              <a:rPr lang="en-US" dirty="0"/>
              <a:t>Using the income statement, </a:t>
            </a:r>
          </a:p>
          <a:p>
            <a:r>
              <a:rPr lang="en-US" b="1" dirty="0"/>
              <a:t>The profit margin for the nine-month period for Halwani Brothers Company in 2015 was; </a:t>
            </a:r>
            <a:endParaRPr lang="en-US" dirty="0"/>
          </a:p>
          <a:p>
            <a:r>
              <a:rPr lang="en-US" dirty="0"/>
              <a:t>Net income/revenue</a:t>
            </a:r>
          </a:p>
          <a:p>
            <a:r>
              <a:rPr lang="en-US" dirty="0"/>
              <a:t>135/1,135= 11.89%</a:t>
            </a:r>
          </a:p>
          <a:p>
            <a:r>
              <a:rPr lang="en-US" b="1" dirty="0"/>
              <a:t>For 2016</a:t>
            </a:r>
            <a:r>
              <a:rPr lang="en-US" dirty="0"/>
              <a:t>, </a:t>
            </a:r>
            <a:r>
              <a:rPr lang="en-US" b="1" dirty="0"/>
              <a:t>profit margin for the nine-month period for Halwani Brothers Company is</a:t>
            </a:r>
            <a:endParaRPr lang="en-US" dirty="0"/>
          </a:p>
          <a:p>
            <a:r>
              <a:rPr lang="en-US" dirty="0"/>
              <a:t>159/1,257= 12.65%</a:t>
            </a:r>
          </a:p>
        </p:txBody>
      </p:sp>
    </p:spTree>
    <p:extLst>
      <p:ext uri="{BB962C8B-B14F-4D97-AF65-F5344CB8AC3E}">
        <p14:creationId xmlns:p14="http://schemas.microsoft.com/office/powerpoint/2010/main" val="14777096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382434" cy="838200"/>
          </a:xfrm>
        </p:spPr>
        <p:txBody>
          <a:bodyPr>
            <a:normAutofit/>
          </a:bodyPr>
          <a:lstStyle/>
          <a:p>
            <a:r>
              <a:rPr lang="en-US" dirty="0"/>
              <a:t>Halwani </a:t>
            </a:r>
            <a:r>
              <a:rPr lang="en-US" dirty="0" smtClean="0"/>
              <a:t>Bros- financial report</a:t>
            </a:r>
            <a:endParaRPr lang="en-US" dirty="0"/>
          </a:p>
        </p:txBody>
      </p:sp>
      <p:sp>
        <p:nvSpPr>
          <p:cNvPr id="3" name="Content Placeholder 2"/>
          <p:cNvSpPr>
            <a:spLocks noGrp="1"/>
          </p:cNvSpPr>
          <p:nvPr>
            <p:ph idx="1"/>
          </p:nvPr>
        </p:nvSpPr>
        <p:spPr>
          <a:xfrm>
            <a:off x="457200" y="1905000"/>
            <a:ext cx="8229600" cy="4572000"/>
          </a:xfrm>
        </p:spPr>
        <p:txBody>
          <a:bodyPr>
            <a:normAutofit/>
          </a:bodyPr>
          <a:lstStyle/>
          <a:p>
            <a:r>
              <a:rPr lang="en-US" dirty="0"/>
              <a:t>Using balance sheet, </a:t>
            </a:r>
          </a:p>
          <a:p>
            <a:r>
              <a:rPr lang="en-US" b="1" dirty="0"/>
              <a:t>For 2015, the current ratio for the nine-month period was </a:t>
            </a:r>
            <a:endParaRPr lang="en-US" dirty="0"/>
          </a:p>
          <a:p>
            <a:r>
              <a:rPr lang="en-US" dirty="0"/>
              <a:t>627/216=2.90</a:t>
            </a:r>
          </a:p>
          <a:p>
            <a:r>
              <a:rPr lang="en-US" b="1" dirty="0"/>
              <a:t>For 2016, the current ratio for the nine-month period was</a:t>
            </a:r>
            <a:endParaRPr lang="en-US" dirty="0"/>
          </a:p>
          <a:p>
            <a:r>
              <a:rPr lang="en-US" dirty="0"/>
              <a:t>718/240=2.99</a:t>
            </a:r>
          </a:p>
        </p:txBody>
      </p:sp>
    </p:spTree>
    <p:extLst>
      <p:ext uri="{BB962C8B-B14F-4D97-AF65-F5344CB8AC3E}">
        <p14:creationId xmlns:p14="http://schemas.microsoft.com/office/powerpoint/2010/main" val="34266966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200</TotalTime>
  <Words>1834</Words>
  <Application>Microsoft Office PowerPoint</Application>
  <PresentationFormat>On-screen Show (4:3)</PresentationFormat>
  <Paragraphs>229</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Austin</vt:lpstr>
      <vt:lpstr>Financial report</vt:lpstr>
      <vt:lpstr>Introduction</vt:lpstr>
      <vt:lpstr>Savola</vt:lpstr>
      <vt:lpstr>Continuation: Savola</vt:lpstr>
      <vt:lpstr>Continuation: Savola</vt:lpstr>
      <vt:lpstr>Continuation: Savola</vt:lpstr>
      <vt:lpstr>Halwani Brothers Company </vt:lpstr>
      <vt:lpstr>Halwani Bros- financial report</vt:lpstr>
      <vt:lpstr>Halwani Bros- financial report</vt:lpstr>
      <vt:lpstr>Almarai</vt:lpstr>
      <vt:lpstr>Almarai</vt:lpstr>
      <vt:lpstr>Sadafco</vt:lpstr>
      <vt:lpstr>Sadafco</vt:lpstr>
      <vt:lpstr>Comparison of the four companies using ratios -2015</vt:lpstr>
      <vt:lpstr>Comparison of the four companies using ratios -2016</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Progressive reformists of 1910 Factory Workers</dc:title>
  <dc:creator>admin</dc:creator>
  <cp:lastModifiedBy>future</cp:lastModifiedBy>
  <cp:revision>103</cp:revision>
  <dcterms:created xsi:type="dcterms:W3CDTF">2016-08-29T18:40:54Z</dcterms:created>
  <dcterms:modified xsi:type="dcterms:W3CDTF">2016-11-03T12:49:42Z</dcterms:modified>
</cp:coreProperties>
</file>