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65" r:id="rId5"/>
    <p:sldId id="266" r:id="rId6"/>
    <p:sldId id="259" r:id="rId7"/>
    <p:sldId id="260" r:id="rId8"/>
    <p:sldId id="261" r:id="rId9"/>
    <p:sldId id="262" r:id="rId10"/>
    <p:sldId id="263" r:id="rId11"/>
    <p:sldId id="264"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0824" autoAdjust="0"/>
  </p:normalViewPr>
  <p:slideViewPr>
    <p:cSldViewPr>
      <p:cViewPr varScale="1">
        <p:scale>
          <a:sx n="40" d="100"/>
          <a:sy n="40" d="100"/>
        </p:scale>
        <p:origin x="-1668"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83FC78-6D8A-48B9-BBB3-15E740D5265F}" type="datetimeFigureOut">
              <a:rPr lang="en-GB" smtClean="0"/>
              <a:pPr/>
              <a:t>31/10/2016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E7D53B-3914-4872-A06F-35FABDC78C43}" type="slidenum">
              <a:rPr lang="en-GB" smtClean="0"/>
              <a:pPr/>
              <a:t>‹#›</a:t>
            </a:fld>
            <a:endParaRPr lang="en-GB"/>
          </a:p>
        </p:txBody>
      </p:sp>
    </p:spTree>
    <p:extLst>
      <p:ext uri="{BB962C8B-B14F-4D97-AF65-F5344CB8AC3E}">
        <p14:creationId xmlns:p14="http://schemas.microsoft.com/office/powerpoint/2010/main" xmlns="" val="3684564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22E7D53B-3914-4872-A06F-35FABDC78C43}" type="slidenum">
              <a:rPr lang="en-GB" smtClean="0"/>
              <a:pPr/>
              <a:t>1</a:t>
            </a:fld>
            <a:endParaRPr lang="en-GB"/>
          </a:p>
        </p:txBody>
      </p:sp>
    </p:spTree>
    <p:extLst>
      <p:ext uri="{BB962C8B-B14F-4D97-AF65-F5344CB8AC3E}">
        <p14:creationId xmlns:p14="http://schemas.microsoft.com/office/powerpoint/2010/main" xmlns="" val="2296562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Education along with other expenses are also subsidised through tax</a:t>
            </a:r>
            <a:r>
              <a:rPr lang="en-GB" baseline="0" dirty="0" smtClean="0">
                <a:latin typeface="Times New Roman" pitchFamily="18" charset="0"/>
                <a:cs typeface="Times New Roman" pitchFamily="18" charset="0"/>
              </a:rPr>
              <a:t> credits. All persons buying a home for a first time are subsidised upto $7,500. Those purchasing energy properties that are non-business related as well those purchasing residential energy are also liable for credit. Finally, qualified tuition and other related expenses also qualify for credit.</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10</a:t>
            </a:fld>
            <a:endParaRPr lang="en-GB"/>
          </a:p>
        </p:txBody>
      </p:sp>
    </p:spTree>
    <p:extLst>
      <p:ext uri="{BB962C8B-B14F-4D97-AF65-F5344CB8AC3E}">
        <p14:creationId xmlns:p14="http://schemas.microsoft.com/office/powerpoint/2010/main" xmlns="" val="2207579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Tax credits are incentives provided</a:t>
            </a:r>
            <a:r>
              <a:rPr lang="en-GB" baseline="0" dirty="0" smtClean="0">
                <a:latin typeface="Times New Roman" pitchFamily="18" charset="0"/>
                <a:cs typeface="Times New Roman" pitchFamily="18" charset="0"/>
              </a:rPr>
              <a:t> by the government to certain tax payers. This incentives reduce the individual tax liabilities directly unlike tax deductions and exemptions which do so indirectly by reducing the taxable income. The government other, other than use the incentives to just exempt a small part of the low income earners tax, also uses them to encourage beneficial behaviour to the economy such as investments.</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2</a:t>
            </a:fld>
            <a:endParaRPr lang="en-GB"/>
          </a:p>
        </p:txBody>
      </p:sp>
    </p:spTree>
    <p:extLst>
      <p:ext uri="{BB962C8B-B14F-4D97-AF65-F5344CB8AC3E}">
        <p14:creationId xmlns:p14="http://schemas.microsoft.com/office/powerpoint/2010/main" xmlns="" val="325672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Tax credits may be either classified as refundable or non-refundable.</a:t>
            </a:r>
            <a:r>
              <a:rPr lang="en-GB" baseline="0" dirty="0" smtClean="0">
                <a:latin typeface="Times New Roman" pitchFamily="18" charset="0"/>
                <a:cs typeface="Times New Roman" pitchFamily="18" charset="0"/>
              </a:rPr>
              <a:t> Refundable tax credits are those in which the excess of the remainder when taxes are subtracted is returned to the taxpayer. On the other hand, non-refundable taxes cannot be refunded to the taxpayer. Therefore, where taxes are not owed, this class of taxes does not apply.</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3</a:t>
            </a:fld>
            <a:endParaRPr lang="en-GB"/>
          </a:p>
        </p:txBody>
      </p:sp>
    </p:spTree>
    <p:extLst>
      <p:ext uri="{BB962C8B-B14F-4D97-AF65-F5344CB8AC3E}">
        <p14:creationId xmlns:p14="http://schemas.microsoft.com/office/powerpoint/2010/main" xmlns="" val="2896606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There are two types</a:t>
            </a:r>
            <a:r>
              <a:rPr lang="en-GB" baseline="0" dirty="0" smtClean="0">
                <a:latin typeface="Times New Roman" pitchFamily="18" charset="0"/>
                <a:cs typeface="Times New Roman" pitchFamily="18" charset="0"/>
              </a:rPr>
              <a:t> of tax credit. These are : Working tax credit (WTC) and Child tax credit (CTC). WTC is paid to all those individuals who despite their work are on low incomes. This tax is given to every individual whether employed or self employed. Children are not a determinant of getting WCT. Consequently CTC are those tax credits paid to those who have children. Though CTC is paid in addition to child benefit, one does not have to be working to get it.</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4</a:t>
            </a:fld>
            <a:endParaRPr lang="en-GB"/>
          </a:p>
        </p:txBody>
      </p:sp>
    </p:spTree>
    <p:extLst>
      <p:ext uri="{BB962C8B-B14F-4D97-AF65-F5344CB8AC3E}">
        <p14:creationId xmlns:p14="http://schemas.microsoft.com/office/powerpoint/2010/main" xmlns="" val="1132086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The</a:t>
            </a:r>
            <a:r>
              <a:rPr lang="en-GB" baseline="0" dirty="0" smtClean="0">
                <a:latin typeface="Times New Roman" pitchFamily="18" charset="0"/>
                <a:cs typeface="Times New Roman" pitchFamily="18" charset="0"/>
              </a:rPr>
              <a:t> tax authorities use certain factors to determine the amount of tax credit liable by individuals. Primarily, the total amount of taxable income is used to determine whether one is in the tax credit league. Whether, either of the family members is disabled or has a long-term health condition is also considered in determining the amount of the tax credit to be received. In addition, the number of hours that one works also helps in determining the tax credit. </a:t>
            </a:r>
            <a:r>
              <a:rPr lang="en-GB" baseline="0" dirty="0" err="1" smtClean="0">
                <a:latin typeface="Times New Roman" pitchFamily="18" charset="0"/>
                <a:cs typeface="Times New Roman" pitchFamily="18" charset="0"/>
              </a:rPr>
              <a:t>Finally,the</a:t>
            </a:r>
            <a:r>
              <a:rPr lang="en-GB" baseline="0" dirty="0" smtClean="0">
                <a:latin typeface="Times New Roman" pitchFamily="18" charset="0"/>
                <a:cs typeface="Times New Roman" pitchFamily="18" charset="0"/>
              </a:rPr>
              <a:t> tax authorities consider the amount one pays for their child's childcare when allocating tax credit.</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5</a:t>
            </a:fld>
            <a:endParaRPr lang="en-GB"/>
          </a:p>
        </p:txBody>
      </p:sp>
    </p:spTree>
    <p:extLst>
      <p:ext uri="{BB962C8B-B14F-4D97-AF65-F5344CB8AC3E}">
        <p14:creationId xmlns:p14="http://schemas.microsoft.com/office/powerpoint/2010/main" xmlns="" val="1302690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There are those</a:t>
            </a:r>
            <a:r>
              <a:rPr lang="en-GB" baseline="0" dirty="0" smtClean="0">
                <a:latin typeface="Times New Roman" pitchFamily="18" charset="0"/>
                <a:cs typeface="Times New Roman" pitchFamily="18" charset="0"/>
              </a:rPr>
              <a:t> tax credits availed to every citizen while others are uniquely set aside for specific individuals. These tax credits include: low income subsidies, family relief and education and energy subsidies among others. </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6</a:t>
            </a:fld>
            <a:endParaRPr lang="en-GB"/>
          </a:p>
        </p:txBody>
      </p:sp>
    </p:spTree>
    <p:extLst>
      <p:ext uri="{BB962C8B-B14F-4D97-AF65-F5344CB8AC3E}">
        <p14:creationId xmlns:p14="http://schemas.microsoft.com/office/powerpoint/2010/main" xmlns="" val="3970965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Low income subsidies are set aside for those</a:t>
            </a:r>
            <a:r>
              <a:rPr lang="en-GB" baseline="0" dirty="0" smtClean="0">
                <a:latin typeface="Times New Roman" pitchFamily="18" charset="0"/>
                <a:cs typeface="Times New Roman" pitchFamily="18" charset="0"/>
              </a:rPr>
              <a:t> families earning low income in the country. These subsidies are based on differing factors which range from the income to family status and work status. This tax credits are often refundable. </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7</a:t>
            </a:fld>
            <a:endParaRPr lang="en-GB"/>
          </a:p>
        </p:txBody>
      </p:sp>
    </p:spTree>
    <p:extLst>
      <p:ext uri="{BB962C8B-B14F-4D97-AF65-F5344CB8AC3E}">
        <p14:creationId xmlns:p14="http://schemas.microsoft.com/office/powerpoint/2010/main" xmlns="" val="311161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dirty="0" smtClean="0">
                <a:latin typeface="Times New Roman" pitchFamily="18" charset="0"/>
                <a:cs typeface="Times New Roman" pitchFamily="18" charset="0"/>
              </a:rPr>
              <a:t>The United States grants a number of income tax credits to individuals. For</a:t>
            </a:r>
            <a:r>
              <a:rPr lang="en-GB" baseline="0" dirty="0" smtClean="0">
                <a:latin typeface="Times New Roman" pitchFamily="18" charset="0"/>
                <a:cs typeface="Times New Roman" pitchFamily="18" charset="0"/>
              </a:rPr>
              <a:t> instance, the elderly as well as the disabled individuals are availed to a non-refundable credit. The retired individuals who have reached a certain minimum limits in their retirement benefit plans are also issued with a non-refundable subsidy.  The low income earners are given the earned income credit which is refundable and families or individuals  who rely on a healthcare exchange to obtain an insurance policy are paid the premium tax which is also refundable.</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8</a:t>
            </a:fld>
            <a:endParaRPr lang="en-GB"/>
          </a:p>
        </p:txBody>
      </p:sp>
    </p:spTree>
    <p:extLst>
      <p:ext uri="{BB962C8B-B14F-4D97-AF65-F5344CB8AC3E}">
        <p14:creationId xmlns:p14="http://schemas.microsoft.com/office/powerpoint/2010/main" xmlns="" val="2042430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GB" sz="1200" kern="1200" dirty="0" smtClean="0">
                <a:solidFill>
                  <a:schemeClr val="tx1"/>
                </a:solidFill>
                <a:effectLst/>
                <a:latin typeface="+mn-lt"/>
                <a:ea typeface="+mn-ea"/>
                <a:cs typeface="+mn-cs"/>
              </a:rPr>
              <a:t>The US provides non-refundable tax credits to families with children. The credits are issued per child basis or simply as a credit to cater for childcare expenses. Child credit is a per child basis credit offered for children under the age of 17 years. On the other hand, child and dependent care credit is issued to parents who must leave their children in pursuit of employment. Credit for adoption is paid to cater for individuals expenses incurred in adoption. On the other hand, family tax credit is paid for all dependent children 18 years or below. </a:t>
            </a:r>
            <a:endParaRPr lang="en-GB"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E7D53B-3914-4872-A06F-35FABDC78C43}" type="slidenum">
              <a:rPr lang="en-GB" smtClean="0"/>
              <a:pPr/>
              <a:t>9</a:t>
            </a:fld>
            <a:endParaRPr lang="en-GB"/>
          </a:p>
        </p:txBody>
      </p:sp>
    </p:spTree>
    <p:extLst>
      <p:ext uri="{BB962C8B-B14F-4D97-AF65-F5344CB8AC3E}">
        <p14:creationId xmlns:p14="http://schemas.microsoft.com/office/powerpoint/2010/main" xmlns="" val="1320630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a:lstStyle/>
          <a:p>
            <a:fld id="{C74E3E1C-8729-498E-88A6-D326EA77FCBE}" type="slidenum">
              <a:rPr lang="en-GB" smtClean="0"/>
              <a:pPr/>
              <a:t>‹#›</a:t>
            </a:fld>
            <a:endParaRPr lang="en-GB"/>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924800" y="6416675"/>
            <a:ext cx="762000" cy="365125"/>
          </a:xfrm>
        </p:spPr>
        <p:txBody>
          <a:bodyPr/>
          <a:lstStyle/>
          <a:p>
            <a:fld id="{C74E3E1C-8729-498E-88A6-D326EA77FCB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BCB197-9239-4FCC-B837-9551C340137E}" type="datetimeFigureOut">
              <a:rPr lang="en-GB" smtClean="0"/>
              <a:pPr/>
              <a:t>31/10/2016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4E3E1C-8729-498E-88A6-D326EA77FCB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CBCB197-9239-4FCC-B837-9551C340137E}" type="datetimeFigureOut">
              <a:rPr lang="en-GB" smtClean="0"/>
              <a:pPr/>
              <a:t>31/10/2016</a:t>
            </a:fld>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74E3E1C-8729-498E-88A6-D326EA77FCBE}"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Times New Roman" pitchFamily="18" charset="0"/>
                <a:cs typeface="Times New Roman" pitchFamily="18" charset="0"/>
              </a:rPr>
              <a:t>TAX CREDITS AND LOW INCOME</a:t>
            </a:r>
            <a:endParaRPr lang="en-GB" dirty="0">
              <a:latin typeface="Times New Roman" pitchFamily="18" charset="0"/>
              <a:cs typeface="Times New Roman" pitchFamily="18" charset="0"/>
            </a:endParaRPr>
          </a:p>
        </p:txBody>
      </p:sp>
      <p:sp>
        <p:nvSpPr>
          <p:cNvPr id="3" name="Subtitle 2"/>
          <p:cNvSpPr>
            <a:spLocks noGrp="1"/>
          </p:cNvSpPr>
          <p:nvPr>
            <p:ph type="subTitle" idx="1"/>
          </p:nvPr>
        </p:nvSpPr>
        <p:spPr>
          <a:xfrm>
            <a:off x="1219200" y="3276600"/>
            <a:ext cx="6400800" cy="1752600"/>
          </a:xfrm>
        </p:spPr>
        <p:txBody>
          <a:bodyPr/>
          <a:lstStyle/>
          <a:p>
            <a:r>
              <a:rPr lang="en-GB" dirty="0" smtClean="0"/>
              <a:t>CHAO WENG</a:t>
            </a:r>
          </a:p>
          <a:p>
            <a:r>
              <a:rPr lang="en-GB" dirty="0" smtClean="0"/>
              <a:t>HAO JIN</a:t>
            </a:r>
          </a:p>
          <a:p>
            <a:r>
              <a:rPr lang="en-GB" dirty="0" smtClean="0"/>
              <a:t>TIANLUN GE</a:t>
            </a:r>
            <a:endParaRPr lang="en-GB" dirty="0"/>
          </a:p>
        </p:txBody>
      </p:sp>
    </p:spTree>
    <p:extLst>
      <p:ext uri="{BB962C8B-B14F-4D97-AF65-F5344CB8AC3E}">
        <p14:creationId xmlns:p14="http://schemas.microsoft.com/office/powerpoint/2010/main" xmlns="" val="2385183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Times New Roman" pitchFamily="18" charset="0"/>
                <a:cs typeface="Times New Roman" pitchFamily="18" charset="0"/>
              </a:rPr>
              <a:t>Education and Energy and Other Subsidies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200000"/>
              </a:lnSpc>
            </a:pPr>
            <a:r>
              <a:rPr lang="en-GB" dirty="0" smtClean="0">
                <a:latin typeface="Times New Roman" pitchFamily="18" charset="0"/>
                <a:cs typeface="Times New Roman" pitchFamily="18" charset="0"/>
              </a:rPr>
              <a:t>Credit for first time home-buyers</a:t>
            </a:r>
          </a:p>
          <a:p>
            <a:pPr>
              <a:lnSpc>
                <a:spcPct val="200000"/>
              </a:lnSpc>
            </a:pPr>
            <a:r>
              <a:rPr lang="en-GB" dirty="0" smtClean="0">
                <a:latin typeface="Times New Roman" pitchFamily="18" charset="0"/>
                <a:cs typeface="Times New Roman" pitchFamily="18" charset="0"/>
              </a:rPr>
              <a:t>Purchase of non-business energy property credit</a:t>
            </a:r>
          </a:p>
          <a:p>
            <a:pPr>
              <a:lnSpc>
                <a:spcPct val="200000"/>
              </a:lnSpc>
            </a:pPr>
            <a:r>
              <a:rPr lang="en-GB" dirty="0" smtClean="0">
                <a:latin typeface="Times New Roman" pitchFamily="18" charset="0"/>
                <a:cs typeface="Times New Roman" pitchFamily="18" charset="0"/>
              </a:rPr>
              <a:t>Purchase of residential energy credit</a:t>
            </a:r>
          </a:p>
          <a:p>
            <a:pPr>
              <a:lnSpc>
                <a:spcPct val="200000"/>
              </a:lnSpc>
            </a:pPr>
            <a:r>
              <a:rPr lang="en-GB" dirty="0" smtClean="0">
                <a:latin typeface="Times New Roman" pitchFamily="18" charset="0"/>
                <a:cs typeface="Times New Roman" pitchFamily="18" charset="0"/>
              </a:rPr>
              <a:t>Mutually exclusive credits for both qualified tuition and other related expenses</a:t>
            </a: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xmlns="" val="1163559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References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nSpc>
                <a:spcPct val="200000"/>
              </a:lnSpc>
            </a:pPr>
            <a:r>
              <a:rPr lang="en-GB" dirty="0" err="1" smtClean="0">
                <a:latin typeface="Times New Roman" pitchFamily="18" charset="0"/>
                <a:cs typeface="Times New Roman" pitchFamily="18" charset="0"/>
              </a:rPr>
              <a:t>Simkovic</a:t>
            </a:r>
            <a:r>
              <a:rPr lang="en-GB" dirty="0" smtClean="0">
                <a:latin typeface="Times New Roman" pitchFamily="18" charset="0"/>
                <a:cs typeface="Times New Roman" pitchFamily="18" charset="0"/>
              </a:rPr>
              <a:t>, M. (2015). The Knowledge Tax. The University of Chicago Law Review, 1981-2043.</a:t>
            </a:r>
          </a:p>
          <a:p>
            <a:pPr>
              <a:lnSpc>
                <a:spcPct val="200000"/>
              </a:lnSpc>
            </a:pPr>
            <a:r>
              <a:rPr lang="en-GB" dirty="0" smtClean="0">
                <a:latin typeface="Times New Roman" pitchFamily="18" charset="0"/>
                <a:cs typeface="Times New Roman" pitchFamily="18" charset="0"/>
              </a:rPr>
              <a:t>Flores, Q. T. (2014). Tax credits for working families: Earned income tax credit. In National Conference on State Legislators. Accessed September (Vol. 20, p. 2014).</a:t>
            </a:r>
          </a:p>
          <a:p>
            <a:pPr marL="0" indent="0">
              <a:lnSpc>
                <a:spcPct val="200000"/>
              </a:lnSpc>
              <a:buNone/>
            </a:pPr>
            <a:endParaRPr lang="en-GB" dirty="0" smtClean="0">
              <a:latin typeface="Times New Roman" pitchFamily="18" charset="0"/>
              <a:cs typeface="Times New Roman" pitchFamily="18" charset="0"/>
            </a:endParaRPr>
          </a:p>
          <a:p>
            <a:pPr>
              <a:lnSpc>
                <a:spcPct val="200000"/>
              </a:lnSpc>
            </a:pP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xmlns="" val="2115908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References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GB" dirty="0" err="1" smtClean="0">
                <a:latin typeface="Times New Roman" pitchFamily="18" charset="0"/>
                <a:cs typeface="Times New Roman" pitchFamily="18" charset="0"/>
              </a:rPr>
              <a:t>Averett</a:t>
            </a:r>
            <a:r>
              <a:rPr lang="en-GB" dirty="0" smtClean="0">
                <a:latin typeface="Times New Roman" pitchFamily="18" charset="0"/>
                <a:cs typeface="Times New Roman" pitchFamily="18" charset="0"/>
              </a:rPr>
              <a:t>, S. L., Peters, H. E., &amp; Waldman, D. M. (1997). Tax credits, labor supply, and child care. Review of Economics and Statistics, 79(1), 125-135.</a:t>
            </a:r>
          </a:p>
          <a:p>
            <a:pPr>
              <a:lnSpc>
                <a:spcPct val="200000"/>
              </a:lnSpc>
            </a:pP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xmlns="" val="2174177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Tax Credit</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200000"/>
              </a:lnSpc>
            </a:pPr>
            <a:r>
              <a:rPr lang="en-GB" dirty="0" smtClean="0">
                <a:latin typeface="Times New Roman" pitchFamily="18" charset="0"/>
                <a:cs typeface="Times New Roman" pitchFamily="18" charset="0"/>
              </a:rPr>
              <a:t>Tax incentive</a:t>
            </a:r>
          </a:p>
          <a:p>
            <a:pPr>
              <a:lnSpc>
                <a:spcPct val="200000"/>
              </a:lnSpc>
            </a:pPr>
            <a:r>
              <a:rPr lang="en-GB" dirty="0" smtClean="0">
                <a:latin typeface="Times New Roman" pitchFamily="18" charset="0"/>
                <a:cs typeface="Times New Roman" pitchFamily="18" charset="0"/>
              </a:rPr>
              <a:t>Reduces tax bills directly</a:t>
            </a:r>
          </a:p>
          <a:p>
            <a:pPr>
              <a:lnSpc>
                <a:spcPct val="200000"/>
              </a:lnSpc>
            </a:pPr>
            <a:r>
              <a:rPr lang="en-GB" dirty="0" smtClean="0">
                <a:latin typeface="Times New Roman" pitchFamily="18" charset="0"/>
                <a:cs typeface="Times New Roman" pitchFamily="18" charset="0"/>
              </a:rPr>
              <a:t>Exempt the low income earners</a:t>
            </a:r>
          </a:p>
          <a:p>
            <a:pPr>
              <a:lnSpc>
                <a:spcPct val="200000"/>
              </a:lnSpc>
            </a:pPr>
            <a:r>
              <a:rPr lang="en-GB" dirty="0" smtClean="0">
                <a:latin typeface="Times New Roman" pitchFamily="18" charset="0"/>
                <a:cs typeface="Times New Roman" pitchFamily="18" charset="0"/>
              </a:rPr>
              <a:t>Encourage behaviour like investment</a:t>
            </a:r>
          </a:p>
        </p:txBody>
      </p:sp>
    </p:spTree>
    <p:extLst>
      <p:ext uri="{BB962C8B-B14F-4D97-AF65-F5344CB8AC3E}">
        <p14:creationId xmlns:p14="http://schemas.microsoft.com/office/powerpoint/2010/main" xmlns="" val="392126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Classification of Tax Credits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GB" dirty="0" smtClean="0">
                <a:latin typeface="Times New Roman" pitchFamily="18" charset="0"/>
                <a:cs typeface="Times New Roman" pitchFamily="18" charset="0"/>
              </a:rPr>
              <a:t>Non-refundable tax credits</a:t>
            </a:r>
          </a:p>
          <a:p>
            <a:pPr marL="137160" indent="0">
              <a:buNone/>
            </a:pPr>
            <a:r>
              <a:rPr lang="en-GB" altLang="zh-CN" sz="2000" dirty="0" smtClean="0">
                <a:latin typeface="Times New Roman" pitchFamily="18" charset="0"/>
                <a:cs typeface="Times New Roman" pitchFamily="18" charset="0"/>
              </a:rPr>
              <a:t>     </a:t>
            </a:r>
            <a:r>
              <a:rPr lang="en-GB" altLang="zh-CN" sz="2400" dirty="0" smtClean="0">
                <a:latin typeface="Times New Roman" pitchFamily="18" charset="0"/>
                <a:cs typeface="Times New Roman" pitchFamily="18" charset="0"/>
              </a:rPr>
              <a:t> cannot </a:t>
            </a:r>
            <a:r>
              <a:rPr lang="en-GB" altLang="zh-CN" sz="2400" dirty="0">
                <a:latin typeface="Times New Roman" pitchFamily="18" charset="0"/>
                <a:cs typeface="Times New Roman" pitchFamily="18" charset="0"/>
              </a:rPr>
              <a:t>be refunded to the taxpayer</a:t>
            </a:r>
            <a:endParaRPr lang="en-GB" sz="2400" dirty="0" smtClean="0">
              <a:latin typeface="Times New Roman" pitchFamily="18" charset="0"/>
              <a:cs typeface="Times New Roman" pitchFamily="18" charset="0"/>
            </a:endParaRPr>
          </a:p>
          <a:p>
            <a:endParaRPr lang="en-GB" dirty="0" smtClean="0">
              <a:latin typeface="Times New Roman" pitchFamily="18" charset="0"/>
              <a:cs typeface="Times New Roman" pitchFamily="18" charset="0"/>
            </a:endParaRPr>
          </a:p>
          <a:p>
            <a:endParaRPr lang="en-GB" dirty="0">
              <a:latin typeface="Times New Roman" pitchFamily="18" charset="0"/>
              <a:cs typeface="Times New Roman" pitchFamily="18" charset="0"/>
            </a:endParaRPr>
          </a:p>
          <a:p>
            <a:r>
              <a:rPr lang="en-GB" dirty="0" smtClean="0">
                <a:latin typeface="Times New Roman" pitchFamily="18" charset="0"/>
                <a:cs typeface="Times New Roman" pitchFamily="18" charset="0"/>
              </a:rPr>
              <a:t>Refundable tax credits</a:t>
            </a:r>
          </a:p>
          <a:p>
            <a:pPr marL="137160" indent="0">
              <a:buNone/>
            </a:pPr>
            <a:r>
              <a:rPr lang="en-GB" altLang="zh-CN" sz="2400" dirty="0" smtClean="0">
                <a:latin typeface="Times New Roman" pitchFamily="18" charset="0"/>
                <a:cs typeface="Times New Roman" pitchFamily="18" charset="0"/>
              </a:rPr>
              <a:t>      those </a:t>
            </a:r>
            <a:r>
              <a:rPr lang="en-GB" altLang="zh-CN" sz="2400" dirty="0">
                <a:latin typeface="Times New Roman" pitchFamily="18" charset="0"/>
                <a:cs typeface="Times New Roman" pitchFamily="18" charset="0"/>
              </a:rPr>
              <a:t>in which the excess of the remainder when taxes are subtracted is returned to the taxpayer</a:t>
            </a:r>
            <a:endParaRPr kumimoji="1" lang="zh-CN" altLang="en-US" sz="2400" dirty="0"/>
          </a:p>
          <a:p>
            <a:pPr marL="137160" indent="0">
              <a:buNone/>
            </a:pP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59326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Types of Tax Credits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GB" dirty="0" smtClean="0">
                <a:latin typeface="Times New Roman" pitchFamily="18" charset="0"/>
                <a:cs typeface="Times New Roman" pitchFamily="18" charset="0"/>
              </a:rPr>
              <a:t>Working tax credit (WTC)</a:t>
            </a:r>
          </a:p>
          <a:p>
            <a:pPr>
              <a:lnSpc>
                <a:spcPct val="200000"/>
              </a:lnSpc>
            </a:pPr>
            <a:r>
              <a:rPr lang="en-GB" dirty="0" smtClean="0">
                <a:latin typeface="Times New Roman" pitchFamily="18" charset="0"/>
                <a:cs typeface="Times New Roman" pitchFamily="18" charset="0"/>
              </a:rPr>
              <a:t>Child Tax Credit (CTC)</a:t>
            </a: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xmlns="" val="3837634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Determinants of Tax Credit</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200000"/>
              </a:lnSpc>
            </a:pPr>
            <a:r>
              <a:rPr lang="en-GB" dirty="0" smtClean="0">
                <a:latin typeface="Times New Roman" pitchFamily="18" charset="0"/>
                <a:cs typeface="Times New Roman" pitchFamily="18" charset="0"/>
              </a:rPr>
              <a:t>Total amount of taxable income</a:t>
            </a:r>
          </a:p>
          <a:p>
            <a:pPr>
              <a:lnSpc>
                <a:spcPct val="200000"/>
              </a:lnSpc>
            </a:pPr>
            <a:r>
              <a:rPr lang="en-GB" dirty="0" smtClean="0">
                <a:latin typeface="Times New Roman" pitchFamily="18" charset="0"/>
                <a:cs typeface="Times New Roman" pitchFamily="18" charset="0"/>
              </a:rPr>
              <a:t>Disability</a:t>
            </a:r>
          </a:p>
          <a:p>
            <a:pPr>
              <a:lnSpc>
                <a:spcPct val="200000"/>
              </a:lnSpc>
            </a:pPr>
            <a:r>
              <a:rPr lang="en-GB" dirty="0" smtClean="0">
                <a:latin typeface="Times New Roman" pitchFamily="18" charset="0"/>
                <a:cs typeface="Times New Roman" pitchFamily="18" charset="0"/>
              </a:rPr>
              <a:t>Long-term health problems</a:t>
            </a:r>
          </a:p>
          <a:p>
            <a:pPr>
              <a:lnSpc>
                <a:spcPct val="200000"/>
              </a:lnSpc>
            </a:pPr>
            <a:r>
              <a:rPr lang="en-GB" dirty="0" smtClean="0">
                <a:latin typeface="Times New Roman" pitchFamily="18" charset="0"/>
                <a:cs typeface="Times New Roman" pitchFamily="18" charset="0"/>
              </a:rPr>
              <a:t>Number of hours worked</a:t>
            </a:r>
          </a:p>
          <a:p>
            <a:pPr>
              <a:lnSpc>
                <a:spcPct val="200000"/>
              </a:lnSpc>
            </a:pPr>
            <a:r>
              <a:rPr lang="en-GB" dirty="0" smtClean="0">
                <a:latin typeface="Times New Roman" pitchFamily="18" charset="0"/>
                <a:cs typeface="Times New Roman" pitchFamily="18" charset="0"/>
              </a:rPr>
              <a:t>Amount paid for childcare</a:t>
            </a: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xmlns="" val="480196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Individual Income Tax Credits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GB" dirty="0" smtClean="0">
                <a:latin typeface="Times New Roman" pitchFamily="18" charset="0"/>
                <a:cs typeface="Times New Roman" pitchFamily="18" charset="0"/>
              </a:rPr>
              <a:t>Low income subsidies</a:t>
            </a:r>
          </a:p>
          <a:p>
            <a:pPr>
              <a:lnSpc>
                <a:spcPct val="200000"/>
              </a:lnSpc>
            </a:pPr>
            <a:r>
              <a:rPr lang="en-GB" dirty="0" smtClean="0">
                <a:latin typeface="Times New Roman" pitchFamily="18" charset="0"/>
                <a:cs typeface="Times New Roman" pitchFamily="18" charset="0"/>
              </a:rPr>
              <a:t>Family relief</a:t>
            </a:r>
          </a:p>
          <a:p>
            <a:pPr>
              <a:lnSpc>
                <a:spcPct val="200000"/>
              </a:lnSpc>
            </a:pPr>
            <a:r>
              <a:rPr lang="en-GB" dirty="0" smtClean="0">
                <a:latin typeface="Times New Roman" pitchFamily="18" charset="0"/>
                <a:cs typeface="Times New Roman" pitchFamily="18" charset="0"/>
              </a:rPr>
              <a:t>Education and energy as well as other subsidies</a:t>
            </a: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xmlns="" val="2463404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Low Income Subsidies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GB" dirty="0" smtClean="0">
                <a:latin typeface="Times New Roman" pitchFamily="18" charset="0"/>
                <a:cs typeface="Times New Roman" pitchFamily="18" charset="0"/>
              </a:rPr>
              <a:t>Provided to lower income individuals</a:t>
            </a:r>
          </a:p>
          <a:p>
            <a:pPr>
              <a:lnSpc>
                <a:spcPct val="200000"/>
              </a:lnSpc>
            </a:pPr>
            <a:r>
              <a:rPr lang="en-GB" dirty="0" smtClean="0">
                <a:latin typeface="Times New Roman" pitchFamily="18" charset="0"/>
                <a:cs typeface="Times New Roman" pitchFamily="18" charset="0"/>
              </a:rPr>
              <a:t>Based on differing factors-income, family and work status</a:t>
            </a:r>
          </a:p>
          <a:p>
            <a:pPr>
              <a:lnSpc>
                <a:spcPct val="200000"/>
              </a:lnSpc>
            </a:pPr>
            <a:r>
              <a:rPr lang="en-GB" dirty="0" smtClean="0">
                <a:latin typeface="Times New Roman" pitchFamily="18" charset="0"/>
                <a:cs typeface="Times New Roman" pitchFamily="18" charset="0"/>
              </a:rPr>
              <a:t>Often refundable</a:t>
            </a: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xmlns="" val="5296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Income Tax Credits Granted by US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200000"/>
              </a:lnSpc>
            </a:pPr>
            <a:r>
              <a:rPr lang="en-GB" dirty="0" smtClean="0">
                <a:latin typeface="Times New Roman" pitchFamily="18" charset="0"/>
                <a:cs typeface="Times New Roman" pitchFamily="18" charset="0"/>
              </a:rPr>
              <a:t>Credit for elderly and disabled</a:t>
            </a:r>
          </a:p>
          <a:p>
            <a:pPr>
              <a:lnSpc>
                <a:spcPct val="200000"/>
              </a:lnSpc>
            </a:pPr>
            <a:r>
              <a:rPr lang="en-GB" dirty="0" smtClean="0">
                <a:latin typeface="Times New Roman" pitchFamily="18" charset="0"/>
                <a:cs typeface="Times New Roman" pitchFamily="18" charset="0"/>
              </a:rPr>
              <a:t>Earned income credit </a:t>
            </a:r>
          </a:p>
          <a:p>
            <a:pPr>
              <a:lnSpc>
                <a:spcPct val="200000"/>
              </a:lnSpc>
            </a:pPr>
            <a:r>
              <a:rPr lang="en-GB" dirty="0" smtClean="0">
                <a:latin typeface="Times New Roman" pitchFamily="18" charset="0"/>
                <a:cs typeface="Times New Roman" pitchFamily="18" charset="0"/>
              </a:rPr>
              <a:t>Premium tax</a:t>
            </a:r>
          </a:p>
          <a:p>
            <a:pPr>
              <a:lnSpc>
                <a:spcPct val="200000"/>
              </a:lnSpc>
            </a:pPr>
            <a:r>
              <a:rPr lang="en-GB" dirty="0" smtClean="0">
                <a:latin typeface="Times New Roman" pitchFamily="18" charset="0"/>
                <a:cs typeface="Times New Roman" pitchFamily="18" charset="0"/>
              </a:rPr>
              <a:t>Mortgage interest</a:t>
            </a:r>
          </a:p>
          <a:p>
            <a:pPr>
              <a:lnSpc>
                <a:spcPct val="200000"/>
              </a:lnSpc>
            </a:pPr>
            <a:r>
              <a:rPr lang="en-GB" dirty="0" smtClean="0">
                <a:latin typeface="Times New Roman" pitchFamily="18" charset="0"/>
                <a:cs typeface="Times New Roman" pitchFamily="18" charset="0"/>
              </a:rPr>
              <a:t>Retirement savings contribution</a:t>
            </a:r>
          </a:p>
          <a:p>
            <a:endParaRPr lang="en-GB" dirty="0"/>
          </a:p>
        </p:txBody>
      </p:sp>
    </p:spTree>
    <p:extLst>
      <p:ext uri="{BB962C8B-B14F-4D97-AF65-F5344CB8AC3E}">
        <p14:creationId xmlns:p14="http://schemas.microsoft.com/office/powerpoint/2010/main" xmlns="" val="3136696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Family Relief</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GB" dirty="0" smtClean="0">
                <a:latin typeface="Times New Roman" pitchFamily="18" charset="0"/>
                <a:cs typeface="Times New Roman" pitchFamily="18" charset="0"/>
              </a:rPr>
              <a:t>Adoption  expenses credit</a:t>
            </a:r>
          </a:p>
          <a:p>
            <a:pPr>
              <a:lnSpc>
                <a:spcPct val="200000"/>
              </a:lnSpc>
            </a:pPr>
            <a:r>
              <a:rPr lang="en-GB" dirty="0" smtClean="0">
                <a:latin typeface="Times New Roman" pitchFamily="18" charset="0"/>
                <a:cs typeface="Times New Roman" pitchFamily="18" charset="0"/>
              </a:rPr>
              <a:t>Credit for child and dependent care</a:t>
            </a:r>
          </a:p>
          <a:p>
            <a:pPr>
              <a:lnSpc>
                <a:spcPct val="200000"/>
              </a:lnSpc>
            </a:pPr>
            <a:r>
              <a:rPr lang="en-GB" dirty="0" smtClean="0">
                <a:latin typeface="Times New Roman" pitchFamily="18" charset="0"/>
                <a:cs typeface="Times New Roman" pitchFamily="18" charset="0"/>
              </a:rPr>
              <a:t>Family tax credit</a:t>
            </a:r>
          </a:p>
          <a:p>
            <a:pPr>
              <a:lnSpc>
                <a:spcPct val="200000"/>
              </a:lnSpc>
            </a:pPr>
            <a:r>
              <a:rPr lang="en-GB" dirty="0" smtClean="0">
                <a:latin typeface="Times New Roman" pitchFamily="18" charset="0"/>
                <a:cs typeface="Times New Roman" pitchFamily="18" charset="0"/>
              </a:rPr>
              <a:t>Child credit</a:t>
            </a:r>
          </a:p>
          <a:p>
            <a:endParaRPr lang="en-GB" dirty="0"/>
          </a:p>
        </p:txBody>
      </p:sp>
    </p:spTree>
    <p:extLst>
      <p:ext uri="{BB962C8B-B14F-4D97-AF65-F5344CB8AC3E}">
        <p14:creationId xmlns:p14="http://schemas.microsoft.com/office/powerpoint/2010/main" xmlns="" val="2386510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189</TotalTime>
  <Words>988</Words>
  <Application>Microsoft Macintosh PowerPoint</Application>
  <PresentationFormat>全屏显示(4:3)</PresentationFormat>
  <Paragraphs>73</Paragraphs>
  <Slides>12</Slides>
  <Notes>10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Apex</vt:lpstr>
      <vt:lpstr>TAX CREDITS AND LOW INCOME</vt:lpstr>
      <vt:lpstr>Tax Credit</vt:lpstr>
      <vt:lpstr>Classification of Tax Credits</vt:lpstr>
      <vt:lpstr>Types of Tax Credits</vt:lpstr>
      <vt:lpstr>Determinants of Tax Credit</vt:lpstr>
      <vt:lpstr>Individual Income Tax Credits</vt:lpstr>
      <vt:lpstr>Low Income Subsidies</vt:lpstr>
      <vt:lpstr>Income Tax Credits Granted by US</vt:lpstr>
      <vt:lpstr>Family Relief</vt:lpstr>
      <vt:lpstr>Education and Energy and Other Subsidies</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CREDITS AND LOW INCOME</dc:title>
  <dc:creator>mso kabogo</dc:creator>
  <cp:lastModifiedBy>hufasen</cp:lastModifiedBy>
  <cp:revision>26</cp:revision>
  <dcterms:created xsi:type="dcterms:W3CDTF">2016-10-13T00:31:21Z</dcterms:created>
  <dcterms:modified xsi:type="dcterms:W3CDTF">2016-10-31T21:14:10Z</dcterms:modified>
</cp:coreProperties>
</file>