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Old Standard TT" panose="020B0604020202020204" charset="0"/>
      <p:regular r:id="rId11"/>
      <p:bold r:id="rId12"/>
      <p:italic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Libre Baskerville" panose="020B0604020202020204" charset="0"/>
      <p:regular r:id="rId18"/>
      <p:bold r:id="rId19"/>
      <p: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33"/>
            <a:ext cx="12192000" cy="228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11" name="Shape 11"/>
          <p:cNvCxnSpPr/>
          <p:nvPr/>
        </p:nvCxnSpPr>
        <p:spPr>
          <a:xfrm>
            <a:off x="855912" y="4796666"/>
            <a:ext cx="5205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3600" y="2524400"/>
            <a:ext cx="10824900" cy="20304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defRPr sz="56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defRPr sz="56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defRPr sz="56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defRPr sz="56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defRPr sz="56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defRPr sz="56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defRPr sz="56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defRPr sz="56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defRPr sz="5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683600" y="5120852"/>
            <a:ext cx="10824900" cy="10500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32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32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32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32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32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32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32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32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3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>
                <a:solidFill>
                  <a:schemeClr val="accent1"/>
                </a:solidFill>
              </a:rPr>
              <a:t>‹#›</a:t>
            </a:fld>
            <a:endParaRPr lang="en-US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15600" y="1386200"/>
            <a:ext cx="11360700" cy="28083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18700" b="1"/>
            </a:lvl1pPr>
            <a:lvl2pPr lvl="1" algn="ctr">
              <a:spcBef>
                <a:spcPts val="0"/>
              </a:spcBef>
              <a:buSzPct val="100000"/>
              <a:defRPr sz="18700" b="1"/>
            </a:lvl2pPr>
            <a:lvl3pPr lvl="2" algn="ctr">
              <a:spcBef>
                <a:spcPts val="0"/>
              </a:spcBef>
              <a:buSzPct val="100000"/>
              <a:defRPr sz="18700" b="1"/>
            </a:lvl3pPr>
            <a:lvl4pPr lvl="3" algn="ctr">
              <a:spcBef>
                <a:spcPts val="0"/>
              </a:spcBef>
              <a:buSzPct val="100000"/>
              <a:defRPr sz="18700" b="1"/>
            </a:lvl4pPr>
            <a:lvl5pPr lvl="4" algn="ctr">
              <a:spcBef>
                <a:spcPts val="0"/>
              </a:spcBef>
              <a:buSzPct val="100000"/>
              <a:defRPr sz="18700" b="1"/>
            </a:lvl5pPr>
            <a:lvl6pPr lvl="5" algn="ctr">
              <a:spcBef>
                <a:spcPts val="0"/>
              </a:spcBef>
              <a:buSzPct val="100000"/>
              <a:defRPr sz="18700" b="1"/>
            </a:lvl6pPr>
            <a:lvl7pPr lvl="6" algn="ctr">
              <a:spcBef>
                <a:spcPts val="0"/>
              </a:spcBef>
              <a:buSzPct val="100000"/>
              <a:defRPr sz="18700" b="1"/>
            </a:lvl7pPr>
            <a:lvl8pPr lvl="7" algn="ctr">
              <a:spcBef>
                <a:spcPts val="0"/>
              </a:spcBef>
              <a:buSzPct val="100000"/>
              <a:defRPr sz="18700" b="1"/>
            </a:lvl8pPr>
            <a:lvl9pPr lvl="8" algn="ctr">
              <a:spcBef>
                <a:spcPts val="0"/>
              </a:spcBef>
              <a:buSzPct val="100000"/>
              <a:defRPr sz="18700" b="1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15600" y="4304566"/>
            <a:ext cx="11360700" cy="17343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-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-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-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hape 16"/>
          <p:cNvCxnSpPr/>
          <p:nvPr/>
        </p:nvCxnSpPr>
        <p:spPr>
          <a:xfrm>
            <a:off x="855912" y="4796666"/>
            <a:ext cx="520500" cy="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683600" y="2524400"/>
            <a:ext cx="10824900" cy="20304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defRPr sz="8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defRPr sz="8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defRPr sz="8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defRPr sz="8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defRPr sz="8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defRPr sz="8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defRPr sz="8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defRPr sz="8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defRPr sz="8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>
                <a:solidFill>
                  <a:schemeClr val="accent1"/>
                </a:solidFill>
              </a:rPr>
              <a:t>‹#›</a:t>
            </a:fld>
            <a:endParaRPr lang="en-US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6727600"/>
            <a:ext cx="12192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817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15600" y="1562133"/>
            <a:ext cx="11360700" cy="45297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817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15600" y="1562233"/>
            <a:ext cx="5333100" cy="45297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6443200" y="1562233"/>
            <a:ext cx="5333100" cy="45297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817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>
              <a:spcBef>
                <a:spcPts val="0"/>
              </a:spcBef>
              <a:buSzPct val="100000"/>
              <a:defRPr sz="3200"/>
            </a:lvl1pPr>
            <a:lvl2pPr lvl="1">
              <a:spcBef>
                <a:spcPts val="0"/>
              </a:spcBef>
              <a:buSzPct val="100000"/>
              <a:defRPr sz="3200"/>
            </a:lvl2pPr>
            <a:lvl3pPr lvl="2">
              <a:spcBef>
                <a:spcPts val="0"/>
              </a:spcBef>
              <a:buSzPct val="100000"/>
              <a:defRPr sz="3200"/>
            </a:lvl3pPr>
            <a:lvl4pPr lvl="3">
              <a:spcBef>
                <a:spcPts val="0"/>
              </a:spcBef>
              <a:buSzPct val="100000"/>
              <a:defRPr sz="3200"/>
            </a:lvl4pPr>
            <a:lvl5pPr lvl="4">
              <a:spcBef>
                <a:spcPts val="0"/>
              </a:spcBef>
              <a:buSzPct val="100000"/>
              <a:defRPr sz="3200"/>
            </a:lvl5pPr>
            <a:lvl6pPr lvl="5">
              <a:spcBef>
                <a:spcPts val="0"/>
              </a:spcBef>
              <a:buSzPct val="100000"/>
              <a:defRPr sz="3200"/>
            </a:lvl6pPr>
            <a:lvl7pPr lvl="6">
              <a:spcBef>
                <a:spcPts val="0"/>
              </a:spcBef>
              <a:buSzPct val="100000"/>
              <a:defRPr sz="3200"/>
            </a:lvl7pPr>
            <a:lvl8pPr lvl="7">
              <a:spcBef>
                <a:spcPts val="0"/>
              </a:spcBef>
              <a:buSzPct val="100000"/>
              <a:defRPr sz="3200"/>
            </a:lvl8pPr>
            <a:lvl9pPr lvl="8">
              <a:spcBef>
                <a:spcPts val="0"/>
              </a:spcBef>
              <a:buSzPct val="100000"/>
              <a:defRPr sz="3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53666" y="701800"/>
            <a:ext cx="7472100" cy="54543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defRPr sz="7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defRPr sz="7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defRPr sz="7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defRPr sz="7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defRPr sz="7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defRPr sz="7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defRPr sz="7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defRPr sz="7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defRPr sz="7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>
                <a:solidFill>
                  <a:schemeClr val="accent1"/>
                </a:solidFill>
              </a:rPr>
              <a:t>‹#›</a:t>
            </a:fld>
            <a:endParaRPr lang="en-US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6096000" y="-33"/>
            <a:ext cx="6096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6706233" y="5994000"/>
            <a:ext cx="915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54000" y="1843133"/>
            <a:ext cx="5393700" cy="17775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Clr>
                <a:schemeClr val="lt2"/>
              </a:buClr>
              <a:buSzPct val="100000"/>
              <a:defRPr sz="56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ct val="100000"/>
              <a:defRPr sz="56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ct val="100000"/>
              <a:defRPr sz="56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ct val="100000"/>
              <a:defRPr sz="56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ct val="100000"/>
              <a:defRPr sz="56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ct val="100000"/>
              <a:defRPr sz="56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ct val="100000"/>
              <a:defRPr sz="56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ct val="100000"/>
              <a:defRPr sz="56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ct val="100000"/>
              <a:defRPr sz="5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354000" y="3692001"/>
            <a:ext cx="5393700" cy="17940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5900" cy="49269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>
                <a:solidFill>
                  <a:schemeClr val="accent1"/>
                </a:solidFill>
              </a:rPr>
              <a:t>‹#›</a:t>
            </a:fld>
            <a:endParaRPr lang="en-US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15600" y="5640766"/>
            <a:ext cx="7998300" cy="8067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8175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4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4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4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4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4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4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4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4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4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15600" y="1562133"/>
            <a:ext cx="11360700" cy="45297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1"/>
              </a:buClr>
              <a:buSzPct val="100000"/>
              <a:buFont typeface="Old Standard TT"/>
              <a:defRPr sz="24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1"/>
              </a:buClr>
              <a:buSzPct val="100000"/>
              <a:buFont typeface="Old Standard TT"/>
              <a:defRPr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1"/>
              </a:buClr>
              <a:buSzPct val="100000"/>
              <a:buFont typeface="Old Standard TT"/>
              <a:defRPr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1"/>
              </a:buClr>
              <a:buSzPct val="100000"/>
              <a:buFont typeface="Old Standard TT"/>
              <a:defRPr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1"/>
              </a:buClr>
              <a:buSzPct val="100000"/>
              <a:buFont typeface="Old Standard TT"/>
              <a:defRPr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1"/>
              </a:buClr>
              <a:buSzPct val="100000"/>
              <a:buFont typeface="Old Standard TT"/>
              <a:defRPr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1"/>
              </a:buClr>
              <a:buSzPct val="100000"/>
              <a:buFont typeface="Old Standard TT"/>
              <a:defRPr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1"/>
              </a:buClr>
              <a:buSzPct val="100000"/>
              <a:buFont typeface="Old Standard TT"/>
              <a:defRPr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1"/>
              </a:buClr>
              <a:buSzPct val="100000"/>
              <a:buFont typeface="Old Standard TT"/>
              <a:defRPr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‹#›</a:t>
            </a:fld>
            <a:endParaRPr lang="en-US" sz="1300"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1524000" y="1131462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/>
              <a:t>Foreign Exchange 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442025" y="3519162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Theoretical Framework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Construct: Foreign Exchange Risk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Variables: </a:t>
            </a:r>
          </a:p>
          <a:p>
            <a:pPr marL="914400" lvl="0" indent="-228600" rtl="0">
              <a:spcBef>
                <a:spcPts val="0"/>
              </a:spcBef>
              <a:buFont typeface="Libre Baskerville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Countries GDP (higher GDP less risk)</a:t>
            </a:r>
          </a:p>
          <a:p>
            <a:pPr marL="914400" lvl="0" indent="-228600" rtl="0">
              <a:spcBef>
                <a:spcPts val="0"/>
              </a:spcBef>
              <a:buFont typeface="Libre Baskerville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Inflation rate (lower inflation less risk) </a:t>
            </a:r>
          </a:p>
          <a:p>
            <a:pPr marL="914400" lvl="0" indent="-228600" rtl="0">
              <a:spcBef>
                <a:spcPts val="0"/>
              </a:spcBef>
            </a:pPr>
            <a:endParaRPr/>
          </a:p>
          <a:p>
            <a:pPr lvl="0" algn="ctr" rtl="0">
              <a:spcBef>
                <a:spcPts val="0"/>
              </a:spcBef>
              <a:buNone/>
            </a:pPr>
            <a:endParaRPr u="sng"/>
          </a:p>
          <a:p>
            <a:pPr lvl="0">
              <a:spcBef>
                <a:spcPts val="0"/>
              </a:spcBef>
              <a:buNone/>
            </a:pPr>
            <a:endParaRPr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ctrTitle"/>
          </p:nvPr>
        </p:nvSpPr>
        <p:spPr>
          <a:xfrm>
            <a:off x="744575" y="131725"/>
            <a:ext cx="10824900" cy="2030400"/>
          </a:xfrm>
          <a:prstGeom prst="rect">
            <a:avLst/>
          </a:prstGeom>
        </p:spPr>
        <p:txBody>
          <a:bodyPr lIns="121900" tIns="121900" rIns="121900" bIns="121900" anchor="b" anchorCtr="0"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General Motors Overview 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subTitle" idx="1"/>
          </p:nvPr>
        </p:nvSpPr>
        <p:spPr>
          <a:xfrm>
            <a:off x="470250" y="2270977"/>
            <a:ext cx="10824900" cy="1050000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Font typeface="Libre Baskerville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-Founded in 1908 </a:t>
            </a:r>
          </a:p>
          <a:p>
            <a:pPr marL="457200" lvl="0" indent="-228600" rtl="0">
              <a:spcBef>
                <a:spcPts val="0"/>
              </a:spcBef>
              <a:buFont typeface="Libre Baskerville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-The world’s largest automaker with more than 30 manufacturing operations, vehicles sold in approx. 200 countries</a:t>
            </a:r>
          </a:p>
          <a:p>
            <a:pPr marL="457200" lvl="0" indent="-228600" rtl="0">
              <a:spcBef>
                <a:spcPts val="0"/>
              </a:spcBef>
              <a:buFont typeface="Libre Baskerville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-8.5 million unit sales in vehicles in 2001 (15.1% worldwide market share) </a:t>
            </a:r>
          </a:p>
          <a:p>
            <a:pPr marL="0" lvl="0" indent="457200" rtl="0">
              <a:spcBef>
                <a:spcPts val="0"/>
              </a:spcBef>
              <a:buNone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               Major product lines include: </a:t>
            </a:r>
          </a:p>
          <a:p>
            <a:pPr marL="457200" lvl="0" indent="-228600" rtl="0">
              <a:spcBef>
                <a:spcPts val="0"/>
              </a:spcBef>
              <a:buFont typeface="Libre Baskerville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Financial services, mortgage, business financing, insurance services, satellite services and more</a:t>
            </a:r>
          </a:p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What is the essence of the case? What is the case about?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289575" y="1690825"/>
            <a:ext cx="10515600" cy="4351200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Font typeface="Libre Baskerville"/>
            </a:pPr>
            <a:r>
              <a:rPr lang="en-US">
                <a:latin typeface="Libre Baskerville"/>
                <a:ea typeface="Libre Baskerville"/>
                <a:cs typeface="Libre Baskerville"/>
                <a:sym typeface="Libre Baskerville"/>
              </a:rPr>
              <a:t>Changing hedging policy from an active one to a passive one</a:t>
            </a:r>
          </a:p>
          <a:p>
            <a:pPr marL="457200" lvl="0" indent="-228600">
              <a:spcBef>
                <a:spcPts val="0"/>
              </a:spcBef>
              <a:buFont typeface="Libre Baskerville"/>
            </a:pPr>
            <a:endParaRPr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Analysis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838200" y="1834750"/>
            <a:ext cx="10515600" cy="4351200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/>
              <a:t>Argentina at risk of defaulting</a:t>
            </a:r>
          </a:p>
          <a:p>
            <a:pPr marL="914400" lvl="1" indent="-228600">
              <a:spcBef>
                <a:spcPts val="0"/>
              </a:spcBef>
            </a:pPr>
            <a:r>
              <a:rPr lang="en-US"/>
              <a:t>Could cause currency to devalue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Key Issues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838200" y="1854850"/>
            <a:ext cx="10515600" cy="4351200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/>
              <a:t>Mitigating the devaluation of currency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US"/>
              <a:t>Reduce cash flow and earnings volatility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-US"/>
              <a:t>Minimize costs and time dedicated to global FX management</a:t>
            </a:r>
          </a:p>
          <a:p>
            <a:pPr marL="0" lvl="0" indent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650075" y="236350"/>
            <a:ext cx="10515600" cy="1325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Alternative Solution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Recommended Solutions With Logic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(CAD deviation and ARS deviation)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Canadian dollar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Argentina peso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Widescreen</PresentationFormat>
  <Paragraphs>27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Old Standard TT</vt:lpstr>
      <vt:lpstr>Arial</vt:lpstr>
      <vt:lpstr>Calibri</vt:lpstr>
      <vt:lpstr>Libre Baskerville</vt:lpstr>
      <vt:lpstr>paperback</vt:lpstr>
      <vt:lpstr>Foreign Exchange </vt:lpstr>
      <vt:lpstr>Theoretical Framework</vt:lpstr>
      <vt:lpstr>General Motors Overview </vt:lpstr>
      <vt:lpstr>What is the essence of the case? What is the case about?</vt:lpstr>
      <vt:lpstr>Analysis</vt:lpstr>
      <vt:lpstr>Key Issues</vt:lpstr>
      <vt:lpstr>Alternative Solution</vt:lpstr>
      <vt:lpstr>Recommended Solutions With Logic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Exchange </dc:title>
  <cp:lastModifiedBy>pa114image</cp:lastModifiedBy>
  <cp:revision>1</cp:revision>
  <dcterms:modified xsi:type="dcterms:W3CDTF">2016-10-14T20:06:57Z</dcterms:modified>
</cp:coreProperties>
</file>