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269" r:id="rId3"/>
    <p:sldId id="268" r:id="rId4"/>
    <p:sldId id="284" r:id="rId5"/>
    <p:sldId id="264" r:id="rId6"/>
    <p:sldId id="285" r:id="rId7"/>
    <p:sldId id="286" r:id="rId8"/>
    <p:sldId id="287" r:id="rId9"/>
    <p:sldId id="288" r:id="rId10"/>
    <p:sldId id="289" r:id="rId11"/>
    <p:sldId id="290" r:id="rId12"/>
    <p:sldId id="281" r:id="rId13"/>
    <p:sldId id="271" r:id="rId14"/>
    <p:sldId id="257" r:id="rId15"/>
    <p:sldId id="272" r:id="rId16"/>
    <p:sldId id="275" r:id="rId17"/>
    <p:sldId id="276" r:id="rId18"/>
    <p:sldId id="273" r:id="rId19"/>
    <p:sldId id="274" r:id="rId2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66"/>
    <a:srgbClr val="FF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3982" autoAdjust="0"/>
  </p:normalViewPr>
  <p:slideViewPr>
    <p:cSldViewPr snapToGrid="0">
      <p:cViewPr varScale="1">
        <p:scale>
          <a:sx n="90" d="100"/>
          <a:sy n="90" d="100"/>
        </p:scale>
        <p:origin x="140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DD150-4E06-4EDD-9CAA-9EF83EF1A673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17373-4EF0-4C67-B5E5-652FBA37D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2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2FED-B98D-46AB-B114-D82C8281786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78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6600" y="746125"/>
            <a:ext cx="5384800" cy="37290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8B326-1052-4818-8B75-8370420C54F9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87153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14F6-DADA-4B16-8BBE-95EB1EA22B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74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14F6-DADA-4B16-8BBE-95EB1EA22B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5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14F6-DADA-4B16-8BBE-95EB1EA22B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82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6600" y="746125"/>
            <a:ext cx="5384800" cy="37290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6973E-3389-4675-9265-214CB5A3E4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0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2FED-B98D-46AB-B114-D82C8281786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4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2FED-B98D-46AB-B114-D82C8281786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3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2FED-B98D-46AB-B114-D82C828178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2FED-B98D-46AB-B114-D82C8281786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7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2FED-B98D-46AB-B114-D82C8281786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0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2FED-B98D-46AB-B114-D82C8281786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62FED-B98D-46AB-B114-D82C8281786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0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4675" y="514350"/>
            <a:ext cx="3716338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4061-39FC-473F-B7E2-60378F3A8E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8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FE05-A416-443B-A82A-D9DC3BDFBF89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2A3A-6C37-4437-9119-8BFC8862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grave-journals.com/jibs/journal/v42/n5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hyperlink" Target="http://www.google.com.sg/url?sa=i&amp;rct=j&amp;q=travel+&amp;+leisure&amp;source=images&amp;cd=&amp;cad=rja&amp;docid=VoASj4wys_p6xM&amp;tbnid=JQr4w-j9O8kP_M:&amp;ved=0CAUQjRw&amp;url=http://premiomag.com/products/sport-leasure/Travel-and-Leisure-November-2011-US.html&amp;ei=OVTQUbHEIYTnrAeXloGgAQ&amp;bvm=bv.48572450,d.bmk&amp;psig=AFQjCNGyVrzVgb2pmEA183O7GU9ZJYCn1A&amp;ust=1372693898721958" TargetMode="External"/><Relationship Id="rId21" Type="http://schemas.openxmlformats.org/officeDocument/2006/relationships/image" Target="../media/image25.jpeg"/><Relationship Id="rId10" Type="http://schemas.openxmlformats.org/officeDocument/2006/relationships/hyperlink" Target="http://en.wikipedia.org/wiki/Image:Ftlogo.jpg" TargetMode="External"/><Relationship Id="rId11" Type="http://schemas.openxmlformats.org/officeDocument/2006/relationships/image" Target="../media/image19.jpeg"/><Relationship Id="rId12" Type="http://schemas.openxmlformats.org/officeDocument/2006/relationships/hyperlink" Target="http://business-times.asiaone.com/home/0,4549,,00.html?" TargetMode="External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hyperlink" Target="NULL" TargetMode="External"/><Relationship Id="rId16" Type="http://schemas.openxmlformats.org/officeDocument/2006/relationships/image" Target="../media/image22.jpeg"/><Relationship Id="rId17" Type="http://schemas.openxmlformats.org/officeDocument/2006/relationships/hyperlink" Target="http://www.google.com.sg/url?sa=i&amp;rct=j&amp;q=euromoney+magazine&amp;source=images&amp;cd=&amp;cad=rja&amp;docid=EthTN3goF-QvIM&amp;tbnid=KfTDN4G3ypKg5M:&amp;ved=0CAUQjRw&amp;url=http://www.stamfordwealthacademy.com/july-19-2011-round-table-in-singapore-organized-by-euromoney/&amp;ei=SFPQUbzFF4nVrQez2oCoAQ&amp;bvm=bv.48572450,d.bmk&amp;psig=AFQjCNEyI3MqwDJhUzbwh4y3feLfFtDFBQ&amp;ust=1372693689467109" TargetMode="External"/><Relationship Id="rId18" Type="http://schemas.openxmlformats.org/officeDocument/2006/relationships/image" Target="../media/image23.jpe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hyperlink" Target="http://www.forbes.com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hyperlink" Target="http://en.wikipedia.org/wiki/Image:WSJ_Logo.png" TargetMode="External"/><Relationship Id="rId8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g/url?sa=i&amp;rct=j&amp;q=&amp;esrc=s&amp;frm=1&amp;source=images&amp;cd=&amp;cad=rja&amp;docid=ALcx8QF22bfohM&amp;tbnid=IprClbEv75C_sM:&amp;ved=0CAUQjRw&amp;url=http://www.oakcliffpeople.com/2012/06/12/a-reminder-dont-post-ads-on-dpd-facebook/&amp;ei=uxndUcTvGJDyrQeiz4GIBg&amp;bvm=bv.48705608,d.bmk&amp;psig=AFQjCNECA0Wo4HT7a4xPJj_QLHpJxS2ZeQ&amp;ust=1373530882604896" TargetMode="External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197506" y="215368"/>
            <a:ext cx="6489292" cy="1077218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International Business Essay -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Internationalization Of Business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1057" y="1519098"/>
            <a:ext cx="2064773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2232" y="3546366"/>
            <a:ext cx="9556955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2913" indent="-442913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Perform An International Business Analysis</a:t>
            </a:r>
            <a:r>
              <a:rPr lang="en-US" sz="3200" b="1" i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73600"/>
            <a:ext cx="1563332" cy="1802684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7152" y="2356665"/>
            <a:ext cx="9556955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Ability To Comprehend The Nature Of International Process Of Business</a:t>
            </a:r>
            <a:r>
              <a:rPr lang="en-US" sz="3200" b="1" i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1900" y="4377190"/>
            <a:ext cx="9556955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2913" indent="-442913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Need To Understand International Business Theories</a:t>
            </a:r>
            <a:r>
              <a:rPr lang="en-US" sz="3200" b="1" i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6820" y="5665219"/>
            <a:ext cx="9556955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2913" indent="-442913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Assist In Learning &amp; Applying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KEY IB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Theories From The Course To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‘Real-Life’ MNCs</a:t>
            </a:r>
          </a:p>
        </p:txBody>
      </p:sp>
    </p:spTree>
    <p:extLst>
      <p:ext uri="{BB962C8B-B14F-4D97-AF65-F5344CB8AC3E}">
        <p14:creationId xmlns:p14="http://schemas.microsoft.com/office/powerpoint/2010/main" val="38501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986" y="1387115"/>
            <a:ext cx="931402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36575" indent="-536575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Foreign Entry Strategies: </a:t>
            </a:r>
            <a:r>
              <a:rPr lang="en-US" sz="3600" b="1" i="1" u="sng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(cont’d) </a:t>
            </a:r>
            <a:endParaRPr lang="en-SG" sz="3600" b="1" i="1" u="sng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2451" y="548732"/>
            <a:ext cx="1560787" cy="64633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endParaRPr lang="en-SG" sz="36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28763" y="2142538"/>
            <a:ext cx="902522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Answer These Questions –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Cont’d</a:t>
            </a:r>
            <a:endParaRPr lang="en-SG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75304" y="2949392"/>
            <a:ext cx="8667631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Identify Some Constraints Of The Selected Entry Strategy.</a:t>
            </a:r>
            <a:endParaRPr lang="en-SG" sz="32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170044" y="4205395"/>
            <a:ext cx="8667631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Important To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Combined Points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Academic Sources 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(i.e. Academic Journal Articles)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From The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MNC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Analyze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Potential Constraints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The Entry Strategy</a:t>
            </a:r>
            <a:endParaRPr lang="en-SG" sz="32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985" y="1560541"/>
            <a:ext cx="6942895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36575" indent="-536575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 Business </a:t>
            </a:r>
            <a:r>
              <a:rPr lang="en-US" sz="3600" b="1" i="1" u="sng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Impacts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600" b="1" i="1" u="sng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Contributions: </a:t>
            </a:r>
            <a:endParaRPr lang="en-SG" sz="3600" b="1" i="1" u="sng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2451" y="611797"/>
            <a:ext cx="1560787" cy="64633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endParaRPr lang="en-SG" sz="36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70804" y="2870566"/>
            <a:ext cx="916687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The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Major Contributions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Your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MNC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Country</a:t>
            </a:r>
            <a:endParaRPr lang="en-SG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86718" y="4236923"/>
            <a:ext cx="9250956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UN Global Compact Principles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Which Area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Your MNC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Will Ne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 To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Focus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Their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Business?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WHY?</a:t>
            </a:r>
            <a:endParaRPr lang="en-SG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UN G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67" y="190896"/>
            <a:ext cx="1949450" cy="23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9005" y="2894002"/>
            <a:ext cx="95998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36575" indent="-536575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Important You Can </a:t>
            </a:r>
            <a:r>
              <a:rPr lang="en-SG" sz="32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Key</a:t>
            </a:r>
            <a:r>
              <a:rPr lang="en-SG" sz="32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SG" sz="32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Theories From The Course To Your </a:t>
            </a:r>
            <a:r>
              <a:rPr lang="en-SG" sz="32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 MNC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6329" y="316266"/>
            <a:ext cx="1262256" cy="646331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TIPs</a:t>
            </a:r>
            <a:endParaRPr lang="en-US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891" y="4564214"/>
            <a:ext cx="961696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41325" indent="-441325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en-SG" sz="32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PERFORM - 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PESTLE; SWOT; Porters 5 Forces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5" y="86965"/>
            <a:ext cx="1070705" cy="1119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883" y="5675596"/>
            <a:ext cx="9616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This Is An International Business Essay. </a:t>
            </a:r>
            <a:r>
              <a:rPr lang="en-SG" sz="32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Marketing 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SG" sz="32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Management Points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SG" sz="32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Analyses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91" y="1229706"/>
            <a:ext cx="960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Assignment Is To Assess Your Level Of Mastery Of the Subject Matters &amp; Your Analytical Skills In Relation To Foreign Market Entry Strategies</a:t>
            </a:r>
          </a:p>
        </p:txBody>
      </p:sp>
    </p:spTree>
    <p:extLst>
      <p:ext uri="{BB962C8B-B14F-4D97-AF65-F5344CB8AC3E}">
        <p14:creationId xmlns:p14="http://schemas.microsoft.com/office/powerpoint/2010/main" val="2030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128466" y="4647468"/>
            <a:ext cx="964907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2438" indent="-452438" eaLnBrk="1" hangingPunct="1"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Any Use Of Comments, Information, Data Or Quotations From Others 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(Books, Journals, Newspapers, Web, etc.)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 Be Cited Using Harvard Referencing Style.</a:t>
            </a:r>
            <a:endParaRPr lang="en-SG" sz="32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28465" y="2279853"/>
            <a:ext cx="96490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2438" indent="-452438" eaLnBrk="1" hangingPunct="1"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Assignment Must Be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Well-Structured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Well-Presented</a:t>
            </a:r>
            <a:endParaRPr lang="en-SG" sz="32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8465" y="1102773"/>
            <a:ext cx="96490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2438" indent="-452438" eaLnBrk="1" hangingPunct="1"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Minimum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6 (SIX)</a:t>
            </a:r>
            <a:r>
              <a:rPr lang="en-SG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Academic Journal Articles Must Be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Cited</a:t>
            </a:r>
            <a:endParaRPr lang="en-SG" sz="32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5496" y="251699"/>
            <a:ext cx="4763729" cy="646331"/>
          </a:xfrm>
          <a:prstGeom prst="rect">
            <a:avLst/>
          </a:prstGeom>
          <a:solidFill>
            <a:srgbClr val="0000CC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 Requirements</a:t>
            </a:r>
            <a:endParaRPr lang="en-US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28465" y="3430736"/>
            <a:ext cx="96490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2438" indent="-452438" eaLnBrk="1" hangingPunct="1">
              <a:buFont typeface="Wingdings" pitchFamily="2" charset="2"/>
              <a:buChar char="ü"/>
            </a:pP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Clarity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Expressions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Together With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Appropriate  Use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Grammar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Spelling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Punctuations</a:t>
            </a:r>
            <a:endParaRPr lang="en-SG" sz="32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10" grpId="0"/>
      <p:bldP spid="1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DDB39-B43B-41D3-A1E7-60DAB6A15E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77049" y="550644"/>
            <a:ext cx="8744504" cy="646331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Headings </a:t>
            </a:r>
            <a:r>
              <a:rPr lang="en-US" sz="2800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(For Essay/Report Format)</a:t>
            </a:r>
            <a:r>
              <a:rPr lang="en-US" sz="3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Definitions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1" y="1642696"/>
            <a:ext cx="9625136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indent="-461963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1.	Executive Summary –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An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 Overview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Of The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Essay/Report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&amp;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Intended Objectives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1" y="3188800"/>
            <a:ext cx="962513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indent="-461963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2.	Introduction –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Introduce The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 Concepts/Theories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Of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 Internationalization, Entry Modes,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etc.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0677" y="4722713"/>
            <a:ext cx="96368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indent="-461963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3.	Conclusion –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Summarize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The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 Strategic Considerations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Behind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 Internationalization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&amp;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</a:rPr>
              <a:t>Eventual Recommendations </a:t>
            </a:r>
            <a:endParaRPr lang="en-US" sz="32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24608" y="2475466"/>
            <a:ext cx="6552728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b="1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Examples – </a:t>
            </a:r>
            <a:r>
              <a:rPr lang="en-AU" sz="3600" b="1" i="1" kern="0" dirty="0">
                <a:solidFill>
                  <a:srgbClr val="FFFF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Academic Journals</a:t>
            </a:r>
          </a:p>
        </p:txBody>
      </p:sp>
      <p:pic>
        <p:nvPicPr>
          <p:cNvPr id="18436" name="Picture 2" descr="http://www.palgrave-journals.com/pal/images/journal-covers/jibs.gif">
            <a:hlinkClick r:id="rId3" tooltip="current issu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6" y="3524970"/>
            <a:ext cx="2214562" cy="3000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4" descr="Journal Homepag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501009"/>
            <a:ext cx="2249488" cy="3000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About this Jour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2" y="3524970"/>
            <a:ext cx="2285999" cy="3000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4489" y="548680"/>
            <a:ext cx="9073008" cy="1214533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A Minimum Of 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</a:rPr>
              <a:t>Six (6)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Academic Journal Article Must Be Read &amp; Cited</a:t>
            </a:r>
          </a:p>
        </p:txBody>
      </p:sp>
    </p:spTree>
    <p:extLst>
      <p:ext uri="{BB962C8B-B14F-4D97-AF65-F5344CB8AC3E}">
        <p14:creationId xmlns:p14="http://schemas.microsoft.com/office/powerpoint/2010/main" val="64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4C8B1-6F5F-4349-A28C-1A4D5D4CC53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8600" y="251940"/>
            <a:ext cx="9525000" cy="584775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</a:rPr>
              <a:t>Examples 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Peer Reviewed Academic Journal Articles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463" y="1190937"/>
            <a:ext cx="96251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Gabrielsson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M. Et Al “Born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Globals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Propositions To Help Advance Theory”, 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 Business Review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(2008), Pp. 385-401</a:t>
            </a:r>
          </a:p>
          <a:p>
            <a:pPr marL="363538" indent="-363538">
              <a:buFont typeface="+mj-lt"/>
              <a:buAutoNum type="arabicPeriod"/>
            </a:pP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buFont typeface="+mj-lt"/>
              <a:buAutoNum type="arabicPeriod"/>
            </a:pPr>
            <a:r>
              <a:rPr lang="en-US" sz="20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Chetty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S, “Explosive International Growth &amp; Problems Of Success Among Small &amp; Medium Sized Firms”, </a:t>
            </a:r>
            <a:r>
              <a:rPr lang="en-US" sz="20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International Business Journal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Feb 2003, Pp. 5-28</a:t>
            </a:r>
          </a:p>
          <a:p>
            <a:pPr marL="363538" indent="-363538">
              <a:buFont typeface="+mj-lt"/>
              <a:buAutoNum type="arabicPeriod"/>
            </a:pP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O’rourke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K.L. &amp; Williamson, J.G. (2002) “When Did Globalization Begin”, 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European Review Of Economic History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6, Pp. 23-50</a:t>
            </a:r>
          </a:p>
          <a:p>
            <a:pPr marL="363538" indent="-363538">
              <a:buFont typeface="+mj-lt"/>
              <a:buAutoNum type="arabicPeriod"/>
            </a:pP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buFont typeface="+mj-lt"/>
              <a:buAutoNum type="arabicPeriod"/>
            </a:pP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Li, J,; K.C.K.; </a:t>
            </a:r>
            <a:r>
              <a:rPr lang="en-US" sz="20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Karakowsky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L. &amp; Qian, G. “Firm Resource &amp; First Mover Advantages. A Case Of Foreign Direct Investment (FDI) In China”, </a:t>
            </a:r>
            <a:r>
              <a:rPr lang="en-US" sz="20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International Business Review 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12 (2003), Pp.625-645</a:t>
            </a:r>
          </a:p>
          <a:p>
            <a:pPr marL="363538" indent="-363538">
              <a:buFont typeface="+mj-lt"/>
              <a:buAutoNum type="arabicPeriod"/>
            </a:pP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Anand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J. &amp;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Kogut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 (1997) “Technological Capabilities Of Countries, Firm Rivalry, &amp; Foreign Direct Investment”, 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Journal Of International Business Studies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Pp. 445-465</a:t>
            </a:r>
          </a:p>
          <a:p>
            <a:pPr marL="363538" indent="-363538">
              <a:buFont typeface="+mj-lt"/>
              <a:buAutoNum type="arabicPeriod"/>
            </a:pP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>
              <a:buFont typeface="+mj-lt"/>
              <a:buAutoNum type="arabicPeriod"/>
            </a:pP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London, T &amp; Hart, S (2004) “Reinventing Strategies For Emerging Markets: Beyond The Transnational Model”, </a:t>
            </a:r>
            <a:r>
              <a:rPr lang="en-US" sz="20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Journal Of International Business Studies 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35, 5, Pp. 350-363</a:t>
            </a:r>
          </a:p>
        </p:txBody>
      </p:sp>
    </p:spTree>
    <p:extLst>
      <p:ext uri="{BB962C8B-B14F-4D97-AF65-F5344CB8AC3E}">
        <p14:creationId xmlns:p14="http://schemas.microsoft.com/office/powerpoint/2010/main" val="21093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251940"/>
            <a:ext cx="9525000" cy="584775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</a:rPr>
              <a:t>Examples 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Peer Reviewed Academic Journal Articles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463" y="1118929"/>
            <a:ext cx="96251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	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Ghemawat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 (2002) “Semi-Globalization &amp; International Business Strategy”, 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Journal Of Business Studies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 (2), Pp. 138-152</a:t>
            </a:r>
          </a:p>
          <a:p>
            <a:pPr marL="363538" indent="-363538">
              <a:buFont typeface="+mj-lt"/>
              <a:buAutoNum type="arabicPeriod"/>
            </a:pP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8" indent="-452438"/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8.	Wang, P.; Chow Hou, W &amp; </a:t>
            </a:r>
            <a:r>
              <a:rPr lang="en-US" sz="20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Hiong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Koh, P. (1998) “Control Mechanisms, Key Personnel Appointment, Control &amp; Performance Of Sino-Singaporean Joint Ventures,”, </a:t>
            </a:r>
            <a:r>
              <a:rPr lang="en-US" sz="20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International Business Review 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7, Pp. 351-375</a:t>
            </a:r>
          </a:p>
          <a:p>
            <a:pPr marL="363538" indent="-363538">
              <a:buFont typeface="+mj-lt"/>
              <a:buAutoNum type="arabicPeriod"/>
            </a:pP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8" indent="-452438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	Williams, C &amp; S Van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Triest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(2009) “The Impact Of Corporate &amp; National Cultures On Decentralization In Multinational Companies”,  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 Business Review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18, 2, Pp.156-167</a:t>
            </a:r>
          </a:p>
          <a:p>
            <a:pPr marL="363538" indent="-363538">
              <a:buFont typeface="+mj-lt"/>
              <a:buAutoNum type="arabicPeriod"/>
            </a:pP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8" indent="-452438"/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10.	</a:t>
            </a:r>
            <a:r>
              <a:rPr lang="en-US" sz="20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Tihanyi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L., Griffith, D And Russell, C (2005) “The Effect Of Cultural Distance On Entry Mode Choice, International Diversification, &amp; MNE Performance: A Meta-Analysis”. </a:t>
            </a:r>
            <a:r>
              <a:rPr lang="en-US" sz="20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Journal Of International Business Studies 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36 (3), Pp. 270-283</a:t>
            </a:r>
          </a:p>
          <a:p>
            <a:pPr marL="363538" indent="-363538">
              <a:buFont typeface="+mj-lt"/>
              <a:buAutoNum type="arabicPeriod"/>
            </a:pP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8" indent="-452438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	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Arino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A. (2003) “Measures Of Strategic Alliance Performance”, 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Journal Of International Business Studies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34, Pp. 66-79</a:t>
            </a:r>
          </a:p>
          <a:p>
            <a:pPr marL="363538" indent="-363538">
              <a:buFont typeface="+mj-lt"/>
              <a:buAutoNum type="arabicPeriod"/>
            </a:pP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8" indent="-452438"/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12.	</a:t>
            </a:r>
            <a:r>
              <a:rPr lang="en-US" sz="20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Teegen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H (2000) “Examining Strategic &amp; Economic Development Implications Of Globalizing Through Franchising”, </a:t>
            </a:r>
            <a:r>
              <a:rPr lang="en-US" sz="20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International Business Review </a:t>
            </a:r>
            <a:r>
              <a:rPr lang="en-US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9, Pp. 497-521</a:t>
            </a:r>
          </a:p>
        </p:txBody>
      </p:sp>
    </p:spTree>
    <p:extLst>
      <p:ext uri="{BB962C8B-B14F-4D97-AF65-F5344CB8AC3E}">
        <p14:creationId xmlns:p14="http://schemas.microsoft.com/office/powerpoint/2010/main" val="32431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28CDF-1EC1-42FC-A89B-86834C9508B8}" type="slidenum">
              <a:rPr lang="en-US">
                <a:latin typeface="Arial" pitchFamily="34" charset="0"/>
              </a:rPr>
              <a:pPr>
                <a:defRPr/>
              </a:pPr>
              <a:t>18</a:t>
            </a:fld>
            <a:endParaRPr lang="en-US" dirty="0">
              <a:latin typeface="Arial" pitchFamily="34" charset="0"/>
            </a:endParaRPr>
          </a:p>
        </p:txBody>
      </p:sp>
      <p:pic>
        <p:nvPicPr>
          <p:cNvPr id="21507" name="Picture 2" descr="FORTU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36" y="1733466"/>
            <a:ext cx="2281237" cy="571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3" descr="forbes_home_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68" y="3531096"/>
            <a:ext cx="2228850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4" descr="Economi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" y="4467200"/>
            <a:ext cx="2889250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5" descr="The Wall Street Journal">
            <a:hlinkClick r:id="rId7" tooltip="The Wall Street Journal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2668012"/>
            <a:ext cx="3962400" cy="547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6" descr="International Herald Tribu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1" y="3320768"/>
            <a:ext cx="3962400" cy="838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12" name="Picture 7" descr="100px-Ft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07" y="4382806"/>
            <a:ext cx="1423988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12" descr="topMasthead_smal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90" y="6123403"/>
            <a:ext cx="3136900" cy="571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848545" y="260649"/>
            <a:ext cx="8208912" cy="1214533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Examples: Non-Academic Literature –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</a:rPr>
              <a:t>Periodicals, Newsprint, Magazines</a:t>
            </a:r>
          </a:p>
        </p:txBody>
      </p:sp>
      <p:pic>
        <p:nvPicPr>
          <p:cNvPr id="21515" name="Picture 5" descr="BusinessWeek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02" y="1739045"/>
            <a:ext cx="3643312" cy="728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0.gstatic.com/images?q=tbn:ANd9GcQL9x0iT2mv9_7cfvBKznNDkTV7q-186TXiXYc7jmiuC_xSOASVCy5aXiB1">
            <a:hlinkClick r:id="rId15" invalidUrl="http://www.google.com.sg/imgres?imgurl&amp;imgrefurl=https://www.airbnb.com/press&amp;h=0&amp;w=0&amp;sz=1&amp;tbnid=4L2sU2p_bblKKM&amp;tbnh=128&amp;tbnw=395&amp;prev=/search?q=time+magazine&amp;tbm=isch&amp;tbo=u&amp;zoom=1&amp;q=time magazine&amp;docid=TVeSBLDJJPhKYM&amp;hl=en&amp;ei=nVLQUdLsO4XsrAew-ICwAQ&amp;ved=0CAMQsCU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481095"/>
            <a:ext cx="2664297" cy="7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tamfordwealthacademy.com/wp-content/uploads/2011/06/euromoney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6" y="5597246"/>
            <a:ext cx="2714625" cy="10287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55" y="4528769"/>
            <a:ext cx="1397868" cy="146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://premiomag.com/images/get/571-227-30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737" y="3739868"/>
            <a:ext cx="2162174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D50D1-4567-4046-900E-E6B0E51F490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405460" y="1484785"/>
            <a:ext cx="625289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Any Use Of Comments, Information, Data Or Quotations From Any Sources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</a:rPr>
              <a:t>(Books, Journals, Newspapers, Web, 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</a:rPr>
              <a:t>etc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</a:rPr>
              <a:t>.)</a:t>
            </a:r>
            <a:r>
              <a:rPr lang="en-US" sz="36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Must Be Cited Using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</a:rPr>
              <a:t>Harvard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Referencing Style.</a:t>
            </a:r>
          </a:p>
        </p:txBody>
      </p:sp>
      <p:pic>
        <p:nvPicPr>
          <p:cNvPr id="4098" name="Picture 2" descr="https://encrypted-tbn2.gstatic.com/images?q=tbn:ANd9GcSYWXnFdQo9X467bDBAjOEzq1iKbIJccTckPHAj1lAzAYcqwd9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7" y="1844824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197506" y="1011768"/>
            <a:ext cx="6489292" cy="1200329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International Business Essay –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</a:rPr>
              <a:t>Structure Of Your Essay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8599" y="2772691"/>
            <a:ext cx="3067664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Question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73600"/>
            <a:ext cx="1563332" cy="1802684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7152" y="3772508"/>
            <a:ext cx="9556955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What Is The Internationalization Process Of The Company …… In (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</a:rPr>
              <a:t>Industry &amp; Country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)?</a:t>
            </a:r>
            <a:r>
              <a:rPr lang="en-US" sz="3600" b="1" i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1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62" y="955072"/>
            <a:ext cx="3166030" cy="4218039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7483" y="2759222"/>
            <a:ext cx="6076335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2438" indent="-452438"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 A </a:t>
            </a:r>
            <a:r>
              <a:rPr lang="en-US" sz="3200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MNC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The List Of 2015 </a:t>
            </a:r>
            <a:r>
              <a:rPr lang="en-US" sz="3200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Fortune’s Global 500 MNCs</a:t>
            </a:r>
            <a:endParaRPr lang="en-SG" sz="32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645" y="1165123"/>
            <a:ext cx="1651820" cy="64633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9087" y="5589636"/>
            <a:ext cx="6282812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(http://fortune.com/global500/)</a:t>
            </a:r>
          </a:p>
        </p:txBody>
      </p:sp>
    </p:spTree>
    <p:extLst>
      <p:ext uri="{BB962C8B-B14F-4D97-AF65-F5344CB8AC3E}">
        <p14:creationId xmlns:p14="http://schemas.microsoft.com/office/powerpoint/2010/main" val="23474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2337" y="2555801"/>
            <a:ext cx="8126361" cy="107721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2438" indent="-452438"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Are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Encourage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en-US" sz="32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MNC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An</a:t>
            </a:r>
            <a:r>
              <a:rPr lang="en-US" sz="32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EMERGING COUNTRY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Examples!</a:t>
            </a:r>
            <a:endParaRPr lang="en-SG" sz="32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0267" y="1061878"/>
            <a:ext cx="1651820" cy="64633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98" y="94373"/>
            <a:ext cx="2247900" cy="235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4" y="114148"/>
            <a:ext cx="3790337" cy="2142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982" y="3701846"/>
            <a:ext cx="127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4371" y="3706764"/>
            <a:ext cx="157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3511" y="3696930"/>
            <a:ext cx="1258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727" y="5088186"/>
            <a:ext cx="711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AEC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SG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 Economic Community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630" y="5727276"/>
            <a:ext cx="9478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Mercosur Countries - </a:t>
            </a:r>
            <a:r>
              <a:rPr lang="en-SG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Argentina, Brazil, Paraguay, Uruguay &amp; Venezuela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6363" y="3687211"/>
            <a:ext cx="128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557" y="4336026"/>
            <a:ext cx="190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3014" y="4336020"/>
            <a:ext cx="240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4507" y="3706766"/>
            <a:ext cx="121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418" y="3682181"/>
            <a:ext cx="16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8883" y="4359261"/>
            <a:ext cx="240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Korea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5507" y="4331106"/>
            <a:ext cx="1991031" cy="58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Malaysia</a:t>
            </a:r>
          </a:p>
        </p:txBody>
      </p:sp>
    </p:spTree>
    <p:extLst>
      <p:ext uri="{BB962C8B-B14F-4D97-AF65-F5344CB8AC3E}">
        <p14:creationId xmlns:p14="http://schemas.microsoft.com/office/powerpoint/2010/main" val="20024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3243" y="3658869"/>
            <a:ext cx="9587537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30225" indent="-530225" eaLnBrk="1" hangingPunct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Country Where The </a:t>
            </a:r>
            <a:r>
              <a:rPr lang="en-US" sz="3600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MNC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Has Invested In 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(In Any FDI Forms)</a:t>
            </a:r>
            <a:endParaRPr lang="en-SG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097" y="2330238"/>
            <a:ext cx="1651820" cy="64633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82" y="389145"/>
            <a:ext cx="2737208" cy="15723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2" y="460932"/>
            <a:ext cx="147530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" y="460932"/>
            <a:ext cx="1457325" cy="14287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15" y="527607"/>
            <a:ext cx="3543300" cy="1295400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08163" y="5005875"/>
            <a:ext cx="9587537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30225" indent="-530225" eaLnBrk="1" hangingPunct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Analyze The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Internationalization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The MNC</a:t>
            </a:r>
            <a:endParaRPr lang="en-SG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3243" y="2634097"/>
            <a:ext cx="9587537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36575" indent="-536575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i="1" u="sng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Your MNC:</a:t>
            </a:r>
            <a:endParaRPr lang="en-SG" sz="36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7697" y="454136"/>
            <a:ext cx="3657606" cy="64633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 – </a:t>
            </a:r>
            <a:r>
              <a:rPr lang="en-SG" sz="36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Cont’d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117161" y="1647815"/>
            <a:ext cx="8026844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Need To Follow These Instructions:</a:t>
            </a:r>
            <a:endParaRPr lang="en-SG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65551" y="3574779"/>
            <a:ext cx="9025229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 &amp; Analyze Key Data Supporting The Status As A MNC</a:t>
            </a:r>
            <a:endParaRPr lang="en-SG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0294" y="5209140"/>
            <a:ext cx="9025229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Key Academic Sources To Illustrate &amp; Explain The Concept Of A MNC</a:t>
            </a:r>
            <a:endParaRPr lang="en-SG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1894" y="1194226"/>
            <a:ext cx="711024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36575" indent="-536575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3600" b="1" i="1" u="sng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Country Analysis: </a:t>
            </a:r>
            <a:endParaRPr lang="en-SG" sz="36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5061" y="454136"/>
            <a:ext cx="1560787" cy="64633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endParaRPr lang="en-SG" sz="36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49785" y="1935153"/>
            <a:ext cx="9025229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Focus On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Factor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(i.e. Political Economy &amp; Socio Cultural Factors)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From The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Country That Influences The Internationalization Process of The Firm</a:t>
            </a:r>
            <a:endParaRPr lang="en-SG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0294" y="4326265"/>
            <a:ext cx="902522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Answer The Following Questions</a:t>
            </a:r>
            <a:endParaRPr lang="en-SG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75304" y="5077755"/>
            <a:ext cx="8667631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Key Factor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The Host Country That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Promotes Internationalization Process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Your MNC?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WHY?</a:t>
            </a:r>
            <a:endParaRPr lang="en-SG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986" y="1260993"/>
            <a:ext cx="765864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36575" indent="-536575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3600" b="1" i="1" u="sng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Country Analysis: </a:t>
            </a:r>
            <a:r>
              <a:rPr lang="en-US" sz="3600" b="1" i="1" u="sng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(Cont’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endParaRPr lang="en-SG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5061" y="454136"/>
            <a:ext cx="1560787" cy="64633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endParaRPr lang="en-SG" sz="36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0294" y="2071787"/>
            <a:ext cx="902522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Answer The Following Question</a:t>
            </a:r>
            <a:endParaRPr lang="en-SG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02338" y="2870571"/>
            <a:ext cx="8667631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1325" indent="-441325" eaLnBrk="1" hangingPunct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Theory To Support Your Argument(s).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en-SG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154280" y="4158102"/>
            <a:ext cx="804250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1325" indent="-441325" eaLnBrk="1" hangingPunct="1"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Uppsala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Internationalization Theory</a:t>
            </a:r>
            <a:endParaRPr lang="en-SG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0191" y="5035720"/>
            <a:ext cx="804250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1325" indent="-441325" eaLnBrk="1" hangingPunct="1"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Dunning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Eclectic Paradigm</a:t>
            </a:r>
            <a:endParaRPr lang="en-SG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064932" y="5897569"/>
            <a:ext cx="700700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1325" indent="-441325" eaLnBrk="1" hangingPunct="1"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Porter’s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Diamond Theory</a:t>
            </a:r>
            <a:endParaRPr lang="en-SG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8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986" y="1560541"/>
            <a:ext cx="931402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36575" indent="-536575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Foreign Entry Strategies: </a:t>
            </a:r>
            <a:endParaRPr lang="en-SG" sz="3600" b="1" i="1" u="sng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2451" y="548732"/>
            <a:ext cx="1560787" cy="646331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endParaRPr lang="en-SG" sz="36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28763" y="2363262"/>
            <a:ext cx="902522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Answer These Questions</a:t>
            </a:r>
            <a:endParaRPr lang="en-SG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75304" y="3138584"/>
            <a:ext cx="8667631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Explain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Entry Strategy/Strategies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Performed By The Company</a:t>
            </a:r>
            <a:endParaRPr lang="en-SG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170044" y="4441875"/>
            <a:ext cx="8667631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Academic Resou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rces 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(i.e. Journal Articles)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Explain The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Concept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The Company’s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Entry Strategy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Its </a:t>
            </a:r>
            <a:r>
              <a:rPr lang="en-US" sz="36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Benefits</a:t>
            </a:r>
            <a:endParaRPr lang="en-SG" sz="36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797</Words>
  <Application>Microsoft Macintosh PowerPoint</Application>
  <PresentationFormat>A4 Paper (210x297 mm)</PresentationFormat>
  <Paragraphs>120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Goon</dc:creator>
  <cp:lastModifiedBy>shirley tay</cp:lastModifiedBy>
  <cp:revision>75</cp:revision>
  <dcterms:created xsi:type="dcterms:W3CDTF">2015-09-27T02:43:41Z</dcterms:created>
  <dcterms:modified xsi:type="dcterms:W3CDTF">2016-10-09T22:57:27Z</dcterms:modified>
</cp:coreProperties>
</file>