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57" r:id="rId3"/>
    <p:sldId id="273" r:id="rId4"/>
    <p:sldId id="259" r:id="rId5"/>
    <p:sldId id="260" r:id="rId6"/>
    <p:sldId id="261" r:id="rId7"/>
    <p:sldId id="262" r:id="rId8"/>
    <p:sldId id="263" r:id="rId9"/>
    <p:sldId id="265" r:id="rId10"/>
    <p:sldId id="264" r:id="rId11"/>
    <p:sldId id="268" r:id="rId12"/>
    <p:sldId id="270" r:id="rId13"/>
    <p:sldId id="272" r:id="rId14"/>
  </p:sldIdLst>
  <p:sldSz cx="9144000" cy="6858000" type="screen4x3"/>
  <p:notesSz cx="6834188" cy="9979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1481" cy="49895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71125" y="0"/>
            <a:ext cx="2961481" cy="498951"/>
          </a:xfrm>
          <a:prstGeom prst="rect">
            <a:avLst/>
          </a:prstGeom>
        </p:spPr>
        <p:txBody>
          <a:bodyPr vert="horz" lIns="91440" tIns="45720" rIns="91440" bIns="45720" rtlCol="0"/>
          <a:lstStyle>
            <a:lvl1pPr algn="r">
              <a:defRPr sz="1200"/>
            </a:lvl1pPr>
          </a:lstStyle>
          <a:p>
            <a:fld id="{B89E6483-6979-4D87-BB71-83D23AF17F83}" type="datetimeFigureOut">
              <a:rPr lang="en-GB" smtClean="0"/>
              <a:pPr/>
              <a:t>12/01/2016</a:t>
            </a:fld>
            <a:endParaRPr lang="en-GB"/>
          </a:p>
        </p:txBody>
      </p:sp>
      <p:sp>
        <p:nvSpPr>
          <p:cNvPr id="4" name="Footer Placeholder 3"/>
          <p:cNvSpPr>
            <a:spLocks noGrp="1"/>
          </p:cNvSpPr>
          <p:nvPr>
            <p:ph type="ftr" sz="quarter" idx="2"/>
          </p:nvPr>
        </p:nvSpPr>
        <p:spPr>
          <a:xfrm>
            <a:off x="0" y="9478342"/>
            <a:ext cx="2961481" cy="49895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71125" y="9478342"/>
            <a:ext cx="2961481" cy="498951"/>
          </a:xfrm>
          <a:prstGeom prst="rect">
            <a:avLst/>
          </a:prstGeom>
        </p:spPr>
        <p:txBody>
          <a:bodyPr vert="horz" lIns="91440" tIns="45720" rIns="91440" bIns="45720" rtlCol="0" anchor="b"/>
          <a:lstStyle>
            <a:lvl1pPr algn="r">
              <a:defRPr sz="1200"/>
            </a:lvl1pPr>
          </a:lstStyle>
          <a:p>
            <a:fld id="{4C2523E6-519E-43EC-A0EB-510C02750154}"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052845-43CE-4ACE-B47A-669011B322A6}" type="datetimeFigureOut">
              <a:rPr lang="en-GB" smtClean="0"/>
              <a:pPr/>
              <a:t>12/01/2016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FEFBB3-A4E5-4568-812C-0519AE1CC7E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52845-43CE-4ACE-B47A-669011B322A6}" type="datetimeFigureOut">
              <a:rPr lang="en-GB" smtClean="0"/>
              <a:pPr/>
              <a:t>12/01/2016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EFBB3-A4E5-4568-812C-0519AE1CC7E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000" dirty="0" smtClean="0"/>
              <a:t>International Culture and Communications</a:t>
            </a:r>
            <a:endParaRPr lang="en-GB" sz="4000" dirty="0"/>
          </a:p>
        </p:txBody>
      </p:sp>
      <p:sp>
        <p:nvSpPr>
          <p:cNvPr id="3" name="Subtitle 2"/>
          <p:cNvSpPr>
            <a:spLocks noGrp="1"/>
          </p:cNvSpPr>
          <p:nvPr>
            <p:ph type="subTitle" idx="1"/>
          </p:nvPr>
        </p:nvSpPr>
        <p:spPr/>
        <p:txBody>
          <a:bodyPr>
            <a:normAutofit fontScale="92500" lnSpcReduction="20000"/>
          </a:bodyPr>
          <a:lstStyle/>
          <a:p>
            <a:endParaRPr lang="en-GB" b="1" dirty="0" smtClean="0"/>
          </a:p>
          <a:p>
            <a:r>
              <a:rPr lang="en-GB" b="1" dirty="0" smtClean="0"/>
              <a:t>Assignment </a:t>
            </a:r>
            <a:r>
              <a:rPr lang="en-GB" b="1" dirty="0"/>
              <a:t>2:  </a:t>
            </a:r>
            <a:r>
              <a:rPr lang="en-GB" b="1" dirty="0" smtClean="0"/>
              <a:t>F</a:t>
            </a:r>
            <a:r>
              <a:rPr lang="en-GB" b="1" dirty="0" smtClean="0"/>
              <a:t>riday</a:t>
            </a:r>
            <a:r>
              <a:rPr lang="en-GB" b="1" dirty="0" smtClean="0"/>
              <a:t> 22 April 2016 </a:t>
            </a:r>
            <a:r>
              <a:rPr lang="en-GB" b="1" dirty="0"/>
              <a:t>2,000 word assignment. </a:t>
            </a:r>
            <a:endParaRPr lang="en-GB" dirty="0"/>
          </a:p>
          <a:p>
            <a:r>
              <a:rPr lang="en-GB" b="1" dirty="0"/>
              <a:t> </a:t>
            </a:r>
            <a:endParaRPr lang="en-GB" dirty="0"/>
          </a:p>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91264" cy="1417638"/>
          </a:xfrm>
        </p:spPr>
        <p:txBody>
          <a:bodyPr>
            <a:noAutofit/>
          </a:bodyPr>
          <a:lstStyle/>
          <a:p>
            <a:r>
              <a:rPr lang="en-GB" sz="3600" b="1" dirty="0" smtClean="0"/>
              <a:t>Editing Process: - Complete 1</a:t>
            </a:r>
            <a:r>
              <a:rPr lang="en-GB" sz="3600" b="1" baseline="30000" dirty="0" smtClean="0"/>
              <a:t>st</a:t>
            </a:r>
            <a:r>
              <a:rPr lang="en-GB" sz="3600" b="1" dirty="0" smtClean="0"/>
              <a:t> draft </a:t>
            </a:r>
            <a:r>
              <a:rPr lang="en-GB" sz="3600" b="1" u="sng" dirty="0" smtClean="0"/>
              <a:t>at least a week</a:t>
            </a:r>
            <a:r>
              <a:rPr lang="en-GB" sz="3600" b="1" dirty="0" smtClean="0"/>
              <a:t> before deadline:</a:t>
            </a:r>
            <a:r>
              <a:rPr lang="en-GB" sz="3600" dirty="0" smtClean="0"/>
              <a:t/>
            </a:r>
            <a:br>
              <a:rPr lang="en-GB" sz="3600" dirty="0" smtClean="0"/>
            </a:br>
            <a:endParaRPr lang="en-GB" sz="3600" dirty="0"/>
          </a:p>
        </p:txBody>
      </p:sp>
      <p:sp>
        <p:nvSpPr>
          <p:cNvPr id="3" name="Content Placeholder 2"/>
          <p:cNvSpPr>
            <a:spLocks noGrp="1"/>
          </p:cNvSpPr>
          <p:nvPr>
            <p:ph idx="1"/>
          </p:nvPr>
        </p:nvSpPr>
        <p:spPr/>
        <p:txBody>
          <a:bodyPr>
            <a:normAutofit/>
          </a:bodyPr>
          <a:lstStyle/>
          <a:p>
            <a:pPr lvl="0"/>
            <a:r>
              <a:rPr lang="en-GB" sz="2400" dirty="0" smtClean="0"/>
              <a:t>Leave 3 days then re-read ALOUD – have you said what you meant to or something else?  Does it make any sense? Is the order right?</a:t>
            </a:r>
          </a:p>
          <a:p>
            <a:pPr lvl="0"/>
            <a:endParaRPr lang="en-GB" sz="2400" dirty="0" smtClean="0"/>
          </a:p>
          <a:p>
            <a:pPr lvl="0"/>
            <a:r>
              <a:rPr lang="en-GB" sz="2400" dirty="0" smtClean="0"/>
              <a:t>Do you need to take stuff out? Add more points? Is it within the word count?</a:t>
            </a:r>
          </a:p>
          <a:p>
            <a:endParaRPr lang="en-GB" sz="2400" dirty="0" smtClean="0"/>
          </a:p>
          <a:p>
            <a:r>
              <a:rPr lang="en-GB" sz="2400" dirty="0" smtClean="0"/>
              <a:t>Get someone to proof read – can they understand it?  Editing earns loads of extra marks. It might be possible to book sessions for help with this from the learning resource centre help desk (</a:t>
            </a:r>
            <a:r>
              <a:rPr lang="en-GB" sz="2400" dirty="0" err="1" smtClean="0"/>
              <a:t>lrc</a:t>
            </a:r>
            <a:r>
              <a:rPr lang="en-GB" sz="2400" dirty="0" smtClean="0"/>
              <a:t> - book early).</a:t>
            </a:r>
            <a:endParaRPr lang="en-GB"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normAutofit/>
          </a:bodyPr>
          <a:lstStyle/>
          <a:p>
            <a:pPr eaLnBrk="1" hangingPunct="1">
              <a:defRPr/>
            </a:pPr>
            <a:r>
              <a:rPr lang="en-US" sz="4000" dirty="0" smtClean="0"/>
              <a:t>Resume</a:t>
            </a:r>
          </a:p>
        </p:txBody>
      </p:sp>
      <p:sp>
        <p:nvSpPr>
          <p:cNvPr id="8195" name="Rectangle 3"/>
          <p:cNvSpPr>
            <a:spLocks noGrp="1" noRot="1" noChangeArrowheads="1"/>
          </p:cNvSpPr>
          <p:nvPr>
            <p:ph type="body" idx="1"/>
          </p:nvPr>
        </p:nvSpPr>
        <p:spPr/>
        <p:txBody>
          <a:bodyPr>
            <a:normAutofit/>
          </a:bodyPr>
          <a:lstStyle/>
          <a:p>
            <a:pPr eaLnBrk="1" hangingPunct="1">
              <a:defRPr/>
            </a:pPr>
            <a:r>
              <a:rPr lang="en-GB" sz="2800" dirty="0" smtClean="0"/>
              <a:t>The discipline of reading and note taking</a:t>
            </a:r>
          </a:p>
          <a:p>
            <a:pPr eaLnBrk="1" hangingPunct="1">
              <a:defRPr/>
            </a:pPr>
            <a:endParaRPr lang="en-GB" sz="2800" dirty="0" smtClean="0"/>
          </a:p>
          <a:p>
            <a:pPr eaLnBrk="1" hangingPunct="1">
              <a:defRPr/>
            </a:pPr>
            <a:r>
              <a:rPr lang="en-GB" sz="2800" dirty="0" smtClean="0"/>
              <a:t>To quote or not to quote</a:t>
            </a:r>
          </a:p>
          <a:p>
            <a:pPr eaLnBrk="1" hangingPunct="1">
              <a:defRPr/>
            </a:pPr>
            <a:endParaRPr lang="en-GB" sz="2800" dirty="0" smtClean="0"/>
          </a:p>
          <a:p>
            <a:pPr eaLnBrk="1" hangingPunct="1">
              <a:defRPr/>
            </a:pPr>
            <a:r>
              <a:rPr lang="en-GB" sz="2800" dirty="0" smtClean="0"/>
              <a:t>Structure, layout, presentation: the good, the bad, and the ugly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US" dirty="0" smtClean="0"/>
              <a:t>Resume</a:t>
            </a:r>
          </a:p>
        </p:txBody>
      </p:sp>
      <p:sp>
        <p:nvSpPr>
          <p:cNvPr id="9219" name="Rectangle 3"/>
          <p:cNvSpPr>
            <a:spLocks noGrp="1" noRot="1" noChangeArrowheads="1"/>
          </p:cNvSpPr>
          <p:nvPr>
            <p:ph type="body" idx="1"/>
          </p:nvPr>
        </p:nvSpPr>
        <p:spPr/>
        <p:txBody>
          <a:bodyPr/>
          <a:lstStyle/>
          <a:p>
            <a:pPr eaLnBrk="1" hangingPunct="1">
              <a:lnSpc>
                <a:spcPct val="80000"/>
              </a:lnSpc>
              <a:defRPr/>
            </a:pPr>
            <a:r>
              <a:rPr lang="en-GB" sz="2800" smtClean="0"/>
              <a:t>Planning the essay the importance of a clear introduction</a:t>
            </a:r>
          </a:p>
          <a:p>
            <a:pPr eaLnBrk="1" hangingPunct="1">
              <a:lnSpc>
                <a:spcPct val="80000"/>
              </a:lnSpc>
              <a:defRPr/>
            </a:pPr>
            <a:endParaRPr lang="en-GB" sz="2800" smtClean="0"/>
          </a:p>
          <a:p>
            <a:pPr eaLnBrk="1" hangingPunct="1">
              <a:lnSpc>
                <a:spcPct val="80000"/>
              </a:lnSpc>
              <a:defRPr/>
            </a:pPr>
            <a:r>
              <a:rPr lang="en-GB" sz="2800" smtClean="0"/>
              <a:t>Where are we going?</a:t>
            </a:r>
          </a:p>
          <a:p>
            <a:pPr eaLnBrk="1" hangingPunct="1">
              <a:lnSpc>
                <a:spcPct val="80000"/>
              </a:lnSpc>
              <a:defRPr/>
            </a:pPr>
            <a:endParaRPr lang="en-GB" sz="2800" smtClean="0"/>
          </a:p>
          <a:p>
            <a:pPr eaLnBrk="1" hangingPunct="1">
              <a:lnSpc>
                <a:spcPct val="80000"/>
              </a:lnSpc>
              <a:defRPr/>
            </a:pPr>
            <a:r>
              <a:rPr lang="en-GB" sz="2800" smtClean="0"/>
              <a:t>Why are we going there?</a:t>
            </a:r>
          </a:p>
          <a:p>
            <a:pPr eaLnBrk="1" hangingPunct="1">
              <a:lnSpc>
                <a:spcPct val="80000"/>
              </a:lnSpc>
              <a:defRPr/>
            </a:pPr>
            <a:endParaRPr lang="en-GB" sz="2800" smtClean="0"/>
          </a:p>
          <a:p>
            <a:pPr eaLnBrk="1" hangingPunct="1">
              <a:lnSpc>
                <a:spcPct val="80000"/>
              </a:lnSpc>
              <a:defRPr/>
            </a:pPr>
            <a:r>
              <a:rPr lang="en-GB" sz="2800" smtClean="0"/>
              <a:t>How are we going to travel?</a:t>
            </a:r>
          </a:p>
          <a:p>
            <a:pPr eaLnBrk="1" hangingPunct="1">
              <a:lnSpc>
                <a:spcPct val="80000"/>
              </a:lnSpc>
              <a:defRPr/>
            </a:pPr>
            <a:endParaRPr lang="en-GB" sz="2800" smtClean="0"/>
          </a:p>
          <a:p>
            <a:pPr eaLnBrk="1" hangingPunct="1">
              <a:lnSpc>
                <a:spcPct val="80000"/>
              </a:lnSpc>
              <a:defRPr/>
            </a:pPr>
            <a:r>
              <a:rPr lang="en-GB" sz="2800" smtClean="0"/>
              <a:t>What might we see along the way?</a:t>
            </a:r>
          </a:p>
          <a:p>
            <a:pPr eaLnBrk="1" hangingPunct="1">
              <a:lnSpc>
                <a:spcPct val="80000"/>
              </a:lnSpc>
              <a:defRPr/>
            </a:pPr>
            <a:endParaRPr lang="en-GB" sz="2800" smtClean="0"/>
          </a:p>
          <a:p>
            <a:pPr eaLnBrk="1" hangingPunct="1">
              <a:lnSpc>
                <a:spcPct val="80000"/>
              </a:lnSpc>
              <a:buFont typeface="Wingdings" pitchFamily="2" charset="2"/>
              <a:buNone/>
              <a:defRPr/>
            </a:pPr>
            <a:endParaRPr lang="en-GB" sz="28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noAutofit/>
          </a:bodyPr>
          <a:lstStyle/>
          <a:p>
            <a:r>
              <a:rPr lang="en-GB" sz="4000" dirty="0" smtClean="0"/>
              <a:t>Resume</a:t>
            </a:r>
            <a:br>
              <a:rPr lang="en-GB" sz="4000" dirty="0" smtClean="0"/>
            </a:br>
            <a:r>
              <a:rPr lang="en-GB" sz="2400" b="1" dirty="0" smtClean="0"/>
              <a:t> </a:t>
            </a:r>
            <a:endParaRPr lang="en-US" sz="2400" dirty="0" smtClean="0"/>
          </a:p>
        </p:txBody>
      </p:sp>
      <p:sp>
        <p:nvSpPr>
          <p:cNvPr id="10243" name="Rectangle 3"/>
          <p:cNvSpPr>
            <a:spLocks noGrp="1" noRot="1" noChangeArrowheads="1"/>
          </p:cNvSpPr>
          <p:nvPr>
            <p:ph type="body" idx="1"/>
          </p:nvPr>
        </p:nvSpPr>
        <p:spPr/>
        <p:txBody>
          <a:bodyPr>
            <a:normAutofit lnSpcReduction="10000"/>
          </a:bodyPr>
          <a:lstStyle/>
          <a:p>
            <a:pPr eaLnBrk="1" hangingPunct="1">
              <a:lnSpc>
                <a:spcPct val="90000"/>
              </a:lnSpc>
              <a:defRPr/>
            </a:pPr>
            <a:r>
              <a:rPr lang="en-GB" sz="2800" dirty="0" smtClean="0"/>
              <a:t>Where are we going? </a:t>
            </a:r>
            <a:r>
              <a:rPr lang="en-GB" sz="2000" dirty="0" smtClean="0"/>
              <a:t>An enquiry into “the cultural implications for multinational corporations of different approaches to employee voice”</a:t>
            </a:r>
          </a:p>
          <a:p>
            <a:pPr eaLnBrk="1" hangingPunct="1">
              <a:lnSpc>
                <a:spcPct val="90000"/>
              </a:lnSpc>
              <a:defRPr/>
            </a:pPr>
            <a:endParaRPr lang="en-GB" sz="2800" dirty="0" smtClean="0"/>
          </a:p>
          <a:p>
            <a:pPr eaLnBrk="1" hangingPunct="1">
              <a:lnSpc>
                <a:spcPct val="90000"/>
              </a:lnSpc>
              <a:defRPr/>
            </a:pPr>
            <a:r>
              <a:rPr lang="en-GB" sz="2800" dirty="0" smtClean="0"/>
              <a:t>Why are we going there? </a:t>
            </a:r>
            <a:r>
              <a:rPr lang="en-GB" sz="1800" dirty="0" smtClean="0"/>
              <a:t>Definitions of culture, the importance of cultural understanding and contribution to international business success . Employee voice has an important place in business and organisational life.</a:t>
            </a:r>
          </a:p>
          <a:p>
            <a:pPr eaLnBrk="1" hangingPunct="1">
              <a:lnSpc>
                <a:spcPct val="90000"/>
              </a:lnSpc>
              <a:defRPr/>
            </a:pPr>
            <a:endParaRPr lang="en-GB" sz="2000" dirty="0" smtClean="0"/>
          </a:p>
          <a:p>
            <a:pPr eaLnBrk="1" hangingPunct="1">
              <a:lnSpc>
                <a:spcPct val="90000"/>
              </a:lnSpc>
              <a:defRPr/>
            </a:pPr>
            <a:r>
              <a:rPr lang="en-GB" sz="2800" dirty="0" smtClean="0"/>
              <a:t>How are we to see it</a:t>
            </a:r>
            <a:r>
              <a:rPr lang="en-GB" sz="1900" dirty="0" smtClean="0"/>
              <a:t>? Through national and organisational cultures; through different uses and treatment of employee voice within cultures and within organisations. Some case study examples.</a:t>
            </a:r>
          </a:p>
          <a:p>
            <a:pPr eaLnBrk="1" hangingPunct="1">
              <a:lnSpc>
                <a:spcPct val="90000"/>
              </a:lnSpc>
              <a:defRPr/>
            </a:pPr>
            <a:endParaRPr lang="en-GB" sz="2800" dirty="0" smtClean="0"/>
          </a:p>
          <a:p>
            <a:pPr eaLnBrk="1" hangingPunct="1">
              <a:lnSpc>
                <a:spcPct val="90000"/>
              </a:lnSpc>
              <a:defRPr/>
            </a:pPr>
            <a:r>
              <a:rPr lang="en-GB" sz="2800" dirty="0" smtClean="0"/>
              <a:t>What are we likely to find? </a:t>
            </a:r>
            <a:r>
              <a:rPr lang="en-GB" sz="1800" dirty="0" smtClean="0"/>
              <a:t>That there is and can be tension in the application of employee voice as a result of  national and </a:t>
            </a:r>
            <a:r>
              <a:rPr lang="en-GB" sz="1800" smtClean="0"/>
              <a:t>organisational cultures.</a:t>
            </a:r>
            <a:endParaRPr lang="en-GB"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t>International Culture and Communications: Assignment 2</a:t>
            </a:r>
            <a:endParaRPr lang="en-GB" sz="3600" dirty="0"/>
          </a:p>
        </p:txBody>
      </p:sp>
      <p:sp>
        <p:nvSpPr>
          <p:cNvPr id="3" name="Content Placeholder 2"/>
          <p:cNvSpPr>
            <a:spLocks noGrp="1"/>
          </p:cNvSpPr>
          <p:nvPr>
            <p:ph idx="1"/>
          </p:nvPr>
        </p:nvSpPr>
        <p:spPr>
          <a:xfrm>
            <a:off x="467544" y="1628800"/>
            <a:ext cx="8676456" cy="5229200"/>
          </a:xfrm>
        </p:spPr>
        <p:txBody>
          <a:bodyPr>
            <a:normAutofit fontScale="32500" lnSpcReduction="20000"/>
          </a:bodyPr>
          <a:lstStyle/>
          <a:p>
            <a:r>
              <a:rPr lang="en-GB" sz="8000" dirty="0"/>
              <a:t>Assignment 2 of the module will be assessed by way of one 2,000 word essay (plus or minus 10</a:t>
            </a:r>
            <a:r>
              <a:rPr lang="en-GB" sz="8000" dirty="0" smtClean="0"/>
              <a:t>%).   </a:t>
            </a:r>
            <a:endParaRPr lang="en-GB" sz="8000" dirty="0"/>
          </a:p>
          <a:p>
            <a:pPr>
              <a:buNone/>
            </a:pPr>
            <a:r>
              <a:rPr lang="en-GB" sz="8000" dirty="0"/>
              <a:t> </a:t>
            </a:r>
          </a:p>
          <a:p>
            <a:pPr>
              <a:buNone/>
            </a:pPr>
            <a:r>
              <a:rPr lang="en-GB" sz="8000" dirty="0"/>
              <a:t> </a:t>
            </a:r>
          </a:p>
          <a:p>
            <a:r>
              <a:rPr lang="en-GB" sz="9600" dirty="0" smtClean="0">
                <a:solidFill>
                  <a:schemeClr val="tx2">
                    <a:lumMod val="75000"/>
                  </a:schemeClr>
                </a:solidFill>
              </a:rPr>
              <a:t>Critically discuss the cultural implications for multinational corporations of different approaches to employee voice and support your discussion with empirical illustrations.</a:t>
            </a:r>
            <a:endParaRPr lang="en-US" sz="9600" dirty="0" smtClean="0">
              <a:solidFill>
                <a:schemeClr val="tx2">
                  <a:lumMod val="75000"/>
                </a:schemeClr>
              </a:solidFill>
            </a:endParaRPr>
          </a:p>
          <a:p>
            <a:endParaRPr lang="en-GB" sz="8000" b="1" dirty="0"/>
          </a:p>
          <a:p>
            <a:endParaRPr lang="en-GB" sz="8000" b="1" dirty="0" smtClean="0"/>
          </a:p>
          <a:p>
            <a:pPr>
              <a:buNone/>
            </a:pPr>
            <a:r>
              <a:rPr lang="en-GB" sz="8000" b="1" dirty="0" smtClean="0"/>
              <a:t>	Submission </a:t>
            </a:r>
            <a:r>
              <a:rPr lang="en-GB" sz="8000" b="1" dirty="0"/>
              <a:t>of assignments. </a:t>
            </a:r>
            <a:endParaRPr lang="en-GB" sz="8000" dirty="0"/>
          </a:p>
          <a:p>
            <a:pPr>
              <a:buNone/>
            </a:pPr>
            <a:r>
              <a:rPr lang="en-GB" sz="8000" dirty="0" smtClean="0"/>
              <a:t>	Assignments </a:t>
            </a:r>
            <a:r>
              <a:rPr lang="en-GB" sz="8000" dirty="0"/>
              <a:t>are to be submitted via </a:t>
            </a:r>
            <a:r>
              <a:rPr lang="en-GB" sz="8000" dirty="0" err="1"/>
              <a:t>Turnitin</a:t>
            </a:r>
            <a:r>
              <a:rPr lang="en-GB" sz="8000" dirty="0"/>
              <a:t>. You have to meet the deadline. Always keep a copy of your assignment. </a:t>
            </a:r>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t>Engaging the Question</a:t>
            </a:r>
            <a:endParaRPr lang="en-GB" sz="4000" dirty="0"/>
          </a:p>
        </p:txBody>
      </p:sp>
      <p:sp>
        <p:nvSpPr>
          <p:cNvPr id="3" name="Content Placeholder 2"/>
          <p:cNvSpPr>
            <a:spLocks noGrp="1"/>
          </p:cNvSpPr>
          <p:nvPr>
            <p:ph idx="1"/>
          </p:nvPr>
        </p:nvSpPr>
        <p:spPr/>
        <p:txBody>
          <a:bodyPr>
            <a:normAutofit/>
          </a:bodyPr>
          <a:lstStyle/>
          <a:p>
            <a:pPr>
              <a:lnSpc>
                <a:spcPct val="90000"/>
              </a:lnSpc>
              <a:defRPr/>
            </a:pPr>
            <a:r>
              <a:rPr lang="en-GB" sz="2800" dirty="0" smtClean="0"/>
              <a:t>What is the assignment asking of you? </a:t>
            </a:r>
          </a:p>
          <a:p>
            <a:pPr>
              <a:lnSpc>
                <a:spcPct val="90000"/>
              </a:lnSpc>
              <a:defRPr/>
            </a:pPr>
            <a:endParaRPr lang="en-GB" sz="2800" dirty="0" smtClean="0"/>
          </a:p>
          <a:p>
            <a:pPr>
              <a:lnSpc>
                <a:spcPct val="90000"/>
              </a:lnSpc>
              <a:defRPr/>
            </a:pPr>
            <a:r>
              <a:rPr lang="en-GB" sz="2800" dirty="0" smtClean="0"/>
              <a:t>Is there more than one component part?</a:t>
            </a:r>
          </a:p>
          <a:p>
            <a:pPr>
              <a:lnSpc>
                <a:spcPct val="90000"/>
              </a:lnSpc>
              <a:defRPr/>
            </a:pPr>
            <a:endParaRPr lang="en-GB" sz="2800" dirty="0" smtClean="0"/>
          </a:p>
          <a:p>
            <a:pPr>
              <a:lnSpc>
                <a:spcPct val="90000"/>
              </a:lnSpc>
              <a:defRPr/>
            </a:pPr>
            <a:r>
              <a:rPr lang="en-GB" sz="2800" dirty="0" smtClean="0"/>
              <a:t>How much direction towards an answer is within the question?</a:t>
            </a:r>
          </a:p>
          <a:p>
            <a:pPr>
              <a:lnSpc>
                <a:spcPct val="90000"/>
              </a:lnSpc>
              <a:defRPr/>
            </a:pPr>
            <a:endParaRPr lang="en-GB" sz="2800" dirty="0" smtClean="0"/>
          </a:p>
          <a:p>
            <a:pPr>
              <a:lnSpc>
                <a:spcPct val="90000"/>
              </a:lnSpc>
              <a:defRPr/>
            </a:pPr>
            <a:r>
              <a:rPr lang="en-GB" sz="2800" dirty="0" smtClean="0"/>
              <a:t>What are the requirements of essay writing in the university environment?</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t>Structure and Presentation</a:t>
            </a:r>
            <a:endParaRPr lang="en-GB" sz="4000" dirty="0"/>
          </a:p>
        </p:txBody>
      </p:sp>
      <p:sp>
        <p:nvSpPr>
          <p:cNvPr id="3" name="Content Placeholder 2"/>
          <p:cNvSpPr>
            <a:spLocks noGrp="1"/>
          </p:cNvSpPr>
          <p:nvPr>
            <p:ph idx="1"/>
          </p:nvPr>
        </p:nvSpPr>
        <p:spPr/>
        <p:txBody>
          <a:bodyPr>
            <a:normAutofit/>
          </a:bodyPr>
          <a:lstStyle/>
          <a:p>
            <a:r>
              <a:rPr lang="en-GB" sz="2400" b="1" dirty="0" smtClean="0"/>
              <a:t>Introduction:</a:t>
            </a:r>
            <a:r>
              <a:rPr lang="en-GB" sz="2400" dirty="0" smtClean="0"/>
              <a:t>  Briefly ‘</a:t>
            </a:r>
            <a:r>
              <a:rPr lang="en-GB" sz="2400" b="1" dirty="0" smtClean="0"/>
              <a:t>Tell them what you are going to tell them’</a:t>
            </a:r>
            <a:endParaRPr lang="en-GB" sz="2400" dirty="0" smtClean="0"/>
          </a:p>
          <a:p>
            <a:pPr>
              <a:buNone/>
            </a:pPr>
            <a:r>
              <a:rPr lang="en-GB" sz="2400" dirty="0" smtClean="0"/>
              <a:t> </a:t>
            </a:r>
          </a:p>
          <a:p>
            <a:r>
              <a:rPr lang="en-GB" sz="2400" b="1" dirty="0" smtClean="0"/>
              <a:t>Discussion:</a:t>
            </a:r>
            <a:r>
              <a:rPr lang="en-GB" sz="2400" dirty="0" smtClean="0"/>
              <a:t> </a:t>
            </a:r>
            <a:r>
              <a:rPr lang="en-GB" sz="2400" b="1" dirty="0" smtClean="0"/>
              <a:t>‘Tell them’</a:t>
            </a:r>
            <a:r>
              <a:rPr lang="en-GB" sz="2400" dirty="0" smtClean="0"/>
              <a:t>   </a:t>
            </a:r>
          </a:p>
          <a:p>
            <a:pPr>
              <a:buNone/>
            </a:pPr>
            <a:r>
              <a:rPr lang="en-GB" sz="2400" dirty="0" smtClean="0"/>
              <a:t>	(analysis / ideas / debate/ discuss)</a:t>
            </a:r>
          </a:p>
          <a:p>
            <a:pPr>
              <a:buNone/>
            </a:pPr>
            <a:r>
              <a:rPr lang="en-GB" sz="2400" b="1" dirty="0" smtClean="0"/>
              <a:t>	</a:t>
            </a:r>
          </a:p>
          <a:p>
            <a:r>
              <a:rPr lang="en-GB" sz="2400" b="1" dirty="0" smtClean="0"/>
              <a:t>Conclusion:</a:t>
            </a:r>
            <a:r>
              <a:rPr lang="en-GB" sz="2400" dirty="0" smtClean="0"/>
              <a:t> Briefly, freshly </a:t>
            </a:r>
            <a:r>
              <a:rPr lang="en-GB" sz="2400" b="1" dirty="0" smtClean="0"/>
              <a:t>‘Tell them what you told them’</a:t>
            </a:r>
            <a:r>
              <a:rPr lang="en-GB" sz="2400" dirty="0" smtClean="0"/>
              <a:t> </a:t>
            </a:r>
          </a:p>
          <a:p>
            <a:pPr>
              <a:buNone/>
            </a:pPr>
            <a:r>
              <a:rPr lang="en-GB" sz="2400" dirty="0" smtClean="0"/>
              <a:t>	and what they learnt from reading your essay </a:t>
            </a:r>
          </a:p>
          <a:p>
            <a:pPr>
              <a:buNone/>
            </a:pPr>
            <a:r>
              <a:rPr lang="en-GB" sz="2400" dirty="0" smtClean="0"/>
              <a:t> </a:t>
            </a:r>
            <a:endParaRPr lang="en-GB"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smtClean="0"/>
              <a:t>An Essay Writing Formula </a:t>
            </a:r>
            <a:endParaRPr lang="en-GB" sz="4000" dirty="0"/>
          </a:p>
        </p:txBody>
      </p:sp>
      <p:sp>
        <p:nvSpPr>
          <p:cNvPr id="3" name="Content Placeholder 2"/>
          <p:cNvSpPr>
            <a:spLocks noGrp="1"/>
          </p:cNvSpPr>
          <p:nvPr>
            <p:ph idx="1"/>
          </p:nvPr>
        </p:nvSpPr>
        <p:spPr/>
        <p:txBody>
          <a:bodyPr>
            <a:normAutofit fontScale="62500" lnSpcReduction="20000"/>
          </a:bodyPr>
          <a:lstStyle/>
          <a:p>
            <a:endParaRPr lang="en-GB" dirty="0" smtClean="0"/>
          </a:p>
          <a:p>
            <a:r>
              <a:rPr lang="en-GB" b="1" dirty="0" smtClean="0"/>
              <a:t>Introduction </a:t>
            </a:r>
            <a:r>
              <a:rPr lang="en-GB" dirty="0" smtClean="0"/>
              <a:t>– </a:t>
            </a:r>
            <a:r>
              <a:rPr lang="en-GB" u="sng" dirty="0" smtClean="0"/>
              <a:t>Write this LAST</a:t>
            </a:r>
            <a:r>
              <a:rPr lang="en-GB" dirty="0" smtClean="0"/>
              <a:t>   after you have written the discussion and conclusion.  </a:t>
            </a:r>
          </a:p>
          <a:p>
            <a:endParaRPr lang="en-GB" dirty="0" smtClean="0"/>
          </a:p>
          <a:p>
            <a:endParaRPr lang="en-GB" dirty="0" smtClean="0"/>
          </a:p>
          <a:p>
            <a:pPr>
              <a:buNone/>
            </a:pPr>
            <a:r>
              <a:rPr lang="en-GB" dirty="0" smtClean="0"/>
              <a:t>	It is brief:  this is </a:t>
            </a:r>
            <a:r>
              <a:rPr lang="en-GB" smtClean="0"/>
              <a:t>what the </a:t>
            </a:r>
            <a:r>
              <a:rPr lang="en-GB" dirty="0" smtClean="0"/>
              <a:t>essay will discuss (how you will tackle the question, terms of reference, definitions, scope of essay)</a:t>
            </a:r>
          </a:p>
          <a:p>
            <a:endParaRPr lang="en-GB" dirty="0" smtClean="0"/>
          </a:p>
          <a:p>
            <a:endParaRPr lang="en-GB" dirty="0" smtClean="0"/>
          </a:p>
          <a:p>
            <a:r>
              <a:rPr lang="en-GB" b="1" dirty="0" smtClean="0"/>
              <a:t>Discussion</a:t>
            </a:r>
            <a:r>
              <a:rPr lang="en-GB" dirty="0" smtClean="0"/>
              <a:t> – This is the longest part of your essay.  It presents your key points  with evidence from the reading you have done; the arguments you wish to make ; essays tend to either, compare and contrast different perspectives or theories; critique a theory or position using relevant evidence; it will usually include examples that help make your points.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Referencing</a:t>
            </a:r>
            <a:endParaRPr lang="en-GB" dirty="0"/>
          </a:p>
        </p:txBody>
      </p:sp>
      <p:sp>
        <p:nvSpPr>
          <p:cNvPr id="3" name="Content Placeholder 2"/>
          <p:cNvSpPr>
            <a:spLocks noGrp="1"/>
          </p:cNvSpPr>
          <p:nvPr>
            <p:ph idx="1"/>
          </p:nvPr>
        </p:nvSpPr>
        <p:spPr>
          <a:xfrm>
            <a:off x="457200" y="1600200"/>
            <a:ext cx="8686800" cy="5573216"/>
          </a:xfrm>
        </p:spPr>
        <p:txBody>
          <a:bodyPr>
            <a:noAutofit/>
          </a:bodyPr>
          <a:lstStyle/>
          <a:p>
            <a:r>
              <a:rPr lang="en-GB" sz="2000" b="1" dirty="0" smtClean="0"/>
              <a:t>Harvard Referencing – you need to make notes as you read so you have the right information to use by making notes (i.e. page numbers) when you do your reading for the essay so you don’t have to hunt for these after you finish writing:-</a:t>
            </a:r>
          </a:p>
          <a:p>
            <a:endParaRPr lang="en-GB" sz="2000" dirty="0" smtClean="0"/>
          </a:p>
          <a:p>
            <a:pPr>
              <a:buNone/>
            </a:pPr>
            <a:r>
              <a:rPr lang="en-GB" sz="2000" b="1" dirty="0" smtClean="0"/>
              <a:t>       Harvard Reference in the text (within your essay) </a:t>
            </a:r>
          </a:p>
          <a:p>
            <a:pPr>
              <a:buNone/>
            </a:pPr>
            <a:endParaRPr lang="en-GB" sz="2000" dirty="0" smtClean="0"/>
          </a:p>
          <a:p>
            <a:pPr>
              <a:buNone/>
            </a:pPr>
            <a:r>
              <a:rPr lang="en-GB" sz="2000" dirty="0" smtClean="0"/>
              <a:t>	Example one:  (Davies 2005, 150) </a:t>
            </a:r>
          </a:p>
          <a:p>
            <a:pPr>
              <a:buNone/>
            </a:pPr>
            <a:r>
              <a:rPr lang="en-GB" sz="2000" dirty="0" smtClean="0"/>
              <a:t>                </a:t>
            </a:r>
          </a:p>
          <a:p>
            <a:pPr>
              <a:buNone/>
            </a:pPr>
            <a:r>
              <a:rPr lang="en-GB" sz="2000" dirty="0" smtClean="0"/>
              <a:t>	Example Two: (Davies, 2005 cited in Jones, 2008,166)</a:t>
            </a:r>
          </a:p>
          <a:p>
            <a:pPr>
              <a:buNone/>
            </a:pPr>
            <a:endParaRPr lang="en-GB" sz="2000" dirty="0" smtClean="0"/>
          </a:p>
          <a:p>
            <a:pPr lvl="0">
              <a:buNone/>
            </a:pPr>
            <a:r>
              <a:rPr lang="en-GB" sz="2000" b="1" dirty="0" smtClean="0"/>
              <a:t>	Reference list at end of essay (bibliography reference section)</a:t>
            </a:r>
            <a:endParaRPr lang="en-GB" sz="2000" dirty="0" smtClean="0"/>
          </a:p>
          <a:p>
            <a:pPr>
              <a:buNone/>
            </a:pPr>
            <a:r>
              <a:rPr lang="en-GB" sz="2000" dirty="0" smtClean="0"/>
              <a:t>	Example One: Davies A  B (2005) Deregulating the Media, Sage Publications Example Two: Jones C  D (2008) A Review of the Media Industries, Polity Press</a:t>
            </a:r>
            <a:endParaRPr lang="en-GB"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t/>
            </a:r>
            <a:br>
              <a:rPr lang="en-GB" sz="3600" b="1" dirty="0" smtClean="0"/>
            </a:br>
            <a:r>
              <a:rPr lang="en-GB" sz="3600" b="1" dirty="0" smtClean="0"/>
              <a:t>Before Writing</a:t>
            </a:r>
            <a:r>
              <a:rPr lang="en-GB" sz="3600" dirty="0" smtClean="0"/>
              <a:t/>
            </a:r>
            <a:br>
              <a:rPr lang="en-GB" sz="3600" dirty="0" smtClean="0"/>
            </a:br>
            <a:endParaRPr lang="en-GB" sz="3600" dirty="0"/>
          </a:p>
        </p:txBody>
      </p:sp>
      <p:sp>
        <p:nvSpPr>
          <p:cNvPr id="3" name="Content Placeholder 2"/>
          <p:cNvSpPr>
            <a:spLocks noGrp="1"/>
          </p:cNvSpPr>
          <p:nvPr>
            <p:ph idx="1"/>
          </p:nvPr>
        </p:nvSpPr>
        <p:spPr>
          <a:xfrm>
            <a:off x="395536" y="1556792"/>
            <a:ext cx="8229600" cy="4525963"/>
          </a:xfrm>
        </p:spPr>
        <p:txBody>
          <a:bodyPr>
            <a:normAutofit fontScale="85000" lnSpcReduction="20000"/>
          </a:bodyPr>
          <a:lstStyle/>
          <a:p>
            <a:pPr lvl="0"/>
            <a:endParaRPr lang="en-GB" sz="2800" dirty="0" smtClean="0"/>
          </a:p>
          <a:p>
            <a:pPr lvl="0"/>
            <a:r>
              <a:rPr lang="en-GB" sz="2800" dirty="0" smtClean="0"/>
              <a:t>Do  you understand the question? What exactly is it asking? What reading do you need to do to collect the right theories, facts, themes, points of view, authors in order to answer this question?  Ask your tutor if you are unsure; getting this sorted is important, attend any support sessions to do with completing this essay.</a:t>
            </a:r>
          </a:p>
          <a:p>
            <a:endParaRPr lang="en-GB" sz="2800" dirty="0" smtClean="0"/>
          </a:p>
          <a:p>
            <a:r>
              <a:rPr lang="en-GB" sz="2800" dirty="0" smtClean="0"/>
              <a:t>Do some of the reading. Make some notes (</a:t>
            </a:r>
            <a:r>
              <a:rPr lang="en-GB" sz="2300" dirty="0" smtClean="0"/>
              <a:t>with enough information to Harvard reference</a:t>
            </a:r>
            <a:r>
              <a:rPr lang="en-GB" sz="2800" dirty="0" smtClean="0"/>
              <a:t>) begin compiling your discussion section first.  It’s like building a jigsaw puzzle – begin by writing individual jig saw pieces  - then go on to review these and select which pieces will go into the final puzzle that answers the question best.</a:t>
            </a:r>
            <a:endParaRPr lang="en-GB"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056" y="260648"/>
            <a:ext cx="8496944" cy="1700808"/>
          </a:xfrm>
        </p:spPr>
        <p:txBody>
          <a:bodyPr>
            <a:noAutofit/>
          </a:bodyPr>
          <a:lstStyle/>
          <a:p>
            <a:r>
              <a:rPr lang="en-GB" sz="3600" b="1" dirty="0" smtClean="0"/>
              <a:t>Style of writing: (Look up ‘active voice’ on </a:t>
            </a:r>
            <a:r>
              <a:rPr lang="en-GB" sz="3600" b="1" dirty="0" err="1" smtClean="0"/>
              <a:t>google</a:t>
            </a:r>
            <a:r>
              <a:rPr lang="en-GB" sz="3600" b="1" dirty="0" smtClean="0"/>
              <a:t>)</a:t>
            </a:r>
            <a:r>
              <a:rPr lang="en-GB" sz="3600" dirty="0" smtClean="0"/>
              <a:t/>
            </a:r>
            <a:br>
              <a:rPr lang="en-GB" sz="3600" dirty="0" smtClean="0"/>
            </a:br>
            <a:endParaRPr lang="en-GB" sz="3600" dirty="0"/>
          </a:p>
        </p:txBody>
      </p:sp>
      <p:sp>
        <p:nvSpPr>
          <p:cNvPr id="3" name="Content Placeholder 2"/>
          <p:cNvSpPr>
            <a:spLocks noGrp="1"/>
          </p:cNvSpPr>
          <p:nvPr>
            <p:ph idx="1"/>
          </p:nvPr>
        </p:nvSpPr>
        <p:spPr/>
        <p:txBody>
          <a:bodyPr>
            <a:normAutofit fontScale="70000" lnSpcReduction="20000"/>
          </a:bodyPr>
          <a:lstStyle/>
          <a:p>
            <a:pPr>
              <a:buNone/>
            </a:pPr>
            <a:endParaRPr lang="en-GB" dirty="0" smtClean="0"/>
          </a:p>
          <a:p>
            <a:pPr lvl="0"/>
            <a:r>
              <a:rPr lang="en-GB" dirty="0" smtClean="0"/>
              <a:t>Make your sentences as short as possible – this is hard to learn but makes essays much clearer so they get better marks (proof read to help). Long sentences often means the writer has lost the plot and they can be hard to read. </a:t>
            </a:r>
          </a:p>
          <a:p>
            <a:pPr lvl="0"/>
            <a:endParaRPr lang="en-GB" dirty="0" smtClean="0"/>
          </a:p>
          <a:p>
            <a:pPr lvl="0"/>
            <a:r>
              <a:rPr lang="en-GB" dirty="0" smtClean="0"/>
              <a:t>Basically, you are expected to write in the 3</a:t>
            </a:r>
            <a:r>
              <a:rPr lang="en-GB" baseline="30000" dirty="0" smtClean="0"/>
              <a:t>rd</a:t>
            </a:r>
            <a:r>
              <a:rPr lang="en-GB" dirty="0" smtClean="0"/>
              <a:t> person; this is the same style of English that most text books use.  For example, the author of the text book doesn’t keep saying ‘I think’ or ‘I read’ or ‘I will discuss’ so neither do you.  Third person examples:</a:t>
            </a:r>
          </a:p>
          <a:p>
            <a:endParaRPr lang="en-GB" dirty="0" smtClean="0"/>
          </a:p>
          <a:p>
            <a:r>
              <a:rPr lang="en-GB" dirty="0" smtClean="0"/>
              <a:t>This essay will [discuss / compare / critique/ outline]  the current debates on deregulation   </a:t>
            </a:r>
            <a:r>
              <a:rPr lang="en-GB" i="1" u="sng" dirty="0" smtClean="0"/>
              <a:t>NOT</a:t>
            </a:r>
            <a:r>
              <a:rPr lang="en-GB" i="1" dirty="0" smtClean="0"/>
              <a:t> ‘I will [discuss/ compare/ critique] the current debates’</a:t>
            </a:r>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t>Style of writing: (Look up ‘active voice’ on </a:t>
            </a:r>
            <a:r>
              <a:rPr lang="en-GB" sz="3600" b="1" dirty="0" err="1" smtClean="0"/>
              <a:t>google</a:t>
            </a:r>
            <a:r>
              <a:rPr lang="en-GB" sz="3600" b="1" dirty="0" smtClean="0"/>
              <a:t>)</a:t>
            </a:r>
            <a:endParaRPr lang="en-GB" sz="3600" dirty="0"/>
          </a:p>
        </p:txBody>
      </p:sp>
      <p:sp>
        <p:nvSpPr>
          <p:cNvPr id="3" name="Content Placeholder 2"/>
          <p:cNvSpPr>
            <a:spLocks noGrp="1"/>
          </p:cNvSpPr>
          <p:nvPr>
            <p:ph idx="1"/>
          </p:nvPr>
        </p:nvSpPr>
        <p:spPr/>
        <p:txBody>
          <a:bodyPr>
            <a:normAutofit fontScale="92500" lnSpcReduction="20000"/>
          </a:bodyPr>
          <a:lstStyle/>
          <a:p>
            <a:r>
              <a:rPr lang="en-GB" sz="2400" dirty="0" smtClean="0"/>
              <a:t>Taking the perspective of…. </a:t>
            </a:r>
            <a:r>
              <a:rPr lang="en-GB" sz="2400" i="1" dirty="0" smtClean="0"/>
              <a:t>NOT ‘I use the perspective of’</a:t>
            </a:r>
            <a:endParaRPr lang="en-GB" sz="2400" dirty="0" smtClean="0"/>
          </a:p>
          <a:p>
            <a:endParaRPr lang="en-GB" sz="2400" dirty="0" smtClean="0"/>
          </a:p>
          <a:p>
            <a:r>
              <a:rPr lang="en-GB" sz="2400" dirty="0" smtClean="0"/>
              <a:t>Aims to …. </a:t>
            </a:r>
            <a:r>
              <a:rPr lang="en-GB" sz="2400" i="1" u="sng" dirty="0" smtClean="0"/>
              <a:t>NOT</a:t>
            </a:r>
            <a:r>
              <a:rPr lang="en-GB" sz="2400" i="1" dirty="0" smtClean="0"/>
              <a:t> ‘I aim to’.  More</a:t>
            </a:r>
            <a:r>
              <a:rPr lang="en-GB" sz="2400" dirty="0" smtClean="0"/>
              <a:t> examples of sentences without ‘I’ : - </a:t>
            </a:r>
          </a:p>
          <a:p>
            <a:r>
              <a:rPr lang="en-GB" sz="2400" dirty="0" smtClean="0"/>
              <a:t>Utilising the theories of….                       Presenting the key ideas…</a:t>
            </a:r>
          </a:p>
          <a:p>
            <a:endParaRPr lang="en-GB" sz="2400" dirty="0" smtClean="0"/>
          </a:p>
          <a:p>
            <a:r>
              <a:rPr lang="en-GB" sz="2400" dirty="0" smtClean="0"/>
              <a:t>Aiming to answer the question….          By reviewing….</a:t>
            </a:r>
          </a:p>
          <a:p>
            <a:endParaRPr lang="en-GB" sz="2400" dirty="0" smtClean="0"/>
          </a:p>
          <a:p>
            <a:r>
              <a:rPr lang="en-GB" sz="2400" dirty="0" smtClean="0"/>
              <a:t>To do this it is necessary to review…     To conclude…          In conclusion…</a:t>
            </a:r>
          </a:p>
          <a:p>
            <a:endParaRPr lang="en-GB" sz="2400" dirty="0" smtClean="0"/>
          </a:p>
          <a:p>
            <a:r>
              <a:rPr lang="en-GB" sz="2400" dirty="0" smtClean="0"/>
              <a:t>The conclusion that can be drawn from this …    Leading to the conclusion…</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843</Words>
  <Application>Microsoft Office PowerPoint</Application>
  <PresentationFormat>On-screen Show (4:3)</PresentationFormat>
  <Paragraphs>103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International Culture and Communications</vt:lpstr>
      <vt:lpstr>International Culture and Communications: Assignment 2</vt:lpstr>
      <vt:lpstr>Engaging the Question</vt:lpstr>
      <vt:lpstr>Structure and Presentation</vt:lpstr>
      <vt:lpstr>An Essay Writing Formula </vt:lpstr>
      <vt:lpstr>Referencing</vt:lpstr>
      <vt:lpstr> Before Writing </vt:lpstr>
      <vt:lpstr>Style of writing: (Look up ‘active voice’ on google) </vt:lpstr>
      <vt:lpstr>Style of writing: (Look up ‘active voice’ on google)</vt:lpstr>
      <vt:lpstr>Editing Process: - Complete 1st draft at least a week before deadline: </vt:lpstr>
      <vt:lpstr>Resume</vt:lpstr>
      <vt:lpstr>Resume</vt:lpstr>
      <vt:lpstr>Resume  </vt:lpstr>
    </vt:vector>
  </TitlesOfParts>
  <Company>UoG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Culture and Communications</dc:title>
  <dc:creator>mmurdoch</dc:creator>
  <cp:lastModifiedBy>LCSS-IS</cp:lastModifiedBy>
  <cp:revision>26</cp:revision>
  <dcterms:created xsi:type="dcterms:W3CDTF">2011-01-24T11:51:21Z</dcterms:created>
  <dcterms:modified xsi:type="dcterms:W3CDTF">2016-01-12T10:04:06Z</dcterms:modified>
</cp:coreProperties>
</file>