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56" r:id="rId2"/>
    <p:sldId id="258" r:id="rId3"/>
    <p:sldId id="280" r:id="rId4"/>
    <p:sldId id="271" r:id="rId5"/>
    <p:sldId id="285" r:id="rId6"/>
    <p:sldId id="265" r:id="rId7"/>
    <p:sldId id="266" r:id="rId8"/>
    <p:sldId id="261" r:id="rId9"/>
    <p:sldId id="268" r:id="rId10"/>
    <p:sldId id="269" r:id="rId11"/>
    <p:sldId id="270" r:id="rId12"/>
    <p:sldId id="272" r:id="rId13"/>
    <p:sldId id="264" r:id="rId14"/>
    <p:sldId id="286" r:id="rId15"/>
    <p:sldId id="287" r:id="rId16"/>
    <p:sldId id="289" r:id="rId17"/>
    <p:sldId id="274" r:id="rId18"/>
    <p:sldId id="290" r:id="rId19"/>
    <p:sldId id="279" r:id="rId20"/>
    <p:sldId id="276" r:id="rId21"/>
    <p:sldId id="277" r:id="rId22"/>
    <p:sldId id="28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F015E-EEF3-4A53-A619-C3E90989DECA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99A82-7D4E-485C-A754-4F4C9E9FB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51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278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z="1400" dirty="0" smtClean="0"/>
          </a:p>
          <a:p>
            <a:endParaRPr lang="en-GB" alt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90D84F-7F86-4858-8216-7BCBD6BC6626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0120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9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968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321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5F9B0-448C-410A-AB08-30F84D5F3F6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923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5867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061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184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230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291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2366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8968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4750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4E79C-D502-48F8-A187-997DB121AD0B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0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675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148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5F9B0-448C-410A-AB08-30F84D5F3F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25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826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572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799A82-7D4E-485C-A754-4F4C9E9FB69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27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90D84F-7F86-4858-8216-7BCBD6BC662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885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146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29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352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832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79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9201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336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947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7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89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91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2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72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9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2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8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C79B982-1127-4B1A-A9D7-7004AC25B2AD}" type="datetimeFigureOut">
              <a:rPr lang="en-GB" smtClean="0"/>
              <a:t>17/02/2016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318A1D0-707E-444F-B0A1-CC879C336F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666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geert-hofstede.com/countries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LBv1wLuY3Ko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myfjKjcbm0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 Black" panose="020B0A04020102020204" pitchFamily="34" charset="0"/>
              </a:rPr>
              <a:t>ASSIGNMENT 2</a:t>
            </a:r>
            <a:br>
              <a:rPr lang="en-GB" dirty="0" smtClean="0">
                <a:latin typeface="Arial Black" panose="020B0A04020102020204" pitchFamily="34" charset="0"/>
              </a:rPr>
            </a:b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dirty="0" smtClean="0">
                <a:latin typeface="Arial Black" panose="020B0A04020102020204" pitchFamily="34" charset="0"/>
              </a:rPr>
              <a:t>RECAP &amp; GUIDANCE </a:t>
            </a:r>
            <a:endParaRPr lang="en-GB" sz="4400" dirty="0">
              <a:latin typeface="Arial Black" panose="020B0A04020102020204" pitchFamily="34" charset="0"/>
            </a:endParaRPr>
          </a:p>
        </p:txBody>
      </p:sp>
      <p:pic>
        <p:nvPicPr>
          <p:cNvPr id="4" name="Picture 2" descr="D:\Jayne\Desktop\USW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02334" cy="20380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087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2580" y="1328670"/>
            <a:ext cx="10676586" cy="328196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3200" dirty="0">
                <a:latin typeface="Arial Black" panose="020B0A04020102020204" pitchFamily="34" charset="0"/>
                <a:cs typeface="Arial" panose="020B0604020202020204" pitchFamily="34" charset="0"/>
              </a:rPr>
              <a:t>“where the views and concerns of a body of employees are communicated to management by one or more employees selected to represent or act in an agency function for the larger group</a:t>
            </a:r>
            <a:r>
              <a:rPr lang="en-GB" sz="3200" dirty="0" smtClean="0">
                <a:latin typeface="Arial Black" panose="020B0A04020102020204" pitchFamily="34" charset="0"/>
                <a:cs typeface="Arial" panose="020B0604020202020204" pitchFamily="34" charset="0"/>
              </a:rPr>
              <a:t>” </a:t>
            </a:r>
            <a:r>
              <a:rPr lang="en-GB" altLang="en-US" sz="3200" i="1" dirty="0" smtClean="0">
                <a:latin typeface="Arial Black" panose="020B0A04020102020204" pitchFamily="34" charset="0"/>
              </a:rPr>
              <a:t>(</a:t>
            </a:r>
            <a:r>
              <a:rPr lang="en-GB" altLang="en-US" sz="3200" i="1" dirty="0" err="1">
                <a:latin typeface="Arial Black" panose="020B0A04020102020204" pitchFamily="34" charset="0"/>
                <a:cs typeface="Arial" panose="020B0604020202020204" pitchFamily="34" charset="0"/>
              </a:rPr>
              <a:t>T</a:t>
            </a:r>
            <a:r>
              <a:rPr lang="en-GB" sz="3200" i="1" dirty="0" err="1">
                <a:latin typeface="Arial Black" panose="020B0A04020102020204" pitchFamily="34" charset="0"/>
                <a:cs typeface="Arial" panose="020B0604020202020204" pitchFamily="34" charset="0"/>
              </a:rPr>
              <a:t>aras</a:t>
            </a:r>
            <a:r>
              <a:rPr lang="en-GB" sz="3200" i="1" dirty="0">
                <a:latin typeface="Arial Black" panose="020B0A04020102020204" pitchFamily="34" charset="0"/>
                <a:cs typeface="Arial" panose="020B0604020202020204" pitchFamily="34" charset="0"/>
              </a:rPr>
              <a:t> &amp; Kaufman, 2006 p515</a:t>
            </a:r>
            <a:r>
              <a:rPr lang="en-GB" sz="3200" i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).</a:t>
            </a:r>
            <a:r>
              <a:rPr lang="en-GB" altLang="en-US" sz="3200" i="1" dirty="0" smtClean="0">
                <a:latin typeface="Arial Black" panose="020B0A04020102020204" pitchFamily="34" charset="0"/>
              </a:rPr>
              <a:t> </a:t>
            </a:r>
            <a:endParaRPr lang="en-GB" altLang="en-US" sz="3200" i="1" dirty="0">
              <a:latin typeface="Arial Black" panose="020B0A04020102020204" pitchFamily="34" charset="0"/>
            </a:endParaRPr>
          </a:p>
          <a:p>
            <a:pPr algn="ctr">
              <a:buFont typeface="Arial" charset="0"/>
              <a:buNone/>
            </a:pPr>
            <a:endParaRPr lang="en-GB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8476" y="401179"/>
            <a:ext cx="11590985" cy="695672"/>
          </a:xfrm>
        </p:spPr>
        <p:txBody>
          <a:bodyPr>
            <a:noAutofit/>
          </a:bodyPr>
          <a:lstStyle/>
          <a:p>
            <a:pPr algn="ctr"/>
            <a:r>
              <a:rPr lang="en-GB" altLang="en-US" sz="4000" dirty="0">
                <a:latin typeface="Arial Black" panose="020B0A04020102020204" pitchFamily="34" charset="0"/>
              </a:rPr>
              <a:t>Indirect (Representative) Voice</a:t>
            </a:r>
          </a:p>
        </p:txBody>
      </p:sp>
      <p:pic>
        <p:nvPicPr>
          <p:cNvPr id="2050" name="Picture 2" descr="&lt;b&gt;Works&lt;/b&gt; &lt;b&gt;Council&lt;/b&g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879" y="3812045"/>
            <a:ext cx="2592582" cy="184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trade unions arise out of the wage relation that is at the basis of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06" y="3734229"/>
            <a:ext cx="2705450" cy="1919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... News, Updates &amp; Commentary - New &lt;b&gt;European&lt;/b&gt; &lt;b&gt;Works&lt;/b&gt; &lt;b&gt;Council&lt;/b&gt; Rules in Forc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349" y="4396240"/>
            <a:ext cx="2653048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" y="6334780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algn="ctr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E.g. Trade union; European Works Councils, staff committee</a:t>
            </a:r>
          </a:p>
        </p:txBody>
      </p:sp>
    </p:spTree>
    <p:extLst>
      <p:ext uri="{BB962C8B-B14F-4D97-AF65-F5344CB8AC3E}">
        <p14:creationId xmlns:p14="http://schemas.microsoft.com/office/powerpoint/2010/main" val="340269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764" y="230295"/>
            <a:ext cx="8534400" cy="1507067"/>
          </a:xfrm>
        </p:spPr>
        <p:txBody>
          <a:bodyPr/>
          <a:lstStyle/>
          <a:p>
            <a:r>
              <a:rPr lang="en-GB" dirty="0" smtClean="0"/>
              <a:t>How Effective is Employee Voice?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61" y="1584100"/>
            <a:ext cx="11155531" cy="516442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GB" sz="41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GB" sz="5800" dirty="0" smtClean="0">
                <a:latin typeface="Arial Black" panose="020B0A04020102020204" pitchFamily="34" charset="0"/>
              </a:rPr>
              <a:t>Voice </a:t>
            </a:r>
            <a:r>
              <a:rPr lang="en-GB" sz="5800" dirty="0">
                <a:latin typeface="Arial Black" panose="020B0A04020102020204" pitchFamily="34" charset="0"/>
              </a:rPr>
              <a:t>can </a:t>
            </a:r>
            <a:r>
              <a:rPr lang="en-GB" sz="5800" dirty="0" smtClean="0">
                <a:latin typeface="Arial Black" panose="020B0A04020102020204" pitchFamily="34" charset="0"/>
              </a:rPr>
              <a:t>Strong or Weak, </a:t>
            </a: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depending on: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4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Level </a:t>
            </a:r>
            <a:r>
              <a:rPr lang="en-GB" sz="4500" dirty="0">
                <a:latin typeface="Arial Black" panose="020B0A04020102020204" pitchFamily="34" charset="0"/>
                <a:cs typeface="Arial" panose="020B0604020202020204" pitchFamily="34" charset="0"/>
              </a:rPr>
              <a:t>of involvement in decision-making: </a:t>
            </a:r>
            <a:endParaRPr lang="en-GB" sz="4500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1371600" lvl="3" indent="0">
              <a:buNone/>
            </a:pPr>
            <a:r>
              <a:rPr lang="en-GB" altLang="en-US" sz="4500" dirty="0" smtClean="0"/>
              <a:t>Provision </a:t>
            </a:r>
            <a:r>
              <a:rPr lang="en-GB" altLang="en-US" sz="4500" dirty="0"/>
              <a:t>of </a:t>
            </a:r>
            <a:r>
              <a:rPr lang="en-GB" altLang="en-US" sz="4500" dirty="0" smtClean="0"/>
              <a:t>Information?</a:t>
            </a:r>
            <a:endParaRPr lang="en-GB" altLang="en-US" sz="4500" dirty="0"/>
          </a:p>
          <a:p>
            <a:pPr marL="1371600" lvl="3" indent="0">
              <a:buNone/>
            </a:pPr>
            <a:r>
              <a:rPr lang="en-GB" altLang="en-US" sz="4500" dirty="0"/>
              <a:t>Joint </a:t>
            </a:r>
            <a:r>
              <a:rPr lang="en-GB" altLang="en-US" sz="4500" dirty="0" smtClean="0"/>
              <a:t>consultation?</a:t>
            </a:r>
            <a:endParaRPr lang="en-GB" altLang="en-US" sz="4500" dirty="0"/>
          </a:p>
          <a:p>
            <a:pPr marL="1371600" lvl="3" indent="0">
              <a:buNone/>
            </a:pPr>
            <a:r>
              <a:rPr lang="en-GB" altLang="en-US" sz="4500" dirty="0"/>
              <a:t>Collective </a:t>
            </a:r>
            <a:r>
              <a:rPr lang="en-GB" altLang="en-US" sz="4500" dirty="0" smtClean="0"/>
              <a:t>bargaining?</a:t>
            </a:r>
            <a:endParaRPr lang="en-GB" altLang="en-US" sz="4500" dirty="0"/>
          </a:p>
          <a:p>
            <a:pPr marL="914400" lvl="2" indent="0">
              <a:buNone/>
            </a:pPr>
            <a:r>
              <a:rPr lang="en-GB" altLang="en-US" sz="4500" dirty="0" smtClean="0"/>
              <a:t>	Joint </a:t>
            </a:r>
            <a:r>
              <a:rPr lang="en-GB" altLang="en-US" sz="4500" dirty="0"/>
              <a:t>Decision </a:t>
            </a:r>
            <a:r>
              <a:rPr lang="en-GB" altLang="en-US" sz="4500" dirty="0" smtClean="0"/>
              <a:t>Making?</a:t>
            </a:r>
            <a:endParaRPr lang="en-GB" altLang="en-US" sz="4500" dirty="0" smtClean="0">
              <a:latin typeface="Arial Black" panose="020B0A0402010202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4500" dirty="0" smtClean="0">
                <a:latin typeface="Arial Black" panose="020B0A04020102020204" pitchFamily="34" charset="0"/>
              </a:rPr>
              <a:t>Whether </a:t>
            </a:r>
            <a:r>
              <a:rPr lang="en-GB" sz="4500" dirty="0">
                <a:latin typeface="Arial Black" panose="020B0A04020102020204" pitchFamily="34" charset="0"/>
              </a:rPr>
              <a:t>issues covered </a:t>
            </a:r>
            <a:r>
              <a:rPr lang="en-GB" sz="4500" dirty="0" smtClean="0">
                <a:latin typeface="Arial Black" panose="020B0A04020102020204" pitchFamily="34" charset="0"/>
              </a:rPr>
              <a:t>are operational</a:t>
            </a:r>
            <a:r>
              <a:rPr lang="en-GB" sz="4500" dirty="0">
                <a:latin typeface="Arial Black" panose="020B0A04020102020204" pitchFamily="34" charset="0"/>
              </a:rPr>
              <a:t>/ trivial or </a:t>
            </a:r>
            <a:r>
              <a:rPr lang="en-GB" sz="4500" dirty="0" smtClean="0">
                <a:latin typeface="Arial Black" panose="020B0A04020102020204" pitchFamily="34" charset="0"/>
              </a:rPr>
              <a:t>strategic/substantive?</a:t>
            </a:r>
            <a:r>
              <a:rPr lang="en-GB" sz="4500" dirty="0">
                <a:latin typeface="Arial Black" panose="020B0A04020102020204" pitchFamily="34" charset="0"/>
              </a:rPr>
              <a:t> </a:t>
            </a:r>
            <a:endParaRPr lang="en-GB" sz="4500" dirty="0" smtClean="0">
              <a:latin typeface="Arial Black" panose="020B0A0402010202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4500" dirty="0" smtClean="0">
                <a:latin typeface="Arial Black" panose="020B0A04020102020204" pitchFamily="34" charset="0"/>
              </a:rPr>
              <a:t>Some </a:t>
            </a:r>
            <a:r>
              <a:rPr lang="en-GB" sz="4500" dirty="0">
                <a:latin typeface="Arial Black" panose="020B0A04020102020204" pitchFamily="34" charset="0"/>
              </a:rPr>
              <a:t>studies suggest the  benefits of Direct forms of Voice disproportionately accrue to management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GB" sz="3300" dirty="0" smtClean="0">
              <a:latin typeface="Arial Black" panose="020B0A0402010202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n-GB" sz="3300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550794" y="61432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889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243" y="0"/>
            <a:ext cx="10610560" cy="1316422"/>
          </a:xfrm>
        </p:spPr>
        <p:txBody>
          <a:bodyPr>
            <a:normAutofit/>
          </a:bodyPr>
          <a:lstStyle/>
          <a:p>
            <a:r>
              <a:rPr lang="en-GB" dirty="0" smtClean="0"/>
              <a:t>What are the implications for MNCs of culture upon employee Voice?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7243" y="1571223"/>
            <a:ext cx="10610560" cy="6033753"/>
          </a:xfrm>
        </p:spPr>
        <p:txBody>
          <a:bodyPr>
            <a:normAutofit fontScale="3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different traditions in different countries as to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whether 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employees: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have a voice in the workplace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what form that voice takes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how effective it 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So there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GB" sz="8600" b="1" dirty="0">
                <a:latin typeface="Arial" panose="020B0604020202020204" pitchFamily="34" charset="0"/>
                <a:cs typeface="Arial" panose="020B0604020202020204" pitchFamily="34" charset="0"/>
              </a:rPr>
              <a:t>cultural </a:t>
            </a:r>
            <a:r>
              <a:rPr lang="en-GB" sz="8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implications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in respect of Employee Voice. 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oice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system of the ‘home’ country may sit uncomfortably in the ‘host’ 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nation.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In many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Western economies, 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High Commitment’ HRM ideals are 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embraced and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it is usual to give employees a </a:t>
            </a: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Voice </a:t>
            </a:r>
            <a:r>
              <a:rPr lang="en-GB" sz="8600" dirty="0">
                <a:latin typeface="Arial" panose="020B0604020202020204" pitchFamily="34" charset="0"/>
                <a:cs typeface="Arial" panose="020B0604020202020204" pitchFamily="34" charset="0"/>
              </a:rPr>
              <a:t>in the belief this improves organisational performance.  </a:t>
            </a:r>
            <a:endParaRPr lang="en-GB" sz="8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But that voice can vary considerably in form and effectiveness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8600" dirty="0" smtClean="0">
                <a:latin typeface="Arial" panose="020B0604020202020204" pitchFamily="34" charset="0"/>
                <a:cs typeface="Arial" panose="020B0604020202020204" pitchFamily="34" charset="0"/>
              </a:rPr>
              <a:t>And it is not the norm to give employees a Voice in all countries</a:t>
            </a:r>
            <a:endParaRPr lang="en-GB" sz="8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sz="8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8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26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12192000" cy="72635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chemeClr val="bg2">
                    <a:lumMod val="10000"/>
                    <a:lumOff val="90000"/>
                  </a:schemeClr>
                </a:solidFill>
              </a:rPr>
              <a:t>For Assessment Two you should: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Find </a:t>
            </a:r>
            <a:r>
              <a:rPr lang="en-GB" sz="4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examples of how different countries view </a:t>
            </a:r>
            <a:r>
              <a:rPr lang="en-GB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the need to give employees a Voice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Find examples of different countries attitudes to Direct Voice and Indirect Voice (including Trade Unions and EWCs)</a:t>
            </a:r>
            <a:endParaRPr lang="en-GB" sz="40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Why </a:t>
            </a:r>
            <a:r>
              <a:rPr lang="en-GB" sz="4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do different viewpoints exist regarding Unions?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Could this be something to do with CULTURE</a:t>
            </a:r>
            <a:r>
              <a:rPr lang="en-GB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?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Are there any models you could apply? 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Consider their strengths and weaknesses.</a:t>
            </a:r>
            <a:endParaRPr lang="en-GB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504" y="378972"/>
            <a:ext cx="8534400" cy="1507067"/>
          </a:xfrm>
        </p:spPr>
        <p:txBody>
          <a:bodyPr>
            <a:normAutofit/>
          </a:bodyPr>
          <a:lstStyle/>
          <a:p>
            <a:r>
              <a:rPr lang="en-GB" sz="3200" dirty="0"/>
              <a:t>Hofstede’s Cultural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1737362"/>
            <a:ext cx="8928992" cy="501116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Power Distance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: extent to which people accept inequality between members of society/ organisations.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Collectivism/Individualism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: extent to which people see themselves as being part of a group or as individuals.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Masculinity/Femininity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: extent to which the assertive acquisition of money &amp; power or quality of life and good relationships is valued.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Uncertainty Avoidance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: extent to which people are willing to accept change and work in uncertain circumstances.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Long-term Orientation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: extent to which societies maintain links with the past whilst dealing with the challenges of the present.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Indulgence/ Restraint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: extent to which gratification is allowed or suppressed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>
                <a:hlinkClick r:id="rId3"/>
              </a:rPr>
              <a:t>http://geert-hofstede.com/countries.html</a:t>
            </a:r>
            <a:endParaRPr lang="en-GB" dirty="0"/>
          </a:p>
          <a:p>
            <a:pPr algn="ctr">
              <a:buNone/>
            </a:pPr>
            <a:r>
              <a:rPr lang="en-GB" dirty="0" smtClean="0">
                <a:hlinkClick r:id="rId4"/>
              </a:rPr>
              <a:t>https</a:t>
            </a:r>
            <a:r>
              <a:rPr lang="en-GB" dirty="0">
                <a:hlinkClick r:id="rId4"/>
              </a:rPr>
              <a:t>://www.youtube.com/watch?v=LBv1wLuY3Ko</a:t>
            </a:r>
            <a:endParaRPr lang="en-GB" dirty="0"/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11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062" y="338667"/>
            <a:ext cx="10185557" cy="1507067"/>
          </a:xfrm>
        </p:spPr>
        <p:txBody>
          <a:bodyPr/>
          <a:lstStyle/>
          <a:p>
            <a:r>
              <a:rPr lang="en-GB" dirty="0" err="1" smtClean="0"/>
              <a:t>Trompenaars</a:t>
            </a:r>
            <a:r>
              <a:rPr lang="en-GB" dirty="0" smtClean="0"/>
              <a:t> Cultural </a:t>
            </a:r>
            <a:r>
              <a:rPr lang="en-GB" dirty="0"/>
              <a:t>Dimensions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960" y="1845734"/>
            <a:ext cx="7543801" cy="439157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Universalism </a:t>
            </a: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v Particularism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Individualism v Collectivism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Neutral v Affective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Specific v Diffuse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Achievement v Ascription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Inner Directed v Outer Directed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Sequential v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Synchronic time orientation</a:t>
            </a:r>
          </a:p>
          <a:p>
            <a:endParaRPr lang="en-GB" b="1" dirty="0"/>
          </a:p>
          <a:p>
            <a:pPr marL="0" indent="0" algn="ctr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youtu.be/hmyfjKjcbm0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20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22" y="203285"/>
            <a:ext cx="10610560" cy="1507067"/>
          </a:xfrm>
        </p:spPr>
        <p:txBody>
          <a:bodyPr>
            <a:normAutofit/>
          </a:bodyPr>
          <a:lstStyle/>
          <a:p>
            <a:r>
              <a:rPr lang="en-GB" dirty="0" smtClean="0"/>
              <a:t>Different ‘Voices’ Around the 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2428" y="1249251"/>
            <a:ext cx="11088710" cy="56087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sz="5900" dirty="0" smtClean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challenge for MNCs is to create a system that operates effectively in multiple </a:t>
            </a:r>
            <a:r>
              <a:rPr lang="en-US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GB" sz="5100" dirty="0">
                <a:latin typeface="Arial" panose="020B0604020202020204" pitchFamily="34" charset="0"/>
                <a:cs typeface="Arial" panose="020B0604020202020204" pitchFamily="34" charset="0"/>
              </a:rPr>
              <a:t>face a</a:t>
            </a:r>
            <a:r>
              <a:rPr lang="en-US" sz="5100" dirty="0">
                <a:latin typeface="Arial" panose="020B0604020202020204" pitchFamily="34" charset="0"/>
                <a:cs typeface="Arial" panose="020B0604020202020204" pitchFamily="34" charset="0"/>
              </a:rPr>
              <a:t> ‘balancing act’ between then need for Global standardization &amp; Local responsiveness…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97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094" y="230295"/>
            <a:ext cx="10468892" cy="1507067"/>
          </a:xfrm>
        </p:spPr>
        <p:txBody>
          <a:bodyPr/>
          <a:lstStyle/>
          <a:p>
            <a:r>
              <a:rPr lang="en-GB" dirty="0" smtClean="0"/>
              <a:t>DIFFERENT VOICES AROUND THE </a:t>
            </a:r>
            <a:r>
              <a:rPr lang="en-GB" dirty="0" err="1" smtClean="0"/>
              <a:t>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094" y="1532586"/>
            <a:ext cx="9915100" cy="532541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Global </a:t>
            </a:r>
            <a:r>
              <a:rPr lang="en-US" sz="4000" b="1" dirty="0" err="1">
                <a:latin typeface="Arial Black" panose="020B0A04020102020204" pitchFamily="34" charset="0"/>
                <a:cs typeface="Arial" panose="020B0604020202020204" pitchFamily="34" charset="0"/>
              </a:rPr>
              <a:t>Standardisation</a:t>
            </a:r>
            <a:r>
              <a:rPr lang="en-US" sz="4000" b="1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is about achieving consistency, transparency &amp; alignment of a geographically fragmented workforce around common goals.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It is a m</a:t>
            </a:r>
            <a:r>
              <a:rPr lang="en-GB" sz="4000" dirty="0" err="1">
                <a:latin typeface="Arial" panose="020B0604020202020204" pitchFamily="34" charset="0"/>
                <a:cs typeface="Arial" panose="020B0604020202020204" pitchFamily="34" charset="0"/>
              </a:rPr>
              <a:t>arket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-based approach aimed at gaining efficiencies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fosters a feeling of equal treatment and clear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expectations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86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094" y="230295"/>
            <a:ext cx="10468892" cy="1507067"/>
          </a:xfrm>
        </p:spPr>
        <p:txBody>
          <a:bodyPr/>
          <a:lstStyle/>
          <a:p>
            <a:r>
              <a:rPr lang="en-GB" dirty="0" smtClean="0"/>
              <a:t>DIFFERENT VOICES AROUND THE </a:t>
            </a:r>
            <a:r>
              <a:rPr lang="en-GB" dirty="0" err="1" smtClean="0"/>
              <a:t>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094" y="1737362"/>
            <a:ext cx="9915100" cy="4643967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Local </a:t>
            </a:r>
            <a:r>
              <a:rPr lang="en-US" sz="4400" b="1" dirty="0">
                <a:latin typeface="Arial Black" panose="020B0A04020102020204" pitchFamily="34" charset="0"/>
                <a:cs typeface="Arial" panose="020B0604020202020204" pitchFamily="34" charset="0"/>
              </a:rPr>
              <a:t>responsiveness</a:t>
            </a:r>
            <a:r>
              <a:rPr lang="en-US" sz="4400" dirty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is about respecting local cultural values, traditions, legislation &amp; government policy regarding employment practices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It aims to maintain employee commitment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1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12192000" cy="68634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2">
                    <a:lumMod val="10000"/>
                    <a:lumOff val="90000"/>
                  </a:schemeClr>
                </a:solidFill>
              </a:rPr>
              <a:t>For Assessment Two you should: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Find </a:t>
            </a:r>
            <a:r>
              <a:rPr lang="en-GB" sz="4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examples of </a:t>
            </a:r>
            <a:r>
              <a:rPr lang="en-GB" sz="4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different approaches MNCs have taken to Employee Voice systems.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Do they impose the country of origin’s way of doing things?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Do they adopt the host nation’s cultural traditions?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Do they develop a new ‘hybrid’ system?</a:t>
            </a:r>
            <a:endParaRPr lang="en-GB" sz="44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Are there any models you can apply?</a:t>
            </a:r>
            <a:endParaRPr lang="en-GB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97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22737" y="439766"/>
            <a:ext cx="8809149" cy="48320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4400" dirty="0">
                <a:latin typeface="Arial Black" panose="020B0A04020102020204" pitchFamily="34" charset="0"/>
              </a:rPr>
              <a:t>Critically discuss the cultural implications for multinational corporations of different approaches to employee voice and support your discussion with empirical illustrations</a:t>
            </a:r>
            <a:r>
              <a:rPr lang="en-GB" dirty="0"/>
              <a:t>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1527" y="6069911"/>
            <a:ext cx="8551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</a:rPr>
              <a:t>Submission Date : 22</a:t>
            </a:r>
            <a:r>
              <a:rPr lang="en-GB" sz="3200" b="1" baseline="30000" dirty="0">
                <a:solidFill>
                  <a:srgbClr val="FF0000"/>
                </a:solidFill>
              </a:rPr>
              <a:t>nd</a:t>
            </a:r>
            <a:r>
              <a:rPr lang="en-GB" sz="3200" b="1" dirty="0">
                <a:solidFill>
                  <a:srgbClr val="FF0000"/>
                </a:solidFill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</a:rPr>
              <a:t>April 2016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4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82775" y="260350"/>
            <a:ext cx="8229600" cy="8651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3200" b="1" dirty="0" err="1"/>
              <a:t>Perlmutter</a:t>
            </a:r>
            <a:r>
              <a:rPr lang="en-GB" sz="3200" b="1" dirty="0" err="1">
                <a:latin typeface="Verdana"/>
              </a:rPr>
              <a:t>’</a:t>
            </a:r>
            <a:r>
              <a:rPr lang="en-GB" sz="3200" b="1" dirty="0" err="1"/>
              <a:t>s</a:t>
            </a:r>
            <a:r>
              <a:rPr lang="en-GB" sz="3200" b="1" dirty="0"/>
              <a:t> (1969</a:t>
            </a:r>
            <a:r>
              <a:rPr lang="en-GB" sz="3200" b="1" dirty="0" smtClean="0"/>
              <a:t>) Model</a:t>
            </a:r>
            <a:endParaRPr lang="en-GB" sz="3200" b="1" dirty="0"/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66670" y="1249251"/>
            <a:ext cx="11127346" cy="543553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Pct val="75000"/>
              <a:buNone/>
              <a:tabLst>
                <a:tab pos="2149475" algn="l"/>
              </a:tabLst>
              <a:defRPr/>
            </a:pPr>
            <a:r>
              <a:rPr lang="en-GB" sz="2400" dirty="0">
                <a:latin typeface="Arial Black" panose="020B0A04020102020204" pitchFamily="34" charset="0"/>
              </a:rPr>
              <a:t>Ethnocentric</a:t>
            </a:r>
            <a:r>
              <a:rPr lang="en-GB" sz="2400" dirty="0"/>
              <a:t>	The values, culture and strategic decisions are 	determined by the 	parent </a:t>
            </a:r>
            <a:r>
              <a:rPr lang="en-GB" sz="2400" dirty="0" smtClean="0"/>
              <a:t>company.</a:t>
            </a:r>
            <a:endParaRPr lang="en-GB" sz="2400" dirty="0"/>
          </a:p>
          <a:p>
            <a:pPr marL="0" indent="0">
              <a:lnSpc>
                <a:spcPct val="120000"/>
              </a:lnSpc>
              <a:buSzPct val="75000"/>
              <a:buNone/>
              <a:tabLst>
                <a:tab pos="2149475" algn="l"/>
              </a:tabLst>
              <a:defRPr/>
            </a:pPr>
            <a:r>
              <a:rPr lang="en-GB" sz="2400" dirty="0">
                <a:latin typeface="Arial Black" panose="020B0A04020102020204" pitchFamily="34" charset="0"/>
              </a:rPr>
              <a:t>Polycentric </a:t>
            </a:r>
            <a:r>
              <a:rPr lang="en-GB" sz="2400" dirty="0"/>
              <a:t>	Each overseas subsidiary is treated as an autonomous 	unit, controlled and managed locally.</a:t>
            </a:r>
          </a:p>
          <a:p>
            <a:pPr marL="0" indent="0">
              <a:lnSpc>
                <a:spcPct val="120000"/>
              </a:lnSpc>
              <a:buSzPct val="75000"/>
              <a:buNone/>
              <a:tabLst>
                <a:tab pos="2149475" algn="l"/>
              </a:tabLst>
              <a:defRPr/>
            </a:pPr>
            <a:r>
              <a:rPr lang="en-GB" sz="2400" dirty="0" err="1">
                <a:latin typeface="Arial Black" panose="020B0A04020102020204" pitchFamily="34" charset="0"/>
              </a:rPr>
              <a:t>Regiocentric</a:t>
            </a:r>
            <a:r>
              <a:rPr lang="en-GB" sz="2400" dirty="0"/>
              <a:t>	Staff and decisions controlled within a geographic 	space but presided over by top managers at the centre.</a:t>
            </a:r>
          </a:p>
          <a:p>
            <a:pPr marL="0" indent="0">
              <a:lnSpc>
                <a:spcPct val="120000"/>
              </a:lnSpc>
              <a:buSzPct val="75000"/>
              <a:buNone/>
              <a:tabLst>
                <a:tab pos="2149475" algn="l"/>
              </a:tabLst>
              <a:defRPr/>
            </a:pPr>
            <a:r>
              <a:rPr lang="en-GB" sz="2400" dirty="0">
                <a:latin typeface="Arial Black" panose="020B0A04020102020204" pitchFamily="34" charset="0"/>
              </a:rPr>
              <a:t>Geocentric</a:t>
            </a:r>
            <a:r>
              <a:rPr lang="en-GB" sz="2400" dirty="0"/>
              <a:t>	A mix of home country and parent country managers 	run the overseas subsidiaries.</a:t>
            </a:r>
          </a:p>
          <a:p>
            <a:pPr marL="365125" indent="-365125">
              <a:lnSpc>
                <a:spcPct val="120000"/>
              </a:lnSpc>
              <a:buSzPct val="75000"/>
              <a:buNone/>
              <a:tabLst>
                <a:tab pos="2149475" algn="l"/>
              </a:tabLst>
              <a:defRPr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28664626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92313" y="512763"/>
            <a:ext cx="8229600" cy="90805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3200" b="1" dirty="0"/>
              <a:t>Bartlett and </a:t>
            </a:r>
            <a:r>
              <a:rPr lang="en-GB" sz="3200" b="1" dirty="0" err="1"/>
              <a:t>Ghoshal’s</a:t>
            </a:r>
            <a:r>
              <a:rPr lang="en-GB" sz="3200" b="1" dirty="0"/>
              <a:t> (1989) Model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58595" y="1420813"/>
            <a:ext cx="10097036" cy="528908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SzPct val="75000"/>
              <a:buNone/>
              <a:tabLst>
                <a:tab pos="357188" algn="l"/>
                <a:tab pos="1889125" algn="l"/>
              </a:tabLst>
              <a:defRPr/>
            </a:pPr>
            <a:r>
              <a:rPr lang="en-GB" sz="2400" dirty="0">
                <a:latin typeface="Arial Black" panose="020B0A04020102020204" pitchFamily="34" charset="0"/>
              </a:rPr>
              <a:t>Global</a:t>
            </a:r>
            <a:r>
              <a:rPr lang="en-GB" sz="2400" dirty="0"/>
              <a:t>		</a:t>
            </a:r>
            <a:r>
              <a:rPr lang="en-GB" sz="2400" dirty="0" smtClean="0"/>
              <a:t>	Centralised </a:t>
            </a:r>
            <a:r>
              <a:rPr lang="en-GB" sz="2400" dirty="0"/>
              <a:t>with parent HQ taking a strong role </a:t>
            </a:r>
            <a:r>
              <a:rPr lang="en-GB" sz="2400" dirty="0" smtClean="0"/>
              <a:t>				in determining </a:t>
            </a:r>
            <a:r>
              <a:rPr lang="en-GB" sz="2400" dirty="0"/>
              <a:t>policy for subsidiaries.</a:t>
            </a:r>
          </a:p>
          <a:p>
            <a:pPr marL="0" indent="0">
              <a:lnSpc>
                <a:spcPct val="120000"/>
              </a:lnSpc>
              <a:buSzPct val="75000"/>
              <a:buNone/>
              <a:tabLst>
                <a:tab pos="357188" algn="l"/>
                <a:tab pos="1889125" algn="l"/>
              </a:tabLst>
              <a:defRPr/>
            </a:pPr>
            <a:r>
              <a:rPr lang="en-GB" sz="2400" dirty="0" err="1" smtClean="0">
                <a:latin typeface="Arial Black" panose="020B0A04020102020204" pitchFamily="34" charset="0"/>
              </a:rPr>
              <a:t>Multidomestic</a:t>
            </a:r>
            <a:r>
              <a:rPr lang="en-GB" sz="2400" dirty="0" smtClean="0">
                <a:latin typeface="Arial Black" panose="020B0A04020102020204" pitchFamily="34" charset="0"/>
              </a:rPr>
              <a:t>	</a:t>
            </a:r>
            <a:r>
              <a:rPr lang="en-GB" sz="2400" dirty="0" smtClean="0"/>
              <a:t>A </a:t>
            </a:r>
            <a:r>
              <a:rPr lang="en-GB" sz="2400" dirty="0"/>
              <a:t>strong local presence, decentralised, local 				</a:t>
            </a:r>
            <a:r>
              <a:rPr lang="en-GB" sz="2400" dirty="0" smtClean="0"/>
              <a:t>	autonomy</a:t>
            </a:r>
            <a:r>
              <a:rPr lang="en-GB" sz="2400" dirty="0"/>
              <a:t>.  Sometimes called ‘multinational’</a:t>
            </a:r>
          </a:p>
          <a:p>
            <a:pPr marL="0" indent="0">
              <a:lnSpc>
                <a:spcPct val="120000"/>
              </a:lnSpc>
              <a:buSzPct val="75000"/>
              <a:buNone/>
              <a:tabLst>
                <a:tab pos="357188" algn="l"/>
                <a:tab pos="1889125" algn="l"/>
              </a:tabLst>
              <a:defRPr/>
            </a:pPr>
            <a:r>
              <a:rPr lang="en-GB" sz="2400" dirty="0">
                <a:latin typeface="Arial Black" panose="020B0A04020102020204" pitchFamily="34" charset="0"/>
              </a:rPr>
              <a:t>International	</a:t>
            </a:r>
            <a:r>
              <a:rPr lang="en-GB" sz="2400" dirty="0" smtClean="0">
                <a:latin typeface="Arial Black" panose="020B0A04020102020204" pitchFamily="34" charset="0"/>
              </a:rPr>
              <a:t>	</a:t>
            </a:r>
            <a:r>
              <a:rPr lang="en-GB" sz="2400" dirty="0" smtClean="0"/>
              <a:t>Federal </a:t>
            </a:r>
            <a:r>
              <a:rPr lang="en-GB" sz="2400" dirty="0"/>
              <a:t>type structure whereby the centre 				</a:t>
            </a:r>
            <a:r>
              <a:rPr lang="en-GB" sz="2400" dirty="0" smtClean="0"/>
              <a:t>		coordinates </a:t>
            </a:r>
            <a:r>
              <a:rPr lang="en-GB" sz="2400" dirty="0"/>
              <a:t>rather than instructs.</a:t>
            </a:r>
          </a:p>
          <a:p>
            <a:pPr marL="0" indent="0">
              <a:lnSpc>
                <a:spcPct val="120000"/>
              </a:lnSpc>
              <a:buSzPct val="75000"/>
              <a:buNone/>
              <a:tabLst>
                <a:tab pos="357188" algn="l"/>
                <a:tab pos="1889125" algn="l"/>
              </a:tabLst>
              <a:defRPr/>
            </a:pPr>
            <a:r>
              <a:rPr lang="en-GB" sz="2400" dirty="0" smtClean="0">
                <a:latin typeface="Arial Black" panose="020B0A04020102020204" pitchFamily="34" charset="0"/>
              </a:rPr>
              <a:t>Transnational</a:t>
            </a:r>
            <a:r>
              <a:rPr lang="en-GB" sz="2400" dirty="0"/>
              <a:t>	Flexible arrangements, shared knowledge, </a:t>
            </a:r>
            <a:r>
              <a:rPr lang="en-GB" sz="2400" dirty="0" smtClean="0"/>
              <a:t>						direction &amp; </a:t>
            </a:r>
            <a:r>
              <a:rPr lang="en-GB" sz="2400" dirty="0"/>
              <a:t>coordination between local and </a:t>
            </a:r>
            <a:r>
              <a:rPr lang="en-GB" sz="2400" dirty="0" smtClean="0"/>
              <a:t>					centre </a:t>
            </a:r>
            <a:r>
              <a:rPr lang="en-GB" sz="2400" dirty="0"/>
              <a:t>levels</a:t>
            </a:r>
            <a:r>
              <a:rPr lang="en-GB" sz="2400" dirty="0" smtClean="0"/>
              <a:t>.</a:t>
            </a:r>
            <a:endParaRPr lang="en-GB" sz="1400" u="sng" dirty="0"/>
          </a:p>
          <a:p>
            <a:pPr marL="365125" indent="-365125">
              <a:lnSpc>
                <a:spcPct val="120000"/>
              </a:lnSpc>
              <a:buSzPct val="75000"/>
              <a:buNone/>
              <a:tabLst>
                <a:tab pos="357188" algn="l"/>
                <a:tab pos="1889125" algn="l"/>
              </a:tabLs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41295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15" y="230295"/>
            <a:ext cx="8534400" cy="1507067"/>
          </a:xfrm>
        </p:spPr>
        <p:txBody>
          <a:bodyPr/>
          <a:lstStyle/>
          <a:p>
            <a:r>
              <a:rPr lang="en-GB" dirty="0" smtClean="0"/>
              <a:t>SOURCES OF ILLUSTRATIVE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215" y="1339403"/>
            <a:ext cx="9966615" cy="5518597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GB" sz="5100" dirty="0">
                <a:latin typeface="Arial" panose="020B0604020202020204" pitchFamily="34" charset="0"/>
                <a:cs typeface="Arial" panose="020B0604020202020204" pitchFamily="34" charset="0"/>
              </a:rPr>
              <a:t>can find some case studies in the recommended text books &amp; journal papers to be found on Blackboard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5100" dirty="0">
                <a:latin typeface="Arial" panose="020B0604020202020204" pitchFamily="34" charset="0"/>
                <a:cs typeface="Arial" panose="020B0604020202020204" pitchFamily="34" charset="0"/>
              </a:rPr>
              <a:t>You  can also draw on </a:t>
            </a: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5100" dirty="0">
                <a:latin typeface="Arial" panose="020B0604020202020204" pitchFamily="34" charset="0"/>
                <a:cs typeface="Arial" panose="020B0604020202020204" pitchFamily="34" charset="0"/>
              </a:rPr>
              <a:t>case studies we have looked at in </a:t>
            </a: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GB" sz="5100" dirty="0">
                <a:latin typeface="Arial" panose="020B0604020202020204" pitchFamily="34" charset="0"/>
                <a:cs typeface="Arial" panose="020B0604020202020204" pitchFamily="34" charset="0"/>
              </a:rPr>
              <a:t>own literature </a:t>
            </a: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searches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5100" dirty="0" smtClean="0">
                <a:latin typeface="Arial" panose="020B0604020202020204" pitchFamily="34" charset="0"/>
                <a:cs typeface="Arial" panose="020B0604020202020204" pitchFamily="34" charset="0"/>
              </a:rPr>
              <a:t>Your own observations &amp; research</a:t>
            </a:r>
            <a:endParaRPr lang="en-GB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482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0"/>
            <a:ext cx="12192000" cy="723274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schemeClr val="bg2">
                    <a:lumMod val="10000"/>
                    <a:lumOff val="90000"/>
                  </a:schemeClr>
                </a:solidFill>
              </a:rPr>
              <a:t>For Assessment Two you </a:t>
            </a:r>
            <a:r>
              <a:rPr lang="en-GB" sz="5000" b="1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will need to:</a:t>
            </a:r>
            <a:endParaRPr lang="en-GB" sz="5000" b="1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endParaRPr lang="en-GB" sz="4800" b="1" dirty="0"/>
          </a:p>
          <a:p>
            <a:endParaRPr lang="en-GB" sz="4800" b="1" dirty="0"/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Define key terms:</a:t>
            </a:r>
          </a:p>
          <a:p>
            <a:pPr marL="742950" lvl="1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Culture</a:t>
            </a:r>
          </a:p>
          <a:p>
            <a:pPr marL="742950" lvl="1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MNC</a:t>
            </a:r>
          </a:p>
          <a:p>
            <a:pPr marL="742950" lvl="1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Employee Voice</a:t>
            </a:r>
          </a:p>
          <a:p>
            <a:pPr marL="285750" indent="-285750">
              <a:buClr>
                <a:srgbClr val="FF0000"/>
              </a:buClr>
              <a:buFont typeface="Wingdings" pitchFamily="2" charset="2"/>
              <a:buChar char="q"/>
            </a:pPr>
            <a:r>
              <a:rPr lang="en-GB" sz="4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Explain how they are interlinked</a:t>
            </a:r>
          </a:p>
          <a:p>
            <a:pPr>
              <a:buClr>
                <a:srgbClr val="FF0000"/>
              </a:buClr>
            </a:pPr>
            <a:endParaRPr lang="en-GB" sz="40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Clr>
                <a:srgbClr val="FF0000"/>
              </a:buClr>
            </a:pPr>
            <a:endParaRPr lang="en-GB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8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1673" y="425003"/>
            <a:ext cx="89508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 Black" panose="020B0A04020102020204" pitchFamily="34" charset="0"/>
              </a:rPr>
              <a:t>YOU WILL NEED TO DEFINE WHAT CULTURE IS:</a:t>
            </a:r>
            <a:endParaRPr lang="en-GB" sz="40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8032" y="2244749"/>
            <a:ext cx="111015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7451" lvl="1" indent="-17035" algn="ctr">
              <a:buNone/>
            </a:pPr>
            <a:r>
              <a:rPr lang="en-GB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“Culture is the characteristic way of behaving and believing that a group of people in a country or region (or firm) have evolved over time and share “ </a:t>
            </a:r>
            <a:r>
              <a:rPr lang="en-GB" altLang="en-US" sz="3600" i="1" dirty="0">
                <a:latin typeface="Calibri" panose="020F0502020204030204" pitchFamily="34" charset="0"/>
                <a:cs typeface="Calibri" panose="020F0502020204030204" pitchFamily="34" charset="0"/>
              </a:rPr>
              <a:t>(Briscoe and Schuler, 2004:116)</a:t>
            </a:r>
          </a:p>
          <a:p>
            <a:pPr algn="r"/>
            <a:endParaRPr lang="en-GB" dirty="0"/>
          </a:p>
          <a:p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032" y="5285294"/>
            <a:ext cx="11294774" cy="88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many cultural influences, including national and organisational culture</a:t>
            </a:r>
            <a:endParaRPr lang="en-GB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44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504" y="378972"/>
            <a:ext cx="8534400" cy="1507067"/>
          </a:xfrm>
        </p:spPr>
        <p:txBody>
          <a:bodyPr>
            <a:noAutofit/>
          </a:bodyPr>
          <a:lstStyle/>
          <a:p>
            <a:r>
              <a:rPr lang="en-GB" sz="4000" dirty="0">
                <a:latin typeface="Arial Black" panose="020B0A04020102020204" pitchFamily="34" charset="0"/>
              </a:rPr>
              <a:t>YOU WILL NEED TO DEFINE WHAT CULTURE IS</a:t>
            </a:r>
            <a:r>
              <a:rPr lang="en-GB" sz="4000" dirty="0" smtClean="0">
                <a:latin typeface="Arial Black" panose="020B0A04020102020204" pitchFamily="34" charset="0"/>
              </a:rPr>
              <a:t>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2009104"/>
            <a:ext cx="8928992" cy="4514045"/>
          </a:xfrm>
        </p:spPr>
        <p:txBody>
          <a:bodyPr>
            <a:noAutofit/>
          </a:bodyPr>
          <a:lstStyle/>
          <a:p>
            <a:pPr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DBFBE"/>
              </a:buClr>
              <a:buSzPct val="100000"/>
              <a:buFont typeface="Wingdings" panose="05000000000000000000" pitchFamily="2" charset="2"/>
              <a:buChar char="q"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Culture: Given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that we operate within 'learned frameworks’ (Torrington, 1994) we have a ‘world view’, which is ‘normal’ to us, which we treat it as ‘standard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DBFBE"/>
              </a:buClr>
              <a:buSzPct val="100000"/>
              <a:buFont typeface="Wingdings" panose="05000000000000000000" pitchFamily="2" charset="2"/>
              <a:buChar char="q"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Organisational Culture: “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 collective programming of the mind which distinguishes the members of one organisation from another” </a:t>
            </a:r>
            <a:r>
              <a:rPr lang="en-GB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(Hofstede, 1991</a:t>
            </a:r>
            <a:r>
              <a:rPr lang="en-GB" sz="32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95107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1673" y="425003"/>
            <a:ext cx="89508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 Black" panose="020B0A04020102020204" pitchFamily="34" charset="0"/>
              </a:rPr>
              <a:t>YOU WILL NEED TO DEFINE WHAT AN MNC IS:</a:t>
            </a:r>
            <a:endParaRPr lang="en-GB" sz="40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8032" y="2244749"/>
            <a:ext cx="111015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i="1" dirty="0">
                <a:latin typeface="Arial Black" panose="020B0A04020102020204" pitchFamily="34" charset="0"/>
              </a:rPr>
              <a:t>“MNCs are enterprises which in more than one country own or control productions or service facilities and activities that add value” (</a:t>
            </a:r>
            <a:r>
              <a:rPr lang="en-GB" sz="3600" b="1" i="1" dirty="0" err="1">
                <a:latin typeface="Arial Black" panose="020B0A04020102020204" pitchFamily="34" charset="0"/>
              </a:rPr>
              <a:t>Leat</a:t>
            </a:r>
            <a:r>
              <a:rPr lang="en-GB" sz="3600" b="1" i="1" dirty="0">
                <a:latin typeface="Arial Black" panose="020B0A04020102020204" pitchFamily="34" charset="0"/>
              </a:rPr>
              <a:t>, 1999)</a:t>
            </a:r>
          </a:p>
          <a:p>
            <a:pPr algn="r"/>
            <a:endParaRPr lang="en-GB" dirty="0"/>
          </a:p>
          <a:p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6060" y="4795897"/>
            <a:ext cx="118485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the dimension of ownership &amp; control and of value-adding activity that sets MNCs apart from organisations that simply trade internationally or enter into strategic international alliances or partnerships (</a:t>
            </a:r>
            <a:r>
              <a:rPr lang="en-GB" sz="32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Leat</a:t>
            </a:r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2001, p.83)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72033" y="6211669"/>
            <a:ext cx="2082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CULTURAL DIFFERENCE</a:t>
            </a:r>
            <a:endParaRPr lang="en-GB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48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1368" y="724261"/>
            <a:ext cx="96462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 Black" panose="020B0A04020102020204" pitchFamily="34" charset="0"/>
              </a:rPr>
              <a:t>YOU WILL ALSO NEED TO DEFINE WHAT ‘EMPLOYEE VOICE IS:</a:t>
            </a:r>
            <a:endParaRPr lang="en-GB" sz="40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0608" y="2244749"/>
            <a:ext cx="113849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sz="3200" dirty="0">
                <a:latin typeface="Arial Black" panose="020B0A04020102020204" pitchFamily="34" charset="0"/>
              </a:rPr>
              <a:t>“A whole variety of processes and structures which enable, and at times empower, employees, directly and indirectly, to contribute to decision-making in the firm” </a:t>
            </a:r>
            <a:r>
              <a:rPr lang="en-GB" altLang="en-US" sz="3200" i="1" dirty="0" smtClean="0">
                <a:latin typeface="Arial Black" panose="020B0A04020102020204" pitchFamily="34" charset="0"/>
              </a:rPr>
              <a:t>(Boxall </a:t>
            </a:r>
            <a:r>
              <a:rPr lang="en-GB" altLang="en-US" sz="3200" i="1" dirty="0">
                <a:latin typeface="Arial Black" panose="020B0A04020102020204" pitchFamily="34" charset="0"/>
              </a:rPr>
              <a:t>&amp; Purcell, 2003, </a:t>
            </a:r>
            <a:r>
              <a:rPr lang="en-GB" altLang="en-US" sz="3200" i="1" dirty="0" smtClean="0">
                <a:latin typeface="Arial Black" panose="020B0A04020102020204" pitchFamily="34" charset="0"/>
              </a:rPr>
              <a:t>p162)</a:t>
            </a:r>
            <a:endParaRPr lang="en-GB" altLang="en-US" sz="3200" i="1" dirty="0">
              <a:latin typeface="Arial Black" panose="020B0A04020102020204" pitchFamily="34" charset="0"/>
            </a:endParaRPr>
          </a:p>
          <a:p>
            <a:pPr algn="ctr"/>
            <a:r>
              <a:rPr lang="en-GB" sz="3200" b="1" i="1" dirty="0" smtClean="0">
                <a:latin typeface="Arial Black" panose="020B0A04020102020204" pitchFamily="34" charset="0"/>
              </a:rPr>
              <a:t> </a:t>
            </a:r>
            <a:endParaRPr lang="en-GB" dirty="0"/>
          </a:p>
          <a:p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1521" y="4842455"/>
            <a:ext cx="10084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Voice’ is the ability for employees to ‘have a say’, </a:t>
            </a:r>
            <a:r>
              <a:rPr lang="en-GB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 lesser or greater extent</a:t>
            </a:r>
            <a:r>
              <a:rPr lang="en-GB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 organisational activities.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98427" y="5381064"/>
            <a:ext cx="1734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DIFFERENT CULTURAL ATTITIDES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98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93395" y="118152"/>
            <a:ext cx="7316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Employee Voice</a:t>
            </a:r>
            <a:endParaRPr lang="en-GB" sz="5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131634" y="1891444"/>
            <a:ext cx="21771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Direct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04460" y="1939235"/>
            <a:ext cx="27158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Indirect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55378" y="5154721"/>
            <a:ext cx="33289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Based on Unitarianism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91311" y="5154721"/>
            <a:ext cx="33289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Based on Pluralism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797992" y="1197735"/>
            <a:ext cx="79153" cy="6116135"/>
          </a:xfrm>
          <a:prstGeom prst="line">
            <a:avLst/>
          </a:prstGeom>
          <a:ln w="762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What Is an &lt;b&gt;Employer&lt;/b&gt;-&lt;b&gt;Employee&lt;/b&gt; Relationship? | WorkplaceRantings.co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036" y="2847164"/>
            <a:ext cx="3093640" cy="2148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Chicago Teachers’ &lt;b&gt;Strike&lt;/b&gt;: Unthinkable and Intolerabl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022" y="2880833"/>
            <a:ext cx="3170684" cy="21143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20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36312" y="1241408"/>
            <a:ext cx="10779616" cy="199995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en-GB" altLang="en-US" sz="2800" dirty="0" smtClean="0">
                <a:latin typeface="Arial Black" panose="020B0A04020102020204" pitchFamily="34" charset="0"/>
              </a:rPr>
              <a:t>	</a:t>
            </a:r>
            <a:r>
              <a:rPr lang="en-GB" altLang="en-US" sz="3200" dirty="0" smtClean="0">
                <a:latin typeface="Arial Black" panose="020B0A04020102020204" pitchFamily="34" charset="0"/>
              </a:rPr>
              <a:t>“</a:t>
            </a:r>
            <a:r>
              <a:rPr lang="en-GB" altLang="en-US" sz="3200" dirty="0">
                <a:latin typeface="Arial Black" panose="020B0A04020102020204" pitchFamily="34" charset="0"/>
              </a:rPr>
              <a:t>forms of voice involving direct two-way communication between workers and management” </a:t>
            </a:r>
            <a:r>
              <a:rPr lang="en-GB" altLang="en-US" sz="3200" i="1" dirty="0" smtClean="0">
                <a:latin typeface="Arial Black" panose="020B0A04020102020204" pitchFamily="34" charset="0"/>
              </a:rPr>
              <a:t>(</a:t>
            </a:r>
            <a:r>
              <a:rPr lang="en-GB" altLang="en-US" sz="3200" i="1" dirty="0">
                <a:latin typeface="Arial Black" panose="020B0A04020102020204" pitchFamily="34" charset="0"/>
              </a:rPr>
              <a:t>Bryson, 2004 p213</a:t>
            </a:r>
            <a:r>
              <a:rPr lang="en-GB" altLang="en-US" sz="3200" i="1" dirty="0" smtClean="0">
                <a:latin typeface="Arial Black" panose="020B0A04020102020204" pitchFamily="34" charset="0"/>
              </a:rPr>
              <a:t>).</a:t>
            </a:r>
            <a:endParaRPr lang="en-GB" altLang="en-US" sz="3200" i="1" dirty="0">
              <a:latin typeface="Arial Black" panose="020B0A04020102020204" pitchFamily="34" charset="0"/>
            </a:endParaRPr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351584" y="692696"/>
            <a:ext cx="7416824" cy="695672"/>
          </a:xfrm>
        </p:spPr>
        <p:txBody>
          <a:bodyPr>
            <a:noAutofit/>
          </a:bodyPr>
          <a:lstStyle/>
          <a:p>
            <a:pPr algn="ctr"/>
            <a:r>
              <a:rPr lang="en-GB" altLang="en-US" sz="4000" dirty="0">
                <a:latin typeface="Arial Black" panose="020B0A04020102020204" pitchFamily="34" charset="0"/>
              </a:rPr>
              <a:t>Direct Voice</a:t>
            </a:r>
          </a:p>
        </p:txBody>
      </p:sp>
      <p:pic>
        <p:nvPicPr>
          <p:cNvPr id="1026" name="Picture 2" descr="No matter how much you enjoy your job, there will come a time when you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485" y="4000500"/>
            <a:ext cx="2509937" cy="183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&lt;b&gt;My&lt;/b&gt; &lt;b&gt;Door&lt;/b&gt; &lt;b&gt;is Always&lt;/b&gt; &lt;b&gt;Open&lt;/b&gt; Unless it is Closed Sig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166" y="3094404"/>
            <a:ext cx="2399874" cy="185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&lt;b&gt;Team&lt;/b&gt; &lt;b&gt;Briefings&lt;/b&gt; - Sharing Organizational Information Efficiently ..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89" y="3094404"/>
            <a:ext cx="2252770" cy="185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606293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E.g. Team briefings, Quality circles, appraisals, ‘Open Door’ policies</a:t>
            </a:r>
            <a:endParaRPr lang="en-GB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03" y="4000500"/>
            <a:ext cx="2421067" cy="1869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9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1003</TotalTime>
  <Words>1051</Words>
  <Application>Microsoft Office PowerPoint</Application>
  <PresentationFormat>Widescreen</PresentationFormat>
  <Paragraphs>143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Century Gothic</vt:lpstr>
      <vt:lpstr>Verdana</vt:lpstr>
      <vt:lpstr>Wingdings</vt:lpstr>
      <vt:lpstr>Wingdings 3</vt:lpstr>
      <vt:lpstr>Slice</vt:lpstr>
      <vt:lpstr>ASSIGNMENT 2 </vt:lpstr>
      <vt:lpstr>PowerPoint Presentation</vt:lpstr>
      <vt:lpstr>PowerPoint Presentation</vt:lpstr>
      <vt:lpstr>PowerPoint Presentation</vt:lpstr>
      <vt:lpstr>YOU WILL NEED TO DEFINE WHAT CULTURE IS:</vt:lpstr>
      <vt:lpstr>PowerPoint Presentation</vt:lpstr>
      <vt:lpstr>PowerPoint Presentation</vt:lpstr>
      <vt:lpstr>PowerPoint Presentation</vt:lpstr>
      <vt:lpstr>Direct Voice</vt:lpstr>
      <vt:lpstr>Indirect (Representative) Voice</vt:lpstr>
      <vt:lpstr>How Effective is Employee Voice?</vt:lpstr>
      <vt:lpstr>What are the implications for MNCs of culture upon employee Voice?</vt:lpstr>
      <vt:lpstr>PowerPoint Presentation</vt:lpstr>
      <vt:lpstr>Hofstede’s Cultural Dimensions</vt:lpstr>
      <vt:lpstr>Trompenaars Cultural Dimensions </vt:lpstr>
      <vt:lpstr>Different ‘Voices’ Around the World</vt:lpstr>
      <vt:lpstr>DIFFERENT VOICES AROUND THE WORLd</vt:lpstr>
      <vt:lpstr>DIFFERENT VOICES AROUND THE WORLd</vt:lpstr>
      <vt:lpstr>PowerPoint Presentation</vt:lpstr>
      <vt:lpstr>Perlmutter’s (1969) Model</vt:lpstr>
      <vt:lpstr>Bartlett and Ghoshal’s (1989) Model</vt:lpstr>
      <vt:lpstr>SOURCES OF ILLUSTRATIVE EXAMPLES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2 GUIDANCE</dc:title>
  <dc:creator>hazel</dc:creator>
  <cp:lastModifiedBy>hazel</cp:lastModifiedBy>
  <cp:revision>43</cp:revision>
  <dcterms:created xsi:type="dcterms:W3CDTF">2016-02-03T15:01:00Z</dcterms:created>
  <dcterms:modified xsi:type="dcterms:W3CDTF">2016-02-17T14:14:34Z</dcterms:modified>
</cp:coreProperties>
</file>