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tableStyles" Target="tableStyles.xml"/>
  <Relationship Id="rId2" Type="http://schemas.openxmlformats.org/officeDocument/2006/relationships/slide" Target="slides/slide1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heme" Target="theme/theme1.xml"/>
</Relationships>
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53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66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370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230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1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852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02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610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170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871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962521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56C44-FD2A-4FED-A6AA-30D0CA06F589}" type="datetimeFigureOut">
              <a:rPr lang="en-US" smtClean="0"/>
              <a:t>5/28/2017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3EEFC-1A30-4BF5-BC1C-0133C502A4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883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1.png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hyperlink" TargetMode="External" Target="http://rowlandson.nrsd.net/home"/>
  <Relationship Id="rId3" Type="http://schemas.openxmlformats.org/officeDocument/2006/relationships/hyperlink" TargetMode="External" Target="http://www.nrsd.net/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2000" dirty="0"/>
              <a:t>The Mary Rowlandson Elementary school community is a place of excellence; where children and staff engage in meaningful lifelong learning within a caring and respectful environment.  Please explore our website and find out the people and services that help children succeed.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err="1" smtClean="0">
                <a:solidFill>
                  <a:schemeClr val="tx1"/>
                </a:solidFill>
              </a:rPr>
              <a:t>Nashoba</a:t>
            </a:r>
            <a:r>
              <a:rPr lang="en-US" sz="2000" dirty="0" smtClean="0">
                <a:solidFill>
                  <a:schemeClr val="tx1"/>
                </a:solidFill>
              </a:rPr>
              <a:t> Regional School District. Lancaster, MA. Serving the towns of: Bolton, Lancaster, and Stow.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1386" y="304800"/>
            <a:ext cx="2181225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8887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772400" cy="9144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Management Structure: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1143000"/>
            <a:ext cx="6400800" cy="1828800"/>
          </a:xfrm>
        </p:spPr>
        <p:txBody>
          <a:bodyPr>
            <a:normAutofit fontScale="92500" lnSpcReduction="20000"/>
          </a:bodyPr>
          <a:lstStyle/>
          <a:p>
            <a:r>
              <a:rPr lang="en-US" sz="3000" dirty="0" smtClean="0">
                <a:solidFill>
                  <a:srgbClr val="FF0000"/>
                </a:solidFill>
              </a:rPr>
              <a:t>Internal:</a:t>
            </a:r>
          </a:p>
          <a:p>
            <a:r>
              <a:rPr lang="en-US" sz="3000" dirty="0" smtClean="0">
                <a:solidFill>
                  <a:schemeClr val="tx1"/>
                </a:solidFill>
              </a:rPr>
              <a:t>Principal </a:t>
            </a:r>
          </a:p>
          <a:p>
            <a:r>
              <a:rPr lang="en-US" sz="3000" dirty="0" smtClean="0">
                <a:solidFill>
                  <a:schemeClr val="tx1"/>
                </a:solidFill>
              </a:rPr>
              <a:t>Assistant Principal</a:t>
            </a:r>
          </a:p>
          <a:p>
            <a:r>
              <a:rPr lang="en-US" sz="3000" dirty="0" err="1" smtClean="0">
                <a:solidFill>
                  <a:schemeClr val="tx1"/>
                </a:solidFill>
              </a:rPr>
              <a:t>Adminstrator</a:t>
            </a:r>
            <a:r>
              <a:rPr lang="en-US" sz="3000" dirty="0" smtClean="0">
                <a:solidFill>
                  <a:schemeClr val="tx1"/>
                </a:solidFill>
              </a:rPr>
              <a:t> Assistant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438400" y="3505199"/>
            <a:ext cx="449580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F0000"/>
                </a:solidFill>
              </a:rPr>
              <a:t>External:</a:t>
            </a:r>
          </a:p>
          <a:p>
            <a:pPr algn="ctr"/>
            <a:r>
              <a:rPr lang="en-US" sz="2800" dirty="0" smtClean="0"/>
              <a:t>Superintendent</a:t>
            </a:r>
          </a:p>
          <a:p>
            <a:pPr algn="ctr"/>
            <a:r>
              <a:rPr lang="en-US" sz="2800" dirty="0" smtClean="0"/>
              <a:t>Executive Assistant to the Superintendent</a:t>
            </a:r>
          </a:p>
          <a:p>
            <a:pPr algn="ctr"/>
            <a:r>
              <a:rPr lang="en-US" sz="2800" dirty="0" smtClean="0"/>
              <a:t>School Board Committee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5318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Working Environment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/>
              <a:t>Clean, organized, safe.</a:t>
            </a:r>
          </a:p>
          <a:p>
            <a:pPr marL="0" indent="0">
              <a:buNone/>
            </a:pPr>
            <a:r>
              <a:rPr lang="en-US" sz="2400" dirty="0" smtClean="0"/>
              <a:t>*</a:t>
            </a:r>
            <a:r>
              <a:rPr lang="en-US" sz="2400" dirty="0"/>
              <a:t>Massachusetts law provides for a discretionary fingerprint-based background check for school volunteers and chaperones. The following direction on whether a fingerprint check is required for specific activities applies to all schools of the </a:t>
            </a:r>
            <a:r>
              <a:rPr lang="en-US" sz="2400" dirty="0" err="1"/>
              <a:t>Nashoba</a:t>
            </a:r>
            <a:r>
              <a:rPr lang="en-US" sz="2400" dirty="0"/>
              <a:t> Regional School District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sz="2400" dirty="0" smtClean="0">
                <a:effectLst/>
              </a:rPr>
              <a:t>*The school handbook walks you through any question you have about safety.</a:t>
            </a:r>
          </a:p>
          <a:p>
            <a:r>
              <a:rPr lang="en-US" sz="2400" dirty="0" smtClean="0">
                <a:effectLst/>
              </a:rPr>
              <a:t>Jeff Converse </a:t>
            </a:r>
            <a:br>
              <a:rPr lang="en-US" sz="2400" dirty="0" smtClean="0">
                <a:effectLst/>
              </a:rPr>
            </a:br>
            <a:r>
              <a:rPr lang="en-US" sz="2400" dirty="0" smtClean="0">
                <a:effectLst/>
              </a:rPr>
              <a:t>Director of Facilities, ext. 3005</a:t>
            </a:r>
            <a:endParaRPr lang="en-US" sz="2400" dirty="0" smtClean="0"/>
          </a:p>
          <a:p>
            <a:r>
              <a:rPr lang="en-US" sz="2400" dirty="0" smtClean="0">
                <a:effectLst/>
              </a:rPr>
              <a:t>Pam Silvester</a:t>
            </a:r>
            <a:br>
              <a:rPr lang="en-US" sz="2400" dirty="0" smtClean="0">
                <a:effectLst/>
              </a:rPr>
            </a:br>
            <a:r>
              <a:rPr lang="en-US" sz="2400" dirty="0" smtClean="0">
                <a:effectLst/>
              </a:rPr>
              <a:t>Administrative Assistant, ext. 3022</a:t>
            </a:r>
            <a:endParaRPr lang="en-US" sz="2400" dirty="0" smtClean="0"/>
          </a:p>
          <a:p>
            <a:pPr marL="0" indent="0">
              <a:buNone/>
            </a:pPr>
            <a:endParaRPr lang="en-US" sz="2000" dirty="0" smtClean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1377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8764" y="342900"/>
            <a:ext cx="815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P</a:t>
            </a:r>
            <a:r>
              <a:rPr lang="en-US" sz="2800" dirty="0" smtClean="0">
                <a:solidFill>
                  <a:srgbClr val="FF0000"/>
                </a:solidFill>
              </a:rPr>
              <a:t>rograms or services offered by the MRES.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05000" y="1524000"/>
            <a:ext cx="5213931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3200" dirty="0" smtClean="0"/>
              <a:t>Grades Pre-k to 5</a:t>
            </a:r>
            <a:r>
              <a:rPr lang="en-US" sz="3200" baseline="30000" dirty="0" smtClean="0"/>
              <a:t>th</a:t>
            </a:r>
            <a:r>
              <a:rPr lang="en-US" sz="3200" dirty="0" smtClean="0"/>
              <a:t> grade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Special Education, Occupational, Physical, &amp; Speech Therapy, and Instructional Assistants.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Band, Chorus, and Enrichment.</a:t>
            </a:r>
          </a:p>
          <a:p>
            <a:pPr marL="342900" indent="-342900">
              <a:buAutoNum type="arabicPeriod"/>
            </a:pPr>
            <a:r>
              <a:rPr lang="en-US" sz="3200" dirty="0" smtClean="0"/>
              <a:t>Extended Learning Programs.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98455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133600" y="2590800"/>
            <a:ext cx="464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References:</a:t>
            </a:r>
          </a:p>
          <a:p>
            <a:pPr algn="ctr"/>
            <a:r>
              <a:rPr lang="en-US" dirty="0" smtClean="0">
                <a:hlinkClick r:id="rId2"/>
              </a:rPr>
              <a:t>http://rowlandson.nrsd.net/home</a:t>
            </a:r>
            <a:endParaRPr lang="en-US" dirty="0" smtClean="0"/>
          </a:p>
          <a:p>
            <a:pPr algn="ctr"/>
            <a:r>
              <a:rPr lang="en-US" dirty="0" smtClean="0">
                <a:hlinkClick r:id="rId3"/>
              </a:rPr>
              <a:t>http://www.nrsd.net/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638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182</Words>
  <Application/>
  <PresentationFormat>On-screen Show (4:3)</PresentationFormat>
  <Paragraphs>25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The Mary Rowlandson Elementary school community is a place of excellence; where children and staff engage in meaningful lifelong learning within a caring and respectful environment.  Please explore our website and find out the people and services that help children succeed.</vt:lpstr>
      <vt:lpstr>Management Structure: </vt:lpstr>
      <vt:lpstr>Working Environment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  <Template/>
  <Manager/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revision>0</revision>
</coreProperties>
</file>