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9" r:id="rId4"/>
    <p:sldId id="260" r:id="rId5"/>
    <p:sldId id="261" r:id="rId6"/>
    <p:sldId id="262" r:id="rId7"/>
    <p:sldId id="263" r:id="rId8"/>
    <p:sldId id="264"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0372" autoAdjust="0"/>
  </p:normalViewPr>
  <p:slideViewPr>
    <p:cSldViewPr>
      <p:cViewPr>
        <p:scale>
          <a:sx n="70" d="100"/>
          <a:sy n="70" d="100"/>
        </p:scale>
        <p:origin x="2304" y="6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notesMaster" Target="notesMasters/notesMaster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heme" Target="theme/theme1.xml"/>
  <Relationship Id="rId17"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6B8E1E-10FE-41EA-98CA-BABF4C8A618D}" type="datetimeFigureOut">
              <a:rPr lang="en-US" smtClean="0"/>
              <a:t>5/28/17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FECC0-05DA-473E-ADA8-BCC83A5ADC8C}" type="slidenum">
              <a:rPr lang="en-US" smtClean="0"/>
              <a:t>‹#›</a:t>
            </a:fld>
            <a:endParaRPr lang="en-US"/>
          </a:p>
        </p:txBody>
      </p:sp>
    </p:spTree>
    <p:extLst>
      <p:ext uri="{BB962C8B-B14F-4D97-AF65-F5344CB8AC3E}">
        <p14:creationId xmlns:p14="http://schemas.microsoft.com/office/powerpoint/2010/main" val="1764106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Problem identification and diagnosis: The identified problem is improvement</a:t>
            </a:r>
            <a:r>
              <a:rPr lang="en-GB" baseline="0" dirty="0" smtClean="0"/>
              <a:t> of diversity training for the employees within the organization </a:t>
            </a:r>
            <a:endParaRPr lang="en-GB" dirty="0" smtClean="0"/>
          </a:p>
          <a:p>
            <a:r>
              <a:rPr lang="en-GB" dirty="0" smtClean="0"/>
              <a:t>Planning strategy for change: Integration of training programs and processes</a:t>
            </a:r>
            <a:r>
              <a:rPr lang="en-GB" baseline="0" dirty="0" smtClean="0"/>
              <a:t> that can lead to the desired results</a:t>
            </a:r>
            <a:endParaRPr lang="en-GB" dirty="0" smtClean="0"/>
          </a:p>
          <a:p>
            <a:r>
              <a:rPr lang="en-GB" dirty="0" smtClean="0"/>
              <a:t>Intervening in the system: The intervention</a:t>
            </a:r>
            <a:r>
              <a:rPr lang="en-GB" baseline="0" dirty="0" smtClean="0"/>
              <a:t> process will involve the actual process of engaging employees in diversity training</a:t>
            </a:r>
            <a:endParaRPr lang="en-GB" dirty="0" smtClean="0"/>
          </a:p>
          <a:p>
            <a:r>
              <a:rPr lang="en-GB" dirty="0" smtClean="0"/>
              <a:t>Evaluation:</a:t>
            </a:r>
            <a:r>
              <a:rPr lang="en-GB" baseline="0" dirty="0" smtClean="0"/>
              <a:t> Testing and examining the employees performance and interactions to find out whether they mastered concepts of the training or not. Is the intervention used able to attract minorities and women in the organization?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93CFECC0-05DA-473E-ADA8-BCC83A5ADC8C}" type="slidenum">
              <a:rPr lang="en-US" smtClean="0"/>
              <a:t>3</a:t>
            </a:fld>
            <a:endParaRPr lang="en-US"/>
          </a:p>
        </p:txBody>
      </p:sp>
    </p:spTree>
    <p:extLst>
      <p:ext uri="{BB962C8B-B14F-4D97-AF65-F5344CB8AC3E}">
        <p14:creationId xmlns:p14="http://schemas.microsoft.com/office/powerpoint/2010/main" val="1978842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Diagnosis:</a:t>
            </a:r>
            <a:r>
              <a:rPr lang="en-GB" baseline="0" dirty="0" smtClean="0"/>
              <a:t> Identification of the main issues that causes conflicts and lack of cooperation within the organization and thus, affect performance and discourage minorities and women from applying for jobs at Rhino Foods. </a:t>
            </a:r>
          </a:p>
          <a:p>
            <a:r>
              <a:rPr lang="en-GB" baseline="0" dirty="0" smtClean="0"/>
              <a:t>Action: Once the diagnosis is well defined through assessment of available data and issues that lead to conflicts among employees, the training will be organized to address them. In other words, the action to be taken is the training that will empower employees on the need to understand and embrace diversity to avoid conflicts and work together in teams. </a:t>
            </a:r>
          </a:p>
          <a:p>
            <a:r>
              <a:rPr lang="en-GB" baseline="0" dirty="0" smtClean="0"/>
              <a:t>Program Management: For the action to be successful, the entire program will be managed systematically by funding it and providing all the necessary resources to make it happen. </a:t>
            </a:r>
            <a:endParaRPr lang="en-US" dirty="0"/>
          </a:p>
        </p:txBody>
      </p:sp>
      <p:sp>
        <p:nvSpPr>
          <p:cNvPr id="4" name="Slide Number Placeholder 3"/>
          <p:cNvSpPr>
            <a:spLocks noGrp="1"/>
          </p:cNvSpPr>
          <p:nvPr>
            <p:ph type="sldNum" sz="quarter" idx="10"/>
          </p:nvPr>
        </p:nvSpPr>
        <p:spPr/>
        <p:txBody>
          <a:bodyPr/>
          <a:lstStyle/>
          <a:p>
            <a:fld id="{93CFECC0-05DA-473E-ADA8-BCC83A5ADC8C}" type="slidenum">
              <a:rPr lang="en-US" smtClean="0"/>
              <a:t>4</a:t>
            </a:fld>
            <a:endParaRPr lang="en-US"/>
          </a:p>
        </p:txBody>
      </p:sp>
    </p:spTree>
    <p:extLst>
      <p:ext uri="{BB962C8B-B14F-4D97-AF65-F5344CB8AC3E}">
        <p14:creationId xmlns:p14="http://schemas.microsoft.com/office/powerpoint/2010/main" val="3969450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Sensitive training:</a:t>
            </a:r>
            <a:r>
              <a:rPr lang="en-GB" baseline="0" dirty="0" smtClean="0"/>
              <a:t> Create awareness about personal biases and prejudice</a:t>
            </a:r>
            <a:endParaRPr lang="en-GB" dirty="0" smtClean="0"/>
          </a:p>
          <a:p>
            <a:r>
              <a:rPr lang="en-GB" dirty="0" smtClean="0"/>
              <a:t>Team building: Work towards cohesion and unity among employees to facility teamwork </a:t>
            </a:r>
          </a:p>
          <a:p>
            <a:r>
              <a:rPr lang="en-GB" dirty="0" smtClean="0"/>
              <a:t>Survey feedback: Details of the reactions,</a:t>
            </a:r>
            <a:r>
              <a:rPr lang="en-GB" baseline="0" dirty="0" smtClean="0"/>
              <a:t> </a:t>
            </a:r>
            <a:r>
              <a:rPr lang="en-GB" dirty="0" smtClean="0"/>
              <a:t>responses, failures, and achievements of the training </a:t>
            </a:r>
          </a:p>
          <a:p>
            <a:r>
              <a:rPr lang="en-GB" dirty="0" smtClean="0"/>
              <a:t>Behaviour modification:</a:t>
            </a:r>
            <a:r>
              <a:rPr lang="en-GB" baseline="0" dirty="0" smtClean="0"/>
              <a:t> Training process that focus on understanding and correcting behaviours of the employees </a:t>
            </a:r>
            <a:endParaRPr lang="en-GB" dirty="0" smtClean="0"/>
          </a:p>
          <a:p>
            <a:r>
              <a:rPr lang="en-GB" dirty="0" smtClean="0"/>
              <a:t>Grid organization development: Focusing</a:t>
            </a:r>
            <a:r>
              <a:rPr lang="en-GB" baseline="0" dirty="0" smtClean="0"/>
              <a:t> on general development of groups, individuals, and the corporation as a whole </a:t>
            </a:r>
            <a:endParaRPr lang="en-GB" dirty="0" smtClean="0"/>
          </a:p>
          <a:p>
            <a:r>
              <a:rPr lang="en-GB" dirty="0" smtClean="0"/>
              <a:t>Career planning:</a:t>
            </a:r>
            <a:r>
              <a:rPr lang="en-GB" baseline="0" dirty="0" smtClean="0"/>
              <a:t> Exploration of personal interests and abilities, systematic plan of personal career goals, and establishing learning and action plans </a:t>
            </a:r>
            <a:endParaRPr lang="en-GB" dirty="0" smtClean="0"/>
          </a:p>
          <a:p>
            <a:r>
              <a:rPr lang="en-GB" dirty="0" smtClean="0"/>
              <a:t>Job expectation technique:</a:t>
            </a:r>
            <a:r>
              <a:rPr lang="en-GB" baseline="0" dirty="0" smtClean="0"/>
              <a:t> Analysis of the requirements of the job and comparing them to the current achievements to check whether the goals are met or not </a:t>
            </a:r>
            <a:endParaRPr lang="en-GB" dirty="0" smtClean="0"/>
          </a:p>
          <a:p>
            <a:r>
              <a:rPr lang="en-GB" dirty="0" smtClean="0"/>
              <a:t>Organizational renewal process:</a:t>
            </a:r>
            <a:r>
              <a:rPr lang="en-GB" baseline="0" dirty="0" smtClean="0"/>
              <a:t> building novelty and adaptation into the company (Rhino Foods)</a:t>
            </a:r>
            <a:endParaRPr lang="en-GB" dirty="0" smtClean="0"/>
          </a:p>
        </p:txBody>
      </p:sp>
      <p:sp>
        <p:nvSpPr>
          <p:cNvPr id="4" name="Slide Number Placeholder 3"/>
          <p:cNvSpPr>
            <a:spLocks noGrp="1"/>
          </p:cNvSpPr>
          <p:nvPr>
            <p:ph type="sldNum" sz="quarter" idx="10"/>
          </p:nvPr>
        </p:nvSpPr>
        <p:spPr/>
        <p:txBody>
          <a:bodyPr/>
          <a:lstStyle/>
          <a:p>
            <a:fld id="{93CFECC0-05DA-473E-ADA8-BCC83A5ADC8C}" type="slidenum">
              <a:rPr lang="en-US" smtClean="0"/>
              <a:t>5</a:t>
            </a:fld>
            <a:endParaRPr lang="en-US"/>
          </a:p>
        </p:txBody>
      </p:sp>
    </p:spTree>
    <p:extLst>
      <p:ext uri="{BB962C8B-B14F-4D97-AF65-F5344CB8AC3E}">
        <p14:creationId xmlns:p14="http://schemas.microsoft.com/office/powerpoint/2010/main" val="959200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Unfreezing of Old values: to make employees aware of the inefficiencies of</a:t>
            </a:r>
            <a:r>
              <a:rPr lang="en-GB" baseline="0" dirty="0" smtClean="0"/>
              <a:t> the old values</a:t>
            </a:r>
          </a:p>
          <a:p>
            <a:r>
              <a:rPr lang="en-GB" baseline="0" dirty="0" smtClean="0"/>
              <a:t>Develop new values: Trainees evaluate their interpersonal behaviours and give each other feedback with the help of a trainer</a:t>
            </a:r>
          </a:p>
          <a:p>
            <a:r>
              <a:rPr lang="en-GB" baseline="0" dirty="0" smtClean="0"/>
              <a:t>Refreezing the new values: Examines the scope of opportunities the trainees have to practice their newly acquired values and behaviours </a:t>
            </a:r>
          </a:p>
          <a:p>
            <a:r>
              <a:rPr lang="en-GB" baseline="0" dirty="0" smtClean="0"/>
              <a:t>After Such an understanding and awareness, the trainer can proceed to empower them on team building by taking them through the mentioned processes. </a:t>
            </a:r>
            <a:endParaRPr lang="en-US" dirty="0"/>
          </a:p>
        </p:txBody>
      </p:sp>
      <p:sp>
        <p:nvSpPr>
          <p:cNvPr id="4" name="Slide Number Placeholder 3"/>
          <p:cNvSpPr>
            <a:spLocks noGrp="1"/>
          </p:cNvSpPr>
          <p:nvPr>
            <p:ph type="sldNum" sz="quarter" idx="10"/>
          </p:nvPr>
        </p:nvSpPr>
        <p:spPr/>
        <p:txBody>
          <a:bodyPr/>
          <a:lstStyle/>
          <a:p>
            <a:fld id="{93CFECC0-05DA-473E-ADA8-BCC83A5ADC8C}" type="slidenum">
              <a:rPr lang="en-US" smtClean="0"/>
              <a:t>6</a:t>
            </a:fld>
            <a:endParaRPr lang="en-US"/>
          </a:p>
        </p:txBody>
      </p:sp>
    </p:spTree>
    <p:extLst>
      <p:ext uri="{BB962C8B-B14F-4D97-AF65-F5344CB8AC3E}">
        <p14:creationId xmlns:p14="http://schemas.microsoft.com/office/powerpoint/2010/main" val="2706721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 Collection: Issuance of questionnaires for the trainees to respond to the questions asked </a:t>
            </a:r>
          </a:p>
          <a:p>
            <a:r>
              <a:rPr lang="en-GB" dirty="0" smtClean="0"/>
              <a:t>Feedback and Information: Identification of disagreements and issues raised</a:t>
            </a:r>
            <a:r>
              <a:rPr lang="en-GB" baseline="0" dirty="0" smtClean="0"/>
              <a:t> by trainees to address them effectively </a:t>
            </a:r>
          </a:p>
          <a:p>
            <a:r>
              <a:rPr lang="en-GB" baseline="0" dirty="0" smtClean="0"/>
              <a:t>Follow-up Action: Engagement in discussion with the trainees to understand their reactions and propose practical remedies</a:t>
            </a:r>
            <a:endParaRPr lang="en-US" dirty="0"/>
          </a:p>
        </p:txBody>
      </p:sp>
      <p:sp>
        <p:nvSpPr>
          <p:cNvPr id="4" name="Slide Number Placeholder 3"/>
          <p:cNvSpPr>
            <a:spLocks noGrp="1"/>
          </p:cNvSpPr>
          <p:nvPr>
            <p:ph type="sldNum" sz="quarter" idx="10"/>
          </p:nvPr>
        </p:nvSpPr>
        <p:spPr/>
        <p:txBody>
          <a:bodyPr/>
          <a:lstStyle/>
          <a:p>
            <a:fld id="{93CFECC0-05DA-473E-ADA8-BCC83A5ADC8C}" type="slidenum">
              <a:rPr lang="en-US" smtClean="0"/>
              <a:t>7</a:t>
            </a:fld>
            <a:endParaRPr lang="en-US"/>
          </a:p>
        </p:txBody>
      </p:sp>
    </p:spTree>
    <p:extLst>
      <p:ext uri="{BB962C8B-B14F-4D97-AF65-F5344CB8AC3E}">
        <p14:creationId xmlns:p14="http://schemas.microsoft.com/office/powerpoint/2010/main" val="4113297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trainer will emphasize on interpersonal trust among</a:t>
            </a:r>
            <a:r>
              <a:rPr lang="en-GB" baseline="0" dirty="0" smtClean="0"/>
              <a:t> the workers</a:t>
            </a:r>
          </a:p>
          <a:p>
            <a:r>
              <a:rPr lang="en-GB" baseline="0" dirty="0" smtClean="0"/>
              <a:t>Consultation will improve the level of satisfaction and commitment among the workers</a:t>
            </a:r>
          </a:p>
          <a:p>
            <a:r>
              <a:rPr lang="en-GB" baseline="0" dirty="0" smtClean="0"/>
              <a:t>Consultations in groups will help manage conflicts</a:t>
            </a:r>
          </a:p>
          <a:p>
            <a:r>
              <a:rPr lang="en-GB" baseline="0" dirty="0" smtClean="0"/>
              <a:t>The overall achievement will be enhanced corporation problem-solving experience and ability </a:t>
            </a:r>
            <a:endParaRPr lang="en-US" dirty="0"/>
          </a:p>
        </p:txBody>
      </p:sp>
      <p:sp>
        <p:nvSpPr>
          <p:cNvPr id="4" name="Slide Number Placeholder 3"/>
          <p:cNvSpPr>
            <a:spLocks noGrp="1"/>
          </p:cNvSpPr>
          <p:nvPr>
            <p:ph type="sldNum" sz="quarter" idx="10"/>
          </p:nvPr>
        </p:nvSpPr>
        <p:spPr/>
        <p:txBody>
          <a:bodyPr/>
          <a:lstStyle/>
          <a:p>
            <a:fld id="{93CFECC0-05DA-473E-ADA8-BCC83A5ADC8C}" type="slidenum">
              <a:rPr lang="en-US" smtClean="0"/>
              <a:t>8</a:t>
            </a:fld>
            <a:endParaRPr lang="en-US"/>
          </a:p>
        </p:txBody>
      </p:sp>
    </p:spTree>
    <p:extLst>
      <p:ext uri="{BB962C8B-B14F-4D97-AF65-F5344CB8AC3E}">
        <p14:creationId xmlns:p14="http://schemas.microsoft.com/office/powerpoint/2010/main" val="3612988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Grid organizational development utilizes a sensible number of instruments that enables people and groups to evaluate their strengths and weaknesses. </a:t>
            </a:r>
          </a:p>
          <a:p>
            <a:r>
              <a:rPr lang="en-GB" dirty="0" smtClean="0"/>
              <a:t>Managerial grid: Emphasizes on discovering managerial styles, communication skills, and teamwork that prevails with the company</a:t>
            </a:r>
          </a:p>
          <a:p>
            <a:r>
              <a:rPr lang="en-GB" dirty="0" smtClean="0"/>
              <a:t>Teamwork</a:t>
            </a:r>
            <a:r>
              <a:rPr lang="en-GB" baseline="0" dirty="0" smtClean="0"/>
              <a:t> development: Focus on teamwork by assessing the cultural and traditions that exist at Rhino Foods. It also looks at objective-setting skills, planning skills, and problem solving skills</a:t>
            </a:r>
          </a:p>
          <a:p>
            <a:r>
              <a:rPr lang="en-GB" baseline="0" dirty="0" smtClean="0"/>
              <a:t>Intergroup development: looks at ways to maintain cordial intergroup associations</a:t>
            </a:r>
          </a:p>
          <a:p>
            <a:r>
              <a:rPr lang="en-GB" baseline="0" dirty="0" smtClean="0"/>
              <a:t>Developing Ideal Strategic Corporate Model: Examines the skills required to excel the organization </a:t>
            </a:r>
          </a:p>
          <a:p>
            <a:r>
              <a:rPr lang="en-GB" baseline="0" dirty="0" smtClean="0"/>
              <a:t>Implementing the Ideal Strategic Model: Building the organization  based on aspects of the previous phase</a:t>
            </a:r>
          </a:p>
          <a:p>
            <a:r>
              <a:rPr lang="en-GB" baseline="0" dirty="0" smtClean="0"/>
              <a:t>Systematic critique: Evaluation of Rhino Foods’ development program based on efforts made and the setbacks experienced while running the program. </a:t>
            </a:r>
            <a:endParaRPr lang="en-US" dirty="0"/>
          </a:p>
        </p:txBody>
      </p:sp>
      <p:sp>
        <p:nvSpPr>
          <p:cNvPr id="4" name="Slide Number Placeholder 3"/>
          <p:cNvSpPr>
            <a:spLocks noGrp="1"/>
          </p:cNvSpPr>
          <p:nvPr>
            <p:ph type="sldNum" sz="quarter" idx="10"/>
          </p:nvPr>
        </p:nvSpPr>
        <p:spPr/>
        <p:txBody>
          <a:bodyPr/>
          <a:lstStyle/>
          <a:p>
            <a:fld id="{93CFECC0-05DA-473E-ADA8-BCC83A5ADC8C}" type="slidenum">
              <a:rPr lang="en-US" smtClean="0"/>
              <a:t>9</a:t>
            </a:fld>
            <a:endParaRPr lang="en-US"/>
          </a:p>
        </p:txBody>
      </p:sp>
    </p:spTree>
    <p:extLst>
      <p:ext uri="{BB962C8B-B14F-4D97-AF65-F5344CB8AC3E}">
        <p14:creationId xmlns:p14="http://schemas.microsoft.com/office/powerpoint/2010/main" val="1067705908"/>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B4B0862D-C43B-4F5C-AF8C-A55432C07C5B}"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4B0862D-C43B-4F5C-AF8C-A55432C07C5B}"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4B0862D-C43B-4F5C-AF8C-A55432C07C5B}"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5A69898-578A-4D4C-A406-52CD4D390841}" type="datetimeFigureOut">
              <a:rPr lang="en-US" smtClean="0"/>
              <a:t>5/28/17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4B0862D-C43B-4F5C-AF8C-A55432C07C5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25A69898-578A-4D4C-A406-52CD4D390841}" type="datetimeFigureOut">
              <a:rPr lang="en-US" smtClean="0"/>
              <a:t>5/28/17</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B4B0862D-C43B-4F5C-AF8C-A55432C07C5B}" type="slidenum">
              <a:rPr lang="en-US" smtClean="0"/>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5A69898-578A-4D4C-A406-52CD4D390841}" type="datetimeFigureOut">
              <a:rPr lang="en-US" smtClean="0"/>
              <a:t>5/28/17</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4B0862D-C43B-4F5C-AF8C-A55432C07C5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xml"/>
  <Relationship Id="rId3" Type="http://schemas.openxmlformats.org/officeDocument/2006/relationships/image" Target="../media/image2.pn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3.xml"/>
  <Relationship Id="rId3" Type="http://schemas.openxmlformats.org/officeDocument/2006/relationships/image" Target="../media/image3.pn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4.xml"/>
  <Relationship Id="rId3" Type="http://schemas.openxmlformats.org/officeDocument/2006/relationships/image" Target="../media/image4.pn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5.xml"/>
  <Relationship Id="rId3" Type="http://schemas.openxmlformats.org/officeDocument/2006/relationships/image" Target="../media/image5.pn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6.xml"/>
  <Relationship Id="rId3" Type="http://schemas.openxmlformats.org/officeDocument/2006/relationships/image" Target="../media/image6.pn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image" Target="../media/image7.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1"/>
            <a:ext cx="7772400" cy="2331690"/>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GB" b="1" cap="all" dirty="0" smtClean="0">
                <a:ln w="0"/>
                <a:solidFill>
                  <a:srgbClr val="FF0000"/>
                </a:solidFill>
                <a:effectLst>
                  <a:reflection blurRad="12700" stA="50000" endPos="50000" dist="5000" dir="5400000" sy="-100000" rotWithShape="0"/>
                </a:effectLst>
              </a:rPr>
              <a:t>ORGANIZATIONAL DEVELOPMENT PROGRAM AND PROCESS </a:t>
            </a:r>
            <a:endParaRPr lang="en-US" b="1" cap="all" dirty="0">
              <a:ln w="0"/>
              <a:solidFill>
                <a:srgbClr val="FF0000"/>
              </a:solidFill>
              <a:effectLst>
                <a:reflection blurRad="12700" stA="50000" endPos="50000" dist="5000" dir="5400000" sy="-100000" rotWithShape="0"/>
              </a:effectLst>
            </a:endParaRPr>
          </a:p>
        </p:txBody>
      </p:sp>
      <p:sp>
        <p:nvSpPr>
          <p:cNvPr id="3" name="Subtitle 2"/>
          <p:cNvSpPr>
            <a:spLocks noGrp="1"/>
          </p:cNvSpPr>
          <p:nvPr>
            <p:ph type="subTitle" idx="1"/>
          </p:nvPr>
        </p:nvSpPr>
        <p:spPr>
          <a:effectLst>
            <a:reflection blurRad="6350" stA="50000" endA="300" endPos="55500" dist="50800" dir="5400000" sy="-100000" algn="bl" rotWithShape="0"/>
          </a:effectLst>
          <a:scene3d>
            <a:camera prst="orthographicFront"/>
            <a:lightRig rig="threePt" dir="t"/>
          </a:scene3d>
          <a:sp3d>
            <a:bevelT w="165100" prst="coolSlant"/>
          </a:sp3d>
        </p:spPr>
        <p:txBody>
          <a:bodyPr/>
          <a:lstStyle/>
          <a:p>
            <a:r>
              <a:rPr lang="en-GB" b="1" dirty="0" smtClean="0">
                <a:solidFill>
                  <a:schemeClr val="tx1"/>
                </a:solidFill>
              </a:rPr>
              <a:t>DIVERSITY TRAINING </a:t>
            </a:r>
            <a:endParaRPr lang="en-US" b="1" dirty="0">
              <a:solidFill>
                <a:schemeClr val="tx1"/>
              </a:solidFill>
            </a:endParaRPr>
          </a:p>
        </p:txBody>
      </p:sp>
      <p:sp>
        <p:nvSpPr>
          <p:cNvPr id="4" name="TextBox 3"/>
          <p:cNvSpPr txBox="1"/>
          <p:nvPr/>
        </p:nvSpPr>
        <p:spPr>
          <a:xfrm>
            <a:off x="5532112" y="5445224"/>
            <a:ext cx="3168352"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5131054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OD effort is a planned change that integrates the entire system managed with complete acceptance and determination by the top management to improve the effectiveness of the organization</a:t>
            </a:r>
          </a:p>
          <a:p>
            <a:r>
              <a:rPr lang="en-GB" dirty="0" smtClean="0"/>
              <a:t>Rhino Foods’ application of the OD plan examined will lead to the desired outcomes</a:t>
            </a:r>
          </a:p>
          <a:p>
            <a:r>
              <a:rPr lang="en-GB" dirty="0" smtClean="0"/>
              <a:t>The issue of conflicts, poor relations, poor communications, and poor performance will be no more</a:t>
            </a:r>
          </a:p>
          <a:p>
            <a:r>
              <a:rPr lang="en-GB" dirty="0" smtClean="0"/>
              <a:t>The diversity training through the processes of OD Intervention will enable Rhino Foods to increase performance and maximize returns </a:t>
            </a:r>
          </a:p>
        </p:txBody>
      </p:sp>
    </p:spTree>
    <p:extLst>
      <p:ext uri="{BB962C8B-B14F-4D97-AF65-F5344CB8AC3E}">
        <p14:creationId xmlns:p14="http://schemas.microsoft.com/office/powerpoint/2010/main" val="25036221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a:t>
            </a:r>
            <a:endParaRPr lang="en-US" dirty="0"/>
          </a:p>
        </p:txBody>
      </p:sp>
      <p:sp>
        <p:nvSpPr>
          <p:cNvPr id="3" name="Content Placeholder 2"/>
          <p:cNvSpPr>
            <a:spLocks noGrp="1"/>
          </p:cNvSpPr>
          <p:nvPr>
            <p:ph idx="1"/>
          </p:nvPr>
        </p:nvSpPr>
        <p:spPr/>
        <p:txBody>
          <a:bodyPr>
            <a:normAutofit fontScale="92500"/>
          </a:bodyPr>
          <a:lstStyle/>
          <a:p>
            <a:r>
              <a:rPr lang="en-GB" dirty="0" err="1" smtClean="0"/>
              <a:t>Noumair</a:t>
            </a:r>
            <a:r>
              <a:rPr lang="en-GB" dirty="0" smtClean="0"/>
              <a:t>, D. A. (2016). </a:t>
            </a:r>
            <a:r>
              <a:rPr lang="en-GB" i="1" dirty="0" smtClean="0"/>
              <a:t>Research in organizational change and development</a:t>
            </a:r>
            <a:r>
              <a:rPr lang="en-GB" dirty="0" smtClean="0"/>
              <a:t>. Place of publication not identified: Emerald Group Publishing. </a:t>
            </a:r>
          </a:p>
          <a:p>
            <a:r>
              <a:rPr lang="en-GB" dirty="0" smtClean="0"/>
              <a:t>Lewis, S., </a:t>
            </a:r>
            <a:r>
              <a:rPr lang="en-GB" dirty="0" err="1" smtClean="0"/>
              <a:t>Passmore</a:t>
            </a:r>
            <a:r>
              <a:rPr lang="en-GB" dirty="0" smtClean="0"/>
              <a:t>, J., &amp; </a:t>
            </a:r>
            <a:r>
              <a:rPr lang="en-GB" dirty="0" err="1" smtClean="0"/>
              <a:t>Cantore</a:t>
            </a:r>
            <a:r>
              <a:rPr lang="en-GB" dirty="0" smtClean="0"/>
              <a:t>, S. (2016). </a:t>
            </a:r>
            <a:r>
              <a:rPr lang="en-GB" i="1" dirty="0" smtClean="0"/>
              <a:t>Appreciative inquiry for change management: Using AI to facilitate organizational development</a:t>
            </a:r>
            <a:r>
              <a:rPr lang="en-GB" dirty="0" smtClean="0"/>
              <a:t>. </a:t>
            </a:r>
            <a:r>
              <a:rPr lang="en-US" dirty="0" smtClean="0"/>
              <a:t>London: </a:t>
            </a:r>
            <a:r>
              <a:rPr lang="en-US" dirty="0" err="1" smtClean="0"/>
              <a:t>Kogan</a:t>
            </a:r>
            <a:r>
              <a:rPr lang="en-US" dirty="0" smtClean="0"/>
              <a:t> Page. </a:t>
            </a:r>
          </a:p>
          <a:p>
            <a:r>
              <a:rPr lang="en-GB" dirty="0" smtClean="0"/>
              <a:t>Balzac, S. (2011). </a:t>
            </a:r>
            <a:r>
              <a:rPr lang="en-GB" i="1" dirty="0" smtClean="0"/>
              <a:t>The McGraw-Hill 36-hour course Organizational development</a:t>
            </a:r>
            <a:r>
              <a:rPr lang="en-GB" dirty="0" smtClean="0"/>
              <a:t>. New York: McGraw-Hill. </a:t>
            </a:r>
            <a:endParaRPr lang="en-US" dirty="0"/>
          </a:p>
        </p:txBody>
      </p:sp>
    </p:spTree>
    <p:extLst>
      <p:ext uri="{BB962C8B-B14F-4D97-AF65-F5344CB8AC3E}">
        <p14:creationId xmlns:p14="http://schemas.microsoft.com/office/powerpoint/2010/main" val="4177335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Organisational development refers to a set of change techniques that attempt to enhance organizational value and the wellbeing of the staff. </a:t>
            </a:r>
          </a:p>
          <a:p>
            <a:r>
              <a:rPr lang="en-GB" dirty="0" smtClean="0"/>
              <a:t>Organisation development incorporates a set of planned-changed mediations established on humanistic democratic worth whose mandate is to enhance organizational value and employee well-being </a:t>
            </a:r>
          </a:p>
          <a:p>
            <a:r>
              <a:rPr lang="en-GB" dirty="0" smtClean="0"/>
              <a:t>The organization under examination is Rhino Foods in Vermont, USA. </a:t>
            </a:r>
            <a:endParaRPr lang="en-US" dirty="0"/>
          </a:p>
        </p:txBody>
      </p:sp>
    </p:spTree>
    <p:extLst>
      <p:ext uri="{BB962C8B-B14F-4D97-AF65-F5344CB8AC3E}">
        <p14:creationId xmlns:p14="http://schemas.microsoft.com/office/powerpoint/2010/main" val="3851283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dirty="0" smtClean="0"/>
              <a:t>Process of Organizational Development </a:t>
            </a:r>
            <a:endParaRPr lang="en-US" sz="3600" dirty="0"/>
          </a:p>
        </p:txBody>
      </p:sp>
      <p:sp>
        <p:nvSpPr>
          <p:cNvPr id="4" name="Content Placeholder 3"/>
          <p:cNvSpPr>
            <a:spLocks noGrp="1"/>
          </p:cNvSpPr>
          <p:nvPr>
            <p:ph sz="half" idx="1"/>
          </p:nvPr>
        </p:nvSpPr>
        <p:spPr/>
        <p:txBody>
          <a:bodyPr/>
          <a:lstStyle/>
          <a:p>
            <a:endParaRPr lang="en-US" dirty="0"/>
          </a:p>
        </p:txBody>
      </p:sp>
      <p:sp>
        <p:nvSpPr>
          <p:cNvPr id="5" name="Content Placeholder 4"/>
          <p:cNvSpPr>
            <a:spLocks noGrp="1"/>
          </p:cNvSpPr>
          <p:nvPr>
            <p:ph sz="half" idx="2"/>
          </p:nvPr>
        </p:nvSpPr>
        <p:spPr>
          <a:xfrm>
            <a:off x="4648200" y="1600200"/>
            <a:ext cx="4316288" cy="4525963"/>
          </a:xfrm>
        </p:spPr>
        <p:txBody>
          <a:bodyPr/>
          <a:lstStyle/>
          <a:p>
            <a:r>
              <a:rPr lang="en-GB" dirty="0" smtClean="0"/>
              <a:t>Problem identification and diagnosis</a:t>
            </a:r>
          </a:p>
          <a:p>
            <a:r>
              <a:rPr lang="en-GB" dirty="0" smtClean="0"/>
              <a:t>Planning strategy for change (Balzac, 2011)</a:t>
            </a:r>
          </a:p>
          <a:p>
            <a:r>
              <a:rPr lang="en-GB" dirty="0" smtClean="0"/>
              <a:t>Intervening in the system</a:t>
            </a:r>
          </a:p>
          <a:p>
            <a:r>
              <a:rPr lang="en-GB" dirty="0" smtClean="0"/>
              <a:t>Evaluation </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1772816"/>
            <a:ext cx="4536504"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3261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Managing the OD Process </a:t>
            </a:r>
            <a:endParaRPr lang="en-US" dirty="0"/>
          </a:p>
        </p:txBody>
      </p:sp>
      <p:sp>
        <p:nvSpPr>
          <p:cNvPr id="3" name="Content Placeholder 2"/>
          <p:cNvSpPr>
            <a:spLocks noGrp="1"/>
          </p:cNvSpPr>
          <p:nvPr>
            <p:ph idx="1"/>
          </p:nvPr>
        </p:nvSpPr>
        <p:spPr/>
        <p:txBody>
          <a:bodyPr>
            <a:normAutofit/>
          </a:bodyPr>
          <a:lstStyle/>
          <a:p>
            <a:r>
              <a:rPr lang="en-GB" dirty="0" smtClean="0"/>
              <a:t>Components of OD program: </a:t>
            </a:r>
          </a:p>
          <a:p>
            <a:r>
              <a:rPr lang="en-GB" dirty="0" smtClean="0"/>
              <a:t>Diagnosis -  unrelenting collection of data concerning the system, its subunits, processes, and its culture (Lewis, </a:t>
            </a:r>
            <a:r>
              <a:rPr lang="en-GB" dirty="0" err="1" smtClean="0"/>
              <a:t>Passmore</a:t>
            </a:r>
            <a:r>
              <a:rPr lang="en-GB" dirty="0" smtClean="0"/>
              <a:t>, &amp; </a:t>
            </a:r>
            <a:r>
              <a:rPr lang="en-GB" dirty="0" err="1" smtClean="0"/>
              <a:t>Cantore</a:t>
            </a:r>
            <a:r>
              <a:rPr lang="en-GB" dirty="0" smtClean="0"/>
              <a:t>, 2016)</a:t>
            </a:r>
          </a:p>
          <a:p>
            <a:r>
              <a:rPr lang="en-GB" dirty="0" smtClean="0"/>
              <a:t>Action – processes and interventions initiated to enhance the organization’s operation </a:t>
            </a:r>
          </a:p>
          <a:p>
            <a:r>
              <a:rPr lang="en-GB" dirty="0" smtClean="0"/>
              <a:t>Program Management – activities designed to facilitate program success </a:t>
            </a:r>
            <a:endParaRPr lang="en-US" dirty="0"/>
          </a:p>
        </p:txBody>
      </p:sp>
    </p:spTree>
    <p:extLst>
      <p:ext uri="{BB962C8B-B14F-4D97-AF65-F5344CB8AC3E}">
        <p14:creationId xmlns:p14="http://schemas.microsoft.com/office/powerpoint/2010/main" val="2223149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1143000"/>
          </a:xfrm>
        </p:spPr>
        <p:txBody>
          <a:bodyPr/>
          <a:lstStyle/>
          <a:p>
            <a:r>
              <a:rPr lang="en-GB" dirty="0" smtClean="0"/>
              <a:t>Process of OD Intervention </a:t>
            </a:r>
            <a:endParaRPr lang="en-US" dirty="0"/>
          </a:p>
        </p:txBody>
      </p:sp>
      <p:sp>
        <p:nvSpPr>
          <p:cNvPr id="3" name="Content Placeholder 2"/>
          <p:cNvSpPr>
            <a:spLocks noGrp="1"/>
          </p:cNvSpPr>
          <p:nvPr>
            <p:ph sz="half" idx="1"/>
          </p:nvPr>
        </p:nvSpPr>
        <p:spPr>
          <a:xfrm>
            <a:off x="4788024" y="1700808"/>
            <a:ext cx="4038600" cy="4525963"/>
          </a:xfrm>
        </p:spPr>
        <p:txBody>
          <a:bodyPr>
            <a:normAutofit fontScale="85000" lnSpcReduction="20000"/>
          </a:bodyPr>
          <a:lstStyle/>
          <a:p>
            <a:r>
              <a:rPr lang="en-GB" dirty="0" smtClean="0"/>
              <a:t>Sensitive training </a:t>
            </a:r>
          </a:p>
          <a:p>
            <a:r>
              <a:rPr lang="en-GB" dirty="0" smtClean="0"/>
              <a:t>Team building</a:t>
            </a:r>
          </a:p>
          <a:p>
            <a:r>
              <a:rPr lang="en-GB" dirty="0" smtClean="0"/>
              <a:t>Survey feedback</a:t>
            </a:r>
          </a:p>
          <a:p>
            <a:r>
              <a:rPr lang="en-GB" dirty="0" smtClean="0"/>
              <a:t>Behaviour modification </a:t>
            </a:r>
          </a:p>
          <a:p>
            <a:r>
              <a:rPr lang="en-GB" dirty="0" smtClean="0"/>
              <a:t>Grid organization development (Lewis, </a:t>
            </a:r>
            <a:r>
              <a:rPr lang="en-GB" dirty="0" err="1" smtClean="0"/>
              <a:t>Passmore</a:t>
            </a:r>
            <a:r>
              <a:rPr lang="en-GB" dirty="0" smtClean="0"/>
              <a:t>, &amp; </a:t>
            </a:r>
            <a:r>
              <a:rPr lang="en-GB" dirty="0" err="1" smtClean="0"/>
              <a:t>Cantore</a:t>
            </a:r>
            <a:r>
              <a:rPr lang="en-GB" dirty="0" smtClean="0"/>
              <a:t>, 2016)</a:t>
            </a:r>
          </a:p>
          <a:p>
            <a:r>
              <a:rPr lang="en-GB" dirty="0" smtClean="0"/>
              <a:t>Career planning </a:t>
            </a:r>
          </a:p>
          <a:p>
            <a:r>
              <a:rPr lang="en-GB" dirty="0" smtClean="0"/>
              <a:t>Job expectation technique </a:t>
            </a:r>
          </a:p>
          <a:p>
            <a:r>
              <a:rPr lang="en-GB" dirty="0" smtClean="0"/>
              <a:t>Organizational renewal process </a:t>
            </a:r>
          </a:p>
          <a:p>
            <a:endParaRPr lang="en-US" dirty="0"/>
          </a:p>
        </p:txBody>
      </p:sp>
      <p:sp>
        <p:nvSpPr>
          <p:cNvPr id="4" name="Content Placeholder 3"/>
          <p:cNvSpPr>
            <a:spLocks noGrp="1"/>
          </p:cNvSpPr>
          <p:nvPr>
            <p:ph sz="half" idx="2"/>
          </p:nvPr>
        </p:nvSpPr>
        <p:spPr>
          <a:xfrm>
            <a:off x="683568" y="1628800"/>
            <a:ext cx="4038600" cy="4525963"/>
          </a:xfrm>
        </p:spPr>
        <p:txBody>
          <a:bodyPr>
            <a:normAutofit fontScale="85000" lnSpcReduction="20000"/>
          </a:bodyPr>
          <a:lstStyle/>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777" y="1628800"/>
            <a:ext cx="4286250" cy="4407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2939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Sensitive Training and Team Building </a:t>
            </a:r>
            <a:endParaRPr lang="en-US" dirty="0"/>
          </a:p>
        </p:txBody>
      </p:sp>
      <p:sp>
        <p:nvSpPr>
          <p:cNvPr id="4" name="Text Placeholder 3"/>
          <p:cNvSpPr>
            <a:spLocks noGrp="1"/>
          </p:cNvSpPr>
          <p:nvPr>
            <p:ph type="body" idx="1"/>
          </p:nvPr>
        </p:nvSpPr>
        <p:spPr/>
        <p:txBody>
          <a:bodyPr>
            <a:normAutofit fontScale="92500" lnSpcReduction="20000"/>
          </a:bodyPr>
          <a:lstStyle/>
          <a:p>
            <a:r>
              <a:rPr lang="en-GB" dirty="0" smtClean="0"/>
              <a:t>Procedure for Sensitive Training </a:t>
            </a:r>
            <a:endParaRPr lang="en-US" dirty="0"/>
          </a:p>
        </p:txBody>
      </p:sp>
      <p:sp>
        <p:nvSpPr>
          <p:cNvPr id="6" name="Text Placeholder 5"/>
          <p:cNvSpPr>
            <a:spLocks noGrp="1"/>
          </p:cNvSpPr>
          <p:nvPr>
            <p:ph type="body" sz="half" idx="3"/>
          </p:nvPr>
        </p:nvSpPr>
        <p:spPr/>
        <p:txBody>
          <a:bodyPr/>
          <a:lstStyle/>
          <a:p>
            <a:r>
              <a:rPr lang="en-GB" dirty="0" smtClean="0"/>
              <a:t>Process of Team Building </a:t>
            </a:r>
            <a:endParaRPr lang="en-US" dirty="0"/>
          </a:p>
        </p:txBody>
      </p:sp>
      <p:sp>
        <p:nvSpPr>
          <p:cNvPr id="5" name="Content Placeholder 4"/>
          <p:cNvSpPr>
            <a:spLocks noGrp="1"/>
          </p:cNvSpPr>
          <p:nvPr>
            <p:ph sz="quarter" idx="2"/>
          </p:nvPr>
        </p:nvSpPr>
        <p:spPr/>
        <p:txBody>
          <a:bodyPr/>
          <a:lstStyle/>
          <a:p>
            <a:r>
              <a:rPr lang="en-GB" dirty="0" smtClean="0"/>
              <a:t>It is a type of training that makes individuals more aware of their preconceptions and more sensitive to others </a:t>
            </a:r>
          </a:p>
          <a:p>
            <a:r>
              <a:rPr lang="en-GB" dirty="0" smtClean="0"/>
              <a:t>It is done through (</a:t>
            </a:r>
            <a:r>
              <a:rPr lang="en-GB" dirty="0" err="1" smtClean="0"/>
              <a:t>Noumair</a:t>
            </a:r>
            <a:r>
              <a:rPr lang="en-GB" dirty="0" smtClean="0"/>
              <a:t>, 2016; </a:t>
            </a:r>
          </a:p>
          <a:p>
            <a:pPr lvl="1">
              <a:buFont typeface="Wingdings" pitchFamily="2" charset="2"/>
              <a:buChar char="Ø"/>
            </a:pPr>
            <a:r>
              <a:rPr lang="en-GB" dirty="0" smtClean="0">
                <a:solidFill>
                  <a:srgbClr val="FF0000"/>
                </a:solidFill>
              </a:rPr>
              <a:t>Unfreezing the old values </a:t>
            </a:r>
          </a:p>
          <a:p>
            <a:pPr lvl="1">
              <a:buFont typeface="Wingdings" pitchFamily="2" charset="2"/>
              <a:buChar char="Ø"/>
            </a:pPr>
            <a:r>
              <a:rPr lang="en-GB" dirty="0" smtClean="0">
                <a:solidFill>
                  <a:srgbClr val="FF0000"/>
                </a:solidFill>
              </a:rPr>
              <a:t>Developing  new values</a:t>
            </a:r>
          </a:p>
          <a:p>
            <a:pPr lvl="1">
              <a:buFont typeface="Wingdings" pitchFamily="2" charset="2"/>
              <a:buChar char="Ø"/>
            </a:pPr>
            <a:r>
              <a:rPr lang="en-GB" dirty="0" smtClean="0">
                <a:solidFill>
                  <a:srgbClr val="FF0000"/>
                </a:solidFill>
              </a:rPr>
              <a:t>Refreezing the new ones </a:t>
            </a:r>
          </a:p>
          <a:p>
            <a:endParaRPr lang="en-GB" dirty="0" smtClean="0"/>
          </a:p>
          <a:p>
            <a:endParaRPr lang="en-US" dirty="0"/>
          </a:p>
        </p:txBody>
      </p:sp>
      <p:pic>
        <p:nvPicPr>
          <p:cNvPr id="4099"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6006" t="19230" r="20904" b="19625"/>
          <a:stretch/>
        </p:blipFill>
        <p:spPr bwMode="auto">
          <a:xfrm>
            <a:off x="4499993" y="2348880"/>
            <a:ext cx="4392487" cy="3379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564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Survey Feedback</a:t>
            </a:r>
            <a:endParaRPr lang="en-US" dirty="0"/>
          </a:p>
        </p:txBody>
      </p:sp>
      <p:sp>
        <p:nvSpPr>
          <p:cNvPr id="4" name="Content Placeholder 3"/>
          <p:cNvSpPr>
            <a:spLocks noGrp="1"/>
          </p:cNvSpPr>
          <p:nvPr>
            <p:ph sz="half" idx="1"/>
          </p:nvPr>
        </p:nvSpPr>
        <p:spPr>
          <a:xfrm>
            <a:off x="4860032" y="1556792"/>
            <a:ext cx="4038600" cy="4525963"/>
          </a:xfrm>
        </p:spPr>
        <p:txBody>
          <a:bodyPr>
            <a:normAutofit fontScale="92500" lnSpcReduction="20000"/>
          </a:bodyPr>
          <a:lstStyle/>
          <a:p>
            <a:r>
              <a:rPr lang="en-GB" dirty="0" smtClean="0"/>
              <a:t>Survey Feedback  refers to the application of questionnaires to identify discrepancies among members. It examines their views, discussion follows, and solutions are proposed</a:t>
            </a:r>
          </a:p>
          <a:p>
            <a:r>
              <a:rPr lang="en-GB" dirty="0" smtClean="0"/>
              <a:t>Process of Survey Feedback </a:t>
            </a:r>
          </a:p>
          <a:p>
            <a:pPr lvl="1"/>
            <a:r>
              <a:rPr lang="en-GB" dirty="0" smtClean="0">
                <a:solidFill>
                  <a:srgbClr val="FF0000"/>
                </a:solidFill>
              </a:rPr>
              <a:t>Data Collection</a:t>
            </a:r>
          </a:p>
          <a:p>
            <a:pPr lvl="1"/>
            <a:r>
              <a:rPr lang="en-GB" dirty="0" smtClean="0">
                <a:solidFill>
                  <a:srgbClr val="FF0000"/>
                </a:solidFill>
              </a:rPr>
              <a:t>Feedback and Information </a:t>
            </a:r>
          </a:p>
          <a:p>
            <a:pPr lvl="1"/>
            <a:r>
              <a:rPr lang="en-GB" dirty="0" smtClean="0">
                <a:solidFill>
                  <a:srgbClr val="FF0000"/>
                </a:solidFill>
              </a:rPr>
              <a:t>Follow-up action </a:t>
            </a:r>
            <a:r>
              <a:rPr lang="en-GB" dirty="0" smtClean="0"/>
              <a:t> </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556792"/>
            <a:ext cx="4680520" cy="3869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5821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Consultation </a:t>
            </a:r>
            <a:endParaRPr lang="en-US" dirty="0"/>
          </a:p>
        </p:txBody>
      </p:sp>
      <p:sp>
        <p:nvSpPr>
          <p:cNvPr id="3" name="Content Placeholder 2"/>
          <p:cNvSpPr>
            <a:spLocks noGrp="1"/>
          </p:cNvSpPr>
          <p:nvPr>
            <p:ph sz="half" idx="1"/>
          </p:nvPr>
        </p:nvSpPr>
        <p:spPr>
          <a:xfrm>
            <a:off x="16" y="1803642"/>
            <a:ext cx="4038600" cy="4525963"/>
          </a:xfrm>
        </p:spPr>
        <p:txBody>
          <a:bodyPr>
            <a:normAutofit fontScale="70000" lnSpcReduction="20000"/>
          </a:bodyPr>
          <a:lstStyle/>
          <a:p>
            <a:r>
              <a:rPr lang="en-GB" dirty="0" smtClean="0"/>
              <a:t>Process consultation emphasizes on the aspect of the consultant working with persons and groups in the organization to learn about human and social processes and find solutions to problems that originate from process events (</a:t>
            </a:r>
            <a:r>
              <a:rPr lang="en-GB" dirty="0" err="1" smtClean="0"/>
              <a:t>Noumair</a:t>
            </a:r>
            <a:r>
              <a:rPr lang="en-GB" dirty="0" smtClean="0"/>
              <a:t>, 2016). </a:t>
            </a:r>
          </a:p>
          <a:p>
            <a:r>
              <a:rPr lang="en-GB" dirty="0" smtClean="0"/>
              <a:t>During diversity training at Rhino Foods, the trainer will act as the consultant </a:t>
            </a:r>
          </a:p>
          <a:p>
            <a:r>
              <a:rPr lang="en-GB" dirty="0" smtClean="0"/>
              <a:t>He will work with employees individually and in groups to help them understand the need of interpersonal relations </a:t>
            </a:r>
          </a:p>
          <a:p>
            <a:endParaRPr lang="en-US" dirty="0"/>
          </a:p>
        </p:txBody>
      </p:sp>
      <p:pic>
        <p:nvPicPr>
          <p:cNvPr id="614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95" t="15056" r="17990" b="11911"/>
          <a:stretch/>
        </p:blipFill>
        <p:spPr bwMode="auto">
          <a:xfrm>
            <a:off x="4222304" y="1803642"/>
            <a:ext cx="4464496" cy="3947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78560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Grid Organizational Development </a:t>
            </a:r>
            <a:endParaRPr lang="en-US" dirty="0"/>
          </a:p>
        </p:txBody>
      </p:sp>
      <p:sp>
        <p:nvSpPr>
          <p:cNvPr id="3" name="Content Placeholder 2"/>
          <p:cNvSpPr>
            <a:spLocks noGrp="1"/>
          </p:cNvSpPr>
          <p:nvPr>
            <p:ph idx="1"/>
          </p:nvPr>
        </p:nvSpPr>
        <p:spPr/>
        <p:txBody>
          <a:bodyPr/>
          <a:lstStyle/>
          <a:p>
            <a:r>
              <a:rPr lang="en-GB" sz="2800" dirty="0" smtClean="0"/>
              <a:t>Refers to a detailed and systematic  OD program that focuses on individuals, groups and the organization at large.  </a:t>
            </a:r>
          </a:p>
          <a:p>
            <a:endParaRPr lang="en-US" dirty="0"/>
          </a:p>
        </p:txBody>
      </p:sp>
      <p:pic>
        <p:nvPicPr>
          <p:cNvPr id="717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202" t="7841" r="11483" b="17695"/>
          <a:stretch/>
        </p:blipFill>
        <p:spPr bwMode="auto">
          <a:xfrm>
            <a:off x="2123728" y="3502854"/>
            <a:ext cx="5040560" cy="3166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7388508"/>
      </p:ext>
    </p:extLst>
  </p:cSld>
  <p:clrMapOvr>
    <a:masterClrMapping/>
  </p:clrMapOvr>
  <p:timing>
    <p:tnLst>
      <p:par>
        <p:cTn id="1" dur="indefinite" restart="never" nodeType="tmRoot"/>
      </p:par>
    </p:tnLst>
  </p:timing>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1200</Words>
  <Application/>
  <PresentationFormat>On-screen Show (4:3)</PresentationFormat>
  <Paragraphs>94</Paragraphs>
  <Slides>11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Calibri</vt:lpstr>
      <vt:lpstr>Consolas</vt:lpstr>
      <vt:lpstr>Corbel</vt:lpstr>
      <vt:lpstr>Wingdings</vt:lpstr>
      <vt:lpstr>Wingdings 2</vt:lpstr>
      <vt:lpstr>Wingdings 3</vt:lpstr>
      <vt:lpstr>Metro</vt:lpstr>
      <vt:lpstr>ORGANIZATIONAL DEVELOPMENT PROGRAM AND PROCESS </vt:lpstr>
      <vt:lpstr>INTRODUCTION </vt:lpstr>
      <vt:lpstr>Process of Organizational Development </vt:lpstr>
      <vt:lpstr>Managing the OD Process </vt:lpstr>
      <vt:lpstr>Process of OD Intervention </vt:lpstr>
      <vt:lpstr>Sensitive Training and Team Building </vt:lpstr>
      <vt:lpstr>Survey Feedback</vt:lpstr>
      <vt:lpstr>Process Consultation </vt:lpstr>
      <vt:lpstr>Grid Organizational Development </vt:lpstr>
      <vt:lpstr>Conclusion </vt:lpstr>
      <vt:lpstr>References </vt:lpstr>
    </vt:vector>
  </TitlesOfParts>
  <LinksUpToDate>false</LinksUpToDate>
  <SharedDoc>false</SharedDoc>
  <HyperlinksChanged>false</HyperlinksChanged>
  <AppVersion>15.0032</AppVersion>
  <Company/>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