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2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621C3-7CDE-4598-80DE-03FAE9EC4FC1}" type="datetimeFigureOut">
              <a:rPr lang="en-US" smtClean="0"/>
              <a:t>11/7/2015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C5C7-CF81-484C-8AC5-088D41FF0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864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621C3-7CDE-4598-80DE-03FAE9EC4FC1}" type="datetimeFigureOut">
              <a:rPr lang="en-US" smtClean="0"/>
              <a:t>11/7/2015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C5C7-CF81-484C-8AC5-088D41FF0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734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621C3-7CDE-4598-80DE-03FAE9EC4FC1}" type="datetimeFigureOut">
              <a:rPr lang="en-US" smtClean="0"/>
              <a:t>11/7/2015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C5C7-CF81-484C-8AC5-088D41FF0ECB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821586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621C3-7CDE-4598-80DE-03FAE9EC4FC1}" type="datetimeFigureOut">
              <a:rPr lang="en-US" smtClean="0"/>
              <a:t>11/7/2015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C5C7-CF81-484C-8AC5-088D41FF0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6826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621C3-7CDE-4598-80DE-03FAE9EC4FC1}" type="datetimeFigureOut">
              <a:rPr lang="en-US" smtClean="0"/>
              <a:t>11/7/2015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C5C7-CF81-484C-8AC5-088D41FF0ECB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826268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621C3-7CDE-4598-80DE-03FAE9EC4FC1}" type="datetimeFigureOut">
              <a:rPr lang="en-US" smtClean="0"/>
              <a:t>11/7/2015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C5C7-CF81-484C-8AC5-088D41FF0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8788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621C3-7CDE-4598-80DE-03FAE9EC4FC1}" type="datetimeFigureOut">
              <a:rPr lang="en-US" smtClean="0"/>
              <a:t>11/7/2015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C5C7-CF81-484C-8AC5-088D41FF0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8331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621C3-7CDE-4598-80DE-03FAE9EC4FC1}" type="datetimeFigureOut">
              <a:rPr lang="en-US" smtClean="0"/>
              <a:t>11/7/2015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C5C7-CF81-484C-8AC5-088D41FF0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554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621C3-7CDE-4598-80DE-03FAE9EC4FC1}" type="datetimeFigureOut">
              <a:rPr lang="en-US" smtClean="0"/>
              <a:t>11/7/2015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C5C7-CF81-484C-8AC5-088D41FF0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6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621C3-7CDE-4598-80DE-03FAE9EC4FC1}" type="datetimeFigureOut">
              <a:rPr lang="en-US" smtClean="0"/>
              <a:t>11/7/2015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C5C7-CF81-484C-8AC5-088D41FF0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955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621C3-7CDE-4598-80DE-03FAE9EC4FC1}" type="datetimeFigureOut">
              <a:rPr lang="en-US" smtClean="0"/>
              <a:t>11/7/2015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C5C7-CF81-484C-8AC5-088D41FF0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48400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621C3-7CDE-4598-80DE-03FAE9EC4FC1}" type="datetimeFigureOut">
              <a:rPr lang="en-US" smtClean="0"/>
              <a:t>11/7/2015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C5C7-CF81-484C-8AC5-088D41FF0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14428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621C3-7CDE-4598-80DE-03FAE9EC4FC1}" type="datetimeFigureOut">
              <a:rPr lang="en-US" smtClean="0"/>
              <a:t>11/7/2015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C5C7-CF81-484C-8AC5-088D41FF0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772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621C3-7CDE-4598-80DE-03FAE9EC4FC1}" type="datetimeFigureOut">
              <a:rPr lang="en-US" smtClean="0"/>
              <a:t>11/7/2015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C5C7-CF81-484C-8AC5-088D41FF0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354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621C3-7CDE-4598-80DE-03FAE9EC4FC1}" type="datetimeFigureOut">
              <a:rPr lang="en-US" smtClean="0"/>
              <a:t>11/7/2015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C5C7-CF81-484C-8AC5-088D41FF0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05570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621C3-7CDE-4598-80DE-03FAE9EC4FC1}" type="datetimeFigureOut">
              <a:rPr lang="en-US" smtClean="0"/>
              <a:t>11/7/2015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C5C7-CF81-484C-8AC5-088D41FF0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094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621C3-7CDE-4598-80DE-03FAE9EC4FC1}" type="datetimeFigureOut">
              <a:rPr lang="en-US" smtClean="0"/>
              <a:t>11/7/2015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9A9C5C7-CF81-484C-8AC5-088D41FF0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717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  <p:sldLayoutId id="2147483784" r:id="rId12"/>
    <p:sldLayoutId id="2147483785" r:id="rId13"/>
    <p:sldLayoutId id="2147483786" r:id="rId14"/>
    <p:sldLayoutId id="2147483787" r:id="rId15"/>
    <p:sldLayoutId id="21474837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Land Contracts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Nicholas Smith</a:t>
            </a:r>
          </a:p>
          <a:p>
            <a:r>
              <a:rPr lang="en-US" dirty="0" err="1" smtClean="0"/>
              <a:t>Zui</a:t>
            </a:r>
            <a:r>
              <a:rPr lang="en-US" dirty="0" smtClean="0"/>
              <a:t> Tao</a:t>
            </a:r>
          </a:p>
          <a:p>
            <a:r>
              <a:rPr lang="en-US" dirty="0" err="1" smtClean="0"/>
              <a:t>Ziao</a:t>
            </a:r>
            <a:r>
              <a:rPr lang="en-US" dirty="0" smtClean="0"/>
              <a:t> Liu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746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Land Contract?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Land Contract is an </a:t>
            </a:r>
            <a:r>
              <a:rPr lang="en-US" dirty="0"/>
              <a:t>agreement between a buyer and seller of property in which the buyer makes payments toward full </a:t>
            </a:r>
            <a:r>
              <a:rPr lang="en-US" dirty="0" smtClean="0"/>
              <a:t>ownership and the </a:t>
            </a:r>
            <a:r>
              <a:rPr lang="en-US" dirty="0"/>
              <a:t>title or deed is held by the owner until the full payment </a:t>
            </a:r>
            <a:r>
              <a:rPr lang="en-US" dirty="0" smtClean="0"/>
              <a:t>or obligation is fulfilled.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351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Land Contract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Michigan</a:t>
            </a:r>
          </a:p>
          <a:p>
            <a:pPr lvl="1"/>
            <a:r>
              <a:rPr lang="en-US" dirty="0" smtClean="0"/>
              <a:t>Typically, purchasers gain immediate possession and control of property.</a:t>
            </a:r>
          </a:p>
          <a:p>
            <a:pPr lvl="1"/>
            <a:r>
              <a:rPr lang="en-US" dirty="0" smtClean="0"/>
              <a:t>Immediately gain equitable title while legal title stays with the seller.</a:t>
            </a:r>
          </a:p>
          <a:p>
            <a:pPr lvl="1"/>
            <a:r>
              <a:rPr lang="en-US" dirty="0" smtClean="0"/>
              <a:t>By state statute, interest charged cant exceed 11 percent.</a:t>
            </a:r>
          </a:p>
          <a:p>
            <a:pPr lvl="1"/>
            <a:r>
              <a:rPr lang="en-US" dirty="0" smtClean="0"/>
              <a:t>Law prohibits </a:t>
            </a:r>
            <a:r>
              <a:rPr lang="en-US" dirty="0"/>
              <a:t>sellers from further pursuing land contract buyers for money after a </a:t>
            </a:r>
            <a:r>
              <a:rPr lang="en-US" dirty="0" smtClean="0"/>
              <a:t>forfeiture.</a:t>
            </a:r>
            <a:endParaRPr lang="en-US" dirty="0"/>
          </a:p>
          <a:p>
            <a:pPr lvl="1"/>
            <a:r>
              <a:rPr lang="en-US" dirty="0" smtClean="0"/>
              <a:t>Seller must tell buyer about every known problem wrong with the home.</a:t>
            </a:r>
          </a:p>
          <a:p>
            <a:r>
              <a:rPr lang="en-US" dirty="0" smtClean="0"/>
              <a:t>China</a:t>
            </a:r>
          </a:p>
          <a:p>
            <a:pPr lvl="1"/>
            <a:r>
              <a:rPr lang="en-US" dirty="0" smtClean="0"/>
              <a:t>Only relates to rural land.</a:t>
            </a:r>
          </a:p>
          <a:p>
            <a:pPr lvl="1"/>
            <a:r>
              <a:rPr lang="en-US" dirty="0" smtClean="0"/>
              <a:t>Farmers are allowed to contract their farm land use rights.</a:t>
            </a:r>
          </a:p>
          <a:p>
            <a:pPr lvl="1"/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411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From Sellers Perspective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Easier to sell – Can establish own terms with buyer which makes it more appealing.</a:t>
            </a:r>
          </a:p>
          <a:p>
            <a:r>
              <a:rPr lang="en-US" dirty="0" smtClean="0"/>
              <a:t>Tax advantages – taxable income can be spread out with the payments.</a:t>
            </a:r>
          </a:p>
          <a:p>
            <a:r>
              <a:rPr lang="en-US" dirty="0" smtClean="0"/>
              <a:t>Regular cash flow without having to manage rental property.</a:t>
            </a:r>
          </a:p>
          <a:p>
            <a:r>
              <a:rPr lang="en-US" dirty="0" smtClean="0"/>
              <a:t>Able to charge interest on the payments.</a:t>
            </a:r>
          </a:p>
          <a:p>
            <a:r>
              <a:rPr lang="en-US" dirty="0" smtClean="0"/>
              <a:t>Easily able to take back property in case of default.</a:t>
            </a:r>
          </a:p>
          <a:p>
            <a:r>
              <a:rPr lang="en-US" dirty="0" smtClean="0"/>
              <a:t>Low closing costs.</a:t>
            </a:r>
          </a:p>
          <a:p>
            <a:r>
              <a:rPr lang="en-US" dirty="0" smtClean="0"/>
              <a:t>Large pool of buyers.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501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From Buyers Perspective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Buyer doesn’t have to meet standards for traditional mortgage loan approval.</a:t>
            </a:r>
          </a:p>
          <a:p>
            <a:r>
              <a:rPr lang="en-US" dirty="0" smtClean="0"/>
              <a:t>Able to negotiate better terms.</a:t>
            </a:r>
          </a:p>
          <a:p>
            <a:r>
              <a:rPr lang="en-US" dirty="0" smtClean="0"/>
              <a:t>Low closing costs.</a:t>
            </a:r>
          </a:p>
          <a:p>
            <a:r>
              <a:rPr lang="en-US" dirty="0" smtClean="0"/>
              <a:t>Payed off a lot sooner because will most likely have balloon payment at end.</a:t>
            </a:r>
          </a:p>
          <a:p>
            <a:r>
              <a:rPr lang="en-US" dirty="0" smtClean="0"/>
              <a:t>Appraisal, survey and title search is not necessary.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435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Should Be Included On </a:t>
            </a:r>
            <a:r>
              <a:rPr lang="en-US" dirty="0"/>
              <a:t>T</a:t>
            </a:r>
            <a:r>
              <a:rPr lang="en-US" dirty="0" smtClean="0"/>
              <a:t>he Contract?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Payment Terms – Down payment, interest rate, number of years of contract and amount of monthly installments.</a:t>
            </a:r>
          </a:p>
          <a:p>
            <a:r>
              <a:rPr lang="en-US" dirty="0" smtClean="0"/>
              <a:t>2. Provision that gives buyer of property possession of the property.</a:t>
            </a:r>
          </a:p>
          <a:p>
            <a:r>
              <a:rPr lang="en-US" dirty="0" smtClean="0"/>
              <a:t>3. Provision indicating buyer has received title insurance policy and buyer accepts condition of title.</a:t>
            </a:r>
          </a:p>
          <a:p>
            <a:r>
              <a:rPr lang="en-US" dirty="0" smtClean="0"/>
              <a:t>4. Provision covering property taxes – who pays during contract period.</a:t>
            </a:r>
          </a:p>
          <a:p>
            <a:r>
              <a:rPr lang="en-US" dirty="0" smtClean="0"/>
              <a:t>5. Provision requiring seller to deliver warranty deed to the buyer.</a:t>
            </a:r>
          </a:p>
          <a:p>
            <a:r>
              <a:rPr lang="en-US" dirty="0" smtClean="0"/>
              <a:t>6. Provision requiring seller to pay transfer taxes when delivering deed to buyer.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014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Should </a:t>
            </a:r>
            <a:r>
              <a:rPr lang="en-US" dirty="0"/>
              <a:t>B</a:t>
            </a:r>
            <a:r>
              <a:rPr lang="en-US" dirty="0" smtClean="0"/>
              <a:t>e Included On The Contract?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7. Provisions with respect to liability &amp; causality insurance.</a:t>
            </a:r>
          </a:p>
          <a:p>
            <a:r>
              <a:rPr lang="en-US" dirty="0" smtClean="0"/>
              <a:t>8</a:t>
            </a:r>
            <a:r>
              <a:rPr lang="en-US" dirty="0"/>
              <a:t>. Provision specifying whether the buyer can or cannot transfer its interest in the </a:t>
            </a:r>
            <a:r>
              <a:rPr lang="en-US" dirty="0" smtClean="0"/>
              <a:t>land contract </a:t>
            </a:r>
            <a:r>
              <a:rPr lang="en-US" dirty="0"/>
              <a:t>without the prior consent of the </a:t>
            </a:r>
            <a:r>
              <a:rPr lang="en-US" dirty="0" smtClean="0"/>
              <a:t>seller.</a:t>
            </a:r>
          </a:p>
          <a:p>
            <a:r>
              <a:rPr lang="en-US" dirty="0"/>
              <a:t>9. Provision requiring the buyer to maintain the property in good </a:t>
            </a:r>
            <a:r>
              <a:rPr lang="en-US" dirty="0" smtClean="0"/>
              <a:t>condition.</a:t>
            </a:r>
          </a:p>
          <a:p>
            <a:r>
              <a:rPr lang="en-US" dirty="0"/>
              <a:t>10. Provision addressing whether or not a buyer can make substantial changes to the </a:t>
            </a:r>
            <a:r>
              <a:rPr lang="en-US" dirty="0" smtClean="0"/>
              <a:t>property without </a:t>
            </a:r>
            <a:r>
              <a:rPr lang="en-US" dirty="0"/>
              <a:t>the consent of the </a:t>
            </a:r>
            <a:r>
              <a:rPr lang="en-US" dirty="0" smtClean="0"/>
              <a:t>seller.</a:t>
            </a:r>
          </a:p>
          <a:p>
            <a:r>
              <a:rPr lang="en-US" dirty="0"/>
              <a:t>11. Provision regarding the seller’s right to place mortgages on the </a:t>
            </a:r>
            <a:r>
              <a:rPr lang="en-US" dirty="0" smtClean="0"/>
              <a:t>property.</a:t>
            </a:r>
          </a:p>
          <a:p>
            <a:r>
              <a:rPr lang="en-US" dirty="0"/>
              <a:t>12. Provision spelling out the legal remedies permitted the seller in the event the buyer </a:t>
            </a:r>
            <a:r>
              <a:rPr lang="en-US" dirty="0" smtClean="0"/>
              <a:t>defaults under </a:t>
            </a:r>
            <a:r>
              <a:rPr lang="en-US" dirty="0"/>
              <a:t>the terms of the land contract</a:t>
            </a:r>
            <a:r>
              <a:rPr lang="en-US" dirty="0" smtClean="0"/>
              <a:t>.</a:t>
            </a:r>
          </a:p>
          <a:p>
            <a:r>
              <a:rPr lang="en-US" dirty="0"/>
              <a:t>13. Provision specifying that upon execution, the land contract will become part of the </a:t>
            </a:r>
            <a:r>
              <a:rPr lang="en-US" dirty="0" smtClean="0"/>
              <a:t>public record </a:t>
            </a:r>
            <a:r>
              <a:rPr lang="en-US" dirty="0"/>
              <a:t>by being recorded with the County Register of Deeds.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740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Can I Buy A Land Contract?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Zillow.com</a:t>
            </a:r>
          </a:p>
          <a:p>
            <a:r>
              <a:rPr lang="en-US" dirty="0" smtClean="0"/>
              <a:t>Realtor.com</a:t>
            </a:r>
          </a:p>
          <a:p>
            <a:r>
              <a:rPr lang="en-US" dirty="0" smtClean="0"/>
              <a:t>Homes.com</a:t>
            </a:r>
          </a:p>
          <a:p>
            <a:r>
              <a:rPr lang="en-US" dirty="0" smtClean="0"/>
              <a:t>Craigslist.org</a:t>
            </a:r>
          </a:p>
          <a:p>
            <a:r>
              <a:rPr lang="en-US" dirty="0"/>
              <a:t>L</a:t>
            </a:r>
            <a:r>
              <a:rPr lang="en-US" dirty="0" smtClean="0"/>
              <a:t>andcontractrealty.com</a:t>
            </a:r>
          </a:p>
          <a:p>
            <a:r>
              <a:rPr lang="en-US" dirty="0" smtClean="0"/>
              <a:t>Any local real estate company/website.</a:t>
            </a:r>
          </a:p>
          <a:p>
            <a:r>
              <a:rPr lang="en-US" dirty="0" smtClean="0"/>
              <a:t>Land contracts are everywhere, just have to find them.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30554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1993</TotalTime>
  <Words>542</Words>
  <Application>Microsoft Office PowerPoint</Application>
  <PresentationFormat>Widescreen</PresentationFormat>
  <Paragraphs>55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Facet</vt:lpstr>
      <vt:lpstr>Land Contracts</vt:lpstr>
      <vt:lpstr>What Is a Land Contract?</vt:lpstr>
      <vt:lpstr>Land Contract Law</vt:lpstr>
      <vt:lpstr>Benefits From Sellers Perspective</vt:lpstr>
      <vt:lpstr>Benefits From Buyers Perspective</vt:lpstr>
      <vt:lpstr>What Should Be Included On The Contract?</vt:lpstr>
      <vt:lpstr>What Should Be Included On The Contract? Cont.</vt:lpstr>
      <vt:lpstr>Where Can I Buy A Land Contract?</vt:lpstr>
    </vt:vector>
  </TitlesOfParts>
  <Company>SVSU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Land Contracts</dc:title>
  <dc:creator>SVSU</dc:creator>
  <cp:lastModifiedBy>Nickiscool</cp:lastModifiedBy>
  <cp:revision>14</cp:revision>
  <dcterms:created xsi:type="dcterms:W3CDTF">2015-11-05T18:40:07Z</dcterms:created>
  <dcterms:modified xsi:type="dcterms:W3CDTF">2015-11-09T03:38:29Z</dcterms:modified>
</cp:coreProperties>
</file>