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12" r:id="rId1"/>
  </p:sldMasterIdLst>
  <p:notesMasterIdLst>
    <p:notesMasterId r:id="rId21"/>
  </p:notesMasterIdLst>
  <p:handoutMasterIdLst>
    <p:handoutMasterId r:id="rId22"/>
  </p:handoutMasterIdLst>
  <p:sldIdLst>
    <p:sldId id="556" r:id="rId2"/>
    <p:sldId id="485" r:id="rId3"/>
    <p:sldId id="529" r:id="rId4"/>
    <p:sldId id="496" r:id="rId5"/>
    <p:sldId id="548" r:id="rId6"/>
    <p:sldId id="541" r:id="rId7"/>
    <p:sldId id="522" r:id="rId8"/>
    <p:sldId id="553" r:id="rId9"/>
    <p:sldId id="537" r:id="rId10"/>
    <p:sldId id="532" r:id="rId11"/>
    <p:sldId id="523" r:id="rId12"/>
    <p:sldId id="552" r:id="rId13"/>
    <p:sldId id="554" r:id="rId14"/>
    <p:sldId id="538" r:id="rId15"/>
    <p:sldId id="549" r:id="rId16"/>
    <p:sldId id="510" r:id="rId17"/>
    <p:sldId id="544" r:id="rId18"/>
    <p:sldId id="555" r:id="rId19"/>
    <p:sldId id="547" r:id="rId20"/>
  </p:sldIdLst>
  <p:sldSz cx="9144000" cy="6858000" type="screen4x3"/>
  <p:notesSz cx="69342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24">
          <p15:clr>
            <a:srgbClr val="A4A3A4"/>
          </p15:clr>
        </p15:guide>
        <p15:guide id="2" pos="218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E7439"/>
    <a:srgbClr val="FBB24F"/>
    <a:srgbClr val="C2D7DC"/>
    <a:srgbClr val="415463"/>
    <a:srgbClr val="B8292F"/>
    <a:srgbClr val="336699"/>
    <a:srgbClr val="F2692D"/>
    <a:srgbClr val="6E9A43"/>
    <a:srgbClr val="74848D"/>
    <a:srgbClr val="E49D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18" autoAdjust="0"/>
    <p:restoredTop sz="94721" autoAdjust="0"/>
  </p:normalViewPr>
  <p:slideViewPr>
    <p:cSldViewPr>
      <p:cViewPr>
        <p:scale>
          <a:sx n="50" d="100"/>
          <a:sy n="50" d="100"/>
        </p:scale>
        <p:origin x="-2256" y="-9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99" d="100"/>
          <a:sy n="99" d="100"/>
        </p:scale>
        <p:origin x="-564" y="-96"/>
      </p:cViewPr>
      <p:guideLst>
        <p:guide orient="horz" pos="2924"/>
        <p:guide pos="2184"/>
      </p:guideLst>
    </p:cSldViewPr>
  </p:notesViewPr>
  <p:gridSpacing cx="91439" cy="9143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65" tIns="46333" rIns="92665" bIns="46333" numCol="1" anchor="t" anchorCtr="0" compatLnSpc="1">
            <a:prstTxWarp prst="textNoShape">
              <a:avLst/>
            </a:prstTxWarp>
          </a:bodyPr>
          <a:lstStyle>
            <a:lvl1pPr defTabSz="92710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9063" y="0"/>
            <a:ext cx="3005137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65" tIns="46333" rIns="92665" bIns="46333" numCol="1" anchor="t" anchorCtr="0" compatLnSpc="1">
            <a:prstTxWarp prst="textNoShape">
              <a:avLst/>
            </a:prstTxWarp>
          </a:bodyPr>
          <a:lstStyle>
            <a:lvl1pPr algn="r" defTabSz="92710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0150"/>
            <a:ext cx="3005138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65" tIns="46333" rIns="92665" bIns="46333" numCol="1" anchor="b" anchorCtr="0" compatLnSpc="1">
            <a:prstTxWarp prst="textNoShape">
              <a:avLst/>
            </a:prstTxWarp>
          </a:bodyPr>
          <a:lstStyle>
            <a:lvl1pPr defTabSz="92710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9063" y="8820150"/>
            <a:ext cx="3005137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65" tIns="46333" rIns="92665" bIns="46333" numCol="1" anchor="b" anchorCtr="0" compatLnSpc="1">
            <a:prstTxWarp prst="textNoShape">
              <a:avLst/>
            </a:prstTxWarp>
          </a:bodyPr>
          <a:lstStyle>
            <a:lvl1pPr algn="r" defTabSz="92710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4FCB7DE9-CECF-48A0-B8CC-C1B07B5F09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377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65" tIns="46333" rIns="92665" bIns="46333" numCol="1" anchor="t" anchorCtr="0" compatLnSpc="1">
            <a:prstTxWarp prst="textNoShape">
              <a:avLst/>
            </a:prstTxWarp>
          </a:bodyPr>
          <a:lstStyle>
            <a:lvl1pPr defTabSz="92710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9063" y="0"/>
            <a:ext cx="3005137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65" tIns="46333" rIns="92665" bIns="46333" numCol="1" anchor="t" anchorCtr="0" compatLnSpc="1">
            <a:prstTxWarp prst="textNoShape">
              <a:avLst/>
            </a:prstTxWarp>
          </a:bodyPr>
          <a:lstStyle>
            <a:lvl1pPr algn="r" defTabSz="92710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61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410075"/>
            <a:ext cx="5086350" cy="417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65" tIns="46333" rIns="92665" bIns="4633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05138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65" tIns="46333" rIns="92665" bIns="46333" numCol="1" anchor="b" anchorCtr="0" compatLnSpc="1">
            <a:prstTxWarp prst="textNoShape">
              <a:avLst/>
            </a:prstTxWarp>
          </a:bodyPr>
          <a:lstStyle>
            <a:lvl1pPr defTabSz="92710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9063" y="8820150"/>
            <a:ext cx="3005137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65" tIns="46333" rIns="92665" bIns="46333" numCol="1" anchor="b" anchorCtr="0" compatLnSpc="1">
            <a:prstTxWarp prst="textNoShape">
              <a:avLst/>
            </a:prstTxWarp>
          </a:bodyPr>
          <a:lstStyle>
            <a:lvl1pPr algn="r" defTabSz="92710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7085C4FC-038C-42A3-9FC1-4F13DBF416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9842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085C4FC-038C-42A3-9FC1-4F13DBF416F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1088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085C4FC-038C-42A3-9FC1-4F13DBF416F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1068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 bwMode="auto">
          <a:xfrm flipV="1">
            <a:off x="50" y="1051586"/>
            <a:ext cx="9143950" cy="34900"/>
          </a:xfrm>
          <a:prstGeom prst="line">
            <a:avLst/>
          </a:prstGeom>
          <a:noFill/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830" y="334965"/>
            <a:ext cx="8077200" cy="579438"/>
          </a:xfrm>
        </p:spPr>
        <p:txBody>
          <a:bodyPr/>
          <a:lstStyle>
            <a:lvl1pPr algn="ctr">
              <a:defRPr b="1">
                <a:solidFill>
                  <a:srgbClr val="F2692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064" y="1234463"/>
            <a:ext cx="8102600" cy="5120299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en-US" smtClean="0"/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</a:lstStyle>
          <a:p>
            <a:pPr lvl="0">
              <a:buClr>
                <a:srgbClr val="336699"/>
              </a:buClr>
            </a:pPr>
            <a:r>
              <a:rPr lang="en-US" dirty="0" smtClean="0"/>
              <a:t>Click to edit Master text styles</a:t>
            </a:r>
          </a:p>
          <a:p>
            <a:pPr lvl="1">
              <a:buClrTx/>
            </a:pPr>
            <a:r>
              <a:rPr lang="en-US" dirty="0" smtClean="0"/>
              <a:t>Second level</a:t>
            </a:r>
          </a:p>
          <a:p>
            <a:pPr lvl="2">
              <a:buClrTx/>
            </a:pPr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8" name="Snip Single Corner Rectangle 7"/>
          <p:cNvSpPr/>
          <p:nvPr userDrawn="1"/>
        </p:nvSpPr>
        <p:spPr bwMode="auto">
          <a:xfrm flipV="1">
            <a:off x="50" y="-3215"/>
            <a:ext cx="311315" cy="6861214"/>
          </a:xfrm>
          <a:prstGeom prst="snip1Rect">
            <a:avLst>
              <a:gd name="adj" fmla="val 50000"/>
            </a:avLst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ffectLst/>
          <a:ex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Slide Number Placeholder 2"/>
          <p:cNvSpPr txBox="1">
            <a:spLocks noGrp="1"/>
          </p:cNvSpPr>
          <p:nvPr userDrawn="1"/>
        </p:nvSpPr>
        <p:spPr bwMode="auto">
          <a:xfrm>
            <a:off x="6797675" y="6430962"/>
            <a:ext cx="2193925" cy="35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20000"/>
              </a:spcBef>
              <a:buClr>
                <a:srgbClr val="FF9933"/>
              </a:buClr>
              <a:buFont typeface="Wingdings" charset="2"/>
              <a:buChar char="Ø"/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spcBef>
                <a:spcPct val="20000"/>
              </a:spcBef>
              <a:buClr>
                <a:srgbClr val="FF9933"/>
              </a:buClr>
              <a:buFont typeface="Wingdings" charset="2"/>
              <a:buChar char="Ø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FF9933"/>
              </a:buClr>
              <a:buFont typeface="Wingdings" charset="2"/>
              <a:buChar char="Ø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en-US" altLang="zh-CN" sz="1000" dirty="0" smtClean="0">
                <a:latin typeface="Times New Roman" charset="0"/>
                <a:ea typeface="宋体" charset="-122"/>
              </a:rPr>
              <a:t>1-</a:t>
            </a:r>
            <a:fld id="{714AE196-8B18-42C4-88AC-7812F8ABCAB9}" type="slidenum">
              <a:rPr lang="en-US" altLang="zh-CN" sz="1000" smtClean="0">
                <a:latin typeface="Times New Roman" charset="0"/>
                <a:ea typeface="宋体" charset="-122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t>‹#›</a:t>
            </a:fld>
            <a:endParaRPr lang="en-US" altLang="zh-CN" sz="1000" dirty="0" smtClean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11965437"/>
      </p:ext>
    </p:extLst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610291"/>
      </p:ext>
    </p:extLst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 bwMode="auto">
          <a:xfrm flipV="1">
            <a:off x="50" y="1051586"/>
            <a:ext cx="9143950" cy="34900"/>
          </a:xfrm>
          <a:prstGeom prst="line">
            <a:avLst/>
          </a:prstGeom>
          <a:noFill/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830" y="334965"/>
            <a:ext cx="8077200" cy="579438"/>
          </a:xfrm>
        </p:spPr>
        <p:txBody>
          <a:bodyPr/>
          <a:lstStyle>
            <a:lvl1pPr algn="ctr">
              <a:defRPr b="1">
                <a:solidFill>
                  <a:srgbClr val="F2692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Snip Single Corner Rectangle 7"/>
          <p:cNvSpPr/>
          <p:nvPr userDrawn="1"/>
        </p:nvSpPr>
        <p:spPr bwMode="auto">
          <a:xfrm flipV="1">
            <a:off x="50" y="-3215"/>
            <a:ext cx="311315" cy="6861214"/>
          </a:xfrm>
          <a:prstGeom prst="snip1Rect">
            <a:avLst>
              <a:gd name="adj" fmla="val 50000"/>
            </a:avLst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ffectLst/>
          <a:ex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Slide Number Placeholder 2"/>
          <p:cNvSpPr txBox="1">
            <a:spLocks noGrp="1"/>
          </p:cNvSpPr>
          <p:nvPr userDrawn="1"/>
        </p:nvSpPr>
        <p:spPr bwMode="auto">
          <a:xfrm>
            <a:off x="6797675" y="6430962"/>
            <a:ext cx="2193925" cy="35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20000"/>
              </a:spcBef>
              <a:buClr>
                <a:srgbClr val="FF9933"/>
              </a:buClr>
              <a:buFont typeface="Wingdings" charset="2"/>
              <a:buChar char="Ø"/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spcBef>
                <a:spcPct val="20000"/>
              </a:spcBef>
              <a:buClr>
                <a:srgbClr val="FF9933"/>
              </a:buClr>
              <a:buFont typeface="Wingdings" charset="2"/>
              <a:buChar char="Ø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FF9933"/>
              </a:buClr>
              <a:buFont typeface="Wingdings" charset="2"/>
              <a:buChar char="Ø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en-US" altLang="zh-CN" sz="1000" dirty="0" smtClean="0">
                <a:latin typeface="Times New Roman" charset="0"/>
                <a:ea typeface="宋体" charset="-122"/>
              </a:rPr>
              <a:t>1-</a:t>
            </a:r>
            <a:fld id="{714AE196-8B18-42C4-88AC-7812F8ABCAB9}" type="slidenum">
              <a:rPr lang="en-US" altLang="zh-CN" sz="1000" smtClean="0">
                <a:latin typeface="Times New Roman" charset="0"/>
                <a:ea typeface="宋体" charset="-122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t>‹#›</a:t>
            </a:fld>
            <a:endParaRPr lang="en-US" altLang="zh-CN" sz="1000" dirty="0" smtClean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7818133"/>
      </p:ext>
    </p:extLst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 bwMode="auto">
          <a:xfrm flipV="1">
            <a:off x="50" y="1051586"/>
            <a:ext cx="9143950" cy="34900"/>
          </a:xfrm>
          <a:prstGeom prst="line">
            <a:avLst/>
          </a:prstGeom>
          <a:noFill/>
          <a:ln w="38100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218" y="334965"/>
            <a:ext cx="8077200" cy="579438"/>
          </a:xfrm>
        </p:spPr>
        <p:txBody>
          <a:bodyPr/>
          <a:lstStyle>
            <a:lvl1pPr algn="ctr">
              <a:defRPr b="1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350" y="1234464"/>
            <a:ext cx="8102600" cy="493742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buClr>
                <a:schemeClr val="accent6">
                  <a:lumMod val="75000"/>
                </a:schemeClr>
              </a:buClr>
              <a:defRPr lang="en-US" smtClean="0">
                <a:solidFill>
                  <a:schemeClr val="accent6">
                    <a:lumMod val="75000"/>
                  </a:schemeClr>
                </a:solidFill>
              </a:defRPr>
            </a:lvl1pPr>
            <a:lvl2pPr>
              <a:defRPr lang="en-US" smtClean="0">
                <a:solidFill>
                  <a:schemeClr val="accent6">
                    <a:lumMod val="75000"/>
                  </a:schemeClr>
                </a:solidFill>
              </a:defRPr>
            </a:lvl2pPr>
            <a:lvl3pPr>
              <a:defRPr lang="en-US" smtClean="0"/>
            </a:lvl3pPr>
            <a:lvl4pPr>
              <a:defRPr lang="en-US" smtClean="0"/>
            </a:lvl4pPr>
          </a:lstStyle>
          <a:p>
            <a:pPr lvl="0">
              <a:buClr>
                <a:srgbClr val="336699"/>
              </a:buClr>
            </a:pPr>
            <a:r>
              <a:rPr lang="en-US" dirty="0" smtClean="0"/>
              <a:t>Click to edit Master text styles</a:t>
            </a:r>
          </a:p>
          <a:p>
            <a:pPr lvl="1">
              <a:buClrTx/>
            </a:pPr>
            <a:r>
              <a:rPr lang="en-US" dirty="0" smtClean="0"/>
              <a:t>Second level</a:t>
            </a:r>
          </a:p>
          <a:p>
            <a:pPr lvl="2">
              <a:buClrTx/>
            </a:pPr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5400000" flipV="1">
            <a:off x="-3255592" y="3255645"/>
            <a:ext cx="6857998" cy="346713"/>
          </a:xfrm>
          <a:prstGeom prst="rect">
            <a:avLst/>
          </a:prstGeom>
        </p:spPr>
      </p:pic>
      <p:sp>
        <p:nvSpPr>
          <p:cNvPr id="8" name="Slide Number Placeholder 2"/>
          <p:cNvSpPr txBox="1">
            <a:spLocks noGrp="1"/>
          </p:cNvSpPr>
          <p:nvPr userDrawn="1"/>
        </p:nvSpPr>
        <p:spPr bwMode="auto">
          <a:xfrm>
            <a:off x="6797675" y="6430962"/>
            <a:ext cx="2193925" cy="35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20000"/>
              </a:spcBef>
              <a:buClr>
                <a:srgbClr val="FF9933"/>
              </a:buClr>
              <a:buFont typeface="Wingdings" charset="2"/>
              <a:buChar char="Ø"/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spcBef>
                <a:spcPct val="20000"/>
              </a:spcBef>
              <a:buClr>
                <a:srgbClr val="FF9933"/>
              </a:buClr>
              <a:buFont typeface="Wingdings" charset="2"/>
              <a:buChar char="Ø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FF9933"/>
              </a:buClr>
              <a:buFont typeface="Wingdings" charset="2"/>
              <a:buChar char="Ø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en-US" altLang="zh-CN" sz="1000" dirty="0" smtClean="0">
                <a:latin typeface="Times New Roman" charset="0"/>
                <a:ea typeface="宋体" charset="-122"/>
              </a:rPr>
              <a:t>1-</a:t>
            </a:r>
            <a:fld id="{714AE196-8B18-42C4-88AC-7812F8ABCAB9}" type="slidenum">
              <a:rPr lang="en-US" altLang="zh-CN" sz="1000" smtClean="0">
                <a:latin typeface="Times New Roman" charset="0"/>
                <a:ea typeface="宋体" charset="-122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t>‹#›</a:t>
            </a:fld>
            <a:endParaRPr lang="en-US" altLang="zh-CN" sz="1000" dirty="0" smtClean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7636067"/>
      </p:ext>
    </p:extLst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line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 userDrawn="1"/>
        </p:nvCxnSpPr>
        <p:spPr bwMode="auto">
          <a:xfrm>
            <a:off x="50" y="1417342"/>
            <a:ext cx="9143950" cy="0"/>
          </a:xfrm>
          <a:prstGeom prst="line">
            <a:avLst/>
          </a:prstGeom>
          <a:noFill/>
          <a:ln w="38100" cap="flat" cmpd="sng" algn="ctr">
            <a:solidFill>
              <a:srgbClr val="336699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875" y="228635"/>
            <a:ext cx="8077200" cy="584775"/>
          </a:xfrm>
        </p:spPr>
        <p:txBody>
          <a:bodyPr/>
          <a:lstStyle>
            <a:lvl1pPr>
              <a:defRPr b="1">
                <a:solidFill>
                  <a:srgbClr val="F2692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350" y="1600220"/>
            <a:ext cx="8102600" cy="4754828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en-US" dirty="0" smtClean="0">
                <a:effectLst/>
              </a:defRPr>
            </a:lvl1pPr>
            <a:lvl2pPr>
              <a:buClrTx/>
              <a:defRPr lang="en-US" dirty="0" smtClean="0">
                <a:effectLst/>
              </a:defRPr>
            </a:lvl2pPr>
            <a:lvl3pPr>
              <a:defRPr lang="en-US" dirty="0" smtClean="0">
                <a:effectLst/>
              </a:defRPr>
            </a:lvl3pPr>
            <a:lvl4pPr>
              <a:defRPr lang="en-US" dirty="0" smtClean="0">
                <a:effectLst/>
              </a:defRPr>
            </a:lvl4pPr>
          </a:lstStyle>
          <a:p>
            <a:pPr lvl="0">
              <a:buClr>
                <a:srgbClr val="336699"/>
              </a:buClr>
            </a:pPr>
            <a:r>
              <a:rPr lang="en-US" dirty="0" smtClean="0"/>
              <a:t>Click to edit Master text styles</a:t>
            </a:r>
          </a:p>
          <a:p>
            <a:pPr lvl="1">
              <a:buClrTx/>
            </a:pPr>
            <a:r>
              <a:rPr lang="en-US" dirty="0" smtClean="0"/>
              <a:t>Second level</a:t>
            </a:r>
          </a:p>
          <a:p>
            <a:pPr lvl="2">
              <a:buClrTx/>
            </a:pPr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7" name="Snip Single Corner Rectangle 6"/>
          <p:cNvSpPr/>
          <p:nvPr userDrawn="1"/>
        </p:nvSpPr>
        <p:spPr bwMode="auto">
          <a:xfrm flipV="1">
            <a:off x="50" y="-3215"/>
            <a:ext cx="311315" cy="6861214"/>
          </a:xfrm>
          <a:prstGeom prst="snip1Rect">
            <a:avLst>
              <a:gd name="adj" fmla="val 50000"/>
            </a:avLst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ffectLst/>
          <a:ex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Slide Number Placeholder 2"/>
          <p:cNvSpPr txBox="1">
            <a:spLocks noGrp="1"/>
          </p:cNvSpPr>
          <p:nvPr userDrawn="1"/>
        </p:nvSpPr>
        <p:spPr bwMode="auto">
          <a:xfrm>
            <a:off x="6797675" y="6430962"/>
            <a:ext cx="2193925" cy="35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20000"/>
              </a:spcBef>
              <a:buClr>
                <a:srgbClr val="FF9933"/>
              </a:buClr>
              <a:buFont typeface="Wingdings" charset="2"/>
              <a:buChar char="Ø"/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spcBef>
                <a:spcPct val="20000"/>
              </a:spcBef>
              <a:buClr>
                <a:srgbClr val="FF9933"/>
              </a:buClr>
              <a:buFont typeface="Wingdings" charset="2"/>
              <a:buChar char="Ø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FF9933"/>
              </a:buClr>
              <a:buFont typeface="Wingdings" charset="2"/>
              <a:buChar char="Ø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en-US" altLang="zh-CN" sz="1000" dirty="0" smtClean="0">
                <a:latin typeface="Times New Roman" charset="0"/>
                <a:ea typeface="宋体" charset="-122"/>
              </a:rPr>
              <a:t>1-</a:t>
            </a:r>
            <a:fld id="{714AE196-8B18-42C4-88AC-7812F8ABCAB9}" type="slidenum">
              <a:rPr lang="en-US" altLang="zh-CN" sz="1000" smtClean="0">
                <a:latin typeface="Times New Roman" charset="0"/>
                <a:ea typeface="宋体" charset="-122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t>‹#›</a:t>
            </a:fld>
            <a:endParaRPr lang="en-US" altLang="zh-CN" sz="1000" dirty="0" smtClean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65081509"/>
      </p:ext>
    </p:extLst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line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 userDrawn="1"/>
        </p:nvCxnSpPr>
        <p:spPr bwMode="auto">
          <a:xfrm>
            <a:off x="50" y="1691659"/>
            <a:ext cx="9143950" cy="0"/>
          </a:xfrm>
          <a:prstGeom prst="line">
            <a:avLst/>
          </a:prstGeom>
          <a:noFill/>
          <a:ln w="38100" cap="flat" cmpd="sng" algn="ctr">
            <a:solidFill>
              <a:srgbClr val="336699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7943" y="52791"/>
            <a:ext cx="8077200" cy="584775"/>
          </a:xfrm>
        </p:spPr>
        <p:txBody>
          <a:bodyPr/>
          <a:lstStyle>
            <a:lvl1pPr>
              <a:defRPr b="1">
                <a:solidFill>
                  <a:srgbClr val="F2692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Snip Single Corner Rectangle 6"/>
          <p:cNvSpPr/>
          <p:nvPr userDrawn="1"/>
        </p:nvSpPr>
        <p:spPr bwMode="auto">
          <a:xfrm flipV="1">
            <a:off x="50" y="-3215"/>
            <a:ext cx="311315" cy="6861214"/>
          </a:xfrm>
          <a:prstGeom prst="snip1Rect">
            <a:avLst>
              <a:gd name="adj" fmla="val 50000"/>
            </a:avLst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ffectLst/>
          <a:ex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Slide Number Placeholder 2"/>
          <p:cNvSpPr txBox="1">
            <a:spLocks noGrp="1"/>
          </p:cNvSpPr>
          <p:nvPr userDrawn="1"/>
        </p:nvSpPr>
        <p:spPr bwMode="auto">
          <a:xfrm>
            <a:off x="6797675" y="6430962"/>
            <a:ext cx="2193925" cy="35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20000"/>
              </a:spcBef>
              <a:buClr>
                <a:srgbClr val="FF9933"/>
              </a:buClr>
              <a:buFont typeface="Wingdings" charset="2"/>
              <a:buChar char="Ø"/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spcBef>
                <a:spcPct val="20000"/>
              </a:spcBef>
              <a:buClr>
                <a:srgbClr val="FF9933"/>
              </a:buClr>
              <a:buFont typeface="Wingdings" charset="2"/>
              <a:buChar char="Ø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FF9933"/>
              </a:buClr>
              <a:buFont typeface="Wingdings" charset="2"/>
              <a:buChar char="Ø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en-US" altLang="zh-CN" sz="1000" dirty="0" smtClean="0">
                <a:latin typeface="Times New Roman" charset="0"/>
                <a:ea typeface="宋体" charset="-122"/>
              </a:rPr>
              <a:t>1-</a:t>
            </a:r>
            <a:fld id="{714AE196-8B18-42C4-88AC-7812F8ABCAB9}" type="slidenum">
              <a:rPr lang="en-US" altLang="zh-CN" sz="1000" smtClean="0">
                <a:latin typeface="Times New Roman" charset="0"/>
                <a:ea typeface="宋体" charset="-122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t>‹#›</a:t>
            </a:fld>
            <a:endParaRPr lang="en-US" altLang="zh-CN" sz="1000" dirty="0" smtClean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32525638"/>
      </p:ext>
    </p:extLst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line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372840" y="685830"/>
            <a:ext cx="8412118" cy="584775"/>
          </a:xfrm>
          <a:prstGeom prst="rect">
            <a:avLst/>
          </a:prstGeom>
          <a:solidFill>
            <a:srgbClr val="C2D7DB"/>
          </a:solidFill>
          <a:effectLst>
            <a:outerShdw blurRad="76200" dist="508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rtlCol="0">
            <a:spAutoFit/>
          </a:bodyPr>
          <a:lstStyle/>
          <a:p>
            <a:pPr algn="l"/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CORE CONCEPT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372840" y="1417342"/>
            <a:ext cx="8412118" cy="1982081"/>
          </a:xfrm>
          <a:solidFill>
            <a:srgbClr val="C2D7DB"/>
          </a:solidFill>
          <a:ln>
            <a:noFill/>
          </a:ln>
          <a:effectLst>
            <a:outerShdw blurRad="76200" dist="508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vert="horz" wrap="square" lIns="274320" tIns="182880" rIns="274320" bIns="182880" numCol="1" anchor="t" anchorCtr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en-US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341312" indent="0">
              <a:buClrTx/>
              <a:buFont typeface="Arial" panose="020B0604020202020204" pitchFamily="34" charset="0"/>
              <a:buNone/>
              <a:def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2pPr>
            <a:lvl3pPr marL="739775" indent="0">
              <a:buNone/>
              <a:def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3pPr>
            <a:lvl4pPr marL="1089025" indent="0">
              <a:buNone/>
              <a:def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4pPr>
          </a:lstStyle>
          <a:p>
            <a:pPr lvl="0">
              <a:buClr>
                <a:srgbClr val="336699"/>
              </a:buClr>
            </a:pPr>
            <a:r>
              <a:rPr lang="en-US" dirty="0" smtClean="0"/>
              <a:t>Click to edit Master text styles</a:t>
            </a:r>
          </a:p>
          <a:p>
            <a:pPr lvl="1">
              <a:buClrTx/>
            </a:pPr>
            <a:r>
              <a:rPr lang="en-US" dirty="0" smtClean="0"/>
              <a:t>Second level</a:t>
            </a:r>
          </a:p>
          <a:p>
            <a:pPr lvl="2">
              <a:buClrTx/>
            </a:pPr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8" name="Slide Number Placeholder 2"/>
          <p:cNvSpPr txBox="1">
            <a:spLocks noGrp="1"/>
          </p:cNvSpPr>
          <p:nvPr userDrawn="1"/>
        </p:nvSpPr>
        <p:spPr bwMode="auto">
          <a:xfrm>
            <a:off x="6797675" y="6430962"/>
            <a:ext cx="2193925" cy="35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20000"/>
              </a:spcBef>
              <a:buClr>
                <a:srgbClr val="FF9933"/>
              </a:buClr>
              <a:buFont typeface="Wingdings" charset="2"/>
              <a:buChar char="Ø"/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spcBef>
                <a:spcPct val="20000"/>
              </a:spcBef>
              <a:buClr>
                <a:srgbClr val="FF9933"/>
              </a:buClr>
              <a:buFont typeface="Wingdings" charset="2"/>
              <a:buChar char="Ø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FF9933"/>
              </a:buClr>
              <a:buFont typeface="Wingdings" charset="2"/>
              <a:buChar char="Ø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en-US" altLang="zh-CN" sz="1000" dirty="0" smtClean="0">
                <a:latin typeface="Times New Roman" charset="0"/>
                <a:ea typeface="宋体" charset="-122"/>
              </a:rPr>
              <a:t>1-</a:t>
            </a:r>
            <a:fld id="{714AE196-8B18-42C4-88AC-7812F8ABCAB9}" type="slidenum">
              <a:rPr lang="en-US" altLang="zh-CN" sz="1000" smtClean="0">
                <a:latin typeface="Times New Roman" charset="0"/>
                <a:ea typeface="宋体" charset="-122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t>‹#›</a:t>
            </a:fld>
            <a:endParaRPr lang="en-US" altLang="zh-CN" sz="1000" dirty="0" smtClean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66200792"/>
      </p:ext>
    </p:extLst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line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 bwMode="auto">
          <a:xfrm>
            <a:off x="50" y="685830"/>
            <a:ext cx="9143950" cy="0"/>
          </a:xfrm>
          <a:prstGeom prst="line">
            <a:avLst/>
          </a:prstGeom>
          <a:noFill/>
          <a:ln w="38100" cap="flat" cmpd="sng" algn="ctr">
            <a:solidFill>
              <a:srgbClr val="CE7439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30" y="82601"/>
            <a:ext cx="7315170" cy="400110"/>
          </a:xfrm>
        </p:spPr>
        <p:txBody>
          <a:bodyPr/>
          <a:lstStyle>
            <a:lvl1pPr algn="l"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5400000" flipH="1">
            <a:off x="-3328096" y="3328148"/>
            <a:ext cx="6858002" cy="201706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 bwMode="auto">
          <a:xfrm>
            <a:off x="201759" y="0"/>
            <a:ext cx="1627072" cy="685830"/>
          </a:xfrm>
          <a:prstGeom prst="rect">
            <a:avLst/>
          </a:prstGeom>
          <a:solidFill>
            <a:srgbClr val="CE7439"/>
          </a:solidFill>
          <a:ln>
            <a:noFill/>
          </a:ln>
          <a:effectLst/>
          <a:ex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514395" y="890003"/>
            <a:ext cx="8102600" cy="5556484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buClr>
                <a:schemeClr val="tx1"/>
              </a:buClr>
              <a:defRPr lang="en-US" sz="2400" b="0" smtClean="0">
                <a:solidFill>
                  <a:schemeClr val="tx1"/>
                </a:solidFill>
              </a:defRPr>
            </a:lvl1pPr>
            <a:lvl2pPr>
              <a:defRPr lang="en-US" sz="2000" b="0" smtClean="0">
                <a:solidFill>
                  <a:schemeClr val="tx1"/>
                </a:solidFill>
              </a:defRPr>
            </a:lvl2pPr>
            <a:lvl3pPr>
              <a:defRPr lang="en-US" sz="1800" b="0" smtClean="0">
                <a:solidFill>
                  <a:schemeClr val="tx1"/>
                </a:solidFill>
              </a:defRPr>
            </a:lvl3pPr>
            <a:lvl4pPr>
              <a:defRPr lang="en-US" sz="1800" b="0" smtClean="0">
                <a:solidFill>
                  <a:schemeClr val="tx1"/>
                </a:solidFill>
              </a:defRPr>
            </a:lvl4pPr>
          </a:lstStyle>
          <a:p>
            <a:pPr lvl="0">
              <a:buClr>
                <a:srgbClr val="336699"/>
              </a:buClr>
            </a:pPr>
            <a:r>
              <a:rPr lang="en-US" dirty="0" smtClean="0"/>
              <a:t>Click to edit Master text styles</a:t>
            </a:r>
          </a:p>
          <a:p>
            <a:pPr lvl="1">
              <a:buClrTx/>
            </a:pPr>
            <a:r>
              <a:rPr lang="en-US" dirty="0" smtClean="0"/>
              <a:t>Second level</a:t>
            </a:r>
          </a:p>
          <a:p>
            <a:pPr lvl="2">
              <a:buClrTx/>
            </a:pPr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10" name="Slide Number Placeholder 2"/>
          <p:cNvSpPr txBox="1">
            <a:spLocks noGrp="1"/>
          </p:cNvSpPr>
          <p:nvPr userDrawn="1"/>
        </p:nvSpPr>
        <p:spPr bwMode="auto">
          <a:xfrm>
            <a:off x="6797675" y="6430962"/>
            <a:ext cx="2193925" cy="35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20000"/>
              </a:spcBef>
              <a:buClr>
                <a:srgbClr val="FF9933"/>
              </a:buClr>
              <a:buFont typeface="Wingdings" charset="2"/>
              <a:buChar char="Ø"/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spcBef>
                <a:spcPct val="20000"/>
              </a:spcBef>
              <a:buClr>
                <a:srgbClr val="FF9933"/>
              </a:buClr>
              <a:buFont typeface="Wingdings" charset="2"/>
              <a:buChar char="Ø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FF9933"/>
              </a:buClr>
              <a:buFont typeface="Wingdings" charset="2"/>
              <a:buChar char="Ø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en-US" altLang="zh-CN" sz="1000" dirty="0" smtClean="0">
                <a:latin typeface="Times New Roman" charset="0"/>
                <a:ea typeface="宋体" charset="-122"/>
              </a:rPr>
              <a:t>1-</a:t>
            </a:r>
            <a:fld id="{714AE196-8B18-42C4-88AC-7812F8ABCAB9}" type="slidenum">
              <a:rPr lang="en-US" altLang="zh-CN" sz="1000" smtClean="0">
                <a:latin typeface="Times New Roman" charset="0"/>
                <a:ea typeface="宋体" charset="-122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t>‹#›</a:t>
            </a:fld>
            <a:endParaRPr lang="en-US" altLang="zh-CN" sz="1000" dirty="0" smtClean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16302037"/>
      </p:ext>
    </p:extLst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2_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2"/>
          <p:cNvSpPr txBox="1">
            <a:spLocks noGrp="1"/>
          </p:cNvSpPr>
          <p:nvPr userDrawn="1"/>
        </p:nvSpPr>
        <p:spPr bwMode="auto">
          <a:xfrm>
            <a:off x="6797675" y="6430962"/>
            <a:ext cx="2193925" cy="35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20000"/>
              </a:spcBef>
              <a:buClr>
                <a:srgbClr val="FF9933"/>
              </a:buClr>
              <a:buFont typeface="Wingdings" charset="2"/>
              <a:buChar char="Ø"/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spcBef>
                <a:spcPct val="20000"/>
              </a:spcBef>
              <a:buClr>
                <a:srgbClr val="FF9933"/>
              </a:buClr>
              <a:buFont typeface="Wingdings" charset="2"/>
              <a:buChar char="Ø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FF9933"/>
              </a:buClr>
              <a:buFont typeface="Wingdings" charset="2"/>
              <a:buChar char="Ø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en-US" altLang="zh-CN" sz="1000" dirty="0" smtClean="0">
                <a:latin typeface="Times New Roman" charset="0"/>
                <a:ea typeface="宋体" charset="-122"/>
              </a:rPr>
              <a:t>1-</a:t>
            </a:r>
            <a:fld id="{714AE196-8B18-42C4-88AC-7812F8ABCAB9}" type="slidenum">
              <a:rPr lang="en-US" altLang="zh-CN" sz="1000" smtClean="0">
                <a:latin typeface="Times New Roman" charset="0"/>
                <a:ea typeface="宋体" charset="-122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t>‹#›</a:t>
            </a:fld>
            <a:endParaRPr lang="en-US" altLang="zh-CN" sz="1000" dirty="0" smtClean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95529222"/>
      </p:ext>
    </p:extLst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2"/>
          <p:cNvSpPr txBox="1">
            <a:spLocks noGrp="1"/>
          </p:cNvSpPr>
          <p:nvPr userDrawn="1"/>
        </p:nvSpPr>
        <p:spPr bwMode="auto">
          <a:xfrm>
            <a:off x="6797675" y="6430962"/>
            <a:ext cx="2193925" cy="35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20000"/>
              </a:spcBef>
              <a:buClr>
                <a:srgbClr val="FF9933"/>
              </a:buClr>
              <a:buFont typeface="Wingdings" charset="2"/>
              <a:buChar char="Ø"/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spcBef>
                <a:spcPct val="20000"/>
              </a:spcBef>
              <a:buClr>
                <a:srgbClr val="FF9933"/>
              </a:buClr>
              <a:buFont typeface="Wingdings" charset="2"/>
              <a:buChar char="Ø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FF9933"/>
              </a:buClr>
              <a:buFont typeface="Wingdings" charset="2"/>
              <a:buChar char="Ø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en-US" altLang="zh-CN" sz="1000" dirty="0" smtClean="0">
                <a:latin typeface="Times New Roman" charset="0"/>
                <a:ea typeface="宋体" charset="-122"/>
              </a:rPr>
              <a:t>1-</a:t>
            </a:r>
            <a:fld id="{714AE196-8B18-42C4-88AC-7812F8ABCAB9}" type="slidenum">
              <a:rPr lang="en-US" altLang="zh-CN" sz="1000" smtClean="0">
                <a:latin typeface="Times New Roman" charset="0"/>
                <a:ea typeface="宋体" charset="-122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t>‹#›</a:t>
            </a:fld>
            <a:endParaRPr lang="en-US" altLang="zh-CN" sz="1000" dirty="0" smtClean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65349332"/>
      </p:ext>
    </p:extLst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blackWhite">
          <a:xfrm>
            <a:off x="523875" y="390525"/>
            <a:ext cx="8077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6600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EAEAEA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050925"/>
            <a:ext cx="8102600" cy="5303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buClr>
                <a:srgbClr val="336699"/>
              </a:buClr>
            </a:pPr>
            <a:r>
              <a:rPr lang="en-US" dirty="0" smtClean="0"/>
              <a:t>Click to edit Master text styles</a:t>
            </a:r>
          </a:p>
          <a:p>
            <a:pPr lvl="1">
              <a:buClrTx/>
            </a:pPr>
            <a:r>
              <a:rPr lang="en-US" dirty="0" smtClean="0"/>
              <a:t>Second level</a:t>
            </a:r>
          </a:p>
          <a:p>
            <a:pPr lvl="2">
              <a:buClrTx/>
            </a:pPr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16" r:id="rId1"/>
    <p:sldLayoutId id="2147484053" r:id="rId2"/>
    <p:sldLayoutId id="2147484039" r:id="rId3"/>
    <p:sldLayoutId id="2147484018" r:id="rId4"/>
    <p:sldLayoutId id="2147484055" r:id="rId5"/>
    <p:sldLayoutId id="2147484049" r:id="rId6"/>
    <p:sldLayoutId id="2147484041" r:id="rId7"/>
    <p:sldLayoutId id="2147484052" r:id="rId8"/>
    <p:sldLayoutId id="2147484029" r:id="rId9"/>
    <p:sldLayoutId id="2147484056" r:id="rId10"/>
  </p:sldLayoutIdLst>
  <p:transition spd="slow">
    <p:cut thruBlk="1"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lang="en-US" sz="3200" b="1" dirty="0">
          <a:solidFill>
            <a:srgbClr val="990033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990033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990033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990033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990033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3366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3366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3366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3366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9pPr>
    </p:titleStyle>
    <p:bodyStyle>
      <a:lvl1pPr marL="222250" indent="-222250" algn="l" rtl="0" eaLnBrk="1" fontAlgn="base" hangingPunct="1">
        <a:spcBef>
          <a:spcPct val="20000"/>
        </a:spcBef>
        <a:spcAft>
          <a:spcPct val="0"/>
        </a:spcAft>
        <a:buClr>
          <a:srgbClr val="003366"/>
        </a:buClr>
        <a:buChar char="•"/>
        <a:defRPr lang="en-US" sz="2800" b="1" dirty="0" smtClean="0">
          <a:solidFill>
            <a:srgbClr val="336699"/>
          </a:solidFill>
          <a:effectLst/>
          <a:latin typeface="+mn-lt"/>
          <a:ea typeface="+mn-ea"/>
          <a:cs typeface="+mn-cs"/>
        </a:defRPr>
      </a:lvl1pPr>
      <a:lvl2pPr marL="625475" indent="-284163" algn="l" rtl="0" eaLnBrk="1" fontAlgn="base" hangingPunct="1">
        <a:spcBef>
          <a:spcPct val="20000"/>
        </a:spcBef>
        <a:spcAft>
          <a:spcPct val="0"/>
        </a:spcAft>
        <a:buClr>
          <a:srgbClr val="336699"/>
        </a:buClr>
        <a:buSzPct val="90000"/>
        <a:buFont typeface="Wingdings" pitchFamily="2" charset="2"/>
        <a:buChar char="Ø"/>
        <a:defRPr lang="en-US" sz="2400" dirty="0" smtClean="0">
          <a:solidFill>
            <a:schemeClr val="tx1"/>
          </a:solidFill>
          <a:effectLst/>
          <a:latin typeface="+mn-lt"/>
        </a:defRPr>
      </a:lvl2pPr>
      <a:lvl3pPr marL="974725" indent="-234950" algn="l" rtl="0" eaLnBrk="1" fontAlgn="base" hangingPunct="1">
        <a:spcBef>
          <a:spcPct val="20000"/>
        </a:spcBef>
        <a:spcAft>
          <a:spcPct val="0"/>
        </a:spcAft>
        <a:buClr>
          <a:srgbClr val="0099CC"/>
        </a:buClr>
        <a:buSzPct val="75000"/>
        <a:buFont typeface="Wingdings" pitchFamily="2" charset="2"/>
        <a:buChar char="v"/>
        <a:defRPr lang="en-US" sz="2000" dirty="0" smtClean="0">
          <a:solidFill>
            <a:srgbClr val="663300"/>
          </a:solidFill>
          <a:effectLst/>
          <a:latin typeface="+mn-lt"/>
        </a:defRPr>
      </a:lvl3pPr>
      <a:lvl4pPr marL="1311275" indent="-22225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Char char="–"/>
        <a:defRPr lang="en-US" sz="2000" dirty="0" smtClean="0">
          <a:solidFill>
            <a:schemeClr val="tx1"/>
          </a:solidFill>
          <a:effectLst/>
          <a:latin typeface="+mn-lt"/>
        </a:defRPr>
      </a:lvl4pPr>
      <a:lvl5pPr marL="1657350" indent="-173038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Char char="•"/>
        <a:defRPr lang="en-US" sz="1600">
          <a:solidFill>
            <a:srgbClr val="993300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114550" indent="-173038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Char char="•"/>
        <a:defRPr sz="1600">
          <a:solidFill>
            <a:srgbClr val="993300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571750" indent="-173038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Char char="•"/>
        <a:defRPr sz="1600">
          <a:solidFill>
            <a:srgbClr val="993300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028950" indent="-173038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Char char="•"/>
        <a:defRPr sz="1600">
          <a:solidFill>
            <a:srgbClr val="993300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486150" indent="-173038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Char char="•"/>
        <a:defRPr sz="1600">
          <a:solidFill>
            <a:srgbClr val="993300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9569799"/>
      </p:ext>
    </p:extLst>
  </p:cSld>
  <p:clrMapOvr>
    <a:masterClrMapping/>
  </p:clrMapOvr>
  <p:transition spd="slow">
    <p:cut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523875" y="228635"/>
            <a:ext cx="8077200" cy="1077218"/>
          </a:xfrm>
        </p:spPr>
        <p:txBody>
          <a:bodyPr/>
          <a:lstStyle/>
          <a:p>
            <a:r>
              <a:rPr lang="en-US" dirty="0"/>
              <a:t>Strategic approaches to gaining a sustainable competitive </a:t>
            </a:r>
            <a:r>
              <a:rPr lang="en-US" dirty="0" smtClean="0"/>
              <a:t>advantage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350" y="1600220"/>
            <a:ext cx="8086725" cy="4754828"/>
          </a:xfrm>
        </p:spPr>
        <p:txBody>
          <a:bodyPr/>
          <a:lstStyle/>
          <a:p>
            <a:pPr marL="228600" indent="-228600">
              <a:spcBef>
                <a:spcPts val="1200"/>
              </a:spcBef>
              <a:buSzPct val="100000"/>
              <a:buFont typeface="+mj-lt"/>
              <a:buAutoNum type="arabicPeriod"/>
            </a:pPr>
            <a:r>
              <a:rPr lang="en-US" sz="1800" dirty="0" smtClean="0"/>
              <a:t>A </a:t>
            </a:r>
            <a:r>
              <a:rPr lang="en-US" sz="1800" dirty="0"/>
              <a:t>low-cost provider strategy</a:t>
            </a:r>
            <a:r>
              <a:rPr lang="en-US" sz="1800" b="0" dirty="0"/>
              <a:t>—achieving a cost-based advantage </a:t>
            </a:r>
            <a:r>
              <a:rPr lang="en-US" sz="1800" b="0" dirty="0" smtClean="0"/>
              <a:t>over rivals</a:t>
            </a:r>
            <a:r>
              <a:rPr lang="en-US" sz="1800" b="0" dirty="0"/>
              <a:t>.</a:t>
            </a:r>
          </a:p>
          <a:p>
            <a:pPr marL="228600" indent="-228600">
              <a:spcBef>
                <a:spcPts val="1200"/>
              </a:spcBef>
              <a:buSzPct val="100000"/>
              <a:buFont typeface="+mj-lt"/>
              <a:buAutoNum type="arabicPeriod"/>
            </a:pPr>
            <a:r>
              <a:rPr lang="en-US" sz="1800" dirty="0"/>
              <a:t>A broad differentiation strategy</a:t>
            </a:r>
            <a:r>
              <a:rPr lang="en-US" sz="1800" b="0" dirty="0"/>
              <a:t>—seeking to differentiate </a:t>
            </a:r>
            <a:r>
              <a:rPr lang="en-US" sz="1800" b="0" dirty="0" smtClean="0"/>
              <a:t>products </a:t>
            </a:r>
            <a:r>
              <a:rPr lang="en-US" sz="1800" b="0" dirty="0"/>
              <a:t>or </a:t>
            </a:r>
            <a:r>
              <a:rPr lang="en-US" sz="1800" b="0" dirty="0" smtClean="0"/>
              <a:t>services </a:t>
            </a:r>
            <a:r>
              <a:rPr lang="en-US" sz="1800" b="0" dirty="0"/>
              <a:t>from rivals’ in ways that will appeal to a broad </a:t>
            </a:r>
            <a:r>
              <a:rPr lang="en-US" sz="1800" b="0" dirty="0" smtClean="0"/>
              <a:t>spectrum of </a:t>
            </a:r>
            <a:r>
              <a:rPr lang="en-US" sz="1800" b="0" dirty="0"/>
              <a:t>buyers.</a:t>
            </a:r>
          </a:p>
          <a:p>
            <a:pPr marL="228600" indent="-228600">
              <a:spcBef>
                <a:spcPts val="1200"/>
              </a:spcBef>
              <a:buSzPct val="100000"/>
              <a:buFont typeface="+mj-lt"/>
              <a:buAutoNum type="arabicPeriod"/>
            </a:pPr>
            <a:r>
              <a:rPr lang="en-US" sz="1800" dirty="0"/>
              <a:t>A focused low-cost strategy</a:t>
            </a:r>
            <a:r>
              <a:rPr lang="en-US" sz="1800" b="0" dirty="0"/>
              <a:t>—concentrating on a narrow buyer </a:t>
            </a:r>
            <a:r>
              <a:rPr lang="en-US" sz="1800" b="0" dirty="0" smtClean="0"/>
              <a:t>segment (</a:t>
            </a:r>
            <a:r>
              <a:rPr lang="en-US" sz="1800" b="0" dirty="0"/>
              <a:t>or market niche) and outcompeting rivals by having lower costs </a:t>
            </a:r>
            <a:r>
              <a:rPr lang="en-US" sz="1800" b="0" dirty="0" smtClean="0"/>
              <a:t>than rivals </a:t>
            </a:r>
            <a:r>
              <a:rPr lang="en-US" sz="1800" b="0" dirty="0"/>
              <a:t>and thus being able to serve niche members at a lower price.</a:t>
            </a:r>
          </a:p>
          <a:p>
            <a:pPr marL="228600" indent="-228600">
              <a:spcBef>
                <a:spcPts val="1200"/>
              </a:spcBef>
              <a:buSzPct val="100000"/>
              <a:buFont typeface="+mj-lt"/>
              <a:buAutoNum type="arabicPeriod"/>
            </a:pPr>
            <a:r>
              <a:rPr lang="en-US" sz="1800" dirty="0"/>
              <a:t>A focused differentiation strategy</a:t>
            </a:r>
            <a:r>
              <a:rPr lang="en-US" sz="1800" b="0" dirty="0"/>
              <a:t>—concentrating on a narrow </a:t>
            </a:r>
            <a:r>
              <a:rPr lang="en-US" sz="1800" b="0" dirty="0" smtClean="0"/>
              <a:t>buyer segment </a:t>
            </a:r>
            <a:r>
              <a:rPr lang="en-US" sz="1800" b="0" dirty="0"/>
              <a:t>(or market niche) and outcompeting rivals by offering </a:t>
            </a:r>
            <a:r>
              <a:rPr lang="en-US" sz="1800" b="0" dirty="0" smtClean="0"/>
              <a:t>niche members </a:t>
            </a:r>
            <a:r>
              <a:rPr lang="en-US" sz="1800" b="0" dirty="0"/>
              <a:t>customized attributes that meet their tastes and </a:t>
            </a:r>
            <a:r>
              <a:rPr lang="en-US" sz="1800" b="0" dirty="0" smtClean="0"/>
              <a:t>requirements better </a:t>
            </a:r>
            <a:r>
              <a:rPr lang="en-US" sz="1800" b="0" dirty="0"/>
              <a:t>than rivals’ products.</a:t>
            </a:r>
          </a:p>
          <a:p>
            <a:pPr marL="228600" indent="-228600">
              <a:spcBef>
                <a:spcPts val="1200"/>
              </a:spcBef>
              <a:buSzPct val="100000"/>
              <a:buFont typeface="+mj-lt"/>
              <a:buAutoNum type="arabicPeriod"/>
            </a:pPr>
            <a:r>
              <a:rPr lang="en-US" sz="1800" dirty="0"/>
              <a:t>A best-cost provider strategy</a:t>
            </a:r>
            <a:r>
              <a:rPr lang="en-US" sz="1800" b="0" dirty="0"/>
              <a:t>—giving customers more value for </a:t>
            </a:r>
            <a:r>
              <a:rPr lang="en-US" sz="1800" b="0" dirty="0" smtClean="0"/>
              <a:t>the money </a:t>
            </a:r>
            <a:r>
              <a:rPr lang="en-US" sz="1800" b="0" dirty="0"/>
              <a:t>by satisfying buyers’ expectations on </a:t>
            </a:r>
            <a:r>
              <a:rPr lang="en-US" sz="1800" b="0" dirty="0" smtClean="0"/>
              <a:t>key quality/features/ performance/service </a:t>
            </a:r>
            <a:r>
              <a:rPr lang="en-US" sz="1800" b="0" dirty="0"/>
              <a:t>attributes, while beating their price expectations.</a:t>
            </a:r>
          </a:p>
        </p:txBody>
      </p:sp>
    </p:spTree>
    <p:extLst>
      <p:ext uri="{BB962C8B-B14F-4D97-AF65-F5344CB8AC3E}">
        <p14:creationId xmlns:p14="http://schemas.microsoft.com/office/powerpoint/2010/main" val="569772863"/>
      </p:ext>
    </p:extLst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72840" y="1417342"/>
            <a:ext cx="8412118" cy="3017487"/>
          </a:xfrm>
        </p:spPr>
        <p:txBody>
          <a:bodyPr/>
          <a:lstStyle/>
          <a:p>
            <a:r>
              <a:rPr lang="en-US" dirty="0" smtClean="0"/>
              <a:t>A company achieves </a:t>
            </a:r>
            <a:r>
              <a:rPr lang="en-US" b="1" dirty="0" smtClean="0"/>
              <a:t>sustainable competitive advantage </a:t>
            </a:r>
            <a:r>
              <a:rPr lang="en-US" dirty="0" smtClean="0"/>
              <a:t>when an attractively large number of buyers develop a durable preference for its products or services over the offerings of competitors, despite the efforts of competitors to overcome or erode its advantage.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843602"/>
      </p:ext>
    </p:extLst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00095" y="228635"/>
            <a:ext cx="8345488" cy="1569660"/>
          </a:xfrm>
        </p:spPr>
        <p:txBody>
          <a:bodyPr/>
          <a:lstStyle/>
          <a:p>
            <a:r>
              <a:rPr lang="en-US" dirty="0"/>
              <a:t>The Importance of Capabilities in </a:t>
            </a:r>
            <a:r>
              <a:rPr lang="en-US" dirty="0" smtClean="0"/>
              <a:t>Building and </a:t>
            </a:r>
            <a:r>
              <a:rPr lang="en-US" dirty="0"/>
              <a:t>Sustaining Competitive Advantage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Competitively Valuable Capabilities</a:t>
            </a:r>
          </a:p>
          <a:p>
            <a:pPr lvl="1" indent="-358775"/>
            <a:r>
              <a:rPr lang="en-US" dirty="0" smtClean="0"/>
              <a:t>cannot be easily bested, matched, or imitated by rivals.</a:t>
            </a:r>
          </a:p>
          <a:p>
            <a:pPr lvl="1" indent="-358775"/>
            <a:r>
              <a:rPr lang="en-US" dirty="0" smtClean="0"/>
              <a:t>represent superior know-how and specialized abilities that require time to fully develop and perfect.</a:t>
            </a:r>
          </a:p>
          <a:p>
            <a:pPr lvl="1" indent="-358775"/>
            <a:r>
              <a:rPr lang="en-US" dirty="0" smtClean="0"/>
              <a:t>result in a sustainable competitive advantage over rivals.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1082329"/>
      </p:ext>
    </p:extLst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828830" y="145050"/>
            <a:ext cx="7315170" cy="369332"/>
          </a:xfrm>
        </p:spPr>
        <p:txBody>
          <a:bodyPr/>
          <a:lstStyle/>
          <a:p>
            <a:pPr algn="ctr"/>
            <a:r>
              <a:rPr lang="en-US" sz="1800" dirty="0"/>
              <a:t>STARBUCKS’ STRATEGY IN THE SPECIALTY COFFEE MARKET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</a:pPr>
            <a:r>
              <a:rPr lang="en-US" dirty="0"/>
              <a:t>Emphasis on store ambience and elevating the </a:t>
            </a:r>
            <a:r>
              <a:rPr lang="en-US" dirty="0" smtClean="0"/>
              <a:t>customer experience </a:t>
            </a:r>
            <a:r>
              <a:rPr lang="en-US" dirty="0"/>
              <a:t>at Starbucks stores</a:t>
            </a:r>
            <a:r>
              <a:rPr lang="en-US" dirty="0" smtClean="0"/>
              <a:t>.</a:t>
            </a:r>
          </a:p>
          <a:p>
            <a:pPr>
              <a:spcBef>
                <a:spcPts val="1200"/>
              </a:spcBef>
            </a:pPr>
            <a:r>
              <a:rPr lang="en-US" dirty="0"/>
              <a:t>Purchase and roast only top-quality coffee beans</a:t>
            </a:r>
            <a:r>
              <a:rPr lang="en-US" dirty="0" smtClean="0"/>
              <a:t>.</a:t>
            </a:r>
          </a:p>
          <a:p>
            <a:pPr>
              <a:spcBef>
                <a:spcPts val="1200"/>
              </a:spcBef>
            </a:pPr>
            <a:r>
              <a:rPr lang="en-US" dirty="0"/>
              <a:t>Commitment to corporate </a:t>
            </a:r>
            <a:r>
              <a:rPr lang="en-US" dirty="0" smtClean="0"/>
              <a:t>responsibility.</a:t>
            </a:r>
          </a:p>
          <a:p>
            <a:pPr>
              <a:spcBef>
                <a:spcPts val="1200"/>
              </a:spcBef>
            </a:pPr>
            <a:r>
              <a:rPr lang="en-US" dirty="0"/>
              <a:t>Continue the drive to make Starbucks a global brand</a:t>
            </a:r>
            <a:r>
              <a:rPr lang="en-US" dirty="0" smtClean="0"/>
              <a:t>.</a:t>
            </a:r>
          </a:p>
          <a:p>
            <a:pPr>
              <a:spcBef>
                <a:spcPts val="1200"/>
              </a:spcBef>
            </a:pPr>
            <a:r>
              <a:rPr lang="en-US" dirty="0"/>
              <a:t>Expansion of the number of Starbucks stores </a:t>
            </a:r>
            <a:r>
              <a:rPr lang="en-US" dirty="0" smtClean="0"/>
              <a:t>domestically and </a:t>
            </a:r>
            <a:r>
              <a:rPr lang="en-US" dirty="0"/>
              <a:t>internationally</a:t>
            </a:r>
            <a:r>
              <a:rPr lang="en-US" dirty="0" smtClean="0"/>
              <a:t>.</a:t>
            </a:r>
          </a:p>
          <a:p>
            <a:pPr>
              <a:spcBef>
                <a:spcPts val="1200"/>
              </a:spcBef>
            </a:pPr>
            <a:r>
              <a:rPr lang="en-US" dirty="0"/>
              <a:t>Broaden and periodically refresh in-store </a:t>
            </a:r>
            <a:r>
              <a:rPr lang="en-US" dirty="0" smtClean="0"/>
              <a:t>product offerings.</a:t>
            </a:r>
          </a:p>
          <a:p>
            <a:pPr>
              <a:spcBef>
                <a:spcPts val="1200"/>
              </a:spcBef>
            </a:pPr>
            <a:r>
              <a:rPr lang="en-US" dirty="0"/>
              <a:t>Fully exploit the growing power of the Starbucks </a:t>
            </a:r>
            <a:r>
              <a:rPr lang="en-US" dirty="0" smtClean="0"/>
              <a:t>name and </a:t>
            </a:r>
            <a:r>
              <a:rPr lang="en-US" dirty="0"/>
              <a:t>brand image with out-of-store sales.</a:t>
            </a:r>
            <a:endParaRPr lang="en-US" sz="2400" b="0" dirty="0"/>
          </a:p>
        </p:txBody>
      </p:sp>
      <p:sp>
        <p:nvSpPr>
          <p:cNvPr id="5" name="TextBox 4"/>
          <p:cNvSpPr txBox="1"/>
          <p:nvPr/>
        </p:nvSpPr>
        <p:spPr>
          <a:xfrm>
            <a:off x="114348" y="22897"/>
            <a:ext cx="17373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Concepts &amp;</a:t>
            </a:r>
            <a:r>
              <a:rPr lang="en-US" sz="1600" baseline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Connections 1.2</a:t>
            </a:r>
            <a:endParaRPr lang="en-US" sz="1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42756381"/>
      </p:ext>
    </p:extLst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Why Strategy Evolves Over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</a:pPr>
            <a:r>
              <a:rPr lang="en-US" dirty="0" smtClean="0"/>
              <a:t>A strategy changes over time due to:</a:t>
            </a:r>
          </a:p>
          <a:p>
            <a:pPr lvl="1" indent="-358775">
              <a:spcBef>
                <a:spcPts val="1200"/>
              </a:spcBef>
            </a:pPr>
            <a:r>
              <a:rPr lang="en-US" dirty="0" smtClean="0"/>
              <a:t>Unexpected moves of competitors</a:t>
            </a:r>
          </a:p>
          <a:p>
            <a:pPr lvl="1" indent="-358775">
              <a:spcBef>
                <a:spcPts val="1200"/>
              </a:spcBef>
            </a:pPr>
            <a:r>
              <a:rPr lang="en-US" dirty="0" smtClean="0"/>
              <a:t>Shifts in the needs and preferences of buyers</a:t>
            </a:r>
          </a:p>
          <a:p>
            <a:pPr lvl="1" indent="-358775">
              <a:spcBef>
                <a:spcPts val="1200"/>
              </a:spcBef>
            </a:pPr>
            <a:r>
              <a:rPr lang="en-US" dirty="0" smtClean="0"/>
              <a:t>Emerging market opportunities</a:t>
            </a:r>
          </a:p>
          <a:p>
            <a:pPr lvl="1" indent="-358775">
              <a:spcBef>
                <a:spcPts val="1200"/>
              </a:spcBef>
            </a:pPr>
            <a:r>
              <a:rPr lang="en-US" dirty="0" smtClean="0"/>
              <a:t>New ideas by managers to improve the strategy</a:t>
            </a:r>
          </a:p>
          <a:p>
            <a:pPr lvl="1" indent="-358775">
              <a:spcBef>
                <a:spcPts val="1200"/>
              </a:spcBef>
            </a:pPr>
            <a:r>
              <a:rPr lang="en-US" dirty="0" smtClean="0"/>
              <a:t>Mounting evidence the strategy is not working well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A strategy evolves:</a:t>
            </a:r>
          </a:p>
          <a:p>
            <a:pPr lvl="1" indent="-358775">
              <a:spcBef>
                <a:spcPts val="1200"/>
              </a:spcBef>
            </a:pPr>
            <a:r>
              <a:rPr lang="en-US" dirty="0" smtClean="0"/>
              <a:t>Incrementally or dramatically</a:t>
            </a:r>
          </a:p>
          <a:p>
            <a:pPr lvl="1" indent="-358775">
              <a:spcBef>
                <a:spcPts val="1200"/>
              </a:spcBef>
            </a:pPr>
            <a:r>
              <a:rPr lang="en-US" dirty="0" smtClean="0"/>
              <a:t>Proactively and adaptively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272097"/>
      </p:ext>
    </p:extLst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554513" y="45757"/>
            <a:ext cx="583391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eaLnBrk="1" hangingPunct="1">
              <a:spcBef>
                <a:spcPct val="50000"/>
              </a:spcBef>
              <a:defRPr sz="1600" b="1">
                <a:solidFill>
                  <a:srgbClr val="292929"/>
                </a:solidFill>
                <a:latin typeface="+mn-lt"/>
                <a:ea typeface="Verdana" pitchFamily="34" charset="0"/>
                <a:cs typeface="Calibri" pitchFamily="34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/>
              <a:t>A Company’s Strategy Is a Blend of Planned Initiatives and Unplanned Reactive Adjustments</a:t>
            </a:r>
          </a:p>
        </p:txBody>
      </p:sp>
      <p:sp>
        <p:nvSpPr>
          <p:cNvPr id="2" name="Snip Single Corner Rectangle 1"/>
          <p:cNvSpPr/>
          <p:nvPr/>
        </p:nvSpPr>
        <p:spPr bwMode="auto">
          <a:xfrm flipV="1">
            <a:off x="50" y="35101"/>
            <a:ext cx="1554463" cy="513477"/>
          </a:xfrm>
          <a:prstGeom prst="snip1Rect">
            <a:avLst>
              <a:gd name="adj" fmla="val 41103"/>
            </a:avLst>
          </a:prstGeom>
          <a:solidFill>
            <a:srgbClr val="74848D"/>
          </a:solidFill>
          <a:ln>
            <a:noFill/>
          </a:ln>
          <a:effectLst/>
          <a:ex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50" y="14478"/>
            <a:ext cx="9143950" cy="0"/>
          </a:xfrm>
          <a:prstGeom prst="line">
            <a:avLst/>
          </a:prstGeom>
          <a:noFill/>
          <a:ln w="38100" cap="flat" cmpd="sng" algn="ctr">
            <a:solidFill>
              <a:srgbClr val="74848D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4581" name="Text Box 3" descr="SecGrnbkg03"/>
          <p:cNvSpPr txBox="1">
            <a:spLocks noChangeArrowheads="1"/>
          </p:cNvSpPr>
          <p:nvPr/>
        </p:nvSpPr>
        <p:spPr bwMode="blackWhite">
          <a:xfrm>
            <a:off x="192944" y="83857"/>
            <a:ext cx="128014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ahoma" pitchFamily="34" charset="0"/>
              </a:rPr>
              <a:t>FIGURE 1.1</a:t>
            </a:r>
            <a:endParaRPr lang="en-US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ahoma" pitchFamily="34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263" y="1323975"/>
            <a:ext cx="8753475" cy="421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92094202"/>
      </p:ext>
    </p:extLst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72840" y="1417342"/>
            <a:ext cx="8412118" cy="3017487"/>
          </a:xfrm>
        </p:spPr>
        <p:txBody>
          <a:bodyPr/>
          <a:lstStyle/>
          <a:p>
            <a:r>
              <a:rPr lang="en-US" dirty="0" smtClean="0"/>
              <a:t>A company’s </a:t>
            </a:r>
            <a:r>
              <a:rPr lang="en-US" b="1" dirty="0" smtClean="0"/>
              <a:t>realized strategy </a:t>
            </a:r>
            <a:r>
              <a:rPr lang="en-US" dirty="0" smtClean="0"/>
              <a:t>is a combination deliberate planned elements and unplanned emergent elements. Some components of a company’s deliberate strategy will fail in the marketplace and become abandoned strategy elements.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047132"/>
      </p:ext>
    </p:extLst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invGray"/>
        <p:txBody>
          <a:bodyPr/>
          <a:lstStyle/>
          <a:p>
            <a:r>
              <a:rPr lang="en-US" dirty="0" smtClean="0"/>
              <a:t>The Three Tests of a Winning Strategy</a:t>
            </a:r>
            <a:endParaRPr lang="en-US" dirty="0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blackWhite">
          <a:xfrm>
            <a:off x="790120" y="1874537"/>
            <a:ext cx="2362155" cy="950241"/>
          </a:xfrm>
          <a:prstGeom prst="roundRect">
            <a:avLst>
              <a:gd name="adj" fmla="val 9691"/>
            </a:avLst>
          </a:prstGeom>
          <a:solidFill>
            <a:srgbClr val="415463"/>
          </a:solidFill>
          <a:ln w="3175">
            <a:solidFill>
              <a:schemeClr val="tx1"/>
            </a:solidFill>
            <a:miter lim="800000"/>
            <a:headEnd/>
            <a:tailEnd/>
          </a:ln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lIns="90488" tIns="44450" rIns="182880" bIns="44450" anchor="ctr"/>
          <a:lstStyle/>
          <a:p>
            <a:pPr algn="ctr" eaLnBrk="0" hangingPunct="0">
              <a:defRPr/>
            </a:pPr>
            <a:r>
              <a:rPr lang="en-US" sz="2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Strategic Fit </a:t>
            </a:r>
            <a:endParaRPr lang="en-US" sz="2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+mn-cs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blackWhite">
          <a:xfrm>
            <a:off x="790120" y="4541497"/>
            <a:ext cx="2362155" cy="990600"/>
          </a:xfrm>
          <a:prstGeom prst="roundRect">
            <a:avLst>
              <a:gd name="adj" fmla="val 6685"/>
            </a:avLst>
          </a:prstGeom>
          <a:solidFill>
            <a:srgbClr val="CE7439"/>
          </a:solidFill>
          <a:ln w="3175">
            <a:solidFill>
              <a:schemeClr val="tx1"/>
            </a:solidFill>
            <a:miter lim="800000"/>
            <a:headEnd/>
            <a:tailEnd/>
          </a:ln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lIns="90488" tIns="44450" rIns="182880" bIns="44450" anchor="ctr"/>
          <a:lstStyle/>
          <a:p>
            <a:pPr algn="ctr" eaLnBrk="0" hangingPunct="0"/>
            <a:r>
              <a:rPr lang="en-US" sz="2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Performance</a:t>
            </a:r>
            <a:endParaRPr lang="en-US" sz="2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blackWhite">
          <a:xfrm>
            <a:off x="790120" y="3185456"/>
            <a:ext cx="2362155" cy="990600"/>
          </a:xfrm>
          <a:prstGeom prst="roundRect">
            <a:avLst>
              <a:gd name="adj" fmla="val 11300"/>
            </a:avLst>
          </a:prstGeom>
          <a:solidFill>
            <a:srgbClr val="C00000"/>
          </a:solidFill>
          <a:ln w="3175">
            <a:solidFill>
              <a:schemeClr val="tx1"/>
            </a:solidFill>
            <a:miter lim="800000"/>
            <a:headEnd/>
            <a:tailEnd/>
          </a:ln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lIns="90488" tIns="44450" rIns="182880" bIns="44450" anchor="ctr"/>
          <a:lstStyle/>
          <a:p>
            <a:pPr algn="ctr" eaLnBrk="0" hangingPunct="0"/>
            <a:r>
              <a:rPr lang="en-US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Competitive </a:t>
            </a:r>
            <a:r>
              <a:rPr lang="en-US" sz="2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Advantage</a:t>
            </a:r>
            <a:endParaRPr lang="en-US" sz="2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blackWhite">
          <a:xfrm>
            <a:off x="3086728" y="3185456"/>
            <a:ext cx="5417149" cy="990600"/>
          </a:xfrm>
          <a:prstGeom prst="rect">
            <a:avLst/>
          </a:prstGeom>
          <a:solidFill>
            <a:srgbClr val="C2D7DC"/>
          </a:solidFill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anchor="ctr" anchorCtr="1"/>
          <a:lstStyle/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Is the strategy helping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achieve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 sustainable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competitive advantage?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blackWhite">
          <a:xfrm>
            <a:off x="3093078" y="4541497"/>
            <a:ext cx="5409947" cy="990600"/>
          </a:xfrm>
          <a:prstGeom prst="rect">
            <a:avLst/>
          </a:prstGeom>
          <a:solidFill>
            <a:srgbClr val="C2D7DC"/>
          </a:solidFill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anchor="ctr" anchorCtr="1"/>
          <a:lstStyle/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Is the strategy producing good company performance?</a:t>
            </a: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blackWhite">
          <a:xfrm>
            <a:off x="3091490" y="1874537"/>
            <a:ext cx="5411747" cy="950241"/>
          </a:xfrm>
          <a:prstGeom prst="rect">
            <a:avLst/>
          </a:prstGeom>
          <a:solidFill>
            <a:srgbClr val="C2D7DC"/>
          </a:solidFill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anchor="ctr" anchorCtr="1"/>
          <a:lstStyle/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How well does the strategy </a:t>
            </a:r>
            <a:b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fit the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company’s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situation?</a:t>
            </a:r>
          </a:p>
        </p:txBody>
      </p:sp>
    </p:spTree>
    <p:extLst>
      <p:ext uri="{BB962C8B-B14F-4D97-AF65-F5344CB8AC3E}">
        <p14:creationId xmlns:p14="http://schemas.microsoft.com/office/powerpoint/2010/main" val="3682244464"/>
      </p:ext>
    </p:extLst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875" y="228635"/>
            <a:ext cx="8077200" cy="1077218"/>
          </a:xfrm>
        </p:spPr>
        <p:txBody>
          <a:bodyPr/>
          <a:lstStyle/>
          <a:p>
            <a:r>
              <a:rPr lang="en-US" dirty="0"/>
              <a:t>Why Crafting and Executing Strategy </a:t>
            </a:r>
            <a:r>
              <a:rPr lang="en-US" dirty="0" smtClean="0"/>
              <a:t>Are Important </a:t>
            </a:r>
            <a:r>
              <a:rPr lang="en-US" dirty="0"/>
              <a:t>Tasks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223001" y="1623080"/>
            <a:ext cx="6709382" cy="4754828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dirty="0" smtClean="0"/>
              <a:t>Good </a:t>
            </a:r>
            <a:r>
              <a:rPr lang="en-US" dirty="0"/>
              <a:t>strategy and good strategy execution are the most </a:t>
            </a:r>
            <a:r>
              <a:rPr lang="en-US" dirty="0" smtClean="0"/>
              <a:t>telling signs </a:t>
            </a:r>
            <a:r>
              <a:rPr lang="en-US" dirty="0"/>
              <a:t>of </a:t>
            </a:r>
            <a:r>
              <a:rPr lang="en-US" dirty="0" smtClean="0"/>
              <a:t>good management</a:t>
            </a:r>
          </a:p>
          <a:p>
            <a:pPr>
              <a:spcBef>
                <a:spcPts val="1200"/>
              </a:spcBef>
            </a:pPr>
            <a:r>
              <a:rPr lang="en-US" dirty="0"/>
              <a:t>How well a company performs is directly </a:t>
            </a:r>
            <a:r>
              <a:rPr lang="en-US" dirty="0" smtClean="0"/>
              <a:t>attributable to </a:t>
            </a:r>
            <a:r>
              <a:rPr lang="en-US" dirty="0"/>
              <a:t>the caliber of its strategy and the </a:t>
            </a:r>
            <a:r>
              <a:rPr lang="en-US" dirty="0" smtClean="0"/>
              <a:t>proficiency with </a:t>
            </a:r>
            <a:r>
              <a:rPr lang="en-US" dirty="0"/>
              <a:t>which the strategy is executed.</a:t>
            </a:r>
          </a:p>
        </p:txBody>
      </p:sp>
    </p:spTree>
    <p:extLst>
      <p:ext uri="{BB962C8B-B14F-4D97-AF65-F5344CB8AC3E}">
        <p14:creationId xmlns:p14="http://schemas.microsoft.com/office/powerpoint/2010/main" val="3011838386"/>
      </p:ext>
    </p:extLst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 bwMode="invGray"/>
        <p:txBody>
          <a:bodyPr/>
          <a:lstStyle/>
          <a:p>
            <a:pPr algn="ctr"/>
            <a:r>
              <a:rPr lang="en-US" dirty="0" smtClean="0"/>
              <a:t>The Road Ahead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buClrTx/>
              <a:buFont typeface="Arial" panose="020B0604020202020204" pitchFamily="34" charset="0"/>
              <a:buChar char="•"/>
            </a:pPr>
            <a:r>
              <a:rPr lang="en-US" dirty="0" smtClean="0"/>
              <a:t>Strategy is about asking and answering a most important question:</a:t>
            </a:r>
          </a:p>
          <a:p>
            <a:pPr lvl="1" indent="-358775">
              <a:spcBef>
                <a:spcPts val="1200"/>
              </a:spcBef>
            </a:pPr>
            <a:r>
              <a:rPr lang="en-US" i="1" dirty="0" smtClean="0"/>
              <a:t>What must managers do, and do well, to make </a:t>
            </a:r>
            <a:br>
              <a:rPr lang="en-US" i="1" dirty="0" smtClean="0"/>
            </a:br>
            <a:r>
              <a:rPr lang="en-US" i="1" dirty="0" smtClean="0"/>
              <a:t>a company a winner in the marketplace?</a:t>
            </a:r>
          </a:p>
          <a:p>
            <a:pPr lvl="1" indent="-358775">
              <a:spcBef>
                <a:spcPts val="1200"/>
              </a:spcBef>
            </a:pPr>
            <a:r>
              <a:rPr lang="en-US" dirty="0" smtClean="0">
                <a:solidFill>
                  <a:srgbClr val="C00000"/>
                </a:solidFill>
              </a:rPr>
              <a:t>The answer is that doing a good job of managing inherently requires good strategic thinking and good management of the strategy-making, strategy-executing process.</a:t>
            </a:r>
          </a:p>
          <a:p>
            <a:pPr lvl="1" indent="-358775">
              <a:spcBef>
                <a:spcPts val="1200"/>
              </a:spcBef>
            </a:pPr>
            <a:r>
              <a:rPr lang="en-US" sz="2800" i="1" dirty="0" smtClean="0">
                <a:solidFill>
                  <a:srgbClr val="0070C0"/>
                </a:solidFill>
              </a:rPr>
              <a:t>Best wishes for your success in the class!!</a:t>
            </a:r>
            <a:endParaRPr lang="en-US" sz="2800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4841677"/>
      </p:ext>
    </p:extLst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365806" y="970973"/>
            <a:ext cx="8138071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690563" indent="-690563">
              <a:spcBef>
                <a:spcPts val="1200"/>
              </a:spcBef>
            </a:pPr>
            <a:r>
              <a:rPr lang="en-US" sz="2000" b="1" dirty="0" smtClean="0">
                <a:solidFill>
                  <a:srgbClr val="6E9A43"/>
                </a:solidFill>
              </a:rPr>
              <a:t>LO1</a:t>
            </a:r>
            <a:r>
              <a:rPr lang="en-US" sz="2000" dirty="0"/>
              <a:t>	Understand why every company needs a distinctive strategy to </a:t>
            </a:r>
            <a:r>
              <a:rPr lang="en-US" sz="2000" dirty="0" smtClean="0"/>
              <a:t>compete successfully</a:t>
            </a:r>
            <a:r>
              <a:rPr lang="en-US" sz="2000" dirty="0"/>
              <a:t>, manage its business operations, and strengthen </a:t>
            </a:r>
            <a:r>
              <a:rPr lang="en-US" sz="2000" dirty="0" smtClean="0"/>
              <a:t>its prospects </a:t>
            </a:r>
            <a:r>
              <a:rPr lang="en-US" sz="2000" dirty="0"/>
              <a:t>for long-term </a:t>
            </a:r>
            <a:r>
              <a:rPr lang="en-US" sz="2000" dirty="0" smtClean="0"/>
              <a:t>success.</a:t>
            </a:r>
          </a:p>
          <a:p>
            <a:pPr marL="690563" indent="-690563">
              <a:spcBef>
                <a:spcPts val="1200"/>
              </a:spcBef>
            </a:pPr>
            <a:r>
              <a:rPr lang="en-US" sz="2000" b="1" dirty="0" smtClean="0">
                <a:solidFill>
                  <a:srgbClr val="6E9A43"/>
                </a:solidFill>
              </a:rPr>
              <a:t>LO2</a:t>
            </a:r>
            <a:r>
              <a:rPr lang="en-US" sz="2000" dirty="0" smtClean="0"/>
              <a:t>	Learn </a:t>
            </a:r>
            <a:r>
              <a:rPr lang="en-US" sz="2000" dirty="0"/>
              <a:t>why it is important for a company to have a viable business </a:t>
            </a:r>
            <a:r>
              <a:rPr lang="en-US" sz="2000" dirty="0" smtClean="0"/>
              <a:t>model that </a:t>
            </a:r>
            <a:r>
              <a:rPr lang="en-US" sz="2000" dirty="0"/>
              <a:t>outlines the company’s customer value proposition and its </a:t>
            </a:r>
            <a:r>
              <a:rPr lang="en-US" sz="2000" dirty="0" smtClean="0"/>
              <a:t>profit formula</a:t>
            </a:r>
            <a:r>
              <a:rPr lang="en-US" sz="2000" dirty="0"/>
              <a:t>.</a:t>
            </a:r>
          </a:p>
          <a:p>
            <a:pPr marL="690563" indent="-690563">
              <a:spcBef>
                <a:spcPts val="1200"/>
              </a:spcBef>
            </a:pPr>
            <a:r>
              <a:rPr lang="en-US" sz="2000" b="1" dirty="0" smtClean="0">
                <a:solidFill>
                  <a:srgbClr val="6E9A43"/>
                </a:solidFill>
              </a:rPr>
              <a:t>LO3</a:t>
            </a:r>
            <a:r>
              <a:rPr lang="en-US" sz="2000" dirty="0" smtClean="0"/>
              <a:t>	Develop </a:t>
            </a:r>
            <a:r>
              <a:rPr lang="en-US" sz="2000" dirty="0"/>
              <a:t>an awareness of the five most dependable strategic </a:t>
            </a:r>
            <a:r>
              <a:rPr lang="en-US" sz="2000" dirty="0" smtClean="0"/>
              <a:t>approaches for </a:t>
            </a:r>
            <a:r>
              <a:rPr lang="en-US" sz="2000" dirty="0"/>
              <a:t>setting a company apart from rivals and winning a </a:t>
            </a:r>
            <a:r>
              <a:rPr lang="en-US" sz="2000" dirty="0" smtClean="0"/>
              <a:t>sustainable competitive </a:t>
            </a:r>
            <a:r>
              <a:rPr lang="en-US" sz="2000" dirty="0"/>
              <a:t>advantage.</a:t>
            </a:r>
          </a:p>
          <a:p>
            <a:pPr marL="690563" indent="-690563">
              <a:spcBef>
                <a:spcPts val="1200"/>
              </a:spcBef>
            </a:pPr>
            <a:r>
              <a:rPr lang="en-US" sz="2000" b="1" dirty="0" smtClean="0">
                <a:solidFill>
                  <a:srgbClr val="6E9A43"/>
                </a:solidFill>
              </a:rPr>
              <a:t>LO4</a:t>
            </a:r>
            <a:r>
              <a:rPr lang="en-US" sz="2000" dirty="0" smtClean="0"/>
              <a:t>	Understand </a:t>
            </a:r>
            <a:r>
              <a:rPr lang="en-US" sz="2000" dirty="0"/>
              <a:t>that a company’s strategy tends to evolve over time </a:t>
            </a:r>
            <a:r>
              <a:rPr lang="en-US" sz="2000" dirty="0" smtClean="0"/>
              <a:t>because of </a:t>
            </a:r>
            <a:r>
              <a:rPr lang="en-US" sz="2000" dirty="0"/>
              <a:t>changing circumstances and ongoing management efforts to </a:t>
            </a:r>
            <a:r>
              <a:rPr lang="en-US" sz="2000" dirty="0" smtClean="0"/>
              <a:t>improve the </a:t>
            </a:r>
            <a:r>
              <a:rPr lang="en-US" sz="2000" dirty="0"/>
              <a:t>company’s strategy.</a:t>
            </a:r>
          </a:p>
          <a:p>
            <a:pPr marL="690563" indent="-690563">
              <a:spcBef>
                <a:spcPts val="1200"/>
              </a:spcBef>
            </a:pPr>
            <a:r>
              <a:rPr lang="en-US" sz="2000" b="1" dirty="0" smtClean="0">
                <a:solidFill>
                  <a:srgbClr val="6E9A43"/>
                </a:solidFill>
              </a:rPr>
              <a:t>LO5</a:t>
            </a:r>
            <a:r>
              <a:rPr lang="en-US" sz="2000" dirty="0" smtClean="0"/>
              <a:t>	Learn </a:t>
            </a:r>
            <a:r>
              <a:rPr lang="en-US" sz="2000" dirty="0"/>
              <a:t>the three tests of a winning strategy.</a:t>
            </a:r>
          </a:p>
        </p:txBody>
      </p:sp>
    </p:spTree>
    <p:extLst>
      <p:ext uri="{BB962C8B-B14F-4D97-AF65-F5344CB8AC3E}">
        <p14:creationId xmlns:p14="http://schemas.microsoft.com/office/powerpoint/2010/main" val="765154211"/>
      </p:ext>
    </p:extLst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en-US" smtClean="0"/>
              <a:t>Why </a:t>
            </a:r>
            <a:r>
              <a:rPr lang="en-US" i="1" smtClean="0"/>
              <a:t>Strategy </a:t>
            </a:r>
            <a:r>
              <a:rPr lang="en-US" smtClean="0"/>
              <a:t>Matters?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064" y="1234463"/>
            <a:ext cx="7964813" cy="5120299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dirty="0" smtClean="0"/>
              <a:t>Strategy is about </a:t>
            </a:r>
            <a:r>
              <a:rPr lang="en-US" b="1" i="1" dirty="0" smtClean="0">
                <a:solidFill>
                  <a:srgbClr val="990033"/>
                </a:solidFill>
              </a:rPr>
              <a:t>choosing how to compete</a:t>
            </a:r>
            <a:r>
              <a:rPr lang="en-US" dirty="0" smtClean="0"/>
              <a:t>:</a:t>
            </a:r>
          </a:p>
          <a:p>
            <a:pPr lvl="1" indent="-358775">
              <a:spcBef>
                <a:spcPts val="1200"/>
              </a:spcBef>
            </a:pPr>
            <a:r>
              <a:rPr lang="en-US" b="1" i="1" dirty="0" smtClean="0">
                <a:solidFill>
                  <a:srgbClr val="990033"/>
                </a:solidFill>
              </a:rPr>
              <a:t>How</a:t>
            </a:r>
            <a:r>
              <a:rPr lang="en-US" dirty="0" smtClean="0"/>
              <a:t> to create products or services that attract and please customers.</a:t>
            </a:r>
          </a:p>
          <a:p>
            <a:pPr lvl="1" indent="-358775">
              <a:spcBef>
                <a:spcPts val="1200"/>
              </a:spcBef>
            </a:pPr>
            <a:r>
              <a:rPr lang="en-US" b="1" i="1" dirty="0" smtClean="0">
                <a:solidFill>
                  <a:srgbClr val="990033"/>
                </a:solidFill>
              </a:rPr>
              <a:t>How</a:t>
            </a:r>
            <a:r>
              <a:rPr lang="en-US" dirty="0" smtClean="0"/>
              <a:t> to position the company in the industry.</a:t>
            </a:r>
          </a:p>
          <a:p>
            <a:pPr lvl="1" indent="-358775">
              <a:spcBef>
                <a:spcPts val="1200"/>
              </a:spcBef>
            </a:pPr>
            <a:r>
              <a:rPr lang="en-US" b="1" i="1" dirty="0" smtClean="0">
                <a:solidFill>
                  <a:srgbClr val="990033"/>
                </a:solidFill>
              </a:rPr>
              <a:t>How</a:t>
            </a:r>
            <a:r>
              <a:rPr lang="en-US" dirty="0" smtClean="0"/>
              <a:t> to develop and deploy resources to build valuable competitive capabilities.</a:t>
            </a:r>
          </a:p>
          <a:p>
            <a:pPr lvl="1" indent="-358775">
              <a:spcBef>
                <a:spcPts val="1200"/>
              </a:spcBef>
            </a:pPr>
            <a:r>
              <a:rPr lang="en-US" b="1" i="1" dirty="0" smtClean="0">
                <a:solidFill>
                  <a:srgbClr val="990033"/>
                </a:solidFill>
              </a:rPr>
              <a:t>How</a:t>
            </a:r>
            <a:r>
              <a:rPr lang="en-US" dirty="0" smtClean="0"/>
              <a:t> each functional piece of the business (R&amp;D, supply chain activities, production, sales and marketing, distribution, finance, and human resources) will be operated.</a:t>
            </a:r>
          </a:p>
          <a:p>
            <a:pPr lvl="1" indent="-358775">
              <a:spcBef>
                <a:spcPts val="1200"/>
              </a:spcBef>
            </a:pPr>
            <a:r>
              <a:rPr lang="en-US" b="1" i="1" dirty="0" smtClean="0">
                <a:solidFill>
                  <a:srgbClr val="990033"/>
                </a:solidFill>
              </a:rPr>
              <a:t>How</a:t>
            </a:r>
            <a:r>
              <a:rPr lang="en-US" dirty="0" smtClean="0"/>
              <a:t> to achieve the firm’s performance targets</a:t>
            </a:r>
          </a:p>
        </p:txBody>
      </p:sp>
    </p:spTree>
    <p:extLst>
      <p:ext uri="{BB962C8B-B14F-4D97-AF65-F5344CB8AC3E}">
        <p14:creationId xmlns:p14="http://schemas.microsoft.com/office/powerpoint/2010/main" val="4258365369"/>
      </p:ext>
    </p:extLst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72840" y="1417343"/>
            <a:ext cx="8412118" cy="3017486"/>
          </a:xfrm>
        </p:spPr>
        <p:txBody>
          <a:bodyPr/>
          <a:lstStyle/>
          <a:p>
            <a:r>
              <a:rPr lang="en-US" dirty="0"/>
              <a:t>A company’s </a:t>
            </a:r>
            <a:r>
              <a:rPr lang="en-US" b="1" dirty="0"/>
              <a:t>strategy </a:t>
            </a:r>
            <a:r>
              <a:rPr lang="en-US" dirty="0"/>
              <a:t>explains why the </a:t>
            </a:r>
            <a:r>
              <a:rPr lang="en-US" dirty="0" smtClean="0"/>
              <a:t>company matters </a:t>
            </a:r>
            <a:r>
              <a:rPr lang="en-US" dirty="0"/>
              <a:t>in the marketplace by specifying </a:t>
            </a:r>
            <a:r>
              <a:rPr lang="en-US" dirty="0" smtClean="0"/>
              <a:t>an approach </a:t>
            </a:r>
            <a:r>
              <a:rPr lang="en-US" dirty="0"/>
              <a:t>to creating superior value for </a:t>
            </a:r>
            <a:r>
              <a:rPr lang="en-US" dirty="0" smtClean="0"/>
              <a:t>customers and </a:t>
            </a:r>
            <a:r>
              <a:rPr lang="en-US" dirty="0"/>
              <a:t>determining how capabilities and </a:t>
            </a:r>
            <a:r>
              <a:rPr lang="en-US" dirty="0" smtClean="0"/>
              <a:t>resources will be </a:t>
            </a:r>
            <a:r>
              <a:rPr lang="en-US" dirty="0"/>
              <a:t>utilized to deliver the desired value </a:t>
            </a:r>
            <a:r>
              <a:rPr lang="en-US" dirty="0" smtClean="0"/>
              <a:t>to customers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91712654"/>
      </p:ext>
    </p:extLst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2692D"/>
                </a:solidFill>
              </a:rPr>
              <a:t>The Importance of Strategic Uniqueness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</a:pPr>
            <a:r>
              <a:rPr lang="en-US" dirty="0" smtClean="0"/>
              <a:t>A Company’s Strategy</a:t>
            </a:r>
          </a:p>
          <a:p>
            <a:pPr lvl="1" indent="-358775">
              <a:spcBef>
                <a:spcPts val="1200"/>
              </a:spcBef>
            </a:pPr>
            <a:r>
              <a:rPr lang="en-US" dirty="0" smtClean="0"/>
              <a:t>is the distinctive set of creative strategic choices made by its managers that </a:t>
            </a:r>
            <a:r>
              <a:rPr lang="en-US" dirty="0"/>
              <a:t>sets </a:t>
            </a:r>
            <a:r>
              <a:rPr lang="en-US" dirty="0" smtClean="0"/>
              <a:t>it </a:t>
            </a:r>
            <a:r>
              <a:rPr lang="en-US" dirty="0"/>
              <a:t>apart from </a:t>
            </a:r>
            <a:r>
              <a:rPr lang="en-US" dirty="0" smtClean="0"/>
              <a:t>its rivals </a:t>
            </a:r>
            <a:r>
              <a:rPr lang="en-US" dirty="0"/>
              <a:t>and produces </a:t>
            </a:r>
            <a:r>
              <a:rPr lang="en-US" dirty="0" smtClean="0"/>
              <a:t>its competitive </a:t>
            </a:r>
            <a:r>
              <a:rPr lang="en-US" dirty="0"/>
              <a:t>edge</a:t>
            </a:r>
            <a:r>
              <a:rPr lang="en-US" dirty="0" smtClean="0"/>
              <a:t>.</a:t>
            </a:r>
          </a:p>
          <a:p>
            <a:pPr lvl="1" indent="-358775">
              <a:spcBef>
                <a:spcPts val="1200"/>
              </a:spcBef>
            </a:pPr>
            <a:r>
              <a:rPr lang="en-US" dirty="0"/>
              <a:t>must tightly fit </a:t>
            </a:r>
            <a:r>
              <a:rPr lang="en-US" dirty="0" smtClean="0"/>
              <a:t>its </a:t>
            </a:r>
            <a:r>
              <a:rPr lang="en-US" dirty="0"/>
              <a:t>own particular </a:t>
            </a:r>
            <a:r>
              <a:rPr lang="en-US" dirty="0" smtClean="0"/>
              <a:t>situation to achieve competitive advantage.</a:t>
            </a:r>
          </a:p>
          <a:p>
            <a:pPr lvl="1" indent="-358775">
              <a:spcBef>
                <a:spcPts val="1200"/>
              </a:spcBef>
            </a:pPr>
            <a:r>
              <a:rPr lang="en-US" dirty="0" smtClean="0"/>
              <a:t>defines how it intends to do </a:t>
            </a:r>
            <a:r>
              <a:rPr lang="en-US" dirty="0"/>
              <a:t>what rival firms </a:t>
            </a:r>
            <a:r>
              <a:rPr lang="en-US" i="1" dirty="0" smtClean="0"/>
              <a:t>do not </a:t>
            </a:r>
            <a:r>
              <a:rPr lang="en-US" dirty="0" smtClean="0"/>
              <a:t>do or</a:t>
            </a:r>
            <a:r>
              <a:rPr lang="en-US" dirty="0"/>
              <a:t>, better yet, what rival firms </a:t>
            </a:r>
            <a:r>
              <a:rPr lang="en-US" i="1" dirty="0" smtClean="0"/>
              <a:t>cannot</a:t>
            </a:r>
            <a:r>
              <a:rPr lang="en-US" dirty="0" smtClean="0"/>
              <a:t> </a:t>
            </a:r>
            <a:r>
              <a:rPr lang="en-US" dirty="0"/>
              <a:t>do.</a:t>
            </a:r>
          </a:p>
        </p:txBody>
      </p:sp>
    </p:spTree>
    <p:extLst>
      <p:ext uri="{BB962C8B-B14F-4D97-AF65-F5344CB8AC3E}">
        <p14:creationId xmlns:p14="http://schemas.microsoft.com/office/powerpoint/2010/main" val="1017788406"/>
      </p:ext>
    </p:extLst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346946" y="334965"/>
            <a:ext cx="8614126" cy="625182"/>
          </a:xfrm>
        </p:spPr>
        <p:txBody>
          <a:bodyPr/>
          <a:lstStyle/>
          <a:p>
            <a:r>
              <a:rPr lang="en-US" dirty="0"/>
              <a:t>Strategy and a </a:t>
            </a:r>
            <a:r>
              <a:rPr lang="en-US" dirty="0" smtClean="0"/>
              <a:t>Company’s </a:t>
            </a:r>
            <a:r>
              <a:rPr lang="en-US" dirty="0"/>
              <a:t>Business Model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</a:pPr>
            <a:r>
              <a:rPr lang="en-US" dirty="0" smtClean="0"/>
              <a:t>Business Model</a:t>
            </a:r>
          </a:p>
          <a:p>
            <a:pPr lvl="1" indent="-358775">
              <a:spcBef>
                <a:spcPts val="1200"/>
              </a:spcBef>
            </a:pPr>
            <a:r>
              <a:rPr lang="en-US" dirty="0" smtClean="0"/>
              <a:t>Management’s </a:t>
            </a:r>
            <a:r>
              <a:rPr lang="en-US" dirty="0"/>
              <a:t>blueprint </a:t>
            </a:r>
            <a:r>
              <a:rPr lang="en-US" dirty="0" smtClean="0"/>
              <a:t>for delivering a </a:t>
            </a:r>
            <a:r>
              <a:rPr lang="en-US" dirty="0"/>
              <a:t>valuable product or service to customers in a manner that </a:t>
            </a:r>
            <a:r>
              <a:rPr lang="en-US" dirty="0" smtClean="0"/>
              <a:t>will yield </a:t>
            </a:r>
            <a:r>
              <a:rPr lang="en-US" dirty="0"/>
              <a:t>an attractive profit.</a:t>
            </a:r>
            <a:endParaRPr lang="en-US" dirty="0" smtClean="0"/>
          </a:p>
          <a:p>
            <a:pPr>
              <a:spcBef>
                <a:spcPts val="1200"/>
              </a:spcBef>
            </a:pPr>
            <a:r>
              <a:rPr lang="en-US" dirty="0" smtClean="0"/>
              <a:t>Elements of the Business Model</a:t>
            </a:r>
          </a:p>
          <a:p>
            <a:pPr lvl="1" indent="-358775">
              <a:spcBef>
                <a:spcPts val="1200"/>
              </a:spcBef>
            </a:pPr>
            <a:r>
              <a:rPr lang="en-US" i="1" dirty="0" smtClean="0">
                <a:solidFill>
                  <a:srgbClr val="C00000"/>
                </a:solidFill>
              </a:rPr>
              <a:t>Customer </a:t>
            </a:r>
            <a:r>
              <a:rPr lang="en-US" i="1" dirty="0">
                <a:solidFill>
                  <a:srgbClr val="C00000"/>
                </a:solidFill>
              </a:rPr>
              <a:t>value proposition </a:t>
            </a:r>
            <a:r>
              <a:rPr lang="en-US" dirty="0" smtClean="0"/>
              <a:t>defines how the firm will  satisfy </a:t>
            </a:r>
            <a:r>
              <a:rPr lang="en-US" dirty="0"/>
              <a:t>buyer wants and needs at </a:t>
            </a:r>
            <a:r>
              <a:rPr lang="en-US" dirty="0" smtClean="0"/>
              <a:t>a price customers consider a good </a:t>
            </a:r>
            <a:r>
              <a:rPr lang="en-US" dirty="0"/>
              <a:t>value.</a:t>
            </a:r>
          </a:p>
          <a:p>
            <a:pPr lvl="1" indent="-358775">
              <a:spcBef>
                <a:spcPts val="1200"/>
              </a:spcBef>
            </a:pPr>
            <a:r>
              <a:rPr lang="en-US" i="1" dirty="0" smtClean="0">
                <a:solidFill>
                  <a:srgbClr val="C00000"/>
                </a:solidFill>
              </a:rPr>
              <a:t>Profit formula </a:t>
            </a:r>
            <a:r>
              <a:rPr lang="en-US" dirty="0" smtClean="0"/>
              <a:t>describes the firm’s approach to determining a </a:t>
            </a:r>
            <a:r>
              <a:rPr lang="en-US" dirty="0"/>
              <a:t>cost structure </a:t>
            </a:r>
            <a:r>
              <a:rPr lang="en-US" dirty="0" smtClean="0"/>
              <a:t>that will allow for </a:t>
            </a:r>
            <a:r>
              <a:rPr lang="en-US" dirty="0"/>
              <a:t>acceptable profits given the pricing tied to its customer value </a:t>
            </a:r>
            <a:r>
              <a:rPr lang="en-US" dirty="0" smtClean="0"/>
              <a:t>proposition.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5414070"/>
      </p:ext>
    </p:extLst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72840" y="1417341"/>
            <a:ext cx="8412118" cy="3566121"/>
          </a:xfrm>
        </p:spPr>
        <p:txBody>
          <a:bodyPr/>
          <a:lstStyle/>
          <a:p>
            <a:r>
              <a:rPr lang="en-US" smtClean="0"/>
              <a:t>A company’s business model sets forth how its strategy and operating approaches will create value for customers, while at the same time generate ample revenues to cover costs and realize a profit. The two elements of a company’s business model are its (1) customer value proposition and (2) its profit formula.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162446"/>
      </p:ext>
    </p:extLst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828830" y="22353"/>
            <a:ext cx="7315170" cy="646331"/>
          </a:xfrm>
        </p:spPr>
        <p:txBody>
          <a:bodyPr/>
          <a:lstStyle/>
          <a:p>
            <a:r>
              <a:rPr lang="en-US" sz="1800" dirty="0" smtClean="0"/>
              <a:t>PANDORA, SIRIUS XM, AND OVER-THE-AIR BROADCAST RADIO: THREE CONTRASTING BUSINESS MODELS</a:t>
            </a:r>
            <a:endParaRPr lang="en-US" sz="1800" dirty="0"/>
          </a:p>
        </p:txBody>
      </p:sp>
      <p:sp>
        <p:nvSpPr>
          <p:cNvPr id="5" name="TextBox 4"/>
          <p:cNvSpPr txBox="1"/>
          <p:nvPr/>
        </p:nvSpPr>
        <p:spPr>
          <a:xfrm>
            <a:off x="114348" y="22897"/>
            <a:ext cx="17373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Concepts &amp;</a:t>
            </a:r>
            <a:r>
              <a:rPr lang="en-US" sz="1600" baseline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Connections 1.1</a:t>
            </a:r>
            <a:endParaRPr lang="en-US" sz="1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0001785"/>
              </p:ext>
            </p:extLst>
          </p:nvPr>
        </p:nvGraphicFramePr>
        <p:xfrm>
          <a:off x="457245" y="807687"/>
          <a:ext cx="8412118" cy="5455920"/>
        </p:xfrm>
        <a:graphic>
          <a:graphicData uri="http://schemas.openxmlformats.org/drawingml/2006/table">
            <a:tbl>
              <a:tblPr firstRow="1">
                <a:tableStyleId>{10A1B5D5-9B99-4C35-A422-299274C87663}</a:tableStyleId>
              </a:tblPr>
              <a:tblGrid>
                <a:gridCol w="1097268"/>
                <a:gridCol w="2285975"/>
                <a:gridCol w="2692174"/>
                <a:gridCol w="2336701"/>
              </a:tblGrid>
              <a:tr h="370840">
                <a:tc>
                  <a:txBody>
                    <a:bodyPr/>
                    <a:lstStyle/>
                    <a:p>
                      <a:endParaRPr lang="en-US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Pandora</a:t>
                      </a:r>
                      <a:endParaRPr lang="en-US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Sirius XM</a:t>
                      </a:r>
                      <a:endParaRPr lang="en-US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Over-the-Air Radio Broadcasters</a:t>
                      </a:r>
                      <a:endParaRPr lang="en-US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Customer</a:t>
                      </a:r>
                    </a:p>
                    <a:p>
                      <a:r>
                        <a:rPr lang="en-US" sz="1200" b="1" dirty="0" smtClean="0"/>
                        <a:t>value</a:t>
                      </a:r>
                    </a:p>
                    <a:p>
                      <a:r>
                        <a:rPr lang="en-US" sz="1200" b="1" dirty="0" smtClean="0"/>
                        <a:t>proposition</a:t>
                      </a:r>
                      <a:endParaRPr lang="en-US" sz="1200" b="1" dirty="0"/>
                    </a:p>
                  </a:txBody>
                  <a:tcPr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Internet radio service that allows PC, tablet computer, and smartphone users to create up to 100 personalized music and comedy stations.</a:t>
                      </a:r>
                      <a:endParaRPr lang="en-US" sz="1200" dirty="0"/>
                    </a:p>
                  </a:txBody>
                  <a:tcPr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Satellite-based music, news, sports, national and regional weather, traffic reports in limited areas, and talk radio programming provided for a monthly subscription fee.</a:t>
                      </a:r>
                      <a:endParaRPr lang="en-US" sz="1200" dirty="0"/>
                    </a:p>
                  </a:txBody>
                  <a:tcPr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Free-of-charge music, national and local news, local traffic reports, national and local weather, and talk radio programming.</a:t>
                      </a:r>
                      <a:endParaRPr lang="en-US" sz="1200" dirty="0"/>
                    </a:p>
                  </a:txBody>
                  <a:tcPr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Profit formula</a:t>
                      </a:r>
                      <a:endParaRPr lang="en-US" sz="1200" b="1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Revenue generation: </a:t>
                      </a:r>
                      <a:r>
                        <a:rPr lang="en-US" sz="1200" dirty="0" smtClean="0"/>
                        <a:t>Display, audio, and video ads sold to local and national advertisers.</a:t>
                      </a:r>
                      <a:endParaRPr lang="en-US" sz="12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Revenue generation: </a:t>
                      </a:r>
                      <a:r>
                        <a:rPr lang="en-US" sz="1200" dirty="0" smtClean="0"/>
                        <a:t>Monthly subscription fees, sales of satellite radio equipment, and advertising revenues.</a:t>
                      </a:r>
                      <a:endParaRPr lang="en-US" sz="12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Revenue generation:</a:t>
                      </a:r>
                      <a:r>
                        <a:rPr lang="en-US" sz="1200" dirty="0" smtClean="0"/>
                        <a:t> Advertising sales to national and local businesses.</a:t>
                      </a:r>
                      <a:endParaRPr lang="en-US" sz="1200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200" b="1" dirty="0"/>
                    </a:p>
                  </a:txBody>
                  <a:tcP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 i="1" u="none" strike="noStrike" baseline="0" dirty="0" smtClean="0">
                          <a:latin typeface="UniversLTStd-BoldCnObl"/>
                        </a:rPr>
                        <a:t>Cost structure: </a:t>
                      </a:r>
                      <a:r>
                        <a:rPr lang="en-US" sz="1200" b="0" i="0" u="none" strike="noStrike" baseline="0" dirty="0" smtClean="0">
                          <a:latin typeface="UniversLTStd-Cn"/>
                        </a:rPr>
                        <a:t>Fixed costs associated with developing software for computers, smartphones, and tablet computer. Fixed and variable costs related to operating data centers to support streaming network, content royalties,</a:t>
                      </a:r>
                    </a:p>
                    <a:p>
                      <a:pPr algn="l"/>
                      <a:r>
                        <a:rPr lang="en-US" sz="1200" b="0" i="0" u="none" strike="noStrike" baseline="0" dirty="0" smtClean="0">
                          <a:latin typeface="UniversLTStd-Cn"/>
                        </a:rPr>
                        <a:t>marketing, and support activities.</a:t>
                      </a:r>
                      <a:endParaRPr lang="en-US" sz="1200" dirty="0"/>
                    </a:p>
                  </a:txBody>
                  <a:tcP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 i="1" u="none" strike="noStrike" baseline="0" dirty="0" smtClean="0">
                          <a:latin typeface="UniversLTStd-BoldCnObl"/>
                        </a:rPr>
                        <a:t>Cost structure: </a:t>
                      </a:r>
                      <a:r>
                        <a:rPr lang="en-US" sz="1200" b="0" i="0" u="none" strike="noStrike" baseline="0" dirty="0" smtClean="0">
                          <a:latin typeface="UniversLTStd-Cn"/>
                        </a:rPr>
                        <a:t>Fixed costs</a:t>
                      </a:r>
                    </a:p>
                    <a:p>
                      <a:pPr algn="l"/>
                      <a:r>
                        <a:rPr lang="en-US" sz="1200" b="0" i="0" u="none" strike="noStrike" baseline="0" dirty="0" smtClean="0">
                          <a:latin typeface="UniversLTStd-Cn"/>
                        </a:rPr>
                        <a:t>associated with operating a</a:t>
                      </a:r>
                    </a:p>
                    <a:p>
                      <a:pPr algn="l"/>
                      <a:r>
                        <a:rPr lang="en-US" sz="1200" b="0" i="0" u="none" strike="noStrike" baseline="0" dirty="0" smtClean="0">
                          <a:latin typeface="UniversLTStd-Cn"/>
                        </a:rPr>
                        <a:t>satellite-based music delivery</a:t>
                      </a:r>
                    </a:p>
                    <a:p>
                      <a:pPr algn="l"/>
                      <a:r>
                        <a:rPr lang="en-US" sz="1200" b="0" i="0" u="none" strike="noStrike" baseline="0" dirty="0" smtClean="0">
                          <a:latin typeface="UniversLTStd-Cn"/>
                        </a:rPr>
                        <a:t>service and streaming Internet service. Fixed and variable costs related to programming and content</a:t>
                      </a:r>
                    </a:p>
                    <a:p>
                      <a:pPr algn="l"/>
                      <a:r>
                        <a:rPr lang="en-US" sz="1200" b="0" i="0" u="none" strike="noStrike" baseline="0" dirty="0" smtClean="0">
                          <a:latin typeface="UniversLTStd-Cn"/>
                        </a:rPr>
                        <a:t>royalties, marketing, and support activities.</a:t>
                      </a:r>
                      <a:endParaRPr lang="en-US" sz="1200" dirty="0"/>
                    </a:p>
                  </a:txBody>
                  <a:tcP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 i="1" u="none" strike="noStrike" baseline="0" dirty="0" smtClean="0">
                          <a:latin typeface="UniversLTStd-BoldCnObl"/>
                        </a:rPr>
                        <a:t>Cost structure: </a:t>
                      </a:r>
                      <a:r>
                        <a:rPr lang="en-US" sz="1200" b="0" i="0" u="none" strike="noStrike" baseline="0" dirty="0" smtClean="0">
                          <a:latin typeface="UniversLTStd-Cn"/>
                        </a:rPr>
                        <a:t>Fixed costs</a:t>
                      </a:r>
                    </a:p>
                    <a:p>
                      <a:pPr algn="l"/>
                      <a:r>
                        <a:rPr lang="en-US" sz="1200" b="0" i="0" u="none" strike="noStrike" baseline="0" dirty="0" smtClean="0">
                          <a:latin typeface="UniversLTStd-Cn"/>
                        </a:rPr>
                        <a:t>associated with terrestrial</a:t>
                      </a:r>
                    </a:p>
                    <a:p>
                      <a:pPr algn="l"/>
                      <a:r>
                        <a:rPr lang="en-US" sz="1200" b="0" i="0" u="none" strike="noStrike" baseline="0" dirty="0" smtClean="0">
                          <a:latin typeface="UniversLTStd-Cn"/>
                        </a:rPr>
                        <a:t>broadcasting operations.</a:t>
                      </a:r>
                    </a:p>
                    <a:p>
                      <a:pPr algn="l"/>
                      <a:r>
                        <a:rPr lang="en-US" sz="1200" b="0" i="0" u="none" strike="noStrike" baseline="0" dirty="0" smtClean="0">
                          <a:latin typeface="UniversLTStd-Cn"/>
                        </a:rPr>
                        <a:t>Fixed and variable costs</a:t>
                      </a:r>
                    </a:p>
                    <a:p>
                      <a:pPr algn="l"/>
                      <a:r>
                        <a:rPr lang="en-US" sz="1200" b="0" i="0" u="none" strike="noStrike" baseline="0" dirty="0" smtClean="0">
                          <a:latin typeface="UniversLTStd-Cn"/>
                        </a:rPr>
                        <a:t>related to local news reporting, advertising sales operations, network affiliate fees, programming and content royalties, commercial production activities, and support activities.</a:t>
                      </a:r>
                      <a:endParaRPr lang="en-US" sz="1200" dirty="0"/>
                    </a:p>
                  </a:txBody>
                  <a:tcP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200" b="1" dirty="0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Profit margin: </a:t>
                      </a:r>
                      <a:r>
                        <a:rPr lang="en-US" sz="1200" dirty="0" smtClean="0"/>
                        <a:t>Profitability was dependent on generating sufficient advertising revenues and subscription revenues to cover its costs and provide attractive profits.</a:t>
                      </a:r>
                      <a:endParaRPr lang="en-US" sz="1200" dirty="0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Profit margin:</a:t>
                      </a:r>
                      <a:r>
                        <a:rPr lang="en-US" sz="1200" dirty="0" smtClean="0"/>
                        <a:t> Profitability was dependent on attracting a sufficiently large number of subscribers to cover its costs and provide attractive profits.</a:t>
                      </a:r>
                      <a:endParaRPr lang="en-US" sz="1200" dirty="0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 u="none" strike="noStrike" baseline="0" dirty="0" smtClean="0"/>
                        <a:t>Profit margin:</a:t>
                      </a:r>
                      <a:r>
                        <a:rPr lang="en-US" sz="1200" u="none" strike="noStrike" baseline="0" dirty="0" smtClean="0"/>
                        <a:t> Profitability</a:t>
                      </a:r>
                    </a:p>
                    <a:p>
                      <a:pPr algn="l"/>
                      <a:r>
                        <a:rPr lang="en-US" sz="1200" u="none" strike="noStrike" baseline="0" dirty="0" smtClean="0"/>
                        <a:t>was dependent on generating sufficient advertising revenues to cover costs and provide</a:t>
                      </a:r>
                    </a:p>
                    <a:p>
                      <a:pPr algn="l"/>
                      <a:r>
                        <a:rPr lang="en-US" sz="1200" u="none" strike="noStrike" baseline="0" dirty="0" smtClean="0"/>
                        <a:t>attractive profits.</a:t>
                      </a:r>
                      <a:endParaRPr lang="en-US" sz="1200" dirty="0"/>
                    </a:p>
                  </a:txBody>
                  <a:tcPr>
                    <a:lnT w="12700" cmpd="sng">
                      <a:noFill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505458"/>
      </p:ext>
    </p:extLst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7943" y="52791"/>
            <a:ext cx="8077200" cy="1569660"/>
          </a:xfrm>
        </p:spPr>
        <p:txBody>
          <a:bodyPr/>
          <a:lstStyle/>
          <a:p>
            <a:r>
              <a:rPr lang="en-US" dirty="0" smtClean="0"/>
              <a:t>Strategy and the Quest for</a:t>
            </a:r>
            <a:br>
              <a:rPr lang="en-US" dirty="0" smtClean="0"/>
            </a:br>
            <a:r>
              <a:rPr lang="en-US" dirty="0" smtClean="0"/>
              <a:t>Sustainable Competitive Advantage: </a:t>
            </a:r>
            <a:br>
              <a:rPr lang="en-US" dirty="0" smtClean="0"/>
            </a:br>
            <a:r>
              <a:rPr lang="en-US" dirty="0" smtClean="0">
                <a:solidFill>
                  <a:srgbClr val="336699"/>
                </a:solidFill>
              </a:rPr>
              <a:t>Choosing a Strategic Approach</a:t>
            </a:r>
            <a:endParaRPr lang="en-US" dirty="0">
              <a:solidFill>
                <a:srgbClr val="336699"/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 bwMode="auto">
          <a:xfrm>
            <a:off x="1185964" y="2240293"/>
            <a:ext cx="6783416" cy="3566683"/>
            <a:chOff x="1171788" y="1782536"/>
            <a:chExt cx="6783416" cy="3566683"/>
          </a:xfrm>
        </p:grpSpPr>
        <p:sp>
          <p:nvSpPr>
            <p:cNvPr id="11" name="Oval 10"/>
            <p:cNvSpPr/>
            <p:nvPr/>
          </p:nvSpPr>
          <p:spPr bwMode="auto">
            <a:xfrm>
              <a:off x="1920270" y="2099667"/>
              <a:ext cx="5212022" cy="3017486"/>
            </a:xfrm>
            <a:prstGeom prst="ellipse">
              <a:avLst/>
            </a:prstGeom>
            <a:noFill/>
            <a:ln w="38100" cap="flat" cmpd="sng" algn="ctr">
              <a:solidFill>
                <a:srgbClr val="0099CC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 bwMode="auto">
            <a:xfrm>
              <a:off x="3474732" y="1782536"/>
              <a:ext cx="2103058" cy="823232"/>
            </a:xfrm>
            <a:prstGeom prst="rect">
              <a:avLst/>
            </a:prstGeom>
            <a:blipFill dpi="0"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anchor="ctr" anchorCtr="1"/>
            <a:lstStyle/>
            <a:p>
              <a:pPr algn="ctr">
                <a:spcBef>
                  <a:spcPts val="600"/>
                </a:spcBef>
                <a:defRPr/>
              </a:pPr>
              <a:r>
                <a:rPr lang="en-US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low-cost </a:t>
              </a:r>
              <a:br>
                <a:rPr lang="en-US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provider</a:t>
              </a:r>
              <a:endPara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" name="TextBox 6"/>
            <p:cNvSpPr txBox="1"/>
            <p:nvPr/>
          </p:nvSpPr>
          <p:spPr bwMode="auto">
            <a:xfrm>
              <a:off x="1171788" y="2964868"/>
              <a:ext cx="2103058" cy="823232"/>
            </a:xfrm>
            <a:prstGeom prst="rect">
              <a:avLst/>
            </a:prstGeom>
            <a:solidFill>
              <a:srgbClr val="0099CC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anchor="ctr" anchorCtr="1"/>
            <a:lstStyle/>
            <a:p>
              <a:pPr algn="ctr">
                <a:spcBef>
                  <a:spcPts val="600"/>
                </a:spcBef>
                <a:defRPr/>
              </a:pPr>
              <a:r>
                <a:rPr lang="en-US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broad </a:t>
              </a:r>
              <a:br>
                <a:rPr lang="en-US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differentiation</a:t>
              </a:r>
              <a:endPara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" name="TextBox 7"/>
            <p:cNvSpPr txBox="1"/>
            <p:nvPr/>
          </p:nvSpPr>
          <p:spPr bwMode="auto">
            <a:xfrm>
              <a:off x="5852146" y="2965149"/>
              <a:ext cx="2103058" cy="823232"/>
            </a:xfrm>
            <a:prstGeom prst="rect">
              <a:avLst/>
            </a:prstGeom>
            <a:blipFill dpi="0"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anchor="ctr" anchorCtr="1"/>
            <a:lstStyle/>
            <a:p>
              <a:pPr algn="ctr">
                <a:spcBef>
                  <a:spcPts val="600"/>
                </a:spcBef>
                <a:defRPr/>
              </a:pPr>
              <a:r>
                <a:rPr lang="en-US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focused </a:t>
              </a:r>
              <a:br>
                <a:rPr lang="en-US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low-cost</a:t>
              </a:r>
              <a:endPara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" name="TextBox 8"/>
            <p:cNvSpPr txBox="1"/>
            <p:nvPr/>
          </p:nvSpPr>
          <p:spPr bwMode="auto">
            <a:xfrm>
              <a:off x="1645991" y="4525987"/>
              <a:ext cx="2103058" cy="823232"/>
            </a:xfrm>
            <a:prstGeom prst="rect">
              <a:avLst/>
            </a:prstGeom>
            <a:blipFill dpi="0"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anchor="ctr" anchorCtr="1"/>
            <a:lstStyle/>
            <a:p>
              <a:pPr algn="ctr">
                <a:spcBef>
                  <a:spcPts val="600"/>
                </a:spcBef>
                <a:defRPr/>
              </a:pPr>
              <a:r>
                <a:rPr lang="en-US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focused </a:t>
              </a:r>
              <a:br>
                <a:rPr lang="en-US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differentiation</a:t>
              </a:r>
              <a:endPara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" name="TextBox 9"/>
            <p:cNvSpPr txBox="1"/>
            <p:nvPr/>
          </p:nvSpPr>
          <p:spPr bwMode="auto">
            <a:xfrm>
              <a:off x="5303551" y="4525987"/>
              <a:ext cx="2103058" cy="823232"/>
            </a:xfrm>
            <a:prstGeom prst="rect">
              <a:avLst/>
            </a:prstGeom>
            <a:blipFill dpi="0" rotWithShape="1"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anchor="ctr" anchorCtr="1"/>
            <a:lstStyle/>
            <a:p>
              <a:pPr algn="ctr">
                <a:spcBef>
                  <a:spcPts val="600"/>
                </a:spcBef>
                <a:defRPr/>
              </a:pPr>
              <a:r>
                <a:rPr lang="en-US" sz="2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best-cost </a:t>
              </a:r>
              <a:r>
                <a:rPr lang="en-US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/>
              </a:r>
              <a:br>
                <a:rPr lang="en-US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provider</a:t>
              </a:r>
              <a:endPara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39278139"/>
      </p:ext>
    </p:extLst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sentials of Strategic Management 4e">
  <a:themeElements>
    <a:clrScheme name="Human Resource Management 13e. 2">
      <a:dk1>
        <a:srgbClr val="000000"/>
      </a:dk1>
      <a:lt1>
        <a:srgbClr val="FFFFFF"/>
      </a:lt1>
      <a:dk2>
        <a:srgbClr val="003300"/>
      </a:dk2>
      <a:lt2>
        <a:srgbClr val="5F5F5F"/>
      </a:lt2>
      <a:accent1>
        <a:srgbClr val="009900"/>
      </a:accent1>
      <a:accent2>
        <a:srgbClr val="CC9900"/>
      </a:accent2>
      <a:accent3>
        <a:srgbClr val="FFFFFF"/>
      </a:accent3>
      <a:accent4>
        <a:srgbClr val="000000"/>
      </a:accent4>
      <a:accent5>
        <a:srgbClr val="AACAAA"/>
      </a:accent5>
      <a:accent6>
        <a:srgbClr val="B98A00"/>
      </a:accent6>
      <a:hlink>
        <a:srgbClr val="FF3300"/>
      </a:hlink>
      <a:folHlink>
        <a:srgbClr val="663300"/>
      </a:folHlink>
    </a:clrScheme>
    <a:fontScheme name="Human Resource Management 13e.">
      <a:majorFont>
        <a:latin typeface="Tahom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Human Resource Management 13e. 1">
        <a:dk1>
          <a:srgbClr val="000000"/>
        </a:dk1>
        <a:lt1>
          <a:srgbClr val="FFFFFF"/>
        </a:lt1>
        <a:dk2>
          <a:srgbClr val="396F39"/>
        </a:dk2>
        <a:lt2>
          <a:srgbClr val="FFCC00"/>
        </a:lt2>
        <a:accent1>
          <a:srgbClr val="009900"/>
        </a:accent1>
        <a:accent2>
          <a:srgbClr val="CC9900"/>
        </a:accent2>
        <a:accent3>
          <a:srgbClr val="AEBBAE"/>
        </a:accent3>
        <a:accent4>
          <a:srgbClr val="DADADA"/>
        </a:accent4>
        <a:accent5>
          <a:srgbClr val="AACAAA"/>
        </a:accent5>
        <a:accent6>
          <a:srgbClr val="B98A00"/>
        </a:accent6>
        <a:hlink>
          <a:srgbClr val="FF3300"/>
        </a:hlink>
        <a:folHlink>
          <a:srgbClr val="66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man Resource Management 13e. 2">
        <a:dk1>
          <a:srgbClr val="000000"/>
        </a:dk1>
        <a:lt1>
          <a:srgbClr val="FFFFFF"/>
        </a:lt1>
        <a:dk2>
          <a:srgbClr val="003300"/>
        </a:dk2>
        <a:lt2>
          <a:srgbClr val="5F5F5F"/>
        </a:lt2>
        <a:accent1>
          <a:srgbClr val="0099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AACAAA"/>
        </a:accent5>
        <a:accent6>
          <a:srgbClr val="B98A00"/>
        </a:accent6>
        <a:hlink>
          <a:srgbClr val="FF3300"/>
        </a:hlink>
        <a:folHlink>
          <a:srgbClr val="66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man Resource Management 13e.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man Resource Management 13e. 4">
        <a:dk1>
          <a:srgbClr val="000000"/>
        </a:dk1>
        <a:lt1>
          <a:srgbClr val="FFFFFF"/>
        </a:lt1>
        <a:dk2>
          <a:srgbClr val="FF0000"/>
        </a:dk2>
        <a:lt2>
          <a:srgbClr val="800000"/>
        </a:lt2>
        <a:accent1>
          <a:srgbClr val="008000"/>
        </a:accent1>
        <a:accent2>
          <a:srgbClr val="FF9900"/>
        </a:accent2>
        <a:accent3>
          <a:srgbClr val="FFFFFF"/>
        </a:accent3>
        <a:accent4>
          <a:srgbClr val="000000"/>
        </a:accent4>
        <a:accent5>
          <a:srgbClr val="AAC0AA"/>
        </a:accent5>
        <a:accent6>
          <a:srgbClr val="E78A00"/>
        </a:accent6>
        <a:hlink>
          <a:srgbClr val="CC3300"/>
        </a:hlink>
        <a:folHlink>
          <a:srgbClr val="6633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Theme8</Template>
  <TotalTime>7374</TotalTime>
  <Words>1197</Words>
  <Application>Microsoft Office PowerPoint</Application>
  <PresentationFormat>On-screen Show (4:3)</PresentationFormat>
  <Paragraphs>114</Paragraphs>
  <Slides>19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Essentials of Strategic Management 4e</vt:lpstr>
      <vt:lpstr>PowerPoint Presentation</vt:lpstr>
      <vt:lpstr>PowerPoint Presentation</vt:lpstr>
      <vt:lpstr>Why Strategy Matters?</vt:lpstr>
      <vt:lpstr>PowerPoint Presentation</vt:lpstr>
      <vt:lpstr>The Importance of Strategic Uniqueness</vt:lpstr>
      <vt:lpstr>Strategy and a Company’s Business Model</vt:lpstr>
      <vt:lpstr>PowerPoint Presentation</vt:lpstr>
      <vt:lpstr>PANDORA, SIRIUS XM, AND OVER-THE-AIR BROADCAST RADIO: THREE CONTRASTING BUSINESS MODELS</vt:lpstr>
      <vt:lpstr>Strategy and the Quest for Sustainable Competitive Advantage:  Choosing a Strategic Approach</vt:lpstr>
      <vt:lpstr>Strategic approaches to gaining a sustainable competitive advantage</vt:lpstr>
      <vt:lpstr>PowerPoint Presentation</vt:lpstr>
      <vt:lpstr>The Importance of Capabilities in Building and Sustaining Competitive Advantage</vt:lpstr>
      <vt:lpstr>STARBUCKS’ STRATEGY IN THE SPECIALTY COFFEE MARKET</vt:lpstr>
      <vt:lpstr>Why Strategy Evolves Over Time</vt:lpstr>
      <vt:lpstr>PowerPoint Presentation</vt:lpstr>
      <vt:lpstr>PowerPoint Presentation</vt:lpstr>
      <vt:lpstr>The Three Tests of a Winning Strategy</vt:lpstr>
      <vt:lpstr>Why Crafting and Executing Strategy Are Important Tasks</vt:lpstr>
      <vt:lpstr>The Road Ahead</vt:lpstr>
    </vt:vector>
  </TitlesOfParts>
  <Manager>Andrea Heirendt</Manager>
  <Company>McGraw-Hill Companies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Essentials of Strategic Management 4e</dc:title>
  <dc:subject>Chapter 1</dc:subject>
  <dc:creator>Charlie Cook - ccook@uwa.edu</dc:creator>
  <cp:lastModifiedBy>Kumar Suruli</cp:lastModifiedBy>
  <cp:revision>683</cp:revision>
  <dcterms:created xsi:type="dcterms:W3CDTF">2003-02-17T02:06:55Z</dcterms:created>
  <dcterms:modified xsi:type="dcterms:W3CDTF">2014-01-28T08:43:32Z</dcterms:modified>
</cp:coreProperties>
</file>