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Lst>
  <p:notesMasterIdLst>
    <p:notesMasterId r:id="rId49"/>
  </p:notesMasterIdLst>
  <p:handoutMasterIdLst>
    <p:handoutMasterId r:id="rId50"/>
  </p:handoutMasterIdLst>
  <p:sldIdLst>
    <p:sldId id="531" r:id="rId2"/>
    <p:sldId id="495" r:id="rId3"/>
    <p:sldId id="539" r:id="rId4"/>
    <p:sldId id="525" r:id="rId5"/>
    <p:sldId id="524" r:id="rId6"/>
    <p:sldId id="599" r:id="rId7"/>
    <p:sldId id="544" r:id="rId8"/>
    <p:sldId id="510" r:id="rId9"/>
    <p:sldId id="534" r:id="rId10"/>
    <p:sldId id="535" r:id="rId11"/>
    <p:sldId id="522" r:id="rId12"/>
    <p:sldId id="595" r:id="rId13"/>
    <p:sldId id="596" r:id="rId14"/>
    <p:sldId id="552" r:id="rId15"/>
    <p:sldId id="553" r:id="rId16"/>
    <p:sldId id="554" r:id="rId17"/>
    <p:sldId id="555" r:id="rId18"/>
    <p:sldId id="556" r:id="rId19"/>
    <p:sldId id="496" r:id="rId20"/>
    <p:sldId id="557" r:id="rId21"/>
    <p:sldId id="558" r:id="rId22"/>
    <p:sldId id="559" r:id="rId23"/>
    <p:sldId id="560" r:id="rId24"/>
    <p:sldId id="511" r:id="rId25"/>
    <p:sldId id="523" r:id="rId26"/>
    <p:sldId id="562" r:id="rId27"/>
    <p:sldId id="564" r:id="rId28"/>
    <p:sldId id="565" r:id="rId29"/>
    <p:sldId id="512" r:id="rId30"/>
    <p:sldId id="566" r:id="rId31"/>
    <p:sldId id="536" r:id="rId32"/>
    <p:sldId id="568" r:id="rId33"/>
    <p:sldId id="569" r:id="rId34"/>
    <p:sldId id="530" r:id="rId35"/>
    <p:sldId id="572" r:id="rId36"/>
    <p:sldId id="573" r:id="rId37"/>
    <p:sldId id="574" r:id="rId38"/>
    <p:sldId id="576" r:id="rId39"/>
    <p:sldId id="575" r:id="rId40"/>
    <p:sldId id="532" r:id="rId41"/>
    <p:sldId id="598" r:id="rId42"/>
    <p:sldId id="580" r:id="rId43"/>
    <p:sldId id="581" r:id="rId44"/>
    <p:sldId id="582" r:id="rId45"/>
    <p:sldId id="583" r:id="rId46"/>
    <p:sldId id="584" r:id="rId47"/>
    <p:sldId id="585" r:id="rId48"/>
  </p:sldIdLst>
  <p:sldSz cx="9144000" cy="6858000" type="screen4x3"/>
  <p:notesSz cx="6934200" cy="9283700"/>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990033"/>
    <a:srgbClr val="E49D24"/>
    <a:srgbClr val="F0CC85"/>
    <a:srgbClr val="6E9A43"/>
    <a:srgbClr val="74848D"/>
    <a:srgbClr val="FFF8A3"/>
    <a:srgbClr val="C2D7DB"/>
    <a:srgbClr val="0070C0"/>
    <a:srgbClr val="99B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721" autoAdjust="0"/>
  </p:normalViewPr>
  <p:slideViewPr>
    <p:cSldViewPr>
      <p:cViewPr>
        <p:scale>
          <a:sx n="50" d="100"/>
          <a:sy n="50" d="100"/>
        </p:scale>
        <p:origin x="-2256" y="-9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564" y="-96"/>
      </p:cViewPr>
      <p:guideLst>
        <p:guide orient="horz" pos="2924"/>
        <p:guide pos="2184"/>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27651" name="Rectangle 3"/>
          <p:cNvSpPr>
            <a:spLocks noGrp="1" noChangeArrowheads="1"/>
          </p:cNvSpPr>
          <p:nvPr>
            <p:ph type="dt" sz="quarter" idx="1"/>
          </p:nvPr>
        </p:nvSpPr>
        <p:spPr bwMode="auto">
          <a:xfrm>
            <a:off x="3929063" y="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defTabSz="927100">
              <a:defRPr sz="1200">
                <a:latin typeface="Times New Roman" pitchFamily="18" charset="0"/>
              </a:defRPr>
            </a:lvl1pPr>
          </a:lstStyle>
          <a:p>
            <a:pPr>
              <a:defRPr/>
            </a:pPr>
            <a:endParaRPr lang="en-US"/>
          </a:p>
        </p:txBody>
      </p:sp>
      <p:sp>
        <p:nvSpPr>
          <p:cNvPr id="27652" name="Rectangle 4"/>
          <p:cNvSpPr>
            <a:spLocks noGrp="1" noChangeArrowheads="1"/>
          </p:cNvSpPr>
          <p:nvPr>
            <p:ph type="ftr" sz="quarter" idx="2"/>
          </p:nvPr>
        </p:nvSpPr>
        <p:spPr bwMode="auto">
          <a:xfrm>
            <a:off x="0" y="882015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27653" name="Rectangle 5"/>
          <p:cNvSpPr>
            <a:spLocks noGrp="1" noChangeArrowheads="1"/>
          </p:cNvSpPr>
          <p:nvPr>
            <p:ph type="sldNum" sz="quarter" idx="3"/>
          </p:nvPr>
        </p:nvSpPr>
        <p:spPr bwMode="auto">
          <a:xfrm>
            <a:off x="3929063" y="882015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defTabSz="927100">
              <a:defRPr sz="1200">
                <a:latin typeface="Times New Roman" pitchFamily="18" charset="0"/>
              </a:defRPr>
            </a:lvl1pPr>
          </a:lstStyle>
          <a:p>
            <a:pPr>
              <a:defRPr/>
            </a:pPr>
            <a:fld id="{4FCB7DE9-CECF-48A0-B8CC-C1B07B5F0906}" type="slidenum">
              <a:rPr lang="en-US"/>
              <a:pPr>
                <a:defRPr/>
              </a:pPr>
              <a:t>‹#›</a:t>
            </a:fld>
            <a:endParaRPr lang="en-US"/>
          </a:p>
        </p:txBody>
      </p:sp>
    </p:spTree>
    <p:extLst>
      <p:ext uri="{BB962C8B-B14F-4D97-AF65-F5344CB8AC3E}">
        <p14:creationId xmlns:p14="http://schemas.microsoft.com/office/powerpoint/2010/main" val="3954377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29063" y="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defTabSz="927100">
              <a:defRPr sz="1200">
                <a:latin typeface="Times New Roman"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617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23925" y="4410075"/>
            <a:ext cx="508635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015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29063" y="882015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defTabSz="927100">
              <a:defRPr sz="1200">
                <a:latin typeface="Times New Roman" pitchFamily="18" charset="0"/>
              </a:defRPr>
            </a:lvl1pPr>
          </a:lstStyle>
          <a:p>
            <a:pPr>
              <a:defRPr/>
            </a:pPr>
            <a:fld id="{7085C4FC-038C-42A3-9FC1-4F13DBF416F6}" type="slidenum">
              <a:rPr lang="en-US"/>
              <a:pPr>
                <a:defRPr/>
              </a:pPr>
              <a:t>‹#›</a:t>
            </a:fld>
            <a:endParaRPr lang="en-US"/>
          </a:p>
        </p:txBody>
      </p:sp>
    </p:spTree>
    <p:extLst>
      <p:ext uri="{BB962C8B-B14F-4D97-AF65-F5344CB8AC3E}">
        <p14:creationId xmlns:p14="http://schemas.microsoft.com/office/powerpoint/2010/main" val="1312984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2</a:t>
            </a:fld>
            <a:endParaRPr lang="en-US"/>
          </a:p>
        </p:txBody>
      </p:sp>
    </p:spTree>
    <p:extLst>
      <p:ext uri="{BB962C8B-B14F-4D97-AF65-F5344CB8AC3E}">
        <p14:creationId xmlns:p14="http://schemas.microsoft.com/office/powerpoint/2010/main" val="122481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52906" indent="-289579" eaLnBrk="0" hangingPunct="0">
              <a:defRPr sz="2800">
                <a:solidFill>
                  <a:schemeClr val="tx1"/>
                </a:solidFill>
                <a:latin typeface="Arial" charset="0"/>
              </a:defRPr>
            </a:lvl2pPr>
            <a:lvl3pPr marL="1158316" indent="-231663" eaLnBrk="0" hangingPunct="0">
              <a:defRPr sz="2800">
                <a:solidFill>
                  <a:schemeClr val="tx1"/>
                </a:solidFill>
                <a:latin typeface="Arial" charset="0"/>
              </a:defRPr>
            </a:lvl3pPr>
            <a:lvl4pPr marL="1621643" indent="-231663" eaLnBrk="0" hangingPunct="0">
              <a:defRPr sz="2800">
                <a:solidFill>
                  <a:schemeClr val="tx1"/>
                </a:solidFill>
                <a:latin typeface="Arial" charset="0"/>
              </a:defRPr>
            </a:lvl4pPr>
            <a:lvl5pPr marL="2084969" indent="-231663" eaLnBrk="0" hangingPunct="0">
              <a:defRPr sz="2800">
                <a:solidFill>
                  <a:schemeClr val="tx1"/>
                </a:solidFill>
                <a:latin typeface="Arial" charset="0"/>
              </a:defRPr>
            </a:lvl5pPr>
            <a:lvl6pPr marL="2548296" indent="-231663" algn="ctr" eaLnBrk="0" fontAlgn="base" hangingPunct="0">
              <a:spcBef>
                <a:spcPct val="0"/>
              </a:spcBef>
              <a:spcAft>
                <a:spcPct val="0"/>
              </a:spcAft>
              <a:defRPr sz="2800">
                <a:solidFill>
                  <a:schemeClr val="tx1"/>
                </a:solidFill>
                <a:latin typeface="Arial" charset="0"/>
              </a:defRPr>
            </a:lvl6pPr>
            <a:lvl7pPr marL="3011622" indent="-231663" algn="ctr" eaLnBrk="0" fontAlgn="base" hangingPunct="0">
              <a:spcBef>
                <a:spcPct val="0"/>
              </a:spcBef>
              <a:spcAft>
                <a:spcPct val="0"/>
              </a:spcAft>
              <a:defRPr sz="2800">
                <a:solidFill>
                  <a:schemeClr val="tx1"/>
                </a:solidFill>
                <a:latin typeface="Arial" charset="0"/>
              </a:defRPr>
            </a:lvl7pPr>
            <a:lvl8pPr marL="3474949" indent="-231663" algn="ctr" eaLnBrk="0" fontAlgn="base" hangingPunct="0">
              <a:spcBef>
                <a:spcPct val="0"/>
              </a:spcBef>
              <a:spcAft>
                <a:spcPct val="0"/>
              </a:spcAft>
              <a:defRPr sz="2800">
                <a:solidFill>
                  <a:schemeClr val="tx1"/>
                </a:solidFill>
                <a:latin typeface="Arial" charset="0"/>
              </a:defRPr>
            </a:lvl8pPr>
            <a:lvl9pPr marL="3938275" indent="-231663" algn="ctr" eaLnBrk="0" fontAlgn="base" hangingPunct="0">
              <a:spcBef>
                <a:spcPct val="0"/>
              </a:spcBef>
              <a:spcAft>
                <a:spcPct val="0"/>
              </a:spcAft>
              <a:defRPr sz="2800">
                <a:solidFill>
                  <a:schemeClr val="tx1"/>
                </a:solidFill>
                <a:latin typeface="Arial" charset="0"/>
              </a:defRPr>
            </a:lvl9pPr>
          </a:lstStyle>
          <a:p>
            <a:pPr eaLnBrk="1" hangingPunct="1"/>
            <a:fld id="{8EA0333D-F33C-4042-8410-1CDBD2F2BF13}" type="slidenum">
              <a:rPr lang="en-US" sz="1200"/>
              <a:pPr eaLnBrk="1" hangingPunct="1"/>
              <a:t>32</a:t>
            </a:fld>
            <a:endParaRPr lang="en-US" sz="1200" dirty="0"/>
          </a:p>
        </p:txBody>
      </p:sp>
      <p:sp>
        <p:nvSpPr>
          <p:cNvPr id="60419" name="Rectangle 2"/>
          <p:cNvSpPr>
            <a:spLocks noGrp="1" noRot="1" noChangeAspect="1" noChangeArrowheads="1" noTextEdit="1"/>
          </p:cNvSpPr>
          <p:nvPr>
            <p:ph type="sldImg"/>
          </p:nvPr>
        </p:nvSpPr>
        <p:spPr>
          <a:xfrm>
            <a:off x="1155700" y="703263"/>
            <a:ext cx="4622800" cy="3468687"/>
          </a:xfrm>
          <a:ln w="12700" cap="flat">
            <a:solidFill>
              <a:schemeClr val="tx1"/>
            </a:solidFill>
          </a:ln>
        </p:spPr>
      </p:sp>
      <p:sp>
        <p:nvSpPr>
          <p:cNvPr id="60420" name="Rectangle 3"/>
          <p:cNvSpPr>
            <a:spLocks noGrp="1" noChangeArrowheads="1"/>
          </p:cNvSpPr>
          <p:nvPr>
            <p:ph type="body" idx="1"/>
          </p:nvPr>
        </p:nvSpPr>
        <p:spPr>
          <a:xfrm>
            <a:off x="924560" y="4409758"/>
            <a:ext cx="508508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1" tIns="45046" rIns="91701" bIns="45046"/>
          <a:lstStyle/>
          <a:p>
            <a:pPr eaLnBrk="1" hangingPunct="1"/>
            <a:endParaRPr lang="en-US" dirty="0" smtClean="0">
              <a:latin typeface="Arial" charset="0"/>
            </a:endParaRPr>
          </a:p>
        </p:txBody>
      </p:sp>
    </p:spTree>
    <p:extLst>
      <p:ext uri="{BB962C8B-B14F-4D97-AF65-F5344CB8AC3E}">
        <p14:creationId xmlns:p14="http://schemas.microsoft.com/office/powerpoint/2010/main" val="55588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52906" indent="-289579" eaLnBrk="0" hangingPunct="0">
              <a:defRPr sz="2800">
                <a:solidFill>
                  <a:schemeClr val="tx1"/>
                </a:solidFill>
                <a:latin typeface="Arial" charset="0"/>
              </a:defRPr>
            </a:lvl2pPr>
            <a:lvl3pPr marL="1158316" indent="-231663" eaLnBrk="0" hangingPunct="0">
              <a:defRPr sz="2800">
                <a:solidFill>
                  <a:schemeClr val="tx1"/>
                </a:solidFill>
                <a:latin typeface="Arial" charset="0"/>
              </a:defRPr>
            </a:lvl3pPr>
            <a:lvl4pPr marL="1621643" indent="-231663" eaLnBrk="0" hangingPunct="0">
              <a:defRPr sz="2800">
                <a:solidFill>
                  <a:schemeClr val="tx1"/>
                </a:solidFill>
                <a:latin typeface="Arial" charset="0"/>
              </a:defRPr>
            </a:lvl4pPr>
            <a:lvl5pPr marL="2084969" indent="-231663" eaLnBrk="0" hangingPunct="0">
              <a:defRPr sz="2800">
                <a:solidFill>
                  <a:schemeClr val="tx1"/>
                </a:solidFill>
                <a:latin typeface="Arial" charset="0"/>
              </a:defRPr>
            </a:lvl5pPr>
            <a:lvl6pPr marL="2548296" indent="-231663" algn="ctr" eaLnBrk="0" fontAlgn="base" hangingPunct="0">
              <a:spcBef>
                <a:spcPct val="0"/>
              </a:spcBef>
              <a:spcAft>
                <a:spcPct val="0"/>
              </a:spcAft>
              <a:defRPr sz="2800">
                <a:solidFill>
                  <a:schemeClr val="tx1"/>
                </a:solidFill>
                <a:latin typeface="Arial" charset="0"/>
              </a:defRPr>
            </a:lvl6pPr>
            <a:lvl7pPr marL="3011622" indent="-231663" algn="ctr" eaLnBrk="0" fontAlgn="base" hangingPunct="0">
              <a:spcBef>
                <a:spcPct val="0"/>
              </a:spcBef>
              <a:spcAft>
                <a:spcPct val="0"/>
              </a:spcAft>
              <a:defRPr sz="2800">
                <a:solidFill>
                  <a:schemeClr val="tx1"/>
                </a:solidFill>
                <a:latin typeface="Arial" charset="0"/>
              </a:defRPr>
            </a:lvl7pPr>
            <a:lvl8pPr marL="3474949" indent="-231663" algn="ctr" eaLnBrk="0" fontAlgn="base" hangingPunct="0">
              <a:spcBef>
                <a:spcPct val="0"/>
              </a:spcBef>
              <a:spcAft>
                <a:spcPct val="0"/>
              </a:spcAft>
              <a:defRPr sz="2800">
                <a:solidFill>
                  <a:schemeClr val="tx1"/>
                </a:solidFill>
                <a:latin typeface="Arial" charset="0"/>
              </a:defRPr>
            </a:lvl8pPr>
            <a:lvl9pPr marL="3938275" indent="-231663" algn="ctr" eaLnBrk="0" fontAlgn="base" hangingPunct="0">
              <a:spcBef>
                <a:spcPct val="0"/>
              </a:spcBef>
              <a:spcAft>
                <a:spcPct val="0"/>
              </a:spcAft>
              <a:defRPr sz="2800">
                <a:solidFill>
                  <a:schemeClr val="tx1"/>
                </a:solidFill>
                <a:latin typeface="Arial" charset="0"/>
              </a:defRPr>
            </a:lvl9pPr>
          </a:lstStyle>
          <a:p>
            <a:pPr eaLnBrk="1" hangingPunct="1"/>
            <a:fld id="{96711E0C-3910-4581-849D-699B7569E01F}" type="slidenum">
              <a:rPr lang="en-US" sz="1200"/>
              <a:pPr eaLnBrk="1" hangingPunct="1"/>
              <a:t>33</a:t>
            </a:fld>
            <a:endParaRPr lang="en-US" sz="1200" dirty="0"/>
          </a:p>
        </p:txBody>
      </p:sp>
      <p:sp>
        <p:nvSpPr>
          <p:cNvPr id="61443" name="Rectangle 2"/>
          <p:cNvSpPr>
            <a:spLocks noGrp="1" noRot="1" noChangeAspect="1" noChangeArrowheads="1" noTextEdit="1"/>
          </p:cNvSpPr>
          <p:nvPr>
            <p:ph type="sldImg"/>
          </p:nvPr>
        </p:nvSpPr>
        <p:spPr>
          <a:xfrm>
            <a:off x="1155700" y="703263"/>
            <a:ext cx="4622800" cy="3468687"/>
          </a:xfrm>
          <a:ln w="12700" cap="flat">
            <a:solidFill>
              <a:schemeClr val="tx1"/>
            </a:solidFill>
          </a:ln>
        </p:spPr>
      </p:sp>
      <p:sp>
        <p:nvSpPr>
          <p:cNvPr id="61444" name="Rectangle 3"/>
          <p:cNvSpPr>
            <a:spLocks noGrp="1" noChangeArrowheads="1"/>
          </p:cNvSpPr>
          <p:nvPr>
            <p:ph type="body" idx="1"/>
          </p:nvPr>
        </p:nvSpPr>
        <p:spPr>
          <a:xfrm>
            <a:off x="924560" y="4409758"/>
            <a:ext cx="508508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1" tIns="45046" rIns="91701" bIns="45046"/>
          <a:lstStyle/>
          <a:p>
            <a:pPr eaLnBrk="1" hangingPunct="1"/>
            <a:endParaRPr lang="en-US" dirty="0" smtClean="0">
              <a:latin typeface="Arial" charset="0"/>
            </a:endParaRPr>
          </a:p>
        </p:txBody>
      </p:sp>
    </p:spTree>
    <p:extLst>
      <p:ext uri="{BB962C8B-B14F-4D97-AF65-F5344CB8AC3E}">
        <p14:creationId xmlns:p14="http://schemas.microsoft.com/office/powerpoint/2010/main" val="26600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5700" y="703263"/>
            <a:ext cx="4622800" cy="3468687"/>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1" name="Rectangle 3"/>
          <p:cNvSpPr>
            <a:spLocks noGrp="1" noChangeArrowheads="1"/>
          </p:cNvSpPr>
          <p:nvPr>
            <p:ph type="body" idx="1"/>
          </p:nvPr>
        </p:nvSpPr>
        <p:spPr>
          <a:xfrm>
            <a:off x="924560" y="4409758"/>
            <a:ext cx="508508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01" tIns="45046" rIns="91701" bIns="45046"/>
          <a:lstStyle/>
          <a:p>
            <a:endParaRPr lang="en-US" dirty="0" smtClean="0">
              <a:latin typeface="Arial" charset="0"/>
            </a:endParaRPr>
          </a:p>
        </p:txBody>
      </p:sp>
    </p:spTree>
    <p:extLst>
      <p:ext uri="{BB962C8B-B14F-4D97-AF65-F5344CB8AC3E}">
        <p14:creationId xmlns:p14="http://schemas.microsoft.com/office/powerpoint/2010/main" val="153878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5700" y="703263"/>
            <a:ext cx="4622800" cy="3468687"/>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9" name="Rectangle 3"/>
          <p:cNvSpPr>
            <a:spLocks noGrp="1" noChangeArrowheads="1"/>
          </p:cNvSpPr>
          <p:nvPr>
            <p:ph type="body" idx="1"/>
          </p:nvPr>
        </p:nvSpPr>
        <p:spPr>
          <a:xfrm>
            <a:off x="924560" y="4409758"/>
            <a:ext cx="508508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01" tIns="45046" rIns="91701" bIns="45046"/>
          <a:lstStyle/>
          <a:p>
            <a:endParaRPr lang="en-US" dirty="0" smtClean="0">
              <a:latin typeface="Arial" charset="0"/>
            </a:endParaRPr>
          </a:p>
        </p:txBody>
      </p:sp>
    </p:spTree>
    <p:extLst>
      <p:ext uri="{BB962C8B-B14F-4D97-AF65-F5344CB8AC3E}">
        <p14:creationId xmlns:p14="http://schemas.microsoft.com/office/powerpoint/2010/main" val="118821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5700" y="703263"/>
            <a:ext cx="4622800" cy="3468687"/>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7" name="Rectangle 3"/>
          <p:cNvSpPr>
            <a:spLocks noGrp="1" noChangeArrowheads="1"/>
          </p:cNvSpPr>
          <p:nvPr>
            <p:ph type="body" idx="1"/>
          </p:nvPr>
        </p:nvSpPr>
        <p:spPr>
          <a:xfrm>
            <a:off x="924560" y="4409758"/>
            <a:ext cx="508508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01" tIns="45046" rIns="91701" bIns="45046"/>
          <a:lstStyle/>
          <a:p>
            <a:endParaRPr lang="en-US" dirty="0" smtClean="0">
              <a:latin typeface="Arial" charset="0"/>
            </a:endParaRPr>
          </a:p>
        </p:txBody>
      </p:sp>
    </p:spTree>
    <p:extLst>
      <p:ext uri="{BB962C8B-B14F-4D97-AF65-F5344CB8AC3E}">
        <p14:creationId xmlns:p14="http://schemas.microsoft.com/office/powerpoint/2010/main" val="143635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41</a:t>
            </a:fld>
            <a:endParaRPr lang="en-US"/>
          </a:p>
        </p:txBody>
      </p:sp>
    </p:spTree>
    <p:extLst>
      <p:ext uri="{BB962C8B-B14F-4D97-AF65-F5344CB8AC3E}">
        <p14:creationId xmlns:p14="http://schemas.microsoft.com/office/powerpoint/2010/main" val="388561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4</a:t>
            </a:fld>
            <a:endParaRPr lang="en-US"/>
          </a:p>
        </p:txBody>
      </p:sp>
    </p:spTree>
    <p:extLst>
      <p:ext uri="{BB962C8B-B14F-4D97-AF65-F5344CB8AC3E}">
        <p14:creationId xmlns:p14="http://schemas.microsoft.com/office/powerpoint/2010/main" val="54621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5</a:t>
            </a:fld>
            <a:endParaRPr lang="en-US"/>
          </a:p>
        </p:txBody>
      </p:sp>
    </p:spTree>
    <p:extLst>
      <p:ext uri="{BB962C8B-B14F-4D97-AF65-F5344CB8AC3E}">
        <p14:creationId xmlns:p14="http://schemas.microsoft.com/office/powerpoint/2010/main" val="232185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55700" y="703263"/>
            <a:ext cx="4622800" cy="3468687"/>
          </a:xfrm>
          <a:ln/>
        </p:spPr>
      </p:sp>
      <p:sp>
        <p:nvSpPr>
          <p:cNvPr id="91139" name="Rectangle 3"/>
          <p:cNvSpPr>
            <a:spLocks noGrp="1" noChangeArrowheads="1"/>
          </p:cNvSpPr>
          <p:nvPr>
            <p:ph type="body" idx="1"/>
          </p:nvPr>
        </p:nvSpPr>
        <p:spPr>
          <a:xfrm>
            <a:off x="924560" y="4409758"/>
            <a:ext cx="508508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extLst>
      <p:ext uri="{BB962C8B-B14F-4D97-AF65-F5344CB8AC3E}">
        <p14:creationId xmlns:p14="http://schemas.microsoft.com/office/powerpoint/2010/main" val="98580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9</a:t>
            </a:fld>
            <a:endParaRPr lang="en-US"/>
          </a:p>
        </p:txBody>
      </p:sp>
    </p:spTree>
    <p:extLst>
      <p:ext uri="{BB962C8B-B14F-4D97-AF65-F5344CB8AC3E}">
        <p14:creationId xmlns:p14="http://schemas.microsoft.com/office/powerpoint/2010/main" val="239857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10</a:t>
            </a:fld>
            <a:endParaRPr lang="en-US"/>
          </a:p>
        </p:txBody>
      </p:sp>
    </p:spTree>
    <p:extLst>
      <p:ext uri="{BB962C8B-B14F-4D97-AF65-F5344CB8AC3E}">
        <p14:creationId xmlns:p14="http://schemas.microsoft.com/office/powerpoint/2010/main" val="215176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52906" indent="-289579" eaLnBrk="0" hangingPunct="0">
              <a:defRPr sz="2800">
                <a:solidFill>
                  <a:schemeClr val="tx1"/>
                </a:solidFill>
                <a:latin typeface="Arial" charset="0"/>
              </a:defRPr>
            </a:lvl2pPr>
            <a:lvl3pPr marL="1158316" indent="-231663" eaLnBrk="0" hangingPunct="0">
              <a:defRPr sz="2800">
                <a:solidFill>
                  <a:schemeClr val="tx1"/>
                </a:solidFill>
                <a:latin typeface="Arial" charset="0"/>
              </a:defRPr>
            </a:lvl3pPr>
            <a:lvl4pPr marL="1621643" indent="-231663" eaLnBrk="0" hangingPunct="0">
              <a:defRPr sz="2800">
                <a:solidFill>
                  <a:schemeClr val="tx1"/>
                </a:solidFill>
                <a:latin typeface="Arial" charset="0"/>
              </a:defRPr>
            </a:lvl4pPr>
            <a:lvl5pPr marL="2084969" indent="-231663" eaLnBrk="0" hangingPunct="0">
              <a:defRPr sz="2800">
                <a:solidFill>
                  <a:schemeClr val="tx1"/>
                </a:solidFill>
                <a:latin typeface="Arial" charset="0"/>
              </a:defRPr>
            </a:lvl5pPr>
            <a:lvl6pPr marL="2548296" indent="-231663" algn="ctr" eaLnBrk="0" fontAlgn="base" hangingPunct="0">
              <a:spcBef>
                <a:spcPct val="0"/>
              </a:spcBef>
              <a:spcAft>
                <a:spcPct val="0"/>
              </a:spcAft>
              <a:defRPr sz="2800">
                <a:solidFill>
                  <a:schemeClr val="tx1"/>
                </a:solidFill>
                <a:latin typeface="Arial" charset="0"/>
              </a:defRPr>
            </a:lvl6pPr>
            <a:lvl7pPr marL="3011622" indent="-231663" algn="ctr" eaLnBrk="0" fontAlgn="base" hangingPunct="0">
              <a:spcBef>
                <a:spcPct val="0"/>
              </a:spcBef>
              <a:spcAft>
                <a:spcPct val="0"/>
              </a:spcAft>
              <a:defRPr sz="2800">
                <a:solidFill>
                  <a:schemeClr val="tx1"/>
                </a:solidFill>
                <a:latin typeface="Arial" charset="0"/>
              </a:defRPr>
            </a:lvl7pPr>
            <a:lvl8pPr marL="3474949" indent="-231663" algn="ctr" eaLnBrk="0" fontAlgn="base" hangingPunct="0">
              <a:spcBef>
                <a:spcPct val="0"/>
              </a:spcBef>
              <a:spcAft>
                <a:spcPct val="0"/>
              </a:spcAft>
              <a:defRPr sz="2800">
                <a:solidFill>
                  <a:schemeClr val="tx1"/>
                </a:solidFill>
                <a:latin typeface="Arial" charset="0"/>
              </a:defRPr>
            </a:lvl8pPr>
            <a:lvl9pPr marL="3938275" indent="-231663" algn="ctr" eaLnBrk="0" fontAlgn="base" hangingPunct="0">
              <a:spcBef>
                <a:spcPct val="0"/>
              </a:spcBef>
              <a:spcAft>
                <a:spcPct val="0"/>
              </a:spcAft>
              <a:defRPr sz="2800">
                <a:solidFill>
                  <a:schemeClr val="tx1"/>
                </a:solidFill>
                <a:latin typeface="Arial" charset="0"/>
              </a:defRPr>
            </a:lvl9pPr>
          </a:lstStyle>
          <a:p>
            <a:pPr eaLnBrk="1" hangingPunct="1"/>
            <a:fld id="{DE95605F-5E94-4AF6-9055-6787CA9DA371}" type="slidenum">
              <a:rPr lang="en-US" sz="1200"/>
              <a:pPr eaLnBrk="1" hangingPunct="1"/>
              <a:t>14</a:t>
            </a:fld>
            <a:endParaRPr lang="en-US" sz="1200" dirty="0"/>
          </a:p>
        </p:txBody>
      </p:sp>
      <p:sp>
        <p:nvSpPr>
          <p:cNvPr id="59395" name="Rectangle 2"/>
          <p:cNvSpPr>
            <a:spLocks noGrp="1" noRot="1" noChangeAspect="1" noChangeArrowheads="1" noTextEdit="1"/>
          </p:cNvSpPr>
          <p:nvPr>
            <p:ph type="sldImg"/>
          </p:nvPr>
        </p:nvSpPr>
        <p:spPr>
          <a:xfrm>
            <a:off x="1155700" y="703263"/>
            <a:ext cx="4622800" cy="3468687"/>
          </a:xfrm>
          <a:ln w="12700" cap="flat">
            <a:solidFill>
              <a:schemeClr val="tx1"/>
            </a:solidFill>
          </a:ln>
        </p:spPr>
      </p:sp>
      <p:sp>
        <p:nvSpPr>
          <p:cNvPr id="59396" name="Rectangle 3"/>
          <p:cNvSpPr>
            <a:spLocks noGrp="1" noChangeArrowheads="1"/>
          </p:cNvSpPr>
          <p:nvPr>
            <p:ph type="body" idx="1"/>
          </p:nvPr>
        </p:nvSpPr>
        <p:spPr>
          <a:xfrm>
            <a:off x="924560" y="4409758"/>
            <a:ext cx="5085080"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1" tIns="45046" rIns="91701" bIns="45046"/>
          <a:lstStyle/>
          <a:p>
            <a:pPr eaLnBrk="1" hangingPunct="1"/>
            <a:endParaRPr lang="en-US" dirty="0" smtClean="0">
              <a:latin typeface="Arial" charset="0"/>
            </a:endParaRPr>
          </a:p>
        </p:txBody>
      </p:sp>
    </p:spTree>
    <p:extLst>
      <p:ext uri="{BB962C8B-B14F-4D97-AF65-F5344CB8AC3E}">
        <p14:creationId xmlns:p14="http://schemas.microsoft.com/office/powerpoint/2010/main" val="338333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15</a:t>
            </a:fld>
            <a:endParaRPr lang="en-US"/>
          </a:p>
        </p:txBody>
      </p:sp>
    </p:spTree>
    <p:extLst>
      <p:ext uri="{BB962C8B-B14F-4D97-AF65-F5344CB8AC3E}">
        <p14:creationId xmlns:p14="http://schemas.microsoft.com/office/powerpoint/2010/main" val="74008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85C4FC-038C-42A3-9FC1-4F13DBF416F6}" type="slidenum">
              <a:rPr lang="en-US" smtClean="0"/>
              <a:pPr>
                <a:defRPr/>
              </a:pPr>
              <a:t>31</a:t>
            </a:fld>
            <a:endParaRPr lang="en-US"/>
          </a:p>
        </p:txBody>
      </p:sp>
    </p:spTree>
    <p:extLst>
      <p:ext uri="{BB962C8B-B14F-4D97-AF65-F5344CB8AC3E}">
        <p14:creationId xmlns:p14="http://schemas.microsoft.com/office/powerpoint/2010/main" val="1899141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461089"/>
      </p:ext>
    </p:extLst>
  </p:cSld>
  <p:clrMapOvr>
    <a:masterClrMapping/>
  </p:clrMapOvr>
  <p:transition spd="slow">
    <p:cut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line Title and Content">
    <p:spTree>
      <p:nvGrpSpPr>
        <p:cNvPr id="1" name=""/>
        <p:cNvGrpSpPr/>
        <p:nvPr/>
      </p:nvGrpSpPr>
      <p:grpSpPr>
        <a:xfrm>
          <a:off x="0" y="0"/>
          <a:ext cx="0" cy="0"/>
          <a:chOff x="0" y="0"/>
          <a:chExt cx="0" cy="0"/>
        </a:xfrm>
      </p:grpSpPr>
      <p:cxnSp>
        <p:nvCxnSpPr>
          <p:cNvPr id="8" name="Straight Connector 7"/>
          <p:cNvCxnSpPr/>
          <p:nvPr/>
        </p:nvCxnSpPr>
        <p:spPr bwMode="auto">
          <a:xfrm>
            <a:off x="50" y="685830"/>
            <a:ext cx="9143950" cy="0"/>
          </a:xfrm>
          <a:prstGeom prst="line">
            <a:avLst/>
          </a:prstGeom>
          <a:noFill/>
          <a:ln w="38100" cap="flat" cmpd="sng" algn="ctr">
            <a:solidFill>
              <a:srgbClr val="CE743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1828830" y="82601"/>
            <a:ext cx="7315170" cy="400110"/>
          </a:xfrm>
        </p:spPr>
        <p:txBody>
          <a:bodyPr/>
          <a:lstStyle>
            <a:lvl1pPr algn="l">
              <a:defRPr sz="2000" b="0">
                <a:solidFill>
                  <a:schemeClr val="tx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a:stretch>
            <a:fillRect/>
          </a:stretch>
        </p:blipFill>
        <p:spPr>
          <a:xfrm rot="5400000" flipH="1">
            <a:off x="-3328096" y="3328148"/>
            <a:ext cx="6858002" cy="201706"/>
          </a:xfrm>
          <a:prstGeom prst="rect">
            <a:avLst/>
          </a:prstGeom>
        </p:spPr>
      </p:pic>
      <p:sp>
        <p:nvSpPr>
          <p:cNvPr id="5" name="Rectangle 4"/>
          <p:cNvSpPr/>
          <p:nvPr userDrawn="1"/>
        </p:nvSpPr>
        <p:spPr bwMode="auto">
          <a:xfrm>
            <a:off x="201759" y="0"/>
            <a:ext cx="1627072" cy="685830"/>
          </a:xfrm>
          <a:prstGeom prst="rect">
            <a:avLst/>
          </a:prstGeom>
          <a:solidFill>
            <a:srgbClr val="CE7439"/>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Content Placeholder 2"/>
          <p:cNvSpPr>
            <a:spLocks noGrp="1"/>
          </p:cNvSpPr>
          <p:nvPr>
            <p:ph idx="1"/>
          </p:nvPr>
        </p:nvSpPr>
        <p:spPr>
          <a:xfrm>
            <a:off x="514395" y="890003"/>
            <a:ext cx="8102600" cy="555648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
                <a:schemeClr val="tx1"/>
              </a:buClr>
              <a:defRPr lang="en-US" sz="2400" b="0" smtClean="0">
                <a:solidFill>
                  <a:schemeClr val="tx1"/>
                </a:solidFill>
              </a:defRPr>
            </a:lvl1pPr>
            <a:lvl2pPr>
              <a:defRPr lang="en-US" sz="2000" b="0" smtClean="0">
                <a:solidFill>
                  <a:schemeClr val="tx1"/>
                </a:solidFill>
              </a:defRPr>
            </a:lvl2pPr>
            <a:lvl3pPr>
              <a:defRPr lang="en-US" sz="1800" b="0" smtClean="0">
                <a:solidFill>
                  <a:schemeClr val="tx1"/>
                </a:solidFill>
              </a:defRPr>
            </a:lvl3pPr>
            <a:lvl4pPr>
              <a:defRPr lang="en-US" sz="1800" b="0" smtClean="0">
                <a:solidFill>
                  <a:schemeClr val="tx1"/>
                </a:solidFill>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10"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66166926"/>
      </p:ext>
    </p:extLst>
  </p:cSld>
  <p:clrMapOvr>
    <a:masterClrMapping/>
  </p:clrMapOvr>
  <p:transition spd="slow">
    <p:cut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line Title and Content">
    <p:spTree>
      <p:nvGrpSpPr>
        <p:cNvPr id="1" name=""/>
        <p:cNvGrpSpPr/>
        <p:nvPr/>
      </p:nvGrpSpPr>
      <p:grpSpPr>
        <a:xfrm>
          <a:off x="0" y="0"/>
          <a:ext cx="0" cy="0"/>
          <a:chOff x="0" y="0"/>
          <a:chExt cx="0" cy="0"/>
        </a:xfrm>
      </p:grpSpPr>
      <p:cxnSp>
        <p:nvCxnSpPr>
          <p:cNvPr id="8" name="Straight Connector 7"/>
          <p:cNvCxnSpPr/>
          <p:nvPr/>
        </p:nvCxnSpPr>
        <p:spPr bwMode="auto">
          <a:xfrm>
            <a:off x="50" y="685830"/>
            <a:ext cx="9143950" cy="0"/>
          </a:xfrm>
          <a:prstGeom prst="line">
            <a:avLst/>
          </a:prstGeom>
          <a:noFill/>
          <a:ln w="38100" cap="flat" cmpd="sng" algn="ctr">
            <a:solidFill>
              <a:srgbClr val="CE743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1828830" y="82601"/>
            <a:ext cx="7315170" cy="400110"/>
          </a:xfrm>
        </p:spPr>
        <p:txBody>
          <a:bodyPr/>
          <a:lstStyle>
            <a:lvl1pPr algn="l">
              <a:defRPr sz="2000" b="0">
                <a:solidFill>
                  <a:schemeClr val="tx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a:stretch>
            <a:fillRect/>
          </a:stretch>
        </p:blipFill>
        <p:spPr>
          <a:xfrm rot="5400000" flipH="1">
            <a:off x="-3328096" y="3328148"/>
            <a:ext cx="6858002" cy="201706"/>
          </a:xfrm>
          <a:prstGeom prst="rect">
            <a:avLst/>
          </a:prstGeom>
        </p:spPr>
      </p:pic>
      <p:sp>
        <p:nvSpPr>
          <p:cNvPr id="5" name="Rectangle 4"/>
          <p:cNvSpPr/>
          <p:nvPr userDrawn="1"/>
        </p:nvSpPr>
        <p:spPr bwMode="auto">
          <a:xfrm>
            <a:off x="201759" y="0"/>
            <a:ext cx="1627072" cy="685830"/>
          </a:xfrm>
          <a:prstGeom prst="rect">
            <a:avLst/>
          </a:prstGeom>
          <a:solidFill>
            <a:srgbClr val="CE7439"/>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7"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283945389"/>
      </p:ext>
    </p:extLst>
  </p:cSld>
  <p:clrMapOvr>
    <a:masterClrMapping/>
  </p:clrMapOvr>
  <p:transition spd="slow">
    <p:cut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line 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7" name="TextBox 6"/>
          <p:cNvSpPr txBox="1"/>
          <p:nvPr userDrawn="1"/>
        </p:nvSpPr>
        <p:spPr>
          <a:xfrm>
            <a:off x="372840" y="685830"/>
            <a:ext cx="8412118" cy="584775"/>
          </a:xfrm>
          <a:prstGeom prst="rect">
            <a:avLst/>
          </a:prstGeom>
          <a:solidFill>
            <a:srgbClr val="C2D7DB"/>
          </a:solidFill>
          <a:effectLst>
            <a:outerShdw blurRad="76200" dist="50800" dir="2700000" algn="tl" rotWithShape="0">
              <a:prstClr val="black">
                <a:alpha val="40000"/>
              </a:prstClr>
            </a:outerShdw>
          </a:effectLst>
        </p:spPr>
        <p:txBody>
          <a:bodyPr wrap="square" lIns="182880" rtlCol="0">
            <a:spAutoFit/>
          </a:bodyPr>
          <a:lstStyle/>
          <a:p>
            <a:pPr algn="l"/>
            <a:r>
              <a:rPr lang="en-US" sz="3200" b="1" dirty="0" smtClean="0">
                <a:effectLst>
                  <a:outerShdw blurRad="38100" dist="38100" dir="2700000" algn="tl">
                    <a:srgbClr val="000000">
                      <a:alpha val="43137"/>
                    </a:srgbClr>
                  </a:outerShdw>
                </a:effectLst>
              </a:rPr>
              <a:t>CORE CONCEPT</a:t>
            </a:r>
            <a:endParaRPr lang="en-US" sz="3200" b="1" dirty="0">
              <a:effectLst>
                <a:outerShdw blurRad="38100" dist="38100" dir="2700000" algn="tl">
                  <a:srgbClr val="000000">
                    <a:alpha val="43137"/>
                  </a:srgbClr>
                </a:outerShdw>
              </a:effectLst>
            </a:endParaRPr>
          </a:p>
        </p:txBody>
      </p:sp>
      <p:sp>
        <p:nvSpPr>
          <p:cNvPr id="11" name="Content Placeholder 2"/>
          <p:cNvSpPr>
            <a:spLocks noGrp="1"/>
          </p:cNvSpPr>
          <p:nvPr>
            <p:ph idx="1"/>
          </p:nvPr>
        </p:nvSpPr>
        <p:spPr>
          <a:xfrm>
            <a:off x="372840" y="1417342"/>
            <a:ext cx="8412118" cy="1982081"/>
          </a:xfrm>
          <a:solidFill>
            <a:srgbClr val="C2D7DB"/>
          </a:solidFill>
          <a:ln>
            <a:noFill/>
          </a:ln>
          <a:effectLst>
            <a:outerShdw blurRad="76200" dist="50800" dir="2700000" algn="tl" rotWithShape="0">
              <a:prstClr val="black">
                <a:alpha val="40000"/>
              </a:prstClr>
            </a:outerShdw>
          </a:effectLst>
          <a:extLst/>
        </p:spPr>
        <p:txBody>
          <a:bodyPr vert="horz" wrap="square" lIns="274320" tIns="182880" rIns="274320" bIns="182880" numCol="1" anchor="t" anchorCtr="0" compatLnSpc="1">
            <a:prstTxWarp prst="textNoShape">
              <a:avLst/>
            </a:prstTxWarp>
            <a:noAutofit/>
          </a:bodyPr>
          <a:lstStyle>
            <a:lvl1pPr marL="0" indent="0">
              <a:buNone/>
              <a:defRPr lang="en-US" b="0" dirty="0" smtClean="0">
                <a:solidFill>
                  <a:schemeClr val="tx1"/>
                </a:solidFill>
                <a:effectLst>
                  <a:outerShdw blurRad="38100" dist="38100" dir="2700000" algn="tl">
                    <a:srgbClr val="000000">
                      <a:alpha val="43137"/>
                    </a:srgbClr>
                  </a:outerShdw>
                </a:effectLst>
              </a:defRPr>
            </a:lvl1pPr>
            <a:lvl2pPr marL="341312" indent="0">
              <a:buClrTx/>
              <a:buFont typeface="Arial" panose="020B0604020202020204" pitchFamily="34" charset="0"/>
              <a:buNone/>
              <a:defRPr lang="en-US" dirty="0" smtClean="0">
                <a:effectLst>
                  <a:outerShdw blurRad="38100" dist="38100" dir="2700000" algn="tl">
                    <a:srgbClr val="000000">
                      <a:alpha val="43137"/>
                    </a:srgbClr>
                  </a:outerShdw>
                </a:effectLst>
              </a:defRPr>
            </a:lvl2pPr>
            <a:lvl3pPr marL="739775" indent="0">
              <a:buNone/>
              <a:defRPr lang="en-US" dirty="0" smtClean="0">
                <a:effectLst>
                  <a:outerShdw blurRad="38100" dist="38100" dir="2700000" algn="tl">
                    <a:srgbClr val="000000">
                      <a:alpha val="43137"/>
                    </a:srgbClr>
                  </a:outerShdw>
                </a:effectLst>
              </a:defRPr>
            </a:lvl3pPr>
            <a:lvl4pPr marL="1089025" indent="0">
              <a:buNone/>
              <a:defRPr lang="en-US" dirty="0" smtClean="0">
                <a:effectLst>
                  <a:outerShdw blurRad="38100" dist="38100" dir="2700000" algn="tl">
                    <a:srgbClr val="000000">
                      <a:alpha val="43137"/>
                    </a:srgbClr>
                  </a:outerShdw>
                </a:effectLst>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8"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80110825"/>
      </p:ext>
    </p:extLst>
  </p:cSld>
  <p:clrMapOvr>
    <a:masterClrMapping/>
  </p:clrMapOvr>
  <p:transition spd="slow">
    <p:cut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line 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7" name="TextBox 6"/>
          <p:cNvSpPr txBox="1"/>
          <p:nvPr userDrawn="1"/>
        </p:nvSpPr>
        <p:spPr>
          <a:xfrm>
            <a:off x="372840" y="685830"/>
            <a:ext cx="8412118" cy="584775"/>
          </a:xfrm>
          <a:prstGeom prst="rect">
            <a:avLst/>
          </a:prstGeom>
          <a:solidFill>
            <a:srgbClr val="C2D7DB"/>
          </a:solidFill>
          <a:effectLst>
            <a:outerShdw blurRad="76200" dist="50800" dir="2700000" algn="tl" rotWithShape="0">
              <a:prstClr val="black">
                <a:alpha val="40000"/>
              </a:prstClr>
            </a:outerShdw>
          </a:effectLst>
        </p:spPr>
        <p:txBody>
          <a:bodyPr wrap="square" lIns="182880" rtlCol="0">
            <a:spAutoFit/>
          </a:bodyPr>
          <a:lstStyle/>
          <a:p>
            <a:pPr algn="l"/>
            <a:r>
              <a:rPr lang="en-US" sz="3200" b="1" dirty="0" smtClean="0">
                <a:effectLst>
                  <a:outerShdw blurRad="38100" dist="38100" dir="2700000" algn="tl">
                    <a:srgbClr val="000000">
                      <a:alpha val="43137"/>
                    </a:srgbClr>
                  </a:outerShdw>
                </a:effectLst>
              </a:rPr>
              <a:t>CORE CONCEPT</a:t>
            </a:r>
            <a:endParaRPr lang="en-US" sz="3200" b="1" dirty="0">
              <a:effectLst>
                <a:outerShdw blurRad="38100" dist="38100" dir="2700000" algn="tl">
                  <a:srgbClr val="000000">
                    <a:alpha val="43137"/>
                  </a:srgbClr>
                </a:outerShdw>
              </a:effectLst>
            </a:endParaRPr>
          </a:p>
        </p:txBody>
      </p:sp>
      <p:sp>
        <p:nvSpPr>
          <p:cNvPr id="11" name="Content Placeholder 2"/>
          <p:cNvSpPr>
            <a:spLocks noGrp="1"/>
          </p:cNvSpPr>
          <p:nvPr>
            <p:ph idx="1"/>
          </p:nvPr>
        </p:nvSpPr>
        <p:spPr>
          <a:xfrm>
            <a:off x="372840" y="1417342"/>
            <a:ext cx="8412118" cy="4937421"/>
          </a:xfrm>
          <a:solidFill>
            <a:srgbClr val="C2D7DB"/>
          </a:solidFill>
          <a:ln>
            <a:noFill/>
          </a:ln>
          <a:effectLst>
            <a:outerShdw blurRad="76200" dist="50800" dir="2700000" algn="tl" rotWithShape="0">
              <a:prstClr val="black">
                <a:alpha val="40000"/>
              </a:prstClr>
            </a:outerShdw>
          </a:effectLst>
          <a:extLst/>
        </p:spPr>
        <p:txBody>
          <a:bodyPr vert="horz" wrap="square" lIns="182880" tIns="45720" rIns="182880" bIns="45720" numCol="1" anchor="t" anchorCtr="0" compatLnSpc="1">
            <a:prstTxWarp prst="textNoShape">
              <a:avLst/>
            </a:prstTxWarp>
          </a:bodyPr>
          <a:lstStyle>
            <a:lvl1pPr marL="0" indent="0">
              <a:buNone/>
              <a:defRPr lang="en-US" b="0" dirty="0" smtClean="0">
                <a:solidFill>
                  <a:schemeClr val="tx1"/>
                </a:solidFill>
                <a:effectLst>
                  <a:outerShdw blurRad="38100" dist="38100" dir="2700000" algn="tl">
                    <a:srgbClr val="000000">
                      <a:alpha val="43137"/>
                    </a:srgbClr>
                  </a:outerShdw>
                </a:effectLst>
              </a:defRPr>
            </a:lvl1pPr>
            <a:lvl2pPr marL="341312" indent="0">
              <a:buClrTx/>
              <a:buFont typeface="Arial" panose="020B0604020202020204" pitchFamily="34" charset="0"/>
              <a:buNone/>
              <a:defRPr lang="en-US" dirty="0" smtClean="0">
                <a:effectLst>
                  <a:outerShdw blurRad="38100" dist="38100" dir="2700000" algn="tl">
                    <a:srgbClr val="000000">
                      <a:alpha val="43137"/>
                    </a:srgbClr>
                  </a:outerShdw>
                </a:effectLst>
              </a:defRPr>
            </a:lvl2pPr>
            <a:lvl3pPr marL="739775" indent="0">
              <a:buNone/>
              <a:defRPr lang="en-US" dirty="0" smtClean="0">
                <a:effectLst>
                  <a:outerShdw blurRad="38100" dist="38100" dir="2700000" algn="tl">
                    <a:srgbClr val="000000">
                      <a:alpha val="43137"/>
                    </a:srgbClr>
                  </a:outerShdw>
                </a:effectLst>
              </a:defRPr>
            </a:lvl3pPr>
            <a:lvl4pPr marL="1089025" indent="0">
              <a:buNone/>
              <a:defRPr lang="en-US" dirty="0" smtClean="0">
                <a:effectLst>
                  <a:outerShdw blurRad="38100" dist="38100" dir="2700000" algn="tl">
                    <a:srgbClr val="000000">
                      <a:alpha val="43137"/>
                    </a:srgbClr>
                  </a:outerShdw>
                </a:effectLst>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8"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366200792"/>
      </p:ext>
    </p:extLst>
  </p:cSld>
  <p:clrMapOvr>
    <a:masterClrMapping/>
  </p:clrMapOvr>
  <p:transition spd="slow">
    <p:cut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4350" y="1234463"/>
            <a:ext cx="3975100" cy="51202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stStyle>
          <a:p>
            <a:pPr lvl="0">
              <a:buClr>
                <a:srgbClr val="336699"/>
              </a:buClr>
            </a:pPr>
            <a:r>
              <a:rPr lang="en-US" smtClean="0"/>
              <a:t>Click to edit Master text styles</a:t>
            </a:r>
          </a:p>
          <a:p>
            <a:pPr lvl="1">
              <a:buClrTx/>
            </a:pPr>
            <a:r>
              <a:rPr lang="en-US" smtClean="0"/>
              <a:t>Second level</a:t>
            </a:r>
          </a:p>
          <a:p>
            <a:pPr lvl="2">
              <a:buClrTx/>
            </a:pPr>
            <a:r>
              <a:rPr lang="en-US" smtClean="0"/>
              <a:t>Third level</a:t>
            </a:r>
          </a:p>
          <a:p>
            <a:pPr lvl="3"/>
            <a:r>
              <a:rPr lang="en-US" smtClean="0"/>
              <a:t>Fourth level</a:t>
            </a:r>
          </a:p>
        </p:txBody>
      </p:sp>
      <p:sp>
        <p:nvSpPr>
          <p:cNvPr id="4" name="Content Placeholder 3"/>
          <p:cNvSpPr>
            <a:spLocks noGrp="1"/>
          </p:cNvSpPr>
          <p:nvPr>
            <p:ph sz="half" idx="2"/>
          </p:nvPr>
        </p:nvSpPr>
        <p:spPr>
          <a:xfrm>
            <a:off x="4641850" y="1234463"/>
            <a:ext cx="3975100" cy="51202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stStyle>
          <a:p>
            <a:pPr lvl="0">
              <a:buClr>
                <a:srgbClr val="336699"/>
              </a:buClr>
            </a:pPr>
            <a:r>
              <a:rPr lang="en-US" smtClean="0"/>
              <a:t>Click to edit Master text styles</a:t>
            </a:r>
          </a:p>
          <a:p>
            <a:pPr lvl="1">
              <a:buClrTx/>
            </a:pPr>
            <a:r>
              <a:rPr lang="en-US" smtClean="0"/>
              <a:t>Second level</a:t>
            </a:r>
          </a:p>
          <a:p>
            <a:pPr lvl="2">
              <a:buClrTx/>
            </a:pPr>
            <a:r>
              <a:rPr lang="en-US" smtClean="0"/>
              <a:t>Third level</a:t>
            </a:r>
          </a:p>
          <a:p>
            <a:pPr lvl="3"/>
            <a:r>
              <a:rPr lang="en-US" smtClean="0"/>
              <a:t>Fourth level</a:t>
            </a:r>
          </a:p>
        </p:txBody>
      </p:sp>
      <p:sp>
        <p:nvSpPr>
          <p:cNvPr id="6" name="Footer Placeholder 4"/>
          <p:cNvSpPr>
            <a:spLocks noGrp="1"/>
          </p:cNvSpPr>
          <p:nvPr>
            <p:ph type="ftr" sz="quarter" idx="10"/>
          </p:nvPr>
        </p:nvSpPr>
        <p:spPr>
          <a:xfrm>
            <a:off x="519113" y="6354763"/>
            <a:ext cx="4313237" cy="366712"/>
          </a:xfrm>
          <a:prstGeom prst="rect">
            <a:avLst/>
          </a:prstGeom>
        </p:spPr>
        <p:txBody>
          <a:bodyPr/>
          <a:lstStyle>
            <a:lvl1pPr>
              <a:defRPr/>
            </a:lvl1pPr>
          </a:lstStyle>
          <a:p>
            <a:pPr>
              <a:defRPr/>
            </a:pPr>
            <a:endParaRPr lang="en-US" dirty="0"/>
          </a:p>
        </p:txBody>
      </p:sp>
      <p:cxnSp>
        <p:nvCxnSpPr>
          <p:cNvPr id="9" name="Straight Connector 8"/>
          <p:cNvCxnSpPr/>
          <p:nvPr userDrawn="1"/>
        </p:nvCxnSpPr>
        <p:spPr bwMode="auto">
          <a:xfrm>
            <a:off x="50" y="1051586"/>
            <a:ext cx="9143950" cy="0"/>
          </a:xfrm>
          <a:prstGeom prst="line">
            <a:avLst/>
          </a:prstGeom>
          <a:noFill/>
          <a:ln w="38100" cap="flat"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itle 1"/>
          <p:cNvSpPr>
            <a:spLocks noGrp="1"/>
          </p:cNvSpPr>
          <p:nvPr>
            <p:ph type="title"/>
          </p:nvPr>
        </p:nvSpPr>
        <p:spPr>
          <a:xfrm>
            <a:off x="523875" y="228635"/>
            <a:ext cx="8077200" cy="584775"/>
          </a:xfrm>
        </p:spPr>
        <p:txBody>
          <a:bodyPr/>
          <a:lstStyle>
            <a:lvl1pPr>
              <a:defRPr b="1">
                <a:solidFill>
                  <a:srgbClr val="F2692D"/>
                </a:solidFill>
              </a:defRPr>
            </a:lvl1pPr>
          </a:lstStyle>
          <a:p>
            <a:r>
              <a:rPr lang="en-US" dirty="0" smtClean="0"/>
              <a:t>Click to edit Master title style</a:t>
            </a:r>
            <a:endParaRPr lang="en-US" dirty="0"/>
          </a:p>
        </p:txBody>
      </p:sp>
      <p:sp>
        <p:nvSpPr>
          <p:cNvPr id="11" name="Snip Single Corner Rectangle 10"/>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2"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610423908"/>
      </p:ext>
    </p:extLst>
  </p:cSld>
  <p:clrMapOvr>
    <a:masterClrMapping/>
  </p:clrMapOvr>
  <p:transition spd="slow">
    <p:cut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701921004"/>
      </p:ext>
    </p:extLst>
  </p:cSld>
  <p:clrMapOvr>
    <a:masterClrMapping/>
  </p:clrMapOvr>
  <p:transition spd="slow">
    <p:cut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7" name="Straight Connector 6"/>
          <p:cNvCxnSpPr/>
          <p:nvPr userDrawn="1"/>
        </p:nvCxnSpPr>
        <p:spPr bwMode="auto">
          <a:xfrm flipV="1">
            <a:off x="50" y="1051586"/>
            <a:ext cx="9143950" cy="34900"/>
          </a:xfrm>
          <a:prstGeom prst="lin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42830" y="334965"/>
            <a:ext cx="8077200" cy="579438"/>
          </a:xfrm>
        </p:spPr>
        <p:txBody>
          <a:bodyPr/>
          <a:lstStyle>
            <a:lvl1pPr algn="ctr">
              <a:defRPr b="1">
                <a:solidFill>
                  <a:srgbClr val="F2692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9064" y="1234463"/>
            <a:ext cx="8102600" cy="51202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8" name="Snip Single Corner Rectangle 7"/>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176153285"/>
      </p:ext>
    </p:extLst>
  </p:cSld>
  <p:clrMapOvr>
    <a:masterClrMapping/>
  </p:clrMapOvr>
  <p:transition spd="slow">
    <p:cut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line Title and Content">
    <p:spTree>
      <p:nvGrpSpPr>
        <p:cNvPr id="1" name=""/>
        <p:cNvGrpSpPr/>
        <p:nvPr/>
      </p:nvGrpSpPr>
      <p:grpSpPr>
        <a:xfrm>
          <a:off x="0" y="0"/>
          <a:ext cx="0" cy="0"/>
          <a:chOff x="0" y="0"/>
          <a:chExt cx="0" cy="0"/>
        </a:xfrm>
      </p:grpSpPr>
      <p:cxnSp>
        <p:nvCxnSpPr>
          <p:cNvPr id="8" name="Straight Connector 7"/>
          <p:cNvCxnSpPr/>
          <p:nvPr userDrawn="1"/>
        </p:nvCxnSpPr>
        <p:spPr bwMode="auto">
          <a:xfrm>
            <a:off x="50" y="1417342"/>
            <a:ext cx="9143950" cy="0"/>
          </a:xfrm>
          <a:prstGeom prst="line">
            <a:avLst/>
          </a:prstGeom>
          <a:noFill/>
          <a:ln w="38100" cap="flat"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23875" y="228635"/>
            <a:ext cx="8077200" cy="584775"/>
          </a:xfrm>
        </p:spPr>
        <p:txBody>
          <a:bodyPr/>
          <a:lstStyle>
            <a:lvl1pPr>
              <a:defRPr b="1">
                <a:solidFill>
                  <a:srgbClr val="F2692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4350" y="1600220"/>
            <a:ext cx="8102600" cy="475482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dirty="0" smtClean="0">
                <a:effectLst/>
              </a:defRPr>
            </a:lvl1pPr>
            <a:lvl2pPr>
              <a:buClrTx/>
              <a:defRPr lang="en-US" dirty="0" smtClean="0">
                <a:effectLst/>
              </a:defRPr>
            </a:lvl2pPr>
            <a:lvl3pPr>
              <a:defRPr lang="en-US" dirty="0" smtClean="0">
                <a:effectLst/>
              </a:defRPr>
            </a:lvl3pPr>
            <a:lvl4pPr>
              <a:defRPr lang="en-US" dirty="0" smtClean="0">
                <a:effectLst/>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
        <p:nvSpPr>
          <p:cNvPr id="7" name="Snip Single Corner Rectangle 6"/>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0"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2625575451"/>
      </p:ext>
    </p:extLst>
  </p:cSld>
  <p:clrMapOvr>
    <a:masterClrMapping/>
  </p:clrMapOvr>
  <p:transition spd="slow">
    <p:cut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line Title and Content">
    <p:spTree>
      <p:nvGrpSpPr>
        <p:cNvPr id="1" name=""/>
        <p:cNvGrpSpPr/>
        <p:nvPr/>
      </p:nvGrpSpPr>
      <p:grpSpPr>
        <a:xfrm>
          <a:off x="0" y="0"/>
          <a:ext cx="0" cy="0"/>
          <a:chOff x="0" y="0"/>
          <a:chExt cx="0" cy="0"/>
        </a:xfrm>
      </p:grpSpPr>
      <p:cxnSp>
        <p:nvCxnSpPr>
          <p:cNvPr id="8" name="Straight Connector 7"/>
          <p:cNvCxnSpPr/>
          <p:nvPr userDrawn="1"/>
        </p:nvCxnSpPr>
        <p:spPr bwMode="auto">
          <a:xfrm>
            <a:off x="50" y="1417342"/>
            <a:ext cx="9143950" cy="0"/>
          </a:xfrm>
          <a:prstGeom prst="line">
            <a:avLst/>
          </a:prstGeom>
          <a:noFill/>
          <a:ln w="38100" cap="flat"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23875" y="228635"/>
            <a:ext cx="8077200" cy="584775"/>
          </a:xfrm>
        </p:spPr>
        <p:txBody>
          <a:bodyPr/>
          <a:lstStyle>
            <a:lvl1pPr>
              <a:defRPr b="1">
                <a:solidFill>
                  <a:srgbClr val="F2692D"/>
                </a:solidFill>
              </a:defRPr>
            </a:lvl1pPr>
          </a:lstStyle>
          <a:p>
            <a:r>
              <a:rPr lang="en-US" dirty="0" smtClean="0"/>
              <a:t>Click to edit Master title style</a:t>
            </a:r>
            <a:endParaRPr lang="en-US" dirty="0"/>
          </a:p>
        </p:txBody>
      </p:sp>
      <p:sp>
        <p:nvSpPr>
          <p:cNvPr id="7" name="Snip Single Corner Rectangle 6"/>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486552086"/>
      </p:ext>
    </p:extLst>
  </p:cSld>
  <p:clrMapOvr>
    <a:masterClrMapping/>
  </p:clrMapOvr>
  <p:transition spd="slow">
    <p:cut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7" name="Straight Connector 6"/>
          <p:cNvCxnSpPr/>
          <p:nvPr userDrawn="1"/>
        </p:nvCxnSpPr>
        <p:spPr bwMode="auto">
          <a:xfrm flipV="1">
            <a:off x="50" y="1051586"/>
            <a:ext cx="9143950" cy="34900"/>
          </a:xfrm>
          <a:prstGeom prst="lin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42830" y="334965"/>
            <a:ext cx="8077200" cy="579438"/>
          </a:xfrm>
        </p:spPr>
        <p:txBody>
          <a:bodyPr/>
          <a:lstStyle>
            <a:lvl1pPr algn="ctr">
              <a:defRPr b="1">
                <a:solidFill>
                  <a:srgbClr val="F2692D"/>
                </a:solidFill>
              </a:defRPr>
            </a:lvl1pPr>
          </a:lstStyle>
          <a:p>
            <a:r>
              <a:rPr lang="en-US" dirty="0" smtClean="0"/>
              <a:t>Click to edit Master title style</a:t>
            </a:r>
            <a:endParaRPr lang="en-US" dirty="0"/>
          </a:p>
        </p:txBody>
      </p:sp>
      <p:sp>
        <p:nvSpPr>
          <p:cNvPr id="8" name="Snip Single Corner Rectangle 7"/>
          <p:cNvSpPr/>
          <p:nvPr userDrawn="1"/>
        </p:nvSpPr>
        <p:spPr bwMode="auto">
          <a:xfrm flipV="1">
            <a:off x="50" y="-3215"/>
            <a:ext cx="311315" cy="6861214"/>
          </a:xfrm>
          <a:prstGeom prst="snip1Rect">
            <a:avLst>
              <a:gd name="adj" fmla="val 5000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9"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61158001"/>
      </p:ext>
    </p:extLst>
  </p:cSld>
  <p:clrMapOvr>
    <a:masterClrMapping/>
  </p:clrMapOvr>
  <p:transition spd="slow">
    <p:cut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7" name="Straight Connector 6"/>
          <p:cNvCxnSpPr/>
          <p:nvPr userDrawn="1"/>
        </p:nvCxnSpPr>
        <p:spPr bwMode="auto">
          <a:xfrm flipV="1">
            <a:off x="50" y="1051586"/>
            <a:ext cx="9143950" cy="34900"/>
          </a:xfrm>
          <a:prstGeom prst="line">
            <a:avLst/>
          </a:prstGeom>
          <a:noFill/>
          <a:ln w="38100"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39218" y="334965"/>
            <a:ext cx="8077200" cy="579438"/>
          </a:xfrm>
        </p:spPr>
        <p:txBody>
          <a:bodyPr/>
          <a:lstStyle>
            <a:lvl1pPr algn="ctr">
              <a:defRPr b="1">
                <a:solidFill>
                  <a:schemeClr val="accent6">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4350" y="1234464"/>
            <a:ext cx="8102600" cy="49374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
                <a:schemeClr val="accent6">
                  <a:lumMod val="75000"/>
                </a:schemeClr>
              </a:buClr>
              <a:defRPr lang="en-US" smtClean="0">
                <a:solidFill>
                  <a:schemeClr val="accent6">
                    <a:lumMod val="75000"/>
                  </a:schemeClr>
                </a:solidFill>
              </a:defRPr>
            </a:lvl1pPr>
            <a:lvl2pPr>
              <a:defRPr lang="en-US" smtClean="0">
                <a:solidFill>
                  <a:schemeClr val="accent6">
                    <a:lumMod val="75000"/>
                  </a:schemeClr>
                </a:solidFill>
              </a:defRPr>
            </a:lvl2pPr>
            <a:lvl3pPr>
              <a:defRPr lang="en-US" smtClean="0"/>
            </a:lvl3pPr>
            <a:lvl4pPr>
              <a:defRPr lang="en-US" smtClean="0"/>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pic>
        <p:nvPicPr>
          <p:cNvPr id="4" name="Picture 3"/>
          <p:cNvPicPr>
            <a:picLocks noChangeAspect="1"/>
          </p:cNvPicPr>
          <p:nvPr userDrawn="1"/>
        </p:nvPicPr>
        <p:blipFill>
          <a:blip r:embed="rId2"/>
          <a:stretch>
            <a:fillRect/>
          </a:stretch>
        </p:blipFill>
        <p:spPr>
          <a:xfrm rot="5400000" flipV="1">
            <a:off x="-3255592" y="3255645"/>
            <a:ext cx="6857998" cy="346713"/>
          </a:xfrm>
          <a:prstGeom prst="rect">
            <a:avLst/>
          </a:prstGeom>
        </p:spPr>
      </p:pic>
      <p:sp>
        <p:nvSpPr>
          <p:cNvPr id="8"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97636067"/>
      </p:ext>
    </p:extLst>
  </p:cSld>
  <p:clrMapOvr>
    <a:masterClrMapping/>
  </p:clrMapOvr>
  <p:transition spd="slow">
    <p:cut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line Title and Content">
    <p:spTree>
      <p:nvGrpSpPr>
        <p:cNvPr id="1" name=""/>
        <p:cNvGrpSpPr/>
        <p:nvPr/>
      </p:nvGrpSpPr>
      <p:grpSpPr>
        <a:xfrm>
          <a:off x="0" y="0"/>
          <a:ext cx="0" cy="0"/>
          <a:chOff x="0" y="0"/>
          <a:chExt cx="0" cy="0"/>
        </a:xfrm>
      </p:grpSpPr>
      <p:cxnSp>
        <p:nvCxnSpPr>
          <p:cNvPr id="8" name="Straight Connector 7"/>
          <p:cNvCxnSpPr/>
          <p:nvPr userDrawn="1"/>
        </p:nvCxnSpPr>
        <p:spPr bwMode="auto">
          <a:xfrm>
            <a:off x="50" y="1417342"/>
            <a:ext cx="9143950" cy="0"/>
          </a:xfrm>
          <a:prstGeom prst="line">
            <a:avLst/>
          </a:prstGeom>
          <a:noFill/>
          <a:ln w="38100" cap="flat" cmpd="sng" algn="ctr">
            <a:solidFill>
              <a:srgbClr val="0099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523875" y="228635"/>
            <a:ext cx="8077200" cy="584775"/>
          </a:xfrm>
        </p:spPr>
        <p:txBody>
          <a:bodyPr/>
          <a:lstStyle>
            <a:lvl1pPr>
              <a:defRPr b="1">
                <a:solidFill>
                  <a:srgbClr val="33669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4350" y="1600220"/>
            <a:ext cx="8102600" cy="475482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dirty="0" smtClean="0">
                <a:effectLst/>
              </a:defRPr>
            </a:lvl1pPr>
            <a:lvl2pPr>
              <a:buClrTx/>
              <a:defRPr lang="en-US" dirty="0" smtClean="0">
                <a:effectLst/>
              </a:defRPr>
            </a:lvl2pPr>
            <a:lvl3pPr>
              <a:defRPr lang="en-US" dirty="0" smtClean="0">
                <a:effectLst/>
              </a:defRPr>
            </a:lvl3pPr>
            <a:lvl4pPr>
              <a:defRPr lang="en-US" dirty="0" smtClean="0">
                <a:effectLst/>
              </a:defRPr>
            </a:lvl4p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pic>
        <p:nvPicPr>
          <p:cNvPr id="9" name="Picture 8"/>
          <p:cNvPicPr>
            <a:picLocks noChangeAspect="1"/>
          </p:cNvPicPr>
          <p:nvPr userDrawn="1"/>
        </p:nvPicPr>
        <p:blipFill>
          <a:blip r:embed="rId2"/>
          <a:stretch>
            <a:fillRect/>
          </a:stretch>
        </p:blipFill>
        <p:spPr>
          <a:xfrm flipH="1">
            <a:off x="3005" y="-7033"/>
            <a:ext cx="404812" cy="6872068"/>
          </a:xfrm>
          <a:prstGeom prst="rect">
            <a:avLst/>
          </a:prstGeom>
        </p:spPr>
      </p:pic>
      <p:sp>
        <p:nvSpPr>
          <p:cNvPr id="7"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565081509"/>
      </p:ext>
    </p:extLst>
  </p:cSld>
  <p:clrMapOvr>
    <a:masterClrMapping/>
  </p:clrMapOvr>
  <p:transition spd="slow">
    <p:cut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2"/>
          <p:cNvSpPr txBox="1">
            <a:spLocks noGrp="1"/>
          </p:cNvSpPr>
          <p:nvPr userDrawn="1"/>
        </p:nvSpPr>
        <p:spPr bwMode="auto">
          <a:xfrm>
            <a:off x="6797675" y="6430962"/>
            <a:ext cx="2193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9933"/>
              </a:buClr>
              <a:buFont typeface="Wingdings" charset="2"/>
              <a:buChar char="Ø"/>
              <a:defRPr sz="3200">
                <a:solidFill>
                  <a:schemeClr val="tx1"/>
                </a:solidFill>
                <a:latin typeface="Arial" charset="0"/>
                <a:ea typeface="ＭＳ Ｐゴシック" charset="-128"/>
              </a:defRPr>
            </a:lvl1pPr>
            <a:lvl2pPr marL="37931725" indent="-37474525" eaLnBrk="0" hangingPunct="0">
              <a:spcBef>
                <a:spcPct val="20000"/>
              </a:spcBef>
              <a:buClr>
                <a:srgbClr val="FF9933"/>
              </a:buClr>
              <a:buFont typeface="Wingdings" charset="2"/>
              <a:buChar char="Ø"/>
              <a:defRPr sz="2800">
                <a:solidFill>
                  <a:schemeClr val="tx1"/>
                </a:solidFill>
                <a:latin typeface="Arial" charset="0"/>
                <a:ea typeface="ＭＳ Ｐゴシック" charset="-128"/>
              </a:defRPr>
            </a:lvl2pPr>
            <a:lvl3pPr marL="1143000" indent="-228600" eaLnBrk="0" hangingPunct="0">
              <a:spcBef>
                <a:spcPct val="20000"/>
              </a:spcBef>
              <a:buClr>
                <a:srgbClr val="FF9933"/>
              </a:buClr>
              <a:buFont typeface="Wingdings" charset="2"/>
              <a:buChar char="Ø"/>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ClrTx/>
              <a:buFontTx/>
              <a:buNone/>
              <a:defRPr/>
            </a:pPr>
            <a:r>
              <a:rPr lang="en-US" altLang="zh-CN" sz="1000" dirty="0" smtClean="0">
                <a:latin typeface="Times New Roman" charset="0"/>
                <a:ea typeface="宋体" charset="-122"/>
              </a:rPr>
              <a:t>2-</a:t>
            </a:r>
            <a:fld id="{714AE196-8B18-42C4-88AC-7812F8ABCAB9}" type="slidenum">
              <a:rPr lang="en-US" altLang="zh-CN" sz="1000" smtClean="0">
                <a:latin typeface="Times New Roman" charset="0"/>
                <a:ea typeface="宋体" charset="-122"/>
              </a:rPr>
              <a:pPr algn="r" eaLnBrk="1" hangingPunct="1">
                <a:spcBef>
                  <a:spcPct val="0"/>
                </a:spcBef>
                <a:buClrTx/>
                <a:buFontTx/>
                <a:buNone/>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4195529222"/>
      </p:ext>
    </p:extLst>
  </p:cSld>
  <p:clrMapOvr>
    <a:masterClrMapping/>
  </p:clrMapOvr>
  <p:transition spd="slow">
    <p:cut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White">
          <a:xfrm>
            <a:off x="523875" y="390525"/>
            <a:ext cx="8077200" cy="579438"/>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EAEAEA"/>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514350" y="1050925"/>
            <a:ext cx="81026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buClr>
                <a:srgbClr val="336699"/>
              </a:buClr>
            </a:pPr>
            <a:r>
              <a:rPr lang="en-US" dirty="0" smtClean="0"/>
              <a:t>Click to edit Master text styles</a:t>
            </a:r>
          </a:p>
          <a:p>
            <a:pPr lvl="1">
              <a:buClrTx/>
            </a:pPr>
            <a:r>
              <a:rPr lang="en-US" dirty="0" smtClean="0"/>
              <a:t>Second level</a:t>
            </a:r>
          </a:p>
          <a:p>
            <a:pPr lvl="2">
              <a:buClrTx/>
            </a:pPr>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4062" r:id="rId1"/>
    <p:sldLayoutId id="2147484058" r:id="rId2"/>
    <p:sldLayoutId id="2147484053" r:id="rId3"/>
    <p:sldLayoutId id="2147484055" r:id="rId4"/>
    <p:sldLayoutId id="2147484063" r:id="rId5"/>
    <p:sldLayoutId id="2147484054" r:id="rId6"/>
    <p:sldLayoutId id="2147484039" r:id="rId7"/>
    <p:sldLayoutId id="2147484018" r:id="rId8"/>
    <p:sldLayoutId id="2147484052" r:id="rId9"/>
    <p:sldLayoutId id="2147484057" r:id="rId10"/>
    <p:sldLayoutId id="2147484059" r:id="rId11"/>
    <p:sldLayoutId id="2147484056" r:id="rId12"/>
    <p:sldLayoutId id="2147484049" r:id="rId13"/>
    <p:sldLayoutId id="2147484020" r:id="rId14"/>
  </p:sldLayoutIdLst>
  <p:transition spd="slow">
    <p:cut thruBlk="1"/>
  </p:transition>
  <p:timing>
    <p:tnLst>
      <p:par>
        <p:cTn id="1" dur="indefinite" restart="never" nodeType="tmRoot"/>
      </p:par>
    </p:tnLst>
  </p:timing>
  <p:hf hdr="0" ftr="0" dt="0"/>
  <p:txStyles>
    <p:titleStyle>
      <a:lvl1pPr algn="ctr" rtl="0" eaLnBrk="1" fontAlgn="base" hangingPunct="1">
        <a:spcBef>
          <a:spcPct val="0"/>
        </a:spcBef>
        <a:spcAft>
          <a:spcPct val="0"/>
        </a:spcAft>
        <a:defRPr lang="en-US" sz="3200" b="1" dirty="0">
          <a:solidFill>
            <a:srgbClr val="990033"/>
          </a:solidFill>
          <a:effectLst>
            <a:outerShdw blurRad="38100" dist="38100" dir="2700000" algn="tl">
              <a:srgbClr val="C0C0C0"/>
            </a:outerShdw>
          </a:effectLst>
          <a:latin typeface="+mn-lt"/>
          <a:ea typeface="+mj-ea"/>
          <a:cs typeface="+mj-cs"/>
        </a:defRPr>
      </a:lvl1pPr>
      <a:lvl2pPr algn="l" rtl="0" eaLnBrk="1" fontAlgn="base" hangingPunct="1">
        <a:spcBef>
          <a:spcPct val="0"/>
        </a:spcBef>
        <a:spcAft>
          <a:spcPct val="0"/>
        </a:spcAft>
        <a:defRPr sz="3200">
          <a:solidFill>
            <a:srgbClr val="990033"/>
          </a:solidFill>
          <a:effectLst>
            <a:outerShdw blurRad="38100" dist="38100" dir="2700000" algn="tl">
              <a:srgbClr val="C0C0C0"/>
            </a:outerShdw>
          </a:effectLst>
          <a:latin typeface="Tahoma" pitchFamily="34" charset="0"/>
        </a:defRPr>
      </a:lvl2pPr>
      <a:lvl3pPr algn="l" rtl="0" eaLnBrk="1" fontAlgn="base" hangingPunct="1">
        <a:spcBef>
          <a:spcPct val="0"/>
        </a:spcBef>
        <a:spcAft>
          <a:spcPct val="0"/>
        </a:spcAft>
        <a:defRPr sz="3200">
          <a:solidFill>
            <a:srgbClr val="990033"/>
          </a:solidFill>
          <a:effectLst>
            <a:outerShdw blurRad="38100" dist="38100" dir="2700000" algn="tl">
              <a:srgbClr val="C0C0C0"/>
            </a:outerShdw>
          </a:effectLst>
          <a:latin typeface="Tahoma" pitchFamily="34" charset="0"/>
        </a:defRPr>
      </a:lvl3pPr>
      <a:lvl4pPr algn="l" rtl="0" eaLnBrk="1" fontAlgn="base" hangingPunct="1">
        <a:spcBef>
          <a:spcPct val="0"/>
        </a:spcBef>
        <a:spcAft>
          <a:spcPct val="0"/>
        </a:spcAft>
        <a:defRPr sz="3200">
          <a:solidFill>
            <a:srgbClr val="990033"/>
          </a:solidFill>
          <a:effectLst>
            <a:outerShdw blurRad="38100" dist="38100" dir="2700000" algn="tl">
              <a:srgbClr val="C0C0C0"/>
            </a:outerShdw>
          </a:effectLst>
          <a:latin typeface="Tahoma" pitchFamily="34" charset="0"/>
        </a:defRPr>
      </a:lvl4pPr>
      <a:lvl5pPr algn="l" rtl="0" eaLnBrk="1" fontAlgn="base" hangingPunct="1">
        <a:spcBef>
          <a:spcPct val="0"/>
        </a:spcBef>
        <a:spcAft>
          <a:spcPct val="0"/>
        </a:spcAft>
        <a:defRPr sz="3200">
          <a:solidFill>
            <a:srgbClr val="990033"/>
          </a:solidFill>
          <a:effectLst>
            <a:outerShdw blurRad="38100" dist="38100" dir="2700000" algn="tl">
              <a:srgbClr val="C0C0C0"/>
            </a:outerShdw>
          </a:effectLst>
          <a:latin typeface="Tahoma" pitchFamily="34" charset="0"/>
        </a:defRPr>
      </a:lvl5pPr>
      <a:lvl6pPr marL="4572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itchFamily="34" charset="0"/>
        </a:defRPr>
      </a:lvl6pPr>
      <a:lvl7pPr marL="9144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itchFamily="34" charset="0"/>
        </a:defRPr>
      </a:lvl7pPr>
      <a:lvl8pPr marL="13716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itchFamily="34" charset="0"/>
        </a:defRPr>
      </a:lvl8pPr>
      <a:lvl9pPr marL="18288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itchFamily="34" charset="0"/>
        </a:defRPr>
      </a:lvl9pPr>
    </p:titleStyle>
    <p:bodyStyle>
      <a:lvl1pPr marL="222250" indent="-222250" algn="l" rtl="0" eaLnBrk="1" fontAlgn="base" hangingPunct="1">
        <a:spcBef>
          <a:spcPct val="20000"/>
        </a:spcBef>
        <a:spcAft>
          <a:spcPct val="0"/>
        </a:spcAft>
        <a:buClr>
          <a:srgbClr val="003366"/>
        </a:buClr>
        <a:buChar char="•"/>
        <a:defRPr lang="en-US" sz="2800" b="1" dirty="0" smtClean="0">
          <a:solidFill>
            <a:srgbClr val="336699"/>
          </a:solidFill>
          <a:effectLst/>
          <a:latin typeface="+mn-lt"/>
          <a:ea typeface="+mn-ea"/>
          <a:cs typeface="+mn-cs"/>
        </a:defRPr>
      </a:lvl1pPr>
      <a:lvl2pPr marL="625475" indent="-284163" algn="l" rtl="0" eaLnBrk="1" fontAlgn="base" hangingPunct="1">
        <a:spcBef>
          <a:spcPct val="20000"/>
        </a:spcBef>
        <a:spcAft>
          <a:spcPct val="0"/>
        </a:spcAft>
        <a:buClr>
          <a:srgbClr val="336699"/>
        </a:buClr>
        <a:buSzPct val="90000"/>
        <a:buFont typeface="Wingdings" pitchFamily="2" charset="2"/>
        <a:buChar char="Ø"/>
        <a:defRPr lang="en-US" sz="2400" dirty="0" smtClean="0">
          <a:solidFill>
            <a:schemeClr val="tx1"/>
          </a:solidFill>
          <a:effectLst/>
          <a:latin typeface="+mn-lt"/>
        </a:defRPr>
      </a:lvl2pPr>
      <a:lvl3pPr marL="974725" indent="-234950" algn="l" rtl="0" eaLnBrk="1" fontAlgn="base" hangingPunct="1">
        <a:spcBef>
          <a:spcPct val="20000"/>
        </a:spcBef>
        <a:spcAft>
          <a:spcPct val="0"/>
        </a:spcAft>
        <a:buClr>
          <a:srgbClr val="0099CC"/>
        </a:buClr>
        <a:buSzPct val="75000"/>
        <a:buFont typeface="Wingdings" pitchFamily="2" charset="2"/>
        <a:buChar char="v"/>
        <a:defRPr lang="en-US" sz="2000" dirty="0" smtClean="0">
          <a:solidFill>
            <a:srgbClr val="663300"/>
          </a:solidFill>
          <a:effectLst/>
          <a:latin typeface="+mn-lt"/>
        </a:defRPr>
      </a:lvl3pPr>
      <a:lvl4pPr marL="1311275" indent="-222250" algn="l" rtl="0" eaLnBrk="1" fontAlgn="base" hangingPunct="1">
        <a:spcBef>
          <a:spcPct val="20000"/>
        </a:spcBef>
        <a:spcAft>
          <a:spcPct val="0"/>
        </a:spcAft>
        <a:buClr>
          <a:schemeClr val="bg2"/>
        </a:buClr>
        <a:buChar char="–"/>
        <a:defRPr lang="en-US" sz="2000" dirty="0" smtClean="0">
          <a:solidFill>
            <a:schemeClr val="tx1"/>
          </a:solidFill>
          <a:effectLst/>
          <a:latin typeface="+mn-lt"/>
        </a:defRPr>
      </a:lvl4pPr>
      <a:lvl5pPr marL="1657350" indent="-173038" algn="l" rtl="0" eaLnBrk="1" fontAlgn="base" hangingPunct="1">
        <a:spcBef>
          <a:spcPct val="20000"/>
        </a:spcBef>
        <a:spcAft>
          <a:spcPct val="0"/>
        </a:spcAft>
        <a:buClr>
          <a:schemeClr val="bg2"/>
        </a:buClr>
        <a:buChar char="•"/>
        <a:defRPr lang="en-US" sz="1600">
          <a:solidFill>
            <a:srgbClr val="993300"/>
          </a:solidFill>
          <a:effectLst>
            <a:outerShdw blurRad="38100" dist="38100" dir="2700000" algn="tl">
              <a:srgbClr val="C0C0C0"/>
            </a:outerShdw>
          </a:effectLst>
          <a:latin typeface="+mn-lt"/>
        </a:defRPr>
      </a:lvl5pPr>
      <a:lvl6pPr marL="2114550" indent="-173038" algn="l" rtl="0" eaLnBrk="1" fontAlgn="base" hangingPunct="1">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6pPr>
      <a:lvl7pPr marL="2571750" indent="-173038" algn="l" rtl="0" eaLnBrk="1" fontAlgn="base" hangingPunct="1">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7pPr>
      <a:lvl8pPr marL="3028950" indent="-173038" algn="l" rtl="0" eaLnBrk="1" fontAlgn="base" hangingPunct="1">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8pPr>
      <a:lvl9pPr marL="3486150" indent="-173038" algn="l" rtl="0" eaLnBrk="1" fontAlgn="base" hangingPunct="1">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418674"/>
      </p:ext>
    </p:extLst>
  </p:cSld>
  <p:clrMapOvr>
    <a:masterClrMapping/>
  </p:clrMapOvr>
  <p:transition spd="slow">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54512" y="34871"/>
            <a:ext cx="7589487" cy="338554"/>
          </a:xfrm>
          <a:prstGeom prst="rect">
            <a:avLst/>
          </a:prstGeom>
          <a:solidFill>
            <a:srgbClr val="E49D24"/>
          </a:solidFill>
          <a:ln>
            <a:noFill/>
          </a:ln>
          <a:effectLs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solidFill>
                  <a:schemeClr val="bg1"/>
                </a:solidFill>
                <a:effectLst>
                  <a:outerShdw blurRad="38100" dist="38100" dir="2700000" algn="tl">
                    <a:srgbClr val="000000">
                      <a:alpha val="43137"/>
                    </a:srgbClr>
                  </a:outerShdw>
                </a:effectLst>
              </a:rPr>
              <a:t>Common Shortcomings in Company Vision Statements</a:t>
            </a:r>
          </a:p>
        </p:txBody>
      </p:sp>
      <p:sp>
        <p:nvSpPr>
          <p:cNvPr id="3" name="Snip Single Corner Rectangle 2"/>
          <p:cNvSpPr/>
          <p:nvPr/>
        </p:nvSpPr>
        <p:spPr bwMode="auto">
          <a:xfrm flipV="1">
            <a:off x="50" y="35099"/>
            <a:ext cx="1554463" cy="559291"/>
          </a:xfrm>
          <a:prstGeom prst="snip1Rect">
            <a:avLst>
              <a:gd name="adj" fmla="val 41103"/>
            </a:avLst>
          </a:prstGeom>
          <a:solidFill>
            <a:srgbClr val="F0CC8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34871"/>
            <a:ext cx="138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eaLnBrk="1" hangingPunct="1">
              <a:spcBef>
                <a:spcPct val="50000"/>
              </a:spcBef>
              <a:defRPr sz="1600">
                <a:cs typeface="Tahoma"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TABLE </a:t>
            </a:r>
            <a:r>
              <a:rPr lang="en-US" dirty="0" smtClean="0"/>
              <a:t>2.3</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20272288"/>
              </p:ext>
            </p:extLst>
          </p:nvPr>
        </p:nvGraphicFramePr>
        <p:xfrm>
          <a:off x="446612" y="685830"/>
          <a:ext cx="8229510" cy="4267200"/>
        </p:xfrm>
        <a:graphic>
          <a:graphicData uri="http://schemas.openxmlformats.org/drawingml/2006/table">
            <a:tbl>
              <a:tblPr firstRow="1" bandRow="1">
                <a:tableStyleId>{5940675A-B579-460E-94D1-54222C63F5DA}</a:tableStyleId>
              </a:tblPr>
              <a:tblGrid>
                <a:gridCol w="1554463"/>
                <a:gridCol w="6675047"/>
              </a:tblGrid>
              <a:tr h="370840">
                <a:tc>
                  <a:txBody>
                    <a:bodyPr/>
                    <a:lstStyle/>
                    <a:p>
                      <a:r>
                        <a:rPr lang="en-US" sz="1600" b="1" dirty="0" smtClean="0"/>
                        <a:t>Vague or incomplete</a:t>
                      </a:r>
                      <a:endParaRPr lang="en-US" sz="1600" b="1"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Short on specifics about where the company is headed or what the</a:t>
                      </a:r>
                    </a:p>
                    <a:p>
                      <a:pPr algn="l"/>
                      <a:r>
                        <a:rPr lang="en-US" sz="1600" dirty="0" smtClean="0"/>
                        <a:t>company is doing to prepare for the future.</a:t>
                      </a:r>
                      <a:endParaRPr lang="en-US" sz="1600"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Not forward looking</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Doesn’t indicate whether or how management intends to alter the company’s current product-market-customer-technology focus.</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Too broad</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So all-inclusive that the company could head in most any direction, pursue most any opportunity, or enter most any business.</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Bland or uninspiring</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Lacks the power to motivate company personnel or inspire shareholder</a:t>
                      </a:r>
                    </a:p>
                    <a:p>
                      <a:pPr algn="l"/>
                      <a:r>
                        <a:rPr lang="en-US" sz="1600" dirty="0" smtClean="0"/>
                        <a:t>confidence about the company’s direction.</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Not distinctive</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Provides no unique company identity; could apply to firms in any of several industries (including rivals operating in the same market arena).</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Too reliant on superlatives</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Doesn’t say anything specific about the company’s strategic</a:t>
                      </a:r>
                    </a:p>
                    <a:p>
                      <a:pPr algn="l"/>
                      <a:r>
                        <a:rPr lang="en-US" sz="1600" dirty="0" smtClean="0"/>
                        <a:t>course beyond the pursuit of such distinctions as being a recognized leader, a global or worldwide leader, or the first choice of customers.</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497844925"/>
      </p:ext>
    </p:extLst>
  </p:cSld>
  <p:clrMapOvr>
    <a:masterClrMapping/>
  </p:clrMapOvr>
  <p:transition spd="slow">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30" y="-2138"/>
            <a:ext cx="7315170" cy="400110"/>
          </a:xfrm>
        </p:spPr>
        <p:txBody>
          <a:bodyPr/>
          <a:lstStyle/>
          <a:p>
            <a:r>
              <a:rPr lang="en-US" dirty="0" smtClean="0"/>
              <a:t>EXAMPLES OF STRATEGIC VISIONS—HOW WELL DO THEY MEASURE UP?</a:t>
            </a:r>
            <a:endParaRPr lang="en-US" dirty="0"/>
          </a:p>
        </p:txBody>
      </p:sp>
      <p:sp>
        <p:nvSpPr>
          <p:cNvPr id="5" name="TextBox 4"/>
          <p:cNvSpPr txBox="1"/>
          <p:nvPr/>
        </p:nvSpPr>
        <p:spPr>
          <a:xfrm>
            <a:off x="114348" y="22897"/>
            <a:ext cx="1737342" cy="584775"/>
          </a:xfrm>
          <a:prstGeom prst="rect">
            <a:avLst/>
          </a:prstGeom>
          <a:noFill/>
        </p:spPr>
        <p:txBody>
          <a:bodyPr wrap="square" rtlCol="0">
            <a:spAutoFit/>
          </a:bodyPr>
          <a:lstStyle/>
          <a:p>
            <a:r>
              <a:rPr lang="en-US" sz="1600" dirty="0" smtClean="0">
                <a:solidFill>
                  <a:schemeClr val="bg1"/>
                </a:solidFill>
                <a:effectLst>
                  <a:outerShdw blurRad="38100" dist="38100" dir="2700000" algn="tl">
                    <a:srgbClr val="000000">
                      <a:alpha val="43137"/>
                    </a:srgbClr>
                  </a:outerShdw>
                </a:effectLst>
              </a:rPr>
              <a:t>Concepts &amp;</a:t>
            </a:r>
            <a:r>
              <a:rPr lang="en-US" sz="1600" baseline="0" dirty="0" smtClean="0">
                <a:solidFill>
                  <a:schemeClr val="bg1"/>
                </a:solidFill>
                <a:effectLst>
                  <a:outerShdw blurRad="38100" dist="38100" dir="2700000" algn="tl">
                    <a:srgbClr val="000000">
                      <a:alpha val="43137"/>
                    </a:srgbClr>
                  </a:outerShdw>
                </a:effectLst>
              </a:rPr>
              <a:t> Connections 2.1</a:t>
            </a:r>
            <a:endParaRPr lang="en-US" sz="160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230823" y="950854"/>
            <a:ext cx="8734425" cy="3790950"/>
          </a:xfrm>
          <a:prstGeom prst="rect">
            <a:avLst/>
          </a:prstGeom>
        </p:spPr>
      </p:pic>
    </p:spTree>
    <p:extLst>
      <p:ext uri="{BB962C8B-B14F-4D97-AF65-F5344CB8AC3E}">
        <p14:creationId xmlns:p14="http://schemas.microsoft.com/office/powerpoint/2010/main" val="1102196509"/>
      </p:ext>
    </p:extLst>
  </p:cSld>
  <p:clrMapOvr>
    <a:masterClrMapping/>
  </p:clrMapOvr>
  <p:transition spd="slow">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30" y="-2138"/>
            <a:ext cx="7315170" cy="400110"/>
          </a:xfrm>
        </p:spPr>
        <p:txBody>
          <a:bodyPr/>
          <a:lstStyle/>
          <a:p>
            <a:r>
              <a:rPr lang="en-US" dirty="0" smtClean="0"/>
              <a:t>EXAMPLES OF STRATEGIC VISIONS—HOW WELL DO THEY MEASURE UP?</a:t>
            </a:r>
            <a:endParaRPr lang="en-US" dirty="0"/>
          </a:p>
        </p:txBody>
      </p:sp>
      <p:sp>
        <p:nvSpPr>
          <p:cNvPr id="5" name="TextBox 4"/>
          <p:cNvSpPr txBox="1"/>
          <p:nvPr/>
        </p:nvSpPr>
        <p:spPr>
          <a:xfrm>
            <a:off x="114348" y="22897"/>
            <a:ext cx="1737342" cy="584775"/>
          </a:xfrm>
          <a:prstGeom prst="rect">
            <a:avLst/>
          </a:prstGeom>
          <a:noFill/>
        </p:spPr>
        <p:txBody>
          <a:bodyPr wrap="square" rtlCol="0">
            <a:spAutoFit/>
          </a:bodyPr>
          <a:lstStyle/>
          <a:p>
            <a:r>
              <a:rPr lang="en-US" sz="1600" dirty="0" smtClean="0">
                <a:solidFill>
                  <a:schemeClr val="bg1"/>
                </a:solidFill>
                <a:effectLst>
                  <a:outerShdw blurRad="38100" dist="38100" dir="2700000" algn="tl">
                    <a:srgbClr val="000000">
                      <a:alpha val="43137"/>
                    </a:srgbClr>
                  </a:outerShdw>
                </a:effectLst>
              </a:rPr>
              <a:t>Concepts &amp;</a:t>
            </a:r>
            <a:r>
              <a:rPr lang="en-US" sz="1600" baseline="0" dirty="0" smtClean="0">
                <a:solidFill>
                  <a:schemeClr val="bg1"/>
                </a:solidFill>
                <a:effectLst>
                  <a:outerShdw blurRad="38100" dist="38100" dir="2700000" algn="tl">
                    <a:srgbClr val="000000">
                      <a:alpha val="43137"/>
                    </a:srgbClr>
                  </a:outerShdw>
                </a:effectLst>
              </a:rPr>
              <a:t> Connections 2.1</a:t>
            </a:r>
            <a:endParaRPr lang="en-US" sz="1600"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214312" y="960147"/>
            <a:ext cx="8715375" cy="419100"/>
          </a:xfrm>
          <a:prstGeom prst="rect">
            <a:avLst/>
          </a:prstGeom>
        </p:spPr>
      </p:pic>
      <p:pic>
        <p:nvPicPr>
          <p:cNvPr id="7" name="Picture 6"/>
          <p:cNvPicPr>
            <a:picLocks noChangeAspect="1"/>
          </p:cNvPicPr>
          <p:nvPr/>
        </p:nvPicPr>
        <p:blipFill>
          <a:blip r:embed="rId3"/>
          <a:stretch>
            <a:fillRect/>
          </a:stretch>
        </p:blipFill>
        <p:spPr>
          <a:xfrm>
            <a:off x="369522" y="1325903"/>
            <a:ext cx="8591550" cy="2743200"/>
          </a:xfrm>
          <a:prstGeom prst="rect">
            <a:avLst/>
          </a:prstGeom>
        </p:spPr>
      </p:pic>
    </p:spTree>
    <p:extLst>
      <p:ext uri="{BB962C8B-B14F-4D97-AF65-F5344CB8AC3E}">
        <p14:creationId xmlns:p14="http://schemas.microsoft.com/office/powerpoint/2010/main" val="1639793700"/>
      </p:ext>
    </p:extLst>
  </p:cSld>
  <p:clrMapOvr>
    <a:masterClrMapping/>
  </p:clrMapOvr>
  <p:transition spd="slow">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30" y="-2138"/>
            <a:ext cx="7315170" cy="400110"/>
          </a:xfrm>
        </p:spPr>
        <p:txBody>
          <a:bodyPr/>
          <a:lstStyle/>
          <a:p>
            <a:r>
              <a:rPr lang="en-US" dirty="0" smtClean="0"/>
              <a:t>EXAMPLES OF STRATEGIC VISIONS—HOW WELL DO THEY MEASURE UP?</a:t>
            </a:r>
            <a:endParaRPr lang="en-US" dirty="0"/>
          </a:p>
        </p:txBody>
      </p:sp>
      <p:sp>
        <p:nvSpPr>
          <p:cNvPr id="5" name="TextBox 4"/>
          <p:cNvSpPr txBox="1"/>
          <p:nvPr/>
        </p:nvSpPr>
        <p:spPr>
          <a:xfrm>
            <a:off x="114348" y="22897"/>
            <a:ext cx="1737342" cy="584775"/>
          </a:xfrm>
          <a:prstGeom prst="rect">
            <a:avLst/>
          </a:prstGeom>
          <a:noFill/>
        </p:spPr>
        <p:txBody>
          <a:bodyPr wrap="square" rtlCol="0">
            <a:spAutoFit/>
          </a:bodyPr>
          <a:lstStyle/>
          <a:p>
            <a:r>
              <a:rPr lang="en-US" sz="1600" dirty="0" smtClean="0">
                <a:solidFill>
                  <a:schemeClr val="bg1"/>
                </a:solidFill>
                <a:effectLst>
                  <a:outerShdw blurRad="38100" dist="38100" dir="2700000" algn="tl">
                    <a:srgbClr val="000000">
                      <a:alpha val="43137"/>
                    </a:srgbClr>
                  </a:outerShdw>
                </a:effectLst>
              </a:rPr>
              <a:t>Concepts &amp;</a:t>
            </a:r>
            <a:r>
              <a:rPr lang="en-US" sz="1600" baseline="0" dirty="0" smtClean="0">
                <a:solidFill>
                  <a:schemeClr val="bg1"/>
                </a:solidFill>
                <a:effectLst>
                  <a:outerShdw blurRad="38100" dist="38100" dir="2700000" algn="tl">
                    <a:srgbClr val="000000">
                      <a:alpha val="43137"/>
                    </a:srgbClr>
                  </a:outerShdw>
                </a:effectLst>
              </a:rPr>
              <a:t> Connections 2.1</a:t>
            </a:r>
            <a:endParaRPr lang="en-US" sz="1600"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214312" y="960147"/>
            <a:ext cx="8715375" cy="419100"/>
          </a:xfrm>
          <a:prstGeom prst="rect">
            <a:avLst/>
          </a:prstGeom>
        </p:spPr>
      </p:pic>
      <p:pic>
        <p:nvPicPr>
          <p:cNvPr id="4" name="Picture 3"/>
          <p:cNvPicPr>
            <a:picLocks noChangeAspect="1"/>
          </p:cNvPicPr>
          <p:nvPr/>
        </p:nvPicPr>
        <p:blipFill>
          <a:blip r:embed="rId3"/>
          <a:stretch>
            <a:fillRect/>
          </a:stretch>
        </p:blipFill>
        <p:spPr>
          <a:xfrm>
            <a:off x="392567" y="1352545"/>
            <a:ext cx="8467725" cy="2533650"/>
          </a:xfrm>
          <a:prstGeom prst="rect">
            <a:avLst/>
          </a:prstGeom>
        </p:spPr>
      </p:pic>
    </p:spTree>
    <p:extLst>
      <p:ext uri="{BB962C8B-B14F-4D97-AF65-F5344CB8AC3E}">
        <p14:creationId xmlns:p14="http://schemas.microsoft.com/office/powerpoint/2010/main" val="3817452244"/>
      </p:ext>
    </p:extLst>
  </p:cSld>
  <p:clrMapOvr>
    <a:masterClrMapping/>
  </p:clrMapOvr>
  <p:transition spd="slow">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The Importance of Communicating </a:t>
            </a:r>
            <a:r>
              <a:rPr lang="en-US" dirty="0" smtClean="0"/>
              <a:t/>
            </a:r>
            <a:br>
              <a:rPr lang="en-US" dirty="0" smtClean="0"/>
            </a:br>
            <a:r>
              <a:rPr lang="en-US" dirty="0" smtClean="0"/>
              <a:t>the </a:t>
            </a:r>
            <a:r>
              <a:rPr lang="en-US" dirty="0"/>
              <a:t>Strategic Vision</a:t>
            </a:r>
          </a:p>
        </p:txBody>
      </p:sp>
      <p:sp>
        <p:nvSpPr>
          <p:cNvPr id="18434" name="Rectangle 2"/>
          <p:cNvSpPr>
            <a:spLocks noGrp="1" noChangeArrowheads="1"/>
          </p:cNvSpPr>
          <p:nvPr>
            <p:ph idx="1"/>
          </p:nvPr>
        </p:nvSpPr>
        <p:spPr/>
        <p:txBody>
          <a:bodyPr/>
          <a:lstStyle/>
          <a:p>
            <a:pPr>
              <a:spcBef>
                <a:spcPts val="1200"/>
              </a:spcBef>
            </a:pPr>
            <a:r>
              <a:rPr lang="en-US" dirty="0" smtClean="0"/>
              <a:t>An engaging, inspirational vision</a:t>
            </a:r>
          </a:p>
          <a:p>
            <a:pPr lvl="1" indent="-358775">
              <a:spcBef>
                <a:spcPts val="1200"/>
              </a:spcBef>
              <a:buClrTx/>
            </a:pPr>
            <a:r>
              <a:rPr lang="en-US" dirty="0" smtClean="0"/>
              <a:t>Provides direction and energizes employees</a:t>
            </a:r>
          </a:p>
          <a:p>
            <a:pPr lvl="1" indent="-358775">
              <a:spcBef>
                <a:spcPts val="1200"/>
              </a:spcBef>
              <a:buClrTx/>
            </a:pPr>
            <a:r>
              <a:rPr lang="en-US" dirty="0" smtClean="0"/>
              <a:t>Makes the organization’s case for “</a:t>
            </a:r>
            <a:r>
              <a:rPr lang="en-US" dirty="0"/>
              <a:t>where we are going and </a:t>
            </a:r>
            <a:r>
              <a:rPr lang="en-US" dirty="0" smtClean="0"/>
              <a:t>why”</a:t>
            </a:r>
          </a:p>
          <a:p>
            <a:pPr lvl="1" indent="-358775">
              <a:spcBef>
                <a:spcPts val="1200"/>
              </a:spcBef>
              <a:buClrTx/>
            </a:pPr>
            <a:r>
              <a:rPr lang="en-US" dirty="0" smtClean="0"/>
              <a:t>Evokes positive support and excitement</a:t>
            </a:r>
          </a:p>
          <a:p>
            <a:pPr lvl="1" indent="-358775">
              <a:spcBef>
                <a:spcPts val="1200"/>
              </a:spcBef>
            </a:pPr>
            <a:r>
              <a:rPr lang="en-US" dirty="0" smtClean="0"/>
              <a:t>Enlists </a:t>
            </a:r>
            <a:r>
              <a:rPr lang="en-US" dirty="0"/>
              <a:t>the commitment </a:t>
            </a:r>
            <a:r>
              <a:rPr lang="en-US" dirty="0" smtClean="0"/>
              <a:t>of company </a:t>
            </a:r>
            <a:r>
              <a:rPr lang="en-US" dirty="0"/>
              <a:t>personnel to engage in actions that </a:t>
            </a:r>
            <a:r>
              <a:rPr lang="en-US" dirty="0" smtClean="0"/>
              <a:t>move the </a:t>
            </a:r>
            <a:r>
              <a:rPr lang="en-US" dirty="0"/>
              <a:t>company in </a:t>
            </a:r>
            <a:r>
              <a:rPr lang="en-US" dirty="0" smtClean="0"/>
              <a:t>its intended </a:t>
            </a:r>
            <a:r>
              <a:rPr lang="en-US" dirty="0"/>
              <a:t>direction</a:t>
            </a:r>
            <a:endParaRPr lang="en-US" dirty="0" smtClean="0"/>
          </a:p>
        </p:txBody>
      </p:sp>
    </p:spTree>
    <p:extLst>
      <p:ext uri="{BB962C8B-B14F-4D97-AF65-F5344CB8AC3E}">
        <p14:creationId xmlns:p14="http://schemas.microsoft.com/office/powerpoint/2010/main" val="10188838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228635"/>
            <a:ext cx="8077200" cy="1200329"/>
          </a:xfrm>
        </p:spPr>
        <p:txBody>
          <a:bodyPr/>
          <a:lstStyle/>
          <a:p>
            <a:r>
              <a:rPr lang="en-US" dirty="0"/>
              <a:t>Expressing the Essence </a:t>
            </a:r>
            <a:r>
              <a:rPr lang="en-US" dirty="0" smtClean="0"/>
              <a:t/>
            </a:r>
            <a:br>
              <a:rPr lang="en-US" dirty="0" smtClean="0"/>
            </a:br>
            <a:r>
              <a:rPr lang="en-US" dirty="0" smtClean="0"/>
              <a:t>of </a:t>
            </a:r>
            <a:r>
              <a:rPr lang="en-US" dirty="0"/>
              <a:t>the Vision in a Slogan</a:t>
            </a:r>
          </a:p>
        </p:txBody>
      </p:sp>
      <p:sp>
        <p:nvSpPr>
          <p:cNvPr id="3" name="Content Placeholder 2"/>
          <p:cNvSpPr>
            <a:spLocks noGrp="1"/>
          </p:cNvSpPr>
          <p:nvPr>
            <p:ph idx="1"/>
          </p:nvPr>
        </p:nvSpPr>
        <p:spPr>
          <a:xfrm>
            <a:off x="1062984" y="1966262"/>
            <a:ext cx="6617942" cy="4571664"/>
          </a:xfrm>
        </p:spPr>
        <p:txBody>
          <a:bodyPr/>
          <a:lstStyle/>
          <a:p>
            <a:r>
              <a:rPr lang="en-US" dirty="0" smtClean="0"/>
              <a:t>Nike</a:t>
            </a:r>
          </a:p>
          <a:p>
            <a:pPr lvl="1" indent="-358775"/>
            <a:r>
              <a:rPr lang="en-US" i="1" dirty="0" smtClean="0"/>
              <a:t>To </a:t>
            </a:r>
            <a:r>
              <a:rPr lang="en-US" i="1" dirty="0"/>
              <a:t>bring innovation and inspiration </a:t>
            </a:r>
            <a:r>
              <a:rPr lang="en-US" i="1" dirty="0" smtClean="0"/>
              <a:t/>
            </a:r>
            <a:br>
              <a:rPr lang="en-US" i="1" dirty="0" smtClean="0"/>
            </a:br>
            <a:r>
              <a:rPr lang="en-US" i="1" dirty="0" smtClean="0"/>
              <a:t>to every </a:t>
            </a:r>
            <a:r>
              <a:rPr lang="en-US" i="1" dirty="0"/>
              <a:t>athlete in the world</a:t>
            </a:r>
            <a:r>
              <a:rPr lang="en-US" i="1" dirty="0" smtClean="0"/>
              <a:t>. </a:t>
            </a:r>
          </a:p>
          <a:p>
            <a:r>
              <a:rPr lang="en-US" dirty="0" smtClean="0"/>
              <a:t>The </a:t>
            </a:r>
            <a:r>
              <a:rPr lang="en-US" dirty="0"/>
              <a:t>Mayo </a:t>
            </a:r>
            <a:r>
              <a:rPr lang="en-US" dirty="0" smtClean="0"/>
              <a:t>Clinic</a:t>
            </a:r>
          </a:p>
          <a:p>
            <a:pPr lvl="1" indent="-358775"/>
            <a:r>
              <a:rPr lang="en-US" i="1" dirty="0" smtClean="0"/>
              <a:t>The </a:t>
            </a:r>
            <a:r>
              <a:rPr lang="en-US" i="1" dirty="0"/>
              <a:t>best care to every </a:t>
            </a:r>
            <a:r>
              <a:rPr lang="en-US" i="1" dirty="0" smtClean="0"/>
              <a:t>patient every day</a:t>
            </a:r>
          </a:p>
          <a:p>
            <a:r>
              <a:rPr lang="en-US" dirty="0" smtClean="0"/>
              <a:t>Greenpeace</a:t>
            </a:r>
          </a:p>
          <a:p>
            <a:pPr lvl="1" indent="-358775"/>
            <a:r>
              <a:rPr lang="en-US" i="1" dirty="0" smtClean="0"/>
              <a:t>To </a:t>
            </a:r>
            <a:r>
              <a:rPr lang="en-US" i="1" dirty="0"/>
              <a:t>halt environmental abuse and </a:t>
            </a:r>
            <a:r>
              <a:rPr lang="en-US" i="1" dirty="0" smtClean="0"/>
              <a:t>promote environmental </a:t>
            </a:r>
            <a:r>
              <a:rPr lang="en-US" i="1" dirty="0"/>
              <a:t>solutions.</a:t>
            </a:r>
          </a:p>
        </p:txBody>
      </p:sp>
    </p:spTree>
    <p:extLst>
      <p:ext uri="{BB962C8B-B14F-4D97-AF65-F5344CB8AC3E}">
        <p14:creationId xmlns:p14="http://schemas.microsoft.com/office/powerpoint/2010/main" val="2167292141"/>
      </p:ext>
    </p:extLst>
  </p:cSld>
  <p:clrMapOvr>
    <a:masterClrMapping/>
  </p:clrMapOvr>
  <p:transition spd="slow">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4"/>
          <p:cNvSpPr>
            <a:spLocks noGrp="1" noChangeArrowheads="1"/>
          </p:cNvSpPr>
          <p:nvPr>
            <p:ph type="title"/>
          </p:nvPr>
        </p:nvSpPr>
        <p:spPr/>
        <p:txBody>
          <a:bodyPr/>
          <a:lstStyle/>
          <a:p>
            <a:r>
              <a:rPr lang="en-US" dirty="0"/>
              <a:t>Why a Sound, Well-Communicated Strategic Vision Matters</a:t>
            </a:r>
            <a:endParaRPr lang="en-US" dirty="0" smtClean="0"/>
          </a:p>
        </p:txBody>
      </p:sp>
      <p:sp>
        <p:nvSpPr>
          <p:cNvPr id="19458" name="Rectangle 2"/>
          <p:cNvSpPr>
            <a:spLocks noGrp="1" noChangeArrowheads="1"/>
          </p:cNvSpPr>
          <p:nvPr>
            <p:ph idx="1"/>
          </p:nvPr>
        </p:nvSpPr>
        <p:spPr/>
        <p:txBody>
          <a:bodyPr/>
          <a:lstStyle/>
          <a:p>
            <a:pPr marL="514350" indent="-514350">
              <a:spcBef>
                <a:spcPts val="1200"/>
              </a:spcBef>
              <a:buSzPct val="100000"/>
              <a:buFont typeface="+mj-lt"/>
              <a:buAutoNum type="arabicPeriod"/>
            </a:pPr>
            <a:r>
              <a:rPr lang="en-US" sz="2400" dirty="0" smtClean="0"/>
              <a:t>It </a:t>
            </a:r>
            <a:r>
              <a:rPr lang="en-US" sz="2400" dirty="0"/>
              <a:t>crystallizes senior executives’ own views about the firm’s </a:t>
            </a:r>
            <a:r>
              <a:rPr lang="en-US" sz="2400" dirty="0" smtClean="0"/>
              <a:t>long-term direction.</a:t>
            </a:r>
          </a:p>
          <a:p>
            <a:pPr marL="514350" indent="-514350">
              <a:spcBef>
                <a:spcPts val="1200"/>
              </a:spcBef>
              <a:buSzPct val="100000"/>
              <a:buFont typeface="+mj-lt"/>
              <a:buAutoNum type="arabicPeriod"/>
            </a:pPr>
            <a:r>
              <a:rPr lang="en-US" sz="2400" dirty="0" smtClean="0"/>
              <a:t>It </a:t>
            </a:r>
            <a:r>
              <a:rPr lang="en-US" sz="2400" dirty="0"/>
              <a:t>reduces the risk of rudderless decision making by </a:t>
            </a:r>
            <a:r>
              <a:rPr lang="en-US" sz="2400" dirty="0" smtClean="0"/>
              <a:t>management at </a:t>
            </a:r>
            <a:r>
              <a:rPr lang="en-US" sz="2400" dirty="0"/>
              <a:t>all </a:t>
            </a:r>
            <a:r>
              <a:rPr lang="en-US" sz="2400" dirty="0" smtClean="0"/>
              <a:t>levels.</a:t>
            </a:r>
          </a:p>
          <a:p>
            <a:pPr marL="514350" indent="-514350">
              <a:spcBef>
                <a:spcPts val="1200"/>
              </a:spcBef>
              <a:buSzPct val="100000"/>
              <a:buFont typeface="+mj-lt"/>
              <a:buAutoNum type="arabicPeriod"/>
            </a:pPr>
            <a:r>
              <a:rPr lang="en-US" sz="2400" dirty="0" smtClean="0"/>
              <a:t>It </a:t>
            </a:r>
            <a:r>
              <a:rPr lang="en-US" sz="2400" dirty="0"/>
              <a:t>is a tool for winning the support of employees </a:t>
            </a:r>
            <a:r>
              <a:rPr lang="en-US" sz="2400" dirty="0" smtClean="0"/>
              <a:t>to help </a:t>
            </a:r>
            <a:r>
              <a:rPr lang="en-US" sz="2400" dirty="0"/>
              <a:t>make the vision a </a:t>
            </a:r>
            <a:r>
              <a:rPr lang="en-US" sz="2400" dirty="0" smtClean="0"/>
              <a:t>reality.</a:t>
            </a:r>
          </a:p>
          <a:p>
            <a:pPr marL="514350" indent="-514350">
              <a:spcBef>
                <a:spcPts val="1200"/>
              </a:spcBef>
              <a:buSzPct val="100000"/>
              <a:buFont typeface="+mj-lt"/>
              <a:buAutoNum type="arabicPeriod"/>
            </a:pPr>
            <a:r>
              <a:rPr lang="en-US" sz="2400" dirty="0" smtClean="0"/>
              <a:t>It </a:t>
            </a:r>
            <a:r>
              <a:rPr lang="en-US" sz="2400" dirty="0"/>
              <a:t>provides a beacon for lower-level </a:t>
            </a:r>
            <a:r>
              <a:rPr lang="en-US" sz="2400" dirty="0" smtClean="0"/>
              <a:t>managers in </a:t>
            </a:r>
            <a:r>
              <a:rPr lang="en-US" sz="2400" dirty="0"/>
              <a:t>forming departmental </a:t>
            </a:r>
            <a:r>
              <a:rPr lang="en-US" sz="2400" dirty="0" smtClean="0"/>
              <a:t>missions.</a:t>
            </a:r>
          </a:p>
          <a:p>
            <a:pPr marL="514350" indent="-514350">
              <a:spcBef>
                <a:spcPts val="1200"/>
              </a:spcBef>
              <a:buSzPct val="100000"/>
              <a:buFont typeface="+mj-lt"/>
              <a:buAutoNum type="arabicPeriod"/>
            </a:pPr>
            <a:r>
              <a:rPr lang="en-US" sz="2400" dirty="0" smtClean="0"/>
              <a:t>It </a:t>
            </a:r>
            <a:r>
              <a:rPr lang="en-US" sz="2400" dirty="0"/>
              <a:t>helps an organization </a:t>
            </a:r>
            <a:r>
              <a:rPr lang="en-US" sz="2400" dirty="0" smtClean="0"/>
              <a:t>prepare for </a:t>
            </a:r>
            <a:r>
              <a:rPr lang="en-US" sz="2400" dirty="0"/>
              <a:t>the future.</a:t>
            </a:r>
            <a:endParaRPr lang="en-US" sz="2400" dirty="0" smtClean="0"/>
          </a:p>
        </p:txBody>
      </p:sp>
    </p:spTree>
    <p:extLst>
      <p:ext uri="{BB962C8B-B14F-4D97-AF65-F5344CB8AC3E}">
        <p14:creationId xmlns:p14="http://schemas.microsoft.com/office/powerpoint/2010/main" val="9168290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82928" y="289270"/>
            <a:ext cx="8802953" cy="579438"/>
          </a:xfrm>
        </p:spPr>
        <p:txBody>
          <a:bodyPr/>
          <a:lstStyle/>
          <a:p>
            <a:r>
              <a:rPr lang="en-US" dirty="0" smtClean="0"/>
              <a:t>Strategic Vision versus Mission Statement</a:t>
            </a:r>
          </a:p>
        </p:txBody>
      </p:sp>
      <p:sp>
        <p:nvSpPr>
          <p:cNvPr id="96259" name="Rectangle 3"/>
          <p:cNvSpPr>
            <a:spLocks noGrp="1" noChangeArrowheads="1"/>
          </p:cNvSpPr>
          <p:nvPr>
            <p:ph sz="half" idx="1"/>
          </p:nvPr>
        </p:nvSpPr>
        <p:spPr>
          <a:xfrm>
            <a:off x="514350" y="1234463"/>
            <a:ext cx="3783333" cy="5120299"/>
          </a:xfrm>
        </p:spPr>
        <p:txBody>
          <a:bodyPr/>
          <a:lstStyle/>
          <a:p>
            <a:r>
              <a:rPr lang="en-US" dirty="0" smtClean="0"/>
              <a:t>A strategic vision concerns a firm’s </a:t>
            </a:r>
            <a:r>
              <a:rPr lang="en-US" i="1" dirty="0" smtClean="0">
                <a:solidFill>
                  <a:srgbClr val="C00000"/>
                </a:solidFill>
              </a:rPr>
              <a:t>future</a:t>
            </a:r>
            <a:r>
              <a:rPr lang="en-US" dirty="0" smtClean="0"/>
              <a:t> business path—“where we are going” </a:t>
            </a:r>
          </a:p>
          <a:p>
            <a:pPr lvl="1" indent="-358775">
              <a:buClrTx/>
              <a:tabLst>
                <a:tab pos="266700" algn="l"/>
              </a:tabLst>
            </a:pPr>
            <a:r>
              <a:rPr lang="en-US" dirty="0" smtClean="0"/>
              <a:t>Markets to be pursued</a:t>
            </a:r>
          </a:p>
          <a:p>
            <a:pPr lvl="1" indent="-358775">
              <a:buClrTx/>
              <a:tabLst>
                <a:tab pos="266700" algn="l"/>
              </a:tabLst>
            </a:pPr>
            <a:r>
              <a:rPr lang="en-US" dirty="0" smtClean="0"/>
              <a:t>Future product/ market/customer/</a:t>
            </a:r>
            <a:br>
              <a:rPr lang="en-US" dirty="0" smtClean="0"/>
            </a:br>
            <a:r>
              <a:rPr lang="en-US" dirty="0" smtClean="0"/>
              <a:t>technology focus</a:t>
            </a:r>
          </a:p>
        </p:txBody>
      </p:sp>
      <p:sp>
        <p:nvSpPr>
          <p:cNvPr id="96260" name="Rectangle 4"/>
          <p:cNvSpPr>
            <a:spLocks noGrp="1" noChangeArrowheads="1"/>
          </p:cNvSpPr>
          <p:nvPr>
            <p:ph sz="half" idx="2"/>
          </p:nvPr>
        </p:nvSpPr>
        <p:spPr>
          <a:xfrm>
            <a:off x="4297683" y="1234463"/>
            <a:ext cx="4571949" cy="5120299"/>
          </a:xfrm>
        </p:spPr>
        <p:txBody>
          <a:bodyPr/>
          <a:lstStyle/>
          <a:p>
            <a:r>
              <a:rPr lang="en-US" dirty="0" smtClean="0"/>
              <a:t>The mission statement of a firm focuses on its </a:t>
            </a:r>
            <a:r>
              <a:rPr lang="en-US" i="1" dirty="0" smtClean="0">
                <a:solidFill>
                  <a:srgbClr val="C00000"/>
                </a:solidFill>
              </a:rPr>
              <a:t>present</a:t>
            </a:r>
            <a:r>
              <a:rPr lang="en-US" dirty="0" smtClean="0"/>
              <a:t> business purpose—“who we are and what we do”</a:t>
            </a:r>
          </a:p>
          <a:p>
            <a:pPr lvl="1" indent="-358775">
              <a:buClrTx/>
            </a:pPr>
            <a:r>
              <a:rPr lang="en-US" dirty="0" smtClean="0"/>
              <a:t>Current product and service offerings</a:t>
            </a:r>
          </a:p>
          <a:p>
            <a:pPr lvl="1" indent="-358775">
              <a:buClrTx/>
            </a:pPr>
            <a:r>
              <a:rPr lang="en-US" dirty="0" smtClean="0"/>
              <a:t>Customer needs being served</a:t>
            </a:r>
          </a:p>
        </p:txBody>
      </p:sp>
    </p:spTree>
    <p:extLst>
      <p:ext uri="{BB962C8B-B14F-4D97-AF65-F5344CB8AC3E}">
        <p14:creationId xmlns:p14="http://schemas.microsoft.com/office/powerpoint/2010/main" val="131848104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Company </a:t>
            </a:r>
            <a:r>
              <a:rPr lang="en-US" dirty="0" smtClean="0"/>
              <a:t/>
            </a:r>
            <a:br>
              <a:rPr lang="en-US" dirty="0" smtClean="0"/>
            </a:br>
            <a:r>
              <a:rPr lang="en-US" dirty="0" smtClean="0"/>
              <a:t>Mission </a:t>
            </a:r>
            <a:r>
              <a:rPr lang="en-US" dirty="0"/>
              <a:t>Statement</a:t>
            </a:r>
          </a:p>
        </p:txBody>
      </p:sp>
      <p:sp>
        <p:nvSpPr>
          <p:cNvPr id="6" name="Content Placeholder 5"/>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spcBef>
                <a:spcPts val="1200"/>
              </a:spcBef>
              <a:buClr>
                <a:srgbClr val="336699"/>
              </a:buClr>
            </a:pPr>
            <a:r>
              <a:rPr lang="en-US" dirty="0"/>
              <a:t>Ideally, a company mission statement is sufficiently descriptive to:</a:t>
            </a:r>
          </a:p>
          <a:p>
            <a:pPr lvl="1" indent="-358775">
              <a:spcBef>
                <a:spcPts val="1200"/>
              </a:spcBef>
              <a:buClrTx/>
              <a:tabLst>
                <a:tab pos="266700" algn="l"/>
              </a:tabLst>
            </a:pPr>
            <a:r>
              <a:rPr lang="en-US" dirty="0"/>
              <a:t>Identify the company’s products or services.</a:t>
            </a:r>
          </a:p>
          <a:p>
            <a:pPr lvl="1" indent="-358775">
              <a:spcBef>
                <a:spcPts val="1200"/>
              </a:spcBef>
              <a:buClrTx/>
              <a:tabLst>
                <a:tab pos="266700" algn="l"/>
              </a:tabLst>
            </a:pPr>
            <a:r>
              <a:rPr lang="en-US" dirty="0"/>
              <a:t>Specify the buyer needs it seeks to satisfy.</a:t>
            </a:r>
          </a:p>
          <a:p>
            <a:pPr lvl="1" indent="-358775">
              <a:spcBef>
                <a:spcPts val="1200"/>
              </a:spcBef>
              <a:buClrTx/>
              <a:tabLst>
                <a:tab pos="266700" algn="l"/>
              </a:tabLst>
            </a:pPr>
            <a:r>
              <a:rPr lang="en-US" dirty="0"/>
              <a:t>Specify the customer groups or markets it is endeavoring to serve.</a:t>
            </a:r>
          </a:p>
          <a:p>
            <a:pPr lvl="1" indent="-358775">
              <a:spcBef>
                <a:spcPts val="1200"/>
              </a:spcBef>
              <a:buClrTx/>
              <a:tabLst>
                <a:tab pos="266700" algn="l"/>
              </a:tabLst>
            </a:pPr>
            <a:r>
              <a:rPr lang="en-US" dirty="0"/>
              <a:t>Specify its approach to pleasing customers.</a:t>
            </a:r>
          </a:p>
          <a:p>
            <a:pPr lvl="1" indent="-358775">
              <a:spcBef>
                <a:spcPts val="1200"/>
              </a:spcBef>
              <a:buClrTx/>
              <a:tabLst>
                <a:tab pos="266700" algn="l"/>
              </a:tabLst>
            </a:pPr>
            <a:r>
              <a:rPr lang="en-US" dirty="0"/>
              <a:t>Give the company its own identity.</a:t>
            </a:r>
          </a:p>
        </p:txBody>
      </p:sp>
    </p:spTree>
    <p:extLst>
      <p:ext uri="{BB962C8B-B14F-4D97-AF65-F5344CB8AC3E}">
        <p14:creationId xmlns:p14="http://schemas.microsoft.com/office/powerpoint/2010/main" val="1110075550"/>
      </p:ext>
    </p:extLst>
  </p:cSld>
  <p:clrMapOvr>
    <a:masterClrMapping/>
  </p:clrMapOvr>
  <p:transition spd="slow">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2840" y="1417342"/>
            <a:ext cx="8412118" cy="1554463"/>
          </a:xfrm>
        </p:spPr>
        <p:txBody>
          <a:bodyPr anchor="t" anchorCtr="1"/>
          <a:lstStyle/>
          <a:p>
            <a:r>
              <a:rPr lang="en-US" dirty="0" smtClean="0"/>
              <a:t>A </a:t>
            </a:r>
            <a:r>
              <a:rPr lang="en-US" dirty="0"/>
              <a:t>well-conceived mission statement conveys </a:t>
            </a:r>
            <a:r>
              <a:rPr lang="en-US" dirty="0" smtClean="0"/>
              <a:t>a company’s </a:t>
            </a:r>
            <a:r>
              <a:rPr lang="en-US" dirty="0"/>
              <a:t>purpose in language specific enough </a:t>
            </a:r>
            <a:r>
              <a:rPr lang="en-US" dirty="0" smtClean="0"/>
              <a:t/>
            </a:r>
            <a:br>
              <a:rPr lang="en-US" dirty="0" smtClean="0"/>
            </a:br>
            <a:r>
              <a:rPr lang="en-US" dirty="0" smtClean="0"/>
              <a:t>to give </a:t>
            </a:r>
            <a:r>
              <a:rPr lang="en-US" dirty="0"/>
              <a:t>the company its own identity.</a:t>
            </a:r>
          </a:p>
        </p:txBody>
      </p:sp>
    </p:spTree>
    <p:extLst>
      <p:ext uri="{BB962C8B-B14F-4D97-AF65-F5344CB8AC3E}">
        <p14:creationId xmlns:p14="http://schemas.microsoft.com/office/powerpoint/2010/main" val="4091712654"/>
      </p:ext>
    </p:extLst>
  </p:cSld>
  <p:clrMapOvr>
    <a:masterClrMapping/>
  </p:clrMapOvr>
  <p:transition spd="slow">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365805" y="981919"/>
            <a:ext cx="813807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685800" indent="-685800">
              <a:spcBef>
                <a:spcPts val="1800"/>
              </a:spcBef>
            </a:pPr>
            <a:r>
              <a:rPr lang="en-US" sz="2000" b="1" dirty="0" smtClean="0">
                <a:solidFill>
                  <a:srgbClr val="6E9A43"/>
                </a:solidFill>
              </a:rPr>
              <a:t>LO1</a:t>
            </a:r>
            <a:r>
              <a:rPr lang="en-US" sz="2000" dirty="0"/>
              <a:t>	Grasp why it is critical for company managers to have a clear </a:t>
            </a:r>
            <a:r>
              <a:rPr lang="en-US" sz="2000" dirty="0" smtClean="0"/>
              <a:t>strategic vision </a:t>
            </a:r>
            <a:r>
              <a:rPr lang="en-US" sz="2000" dirty="0"/>
              <a:t>of where a company needs to head and why.</a:t>
            </a:r>
          </a:p>
          <a:p>
            <a:pPr marL="685800" indent="-685800">
              <a:spcBef>
                <a:spcPts val="1800"/>
              </a:spcBef>
            </a:pPr>
            <a:r>
              <a:rPr lang="en-US" sz="2000" b="1" dirty="0" smtClean="0">
                <a:solidFill>
                  <a:srgbClr val="6E9A43"/>
                </a:solidFill>
              </a:rPr>
              <a:t>LO2</a:t>
            </a:r>
            <a:r>
              <a:rPr lang="en-US" sz="2000" dirty="0" smtClean="0"/>
              <a:t>	Understand </a:t>
            </a:r>
            <a:r>
              <a:rPr lang="en-US" sz="2000" dirty="0"/>
              <a:t>the importance of setting both strategic and </a:t>
            </a:r>
            <a:r>
              <a:rPr lang="en-US" sz="2000" dirty="0" smtClean="0"/>
              <a:t>financial objectives</a:t>
            </a:r>
            <a:r>
              <a:rPr lang="en-US" sz="2000" dirty="0"/>
              <a:t>.</a:t>
            </a:r>
          </a:p>
          <a:p>
            <a:pPr marL="685800" indent="-685800">
              <a:spcBef>
                <a:spcPts val="1800"/>
              </a:spcBef>
            </a:pPr>
            <a:r>
              <a:rPr lang="en-US" sz="2000" b="1" dirty="0" smtClean="0">
                <a:solidFill>
                  <a:srgbClr val="6E9A43"/>
                </a:solidFill>
              </a:rPr>
              <a:t>LO3</a:t>
            </a:r>
            <a:r>
              <a:rPr lang="en-US" sz="2000" dirty="0" smtClean="0"/>
              <a:t>	Understand </a:t>
            </a:r>
            <a:r>
              <a:rPr lang="en-US" sz="2000" dirty="0"/>
              <a:t>why the strategic initiatives taken at various </a:t>
            </a:r>
            <a:r>
              <a:rPr lang="en-US" sz="2000" dirty="0" smtClean="0"/>
              <a:t>organizational levels </a:t>
            </a:r>
            <a:r>
              <a:rPr lang="en-US" sz="2000" dirty="0"/>
              <a:t>must be tightly coordinated to achieve companywide </a:t>
            </a:r>
            <a:r>
              <a:rPr lang="en-US" sz="2000" dirty="0" smtClean="0"/>
              <a:t>performance targets</a:t>
            </a:r>
            <a:r>
              <a:rPr lang="en-US" sz="2000" dirty="0"/>
              <a:t>.</a:t>
            </a:r>
          </a:p>
          <a:p>
            <a:pPr marL="685800" indent="-685800">
              <a:spcBef>
                <a:spcPts val="1800"/>
              </a:spcBef>
            </a:pPr>
            <a:r>
              <a:rPr lang="en-US" sz="2000" b="1" dirty="0" smtClean="0">
                <a:solidFill>
                  <a:srgbClr val="6E9A43"/>
                </a:solidFill>
              </a:rPr>
              <a:t>LO4</a:t>
            </a:r>
            <a:r>
              <a:rPr lang="en-US" sz="2000" dirty="0" smtClean="0"/>
              <a:t>	Learn </a:t>
            </a:r>
            <a:r>
              <a:rPr lang="en-US" sz="2000" dirty="0"/>
              <a:t>what a company must do to achieve operating excellence and </a:t>
            </a:r>
            <a:r>
              <a:rPr lang="en-US" sz="2000" dirty="0" smtClean="0"/>
              <a:t>to execute </a:t>
            </a:r>
            <a:r>
              <a:rPr lang="en-US" sz="2000" dirty="0"/>
              <a:t>its strategy proficiently.</a:t>
            </a:r>
          </a:p>
          <a:p>
            <a:pPr marL="685800" indent="-685800">
              <a:spcBef>
                <a:spcPts val="1800"/>
              </a:spcBef>
            </a:pPr>
            <a:r>
              <a:rPr lang="en-US" sz="2000" b="1" dirty="0" smtClean="0">
                <a:solidFill>
                  <a:srgbClr val="6E9A43"/>
                </a:solidFill>
              </a:rPr>
              <a:t>LO5</a:t>
            </a:r>
            <a:r>
              <a:rPr lang="en-US" sz="2000" dirty="0" smtClean="0"/>
              <a:t>	Become </a:t>
            </a:r>
            <a:r>
              <a:rPr lang="en-US" sz="2000" dirty="0"/>
              <a:t>aware of the role and responsibility of a company’s board </a:t>
            </a:r>
            <a:r>
              <a:rPr lang="en-US" sz="2000" dirty="0" smtClean="0"/>
              <a:t>of directors </a:t>
            </a:r>
            <a:r>
              <a:rPr lang="en-US" sz="2000" dirty="0"/>
              <a:t>in overseeing the strategic management process.</a:t>
            </a:r>
          </a:p>
        </p:txBody>
      </p:sp>
    </p:spTree>
    <p:extLst>
      <p:ext uri="{BB962C8B-B14F-4D97-AF65-F5344CB8AC3E}">
        <p14:creationId xmlns:p14="http://schemas.microsoft.com/office/powerpoint/2010/main" val="1580432632"/>
      </p:ext>
    </p:extLst>
  </p:cSld>
  <p:clrMapOvr>
    <a:masterClrMapping/>
  </p:clrMapOvr>
  <p:transition spd="slow">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37391" y="3174179"/>
            <a:ext cx="6675047" cy="2723674"/>
          </a:xfrm>
          <a:prstGeom prst="roundRect">
            <a:avLst>
              <a:gd name="adj" fmla="val 5354"/>
            </a:avLst>
          </a:prstGeom>
          <a:solidFill>
            <a:schemeClr val="accent2"/>
          </a:solidFill>
          <a:ln w="19050">
            <a:solidFill>
              <a:schemeClr val="accent2"/>
            </a:solidFill>
            <a:round/>
            <a:headEnd/>
            <a:tailEnd/>
          </a:ln>
          <a:effectLst>
            <a:outerShdw blurRad="50800" dist="38100" dir="2700000" algn="tl" rotWithShape="0">
              <a:prstClr val="black">
                <a:alpha val="40000"/>
              </a:prstClr>
            </a:outerShdw>
          </a:effectLst>
        </p:spPr>
        <p:txBody>
          <a:bodyPr wrap="square" lIns="91440" tIns="91440" rIns="91440" bIns="91440" anchor="ctr" anchorCtr="0">
            <a:spAutoFit/>
          </a:bodyPr>
          <a:lstStyle/>
          <a:p>
            <a:r>
              <a:rPr lang="en-US" sz="2000" b="1" dirty="0">
                <a:solidFill>
                  <a:schemeClr val="bg1"/>
                </a:solidFill>
                <a:effectLst>
                  <a:outerShdw blurRad="38100" dist="38100" dir="2700000" algn="tl">
                    <a:srgbClr val="000000">
                      <a:alpha val="43137"/>
                    </a:srgbClr>
                  </a:outerShdw>
                </a:effectLst>
              </a:rPr>
              <a:t>The mission of Trader Joe’s is to give our customers the best food and beverage values that they can find anywhere and to provide them with the information required for informed buying decisions. We provide these with a dedication to the highest quality of customer satisfaction delivered with a sense of warmth, friendliness, fun, individual pride, and company spirit.</a:t>
            </a:r>
          </a:p>
        </p:txBody>
      </p:sp>
      <p:sp>
        <p:nvSpPr>
          <p:cNvPr id="244738" name="Rectangle 2"/>
          <p:cNvSpPr>
            <a:spLocks noGrp="1" noChangeArrowheads="1"/>
          </p:cNvSpPr>
          <p:nvPr>
            <p:ph type="title"/>
          </p:nvPr>
        </p:nvSpPr>
        <p:spPr/>
        <p:txBody>
          <a:bodyPr/>
          <a:lstStyle/>
          <a:p>
            <a:pPr eaLnBrk="1" hangingPunct="1"/>
            <a:r>
              <a:rPr lang="en-US" sz="3200" b="1" dirty="0" smtClean="0"/>
              <a:t>Example of a Mission Statement</a:t>
            </a:r>
          </a:p>
        </p:txBody>
      </p:sp>
      <p:sp>
        <p:nvSpPr>
          <p:cNvPr id="244739" name="Rectangle 3"/>
          <p:cNvSpPr>
            <a:spLocks noChangeArrowheads="1"/>
          </p:cNvSpPr>
          <p:nvPr/>
        </p:nvSpPr>
        <p:spPr bwMode="auto">
          <a:xfrm>
            <a:off x="146050" y="4572000"/>
            <a:ext cx="8839200" cy="1847850"/>
          </a:xfrm>
          <a:prstGeom prst="rect">
            <a:avLst/>
          </a:prstGeom>
          <a:noFill/>
          <a:ln w="12700">
            <a:noFill/>
            <a:miter lim="800000"/>
            <a:headEnd/>
            <a:tailEnd/>
          </a:ln>
          <a:effectLst/>
        </p:spPr>
        <p:txBody>
          <a:bodyPr wrap="none" anchor="ctr"/>
          <a:lstStyle/>
          <a:p>
            <a:pPr>
              <a:defRPr/>
            </a:pPr>
            <a:endParaRPr lang="en-US" dirty="0">
              <a:latin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45" y="1312003"/>
            <a:ext cx="2243491" cy="2208436"/>
          </a:xfrm>
          <a:prstGeom prst="rect">
            <a:avLst/>
          </a:prstGeom>
        </p:spPr>
      </p:pic>
    </p:spTree>
    <p:extLst>
      <p:ext uri="{BB962C8B-B14F-4D97-AF65-F5344CB8AC3E}">
        <p14:creationId xmlns:p14="http://schemas.microsoft.com/office/powerpoint/2010/main" val="10931412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Mission Statements</a:t>
            </a:r>
          </a:p>
        </p:txBody>
      </p:sp>
      <p:pic>
        <p:nvPicPr>
          <p:cNvPr id="17411" name="Picture 2" descr="https://pmi-teams.sharepointhosting.ch/Logos/Microsoft%20logo%20with%20new%20tagline%20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71" y="4167581"/>
            <a:ext cx="2200289" cy="63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auto">
          <a:xfrm>
            <a:off x="2926099" y="4001673"/>
            <a:ext cx="5760656" cy="823436"/>
          </a:xfrm>
          <a:prstGeom prst="roundRect">
            <a:avLst>
              <a:gd name="adj" fmla="val 6259"/>
            </a:avLst>
          </a:prstGeom>
          <a:solidFill>
            <a:schemeClr val="accent2"/>
          </a:solidFill>
          <a:ln w="19050">
            <a:solidFill>
              <a:schemeClr val="accent2"/>
            </a:solidFill>
            <a:round/>
            <a:headEnd/>
            <a:tailEnd/>
          </a:ln>
          <a:effectLst>
            <a:outerShdw blurRad="50800" dist="38100" dir="2700000" algn="tl" rotWithShape="0">
              <a:prstClr val="black">
                <a:alpha val="40000"/>
              </a:prstClr>
            </a:outerShdw>
          </a:effectLst>
        </p:spPr>
        <p:txBody>
          <a:bodyPr wrap="square" lIns="91440" tIns="91440" rIns="91440" bIns="91440" anchor="ctr" anchorCtr="0">
            <a:spAutoFit/>
          </a:bodyPr>
          <a:lstStyle/>
          <a:p>
            <a:pPr marL="0" lvl="1" defTabSz="809625"/>
            <a:r>
              <a:rPr lang="en-US" sz="2000" b="1" dirty="0">
                <a:solidFill>
                  <a:schemeClr val="bg1"/>
                </a:solidFill>
                <a:effectLst>
                  <a:outerShdw blurRad="38100" dist="38100" dir="2700000" algn="tl">
                    <a:srgbClr val="000000">
                      <a:alpha val="43137"/>
                    </a:srgbClr>
                  </a:outerShdw>
                </a:effectLst>
              </a:rPr>
              <a:t>To help people and businesses throughout the world realize their full potential.</a:t>
            </a:r>
          </a:p>
        </p:txBody>
      </p:sp>
      <p:sp>
        <p:nvSpPr>
          <p:cNvPr id="7" name="AutoShape 4"/>
          <p:cNvSpPr>
            <a:spLocks noChangeArrowheads="1"/>
          </p:cNvSpPr>
          <p:nvPr/>
        </p:nvSpPr>
        <p:spPr bwMode="auto">
          <a:xfrm>
            <a:off x="2926099" y="5176687"/>
            <a:ext cx="5760656" cy="831175"/>
          </a:xfrm>
          <a:prstGeom prst="roundRect">
            <a:avLst>
              <a:gd name="adj" fmla="val 7412"/>
            </a:avLst>
          </a:prstGeom>
          <a:solidFill>
            <a:schemeClr val="accent2"/>
          </a:solidFill>
          <a:ln w="19050">
            <a:solidFill>
              <a:schemeClr val="accent2"/>
            </a:solidFill>
            <a:round/>
            <a:headEnd/>
            <a:tailEnd/>
          </a:ln>
          <a:effectLst>
            <a:outerShdw blurRad="50800" dist="38100" dir="2700000" algn="tl" rotWithShape="0">
              <a:prstClr val="black">
                <a:alpha val="40000"/>
              </a:prstClr>
            </a:outerShdw>
          </a:effectLst>
        </p:spPr>
        <p:txBody>
          <a:bodyPr wrap="square" lIns="91440" tIns="91440" rIns="91440" bIns="91440" anchor="ctr" anchorCtr="0">
            <a:spAutoFit/>
          </a:bodyPr>
          <a:lstStyle/>
          <a:p>
            <a:pPr marL="0" lvl="1" defTabSz="809625"/>
            <a:r>
              <a:rPr lang="en-US" sz="2000" b="1" dirty="0">
                <a:solidFill>
                  <a:schemeClr val="bg1"/>
                </a:solidFill>
                <a:effectLst>
                  <a:outerShdw blurRad="38100" dist="38100" dir="2700000" algn="tl">
                    <a:srgbClr val="000000">
                      <a:alpha val="43137"/>
                    </a:srgbClr>
                  </a:outerShdw>
                </a:effectLst>
              </a:rPr>
              <a:t>To organize the world’s </a:t>
            </a:r>
            <a:r>
              <a:rPr lang="en-US" sz="2000" b="1" dirty="0" smtClean="0">
                <a:solidFill>
                  <a:schemeClr val="bg1"/>
                </a:solidFill>
                <a:effectLst>
                  <a:outerShdw blurRad="38100" dist="38100" dir="2700000" algn="tl">
                    <a:srgbClr val="000000">
                      <a:alpha val="43137"/>
                    </a:srgbClr>
                  </a:outerShdw>
                </a:effectLst>
              </a:rPr>
              <a:t>information and </a:t>
            </a:r>
            <a:r>
              <a:rPr lang="en-US" sz="2000" b="1" dirty="0">
                <a:solidFill>
                  <a:schemeClr val="bg1"/>
                </a:solidFill>
                <a:effectLst>
                  <a:outerShdw blurRad="38100" dist="38100" dir="2700000" algn="tl">
                    <a:srgbClr val="000000">
                      <a:alpha val="43137"/>
                    </a:srgbClr>
                  </a:outerShdw>
                </a:effectLst>
              </a:rPr>
              <a:t>make it universally </a:t>
            </a:r>
            <a:r>
              <a:rPr lang="en-US" sz="2000" b="1" dirty="0" smtClean="0">
                <a:solidFill>
                  <a:schemeClr val="bg1"/>
                </a:solidFill>
                <a:effectLst>
                  <a:outerShdw blurRad="38100" dist="38100" dir="2700000" algn="tl">
                    <a:srgbClr val="000000">
                      <a:alpha val="43137"/>
                    </a:srgbClr>
                  </a:outerShdw>
                </a:effectLst>
              </a:rPr>
              <a:t>accessible and </a:t>
            </a:r>
            <a:r>
              <a:rPr lang="en-US" sz="2000" b="1" dirty="0">
                <a:solidFill>
                  <a:schemeClr val="bg1"/>
                </a:solidFill>
                <a:effectLst>
                  <a:outerShdw blurRad="38100" dist="38100" dir="2700000" algn="tl">
                    <a:srgbClr val="000000">
                      <a:alpha val="43137"/>
                    </a:srgbClr>
                  </a:outerShdw>
                </a:effectLst>
              </a:rPr>
              <a:t>useful.</a:t>
            </a:r>
          </a:p>
        </p:txBody>
      </p:sp>
      <p:pic>
        <p:nvPicPr>
          <p:cNvPr id="17417" name="Picture 9" descr="Goo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63" y="5296968"/>
            <a:ext cx="1737341" cy="692324"/>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3"/>
          <p:cNvSpPr>
            <a:spLocks noChangeArrowheads="1"/>
          </p:cNvSpPr>
          <p:nvPr/>
        </p:nvSpPr>
        <p:spPr bwMode="auto">
          <a:xfrm>
            <a:off x="2926098" y="1521617"/>
            <a:ext cx="5760657" cy="2090261"/>
          </a:xfrm>
          <a:prstGeom prst="roundRect">
            <a:avLst>
              <a:gd name="adj" fmla="val 6259"/>
            </a:avLst>
          </a:prstGeom>
          <a:solidFill>
            <a:schemeClr val="accent2"/>
          </a:solidFill>
          <a:ln w="19050">
            <a:solidFill>
              <a:schemeClr val="accent2"/>
            </a:solidFill>
            <a:round/>
            <a:headEnd/>
            <a:tailEnd/>
          </a:ln>
          <a:effectLst>
            <a:outerShdw blurRad="50800" dist="38100" dir="2700000" algn="tl" rotWithShape="0">
              <a:prstClr val="black">
                <a:alpha val="40000"/>
              </a:prstClr>
            </a:outerShdw>
          </a:effectLst>
        </p:spPr>
        <p:txBody>
          <a:bodyPr wrap="square" lIns="91440" tIns="91440" rIns="91440" bIns="91440" anchor="ctr" anchorCtr="0">
            <a:spAutoFit/>
          </a:bodyPr>
          <a:lstStyle/>
          <a:p>
            <a:pPr marL="0" lvl="1" defTabSz="809625"/>
            <a:r>
              <a:rPr lang="en-US" sz="2000" b="1" dirty="0">
                <a:solidFill>
                  <a:schemeClr val="bg1"/>
                </a:solidFill>
                <a:effectLst>
                  <a:outerShdw blurRad="38100" dist="38100" dir="2700000" algn="tl">
                    <a:srgbClr val="000000">
                      <a:alpha val="43137"/>
                    </a:srgbClr>
                  </a:outerShdw>
                </a:effectLst>
              </a:rPr>
              <a:t>“to assure the safety </a:t>
            </a:r>
            <a:r>
              <a:rPr lang="en-US" sz="2000" b="1" dirty="0" smtClean="0">
                <a:solidFill>
                  <a:schemeClr val="bg1"/>
                </a:solidFill>
                <a:effectLst>
                  <a:outerShdw blurRad="38100" dist="38100" dir="2700000" algn="tl">
                    <a:srgbClr val="000000">
                      <a:alpha val="43137"/>
                    </a:srgbClr>
                  </a:outerShdw>
                </a:effectLst>
              </a:rPr>
              <a:t>and health </a:t>
            </a:r>
            <a:r>
              <a:rPr lang="en-US" sz="2000" b="1" dirty="0">
                <a:solidFill>
                  <a:schemeClr val="bg1"/>
                </a:solidFill>
                <a:effectLst>
                  <a:outerShdw blurRad="38100" dist="38100" dir="2700000" algn="tl">
                    <a:srgbClr val="000000">
                      <a:alpha val="43137"/>
                    </a:srgbClr>
                  </a:outerShdw>
                </a:effectLst>
              </a:rPr>
              <a:t>of America’s </a:t>
            </a:r>
            <a:r>
              <a:rPr lang="en-US" sz="2000" b="1" dirty="0" smtClean="0">
                <a:solidFill>
                  <a:schemeClr val="bg1"/>
                </a:solidFill>
                <a:effectLst>
                  <a:outerShdw blurRad="38100" dist="38100" dir="2700000" algn="tl">
                    <a:srgbClr val="000000">
                      <a:alpha val="43137"/>
                    </a:srgbClr>
                  </a:outerShdw>
                </a:effectLst>
              </a:rPr>
              <a:t>workers by </a:t>
            </a:r>
            <a:r>
              <a:rPr lang="en-US" sz="2000" b="1" dirty="0">
                <a:solidFill>
                  <a:schemeClr val="bg1"/>
                </a:solidFill>
                <a:effectLst>
                  <a:outerShdw blurRad="38100" dist="38100" dir="2700000" algn="tl">
                    <a:srgbClr val="000000">
                      <a:alpha val="43137"/>
                    </a:srgbClr>
                  </a:outerShdw>
                </a:effectLst>
              </a:rPr>
              <a:t>setting and enforcing standards; providing training, outreach, and education</a:t>
            </a:r>
            <a:r>
              <a:rPr lang="en-US" sz="2000" b="1" dirty="0" smtClean="0">
                <a:solidFill>
                  <a:schemeClr val="bg1"/>
                </a:solidFill>
                <a:effectLst>
                  <a:outerShdw blurRad="38100" dist="38100" dir="2700000" algn="tl">
                    <a:srgbClr val="000000">
                      <a:alpha val="43137"/>
                    </a:srgbClr>
                  </a:outerShdw>
                </a:effectLst>
              </a:rPr>
              <a:t>; establishing </a:t>
            </a:r>
            <a:r>
              <a:rPr lang="en-US" sz="2000" b="1" dirty="0">
                <a:solidFill>
                  <a:schemeClr val="bg1"/>
                </a:solidFill>
                <a:effectLst>
                  <a:outerShdw blurRad="38100" dist="38100" dir="2700000" algn="tl">
                    <a:srgbClr val="000000">
                      <a:alpha val="43137"/>
                    </a:srgbClr>
                  </a:outerShdw>
                </a:effectLst>
              </a:rPr>
              <a:t>partnerships; and encouraging continual improvement </a:t>
            </a:r>
            <a:r>
              <a:rPr lang="en-US" sz="2000" b="1" dirty="0" smtClean="0">
                <a:solidFill>
                  <a:schemeClr val="bg1"/>
                </a:solidFill>
                <a:effectLst>
                  <a:outerShdw blurRad="38100" dist="38100" dir="2700000" algn="tl">
                    <a:srgbClr val="000000">
                      <a:alpha val="43137"/>
                    </a:srgbClr>
                  </a:outerShdw>
                </a:effectLst>
              </a:rPr>
              <a:t>in workplace </a:t>
            </a:r>
            <a:r>
              <a:rPr lang="en-US" sz="2000" b="1" dirty="0">
                <a:solidFill>
                  <a:schemeClr val="bg1"/>
                </a:solidFill>
                <a:effectLst>
                  <a:outerShdw blurRad="38100" dist="38100" dir="2700000" algn="tl">
                    <a:srgbClr val="000000">
                      <a:alpha val="43137"/>
                    </a:srgbClr>
                  </a:outerShdw>
                </a:effectLst>
              </a:rPr>
              <a:t>safety and health.”</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124" y="2148854"/>
            <a:ext cx="1920219" cy="648723"/>
          </a:xfrm>
          <a:prstGeom prst="rect">
            <a:avLst/>
          </a:prstGeom>
        </p:spPr>
      </p:pic>
    </p:spTree>
    <p:extLst>
      <p:ext uri="{BB962C8B-B14F-4D97-AF65-F5344CB8AC3E}">
        <p14:creationId xmlns:p14="http://schemas.microsoft.com/office/powerpoint/2010/main" val="27579281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Mission, Vision and Profit</a:t>
            </a:r>
            <a:endParaRPr lang="en-US" dirty="0"/>
          </a:p>
        </p:txBody>
      </p:sp>
      <p:sp>
        <p:nvSpPr>
          <p:cNvPr id="3" name="Content Placeholder 2"/>
          <p:cNvSpPr>
            <a:spLocks noGrp="1"/>
          </p:cNvSpPr>
          <p:nvPr>
            <p:ph idx="1"/>
          </p:nvPr>
        </p:nvSpPr>
        <p:spPr/>
        <p:txBody>
          <a:bodyPr/>
          <a:lstStyle/>
          <a:p>
            <a:pPr>
              <a:spcBef>
                <a:spcPts val="1200"/>
              </a:spcBef>
            </a:pPr>
            <a:r>
              <a:rPr lang="en-US" dirty="0" smtClean="0"/>
              <a:t>Occasionally, companies state </a:t>
            </a:r>
            <a:r>
              <a:rPr lang="en-US" dirty="0"/>
              <a:t>that their </a:t>
            </a:r>
            <a:r>
              <a:rPr lang="en-US" dirty="0" smtClean="0"/>
              <a:t>mission is </a:t>
            </a:r>
            <a:r>
              <a:rPr lang="en-US" dirty="0"/>
              <a:t>to simply </a:t>
            </a:r>
            <a:r>
              <a:rPr lang="en-US" i="1" dirty="0">
                <a:solidFill>
                  <a:srgbClr val="C00000"/>
                </a:solidFill>
              </a:rPr>
              <a:t>earn a profit</a:t>
            </a:r>
            <a:r>
              <a:rPr lang="en-US" dirty="0" smtClean="0"/>
              <a:t>.</a:t>
            </a:r>
          </a:p>
          <a:p>
            <a:pPr>
              <a:spcBef>
                <a:spcPts val="1200"/>
              </a:spcBef>
            </a:pPr>
            <a:r>
              <a:rPr lang="en-US" dirty="0"/>
              <a:t>Profit is more correctly an </a:t>
            </a:r>
            <a:r>
              <a:rPr lang="en-US" i="1" dirty="0">
                <a:solidFill>
                  <a:srgbClr val="C00000"/>
                </a:solidFill>
              </a:rPr>
              <a:t>objective</a:t>
            </a:r>
            <a:r>
              <a:rPr lang="en-US" dirty="0"/>
              <a:t> and </a:t>
            </a:r>
            <a:br>
              <a:rPr lang="en-US" dirty="0"/>
            </a:br>
            <a:r>
              <a:rPr lang="en-US" dirty="0"/>
              <a:t>a </a:t>
            </a:r>
            <a:r>
              <a:rPr lang="en-US" i="1" dirty="0">
                <a:solidFill>
                  <a:srgbClr val="C00000"/>
                </a:solidFill>
              </a:rPr>
              <a:t>result</a:t>
            </a:r>
            <a:r>
              <a:rPr lang="en-US" dirty="0">
                <a:solidFill>
                  <a:srgbClr val="C00000"/>
                </a:solidFill>
              </a:rPr>
              <a:t> </a:t>
            </a:r>
            <a:r>
              <a:rPr lang="en-US" dirty="0"/>
              <a:t>of what a firm does.</a:t>
            </a:r>
          </a:p>
          <a:p>
            <a:pPr marL="628650" lvl="1" indent="-361950">
              <a:spcBef>
                <a:spcPts val="1200"/>
              </a:spcBef>
            </a:pPr>
            <a:r>
              <a:rPr lang="en-US" dirty="0" smtClean="0"/>
              <a:t>Profit </a:t>
            </a:r>
            <a:r>
              <a:rPr lang="en-US" dirty="0"/>
              <a:t>is the obvious intent of </a:t>
            </a:r>
            <a:r>
              <a:rPr lang="en-US" dirty="0" smtClean="0"/>
              <a:t>every commercial </a:t>
            </a:r>
            <a:r>
              <a:rPr lang="en-US" dirty="0"/>
              <a:t>enterprise.</a:t>
            </a:r>
          </a:p>
          <a:p>
            <a:pPr>
              <a:spcBef>
                <a:spcPts val="1200"/>
              </a:spcBef>
            </a:pPr>
            <a:r>
              <a:rPr lang="en-US" dirty="0" smtClean="0"/>
              <a:t>Profit is not </a:t>
            </a:r>
            <a:r>
              <a:rPr lang="en-US" i="1" dirty="0" smtClean="0">
                <a:solidFill>
                  <a:srgbClr val="C00000"/>
                </a:solidFill>
              </a:rPr>
              <a:t>“who we are and what </a:t>
            </a:r>
            <a:r>
              <a:rPr lang="en-US" i="1" dirty="0">
                <a:solidFill>
                  <a:srgbClr val="C00000"/>
                </a:solidFill>
              </a:rPr>
              <a:t>we </a:t>
            </a:r>
            <a:r>
              <a:rPr lang="en-US" i="1" dirty="0" smtClean="0">
                <a:solidFill>
                  <a:srgbClr val="C00000"/>
                </a:solidFill>
              </a:rPr>
              <a:t>do.”</a:t>
            </a:r>
          </a:p>
          <a:p>
            <a:pPr>
              <a:spcBef>
                <a:spcPts val="1200"/>
              </a:spcBef>
            </a:pPr>
            <a:endParaRPr lang="en-US" dirty="0" smtClean="0"/>
          </a:p>
        </p:txBody>
      </p:sp>
    </p:spTree>
    <p:extLst>
      <p:ext uri="{BB962C8B-B14F-4D97-AF65-F5344CB8AC3E}">
        <p14:creationId xmlns:p14="http://schemas.microsoft.com/office/powerpoint/2010/main" val="933974663"/>
      </p:ext>
    </p:extLst>
  </p:cSld>
  <p:clrMapOvr>
    <a:masterClrMapping/>
  </p:clrMapOvr>
  <p:transition spd="slow">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Linking the Strategic Vision and </a:t>
            </a:r>
            <a:r>
              <a:rPr lang="en-US" dirty="0" smtClean="0"/>
              <a:t/>
            </a:r>
            <a:br>
              <a:rPr lang="en-US" dirty="0" smtClean="0"/>
            </a:br>
            <a:r>
              <a:rPr lang="en-US" dirty="0" smtClean="0"/>
              <a:t>Mission </a:t>
            </a:r>
            <a:r>
              <a:rPr lang="en-US" dirty="0"/>
              <a:t>with Company Values</a:t>
            </a:r>
          </a:p>
        </p:txBody>
      </p:sp>
      <p:sp>
        <p:nvSpPr>
          <p:cNvPr id="6" name="Content Placeholder 5"/>
          <p:cNvSpPr>
            <a:spLocks noGrp="1"/>
          </p:cNvSpPr>
          <p:nvPr>
            <p:ph idx="1"/>
          </p:nvPr>
        </p:nvSpPr>
        <p:spPr/>
        <p:txBody>
          <a:bodyPr/>
          <a:lstStyle/>
          <a:p>
            <a:r>
              <a:rPr lang="en-US" dirty="0" smtClean="0"/>
              <a:t>Values</a:t>
            </a:r>
          </a:p>
          <a:p>
            <a:pPr lvl="1" indent="-358775"/>
            <a:r>
              <a:rPr lang="en-US" dirty="0" smtClean="0"/>
              <a:t>Provide guidance for desired actions and behaviors of employees as they conduct the company’s business:</a:t>
            </a:r>
          </a:p>
          <a:p>
            <a:pPr lvl="2" indent="-346075"/>
            <a:r>
              <a:rPr lang="en-US" dirty="0"/>
              <a:t>fair </a:t>
            </a:r>
            <a:r>
              <a:rPr lang="en-US" dirty="0" smtClean="0"/>
              <a:t>treatment</a:t>
            </a:r>
          </a:p>
          <a:p>
            <a:pPr lvl="2" indent="-346075"/>
            <a:r>
              <a:rPr lang="en-US" dirty="0" smtClean="0"/>
              <a:t>honor </a:t>
            </a:r>
            <a:r>
              <a:rPr lang="en-US" dirty="0"/>
              <a:t>and </a:t>
            </a:r>
            <a:r>
              <a:rPr lang="en-US" dirty="0" smtClean="0"/>
              <a:t>integrity</a:t>
            </a:r>
          </a:p>
          <a:p>
            <a:pPr lvl="2" indent="-346075"/>
            <a:r>
              <a:rPr lang="en-US" dirty="0" smtClean="0"/>
              <a:t>ethical behavior</a:t>
            </a:r>
          </a:p>
          <a:p>
            <a:pPr lvl="2" indent="-346075"/>
            <a:r>
              <a:rPr lang="en-US" dirty="0" smtClean="0"/>
              <a:t>innovativeness</a:t>
            </a:r>
            <a:endParaRPr lang="en-US" dirty="0"/>
          </a:p>
          <a:p>
            <a:pPr lvl="2" indent="-346075"/>
            <a:r>
              <a:rPr lang="en-US" dirty="0" smtClean="0"/>
              <a:t>teamwork</a:t>
            </a:r>
          </a:p>
          <a:p>
            <a:pPr lvl="2" indent="-346075"/>
            <a:r>
              <a:rPr lang="en-US" dirty="0" smtClean="0"/>
              <a:t>a </a:t>
            </a:r>
            <a:r>
              <a:rPr lang="en-US" dirty="0"/>
              <a:t>passion for </a:t>
            </a:r>
            <a:r>
              <a:rPr lang="en-US" dirty="0" smtClean="0"/>
              <a:t>excellence</a:t>
            </a:r>
            <a:endParaRPr lang="en-US" dirty="0"/>
          </a:p>
          <a:p>
            <a:pPr lvl="2" indent="-346075"/>
            <a:r>
              <a:rPr lang="en-US" dirty="0"/>
              <a:t>social </a:t>
            </a:r>
            <a:r>
              <a:rPr lang="en-US" dirty="0" smtClean="0"/>
              <a:t>responsibility</a:t>
            </a:r>
          </a:p>
          <a:p>
            <a:pPr lvl="2" indent="-346075"/>
            <a:r>
              <a:rPr lang="en-US" dirty="0" smtClean="0"/>
              <a:t>community </a:t>
            </a:r>
            <a:r>
              <a:rPr lang="en-US" dirty="0"/>
              <a:t>citizenship</a:t>
            </a:r>
          </a:p>
        </p:txBody>
      </p:sp>
    </p:spTree>
    <p:extLst>
      <p:ext uri="{BB962C8B-B14F-4D97-AF65-F5344CB8AC3E}">
        <p14:creationId xmlns:p14="http://schemas.microsoft.com/office/powerpoint/2010/main" val="1319891026"/>
      </p:ext>
    </p:extLst>
  </p:cSld>
  <p:clrMapOvr>
    <a:masterClrMapping/>
  </p:clrMapOvr>
  <p:transition spd="slow">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2840" y="1417342"/>
            <a:ext cx="8412118" cy="2285975"/>
          </a:xfrm>
        </p:spPr>
        <p:txBody>
          <a:bodyPr anchor="t" anchorCtr="1"/>
          <a:lstStyle/>
          <a:p>
            <a:r>
              <a:rPr lang="en-US" dirty="0"/>
              <a:t>A company’s </a:t>
            </a:r>
            <a:r>
              <a:rPr lang="en-US" b="1" dirty="0"/>
              <a:t>values </a:t>
            </a:r>
            <a:r>
              <a:rPr lang="en-US" dirty="0"/>
              <a:t>are the beliefs, traits, </a:t>
            </a:r>
            <a:r>
              <a:rPr lang="en-US" dirty="0" smtClean="0"/>
              <a:t>and behavioral </a:t>
            </a:r>
            <a:r>
              <a:rPr lang="en-US" dirty="0"/>
              <a:t>norms that company personnel </a:t>
            </a:r>
            <a:r>
              <a:rPr lang="en-US" dirty="0" smtClean="0"/>
              <a:t>are expected </a:t>
            </a:r>
            <a:r>
              <a:rPr lang="en-US" dirty="0"/>
              <a:t>to display in conducting the </a:t>
            </a:r>
            <a:r>
              <a:rPr lang="en-US" dirty="0" smtClean="0"/>
              <a:t>company’s business </a:t>
            </a:r>
            <a:r>
              <a:rPr lang="en-US" dirty="0"/>
              <a:t>and pursuing its strategic vision </a:t>
            </a:r>
            <a:r>
              <a:rPr lang="en-US" dirty="0" smtClean="0"/>
              <a:t>and mission</a:t>
            </a:r>
            <a:r>
              <a:rPr lang="en-US" dirty="0"/>
              <a:t>.</a:t>
            </a:r>
          </a:p>
        </p:txBody>
      </p:sp>
    </p:spTree>
    <p:extLst>
      <p:ext uri="{BB962C8B-B14F-4D97-AF65-F5344CB8AC3E}">
        <p14:creationId xmlns:p14="http://schemas.microsoft.com/office/powerpoint/2010/main" val="1328036547"/>
      </p:ext>
    </p:extLst>
  </p:cSld>
  <p:clrMapOvr>
    <a:masterClrMapping/>
  </p:clrMapOvr>
  <p:transition spd="slow">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30" y="150737"/>
            <a:ext cx="7315170" cy="400110"/>
          </a:xfrm>
        </p:spPr>
        <p:txBody>
          <a:bodyPr/>
          <a:lstStyle/>
          <a:p>
            <a:r>
              <a:rPr lang="en-US" dirty="0"/>
              <a:t>ZAPPOS MISSION AND CORE VALUES</a:t>
            </a:r>
          </a:p>
        </p:txBody>
      </p:sp>
      <p:sp>
        <p:nvSpPr>
          <p:cNvPr id="5" name="TextBox 4"/>
          <p:cNvSpPr txBox="1"/>
          <p:nvPr/>
        </p:nvSpPr>
        <p:spPr>
          <a:xfrm>
            <a:off x="114348" y="22897"/>
            <a:ext cx="1737342" cy="584775"/>
          </a:xfrm>
          <a:prstGeom prst="rect">
            <a:avLst/>
          </a:prstGeom>
          <a:noFill/>
        </p:spPr>
        <p:txBody>
          <a:bodyPr wrap="square" rtlCol="0">
            <a:spAutoFit/>
          </a:bodyPr>
          <a:lstStyle/>
          <a:p>
            <a:r>
              <a:rPr lang="en-US" sz="1600" dirty="0" smtClean="0">
                <a:solidFill>
                  <a:schemeClr val="bg1"/>
                </a:solidFill>
                <a:effectLst>
                  <a:outerShdw blurRad="38100" dist="38100" dir="2700000" algn="tl">
                    <a:srgbClr val="000000">
                      <a:alpha val="43137"/>
                    </a:srgbClr>
                  </a:outerShdw>
                </a:effectLst>
              </a:rPr>
              <a:t>Concepts &amp;</a:t>
            </a:r>
            <a:r>
              <a:rPr lang="en-US" sz="1600" baseline="0" dirty="0" smtClean="0">
                <a:solidFill>
                  <a:schemeClr val="bg1"/>
                </a:solidFill>
                <a:effectLst>
                  <a:outerShdw blurRad="38100" dist="38100" dir="2700000" algn="tl">
                    <a:srgbClr val="000000">
                      <a:alpha val="43137"/>
                    </a:srgbClr>
                  </a:outerShdw>
                </a:effectLst>
              </a:rPr>
              <a:t> Connections 2.2</a:t>
            </a:r>
            <a:endParaRPr lang="en-US" sz="1600"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1737391" y="960147"/>
            <a:ext cx="6684650" cy="4924425"/>
          </a:xfrm>
          <a:prstGeom prst="rect">
            <a:avLst/>
          </a:prstGeom>
        </p:spPr>
        <p:txBody>
          <a:bodyPr wrap="none">
            <a:spAutoFit/>
          </a:bodyPr>
          <a:lstStyle/>
          <a:p>
            <a:pPr>
              <a:spcBef>
                <a:spcPts val="600"/>
              </a:spcBef>
            </a:pPr>
            <a:r>
              <a:rPr lang="en-US" sz="2400" b="1" dirty="0"/>
              <a:t>Deliver Wow through </a:t>
            </a:r>
            <a:r>
              <a:rPr lang="en-US" sz="2400" b="1" dirty="0" smtClean="0"/>
              <a:t>Service</a:t>
            </a:r>
          </a:p>
          <a:p>
            <a:pPr>
              <a:spcBef>
                <a:spcPts val="600"/>
              </a:spcBef>
            </a:pPr>
            <a:r>
              <a:rPr lang="en-US" sz="2400" b="1" dirty="0"/>
              <a:t>Embrace and Drive </a:t>
            </a:r>
            <a:r>
              <a:rPr lang="en-US" sz="2400" b="1" dirty="0" smtClean="0"/>
              <a:t>Change</a:t>
            </a:r>
            <a:endParaRPr lang="en-US" sz="2400" b="1" dirty="0"/>
          </a:p>
          <a:p>
            <a:pPr>
              <a:spcBef>
                <a:spcPts val="600"/>
              </a:spcBef>
            </a:pPr>
            <a:r>
              <a:rPr lang="en-US" sz="2400" b="1" dirty="0"/>
              <a:t>Create Fun and a Little </a:t>
            </a:r>
            <a:r>
              <a:rPr lang="en-US" sz="2400" b="1" dirty="0" smtClean="0"/>
              <a:t>Weirdness</a:t>
            </a:r>
          </a:p>
          <a:p>
            <a:pPr>
              <a:spcBef>
                <a:spcPts val="600"/>
              </a:spcBef>
            </a:pPr>
            <a:r>
              <a:rPr lang="en-US" sz="2400" b="1" dirty="0"/>
              <a:t>Be Adventurous, Creative, and Open </a:t>
            </a:r>
            <a:r>
              <a:rPr lang="en-US" sz="2400" b="1" dirty="0" smtClean="0"/>
              <a:t>Minded</a:t>
            </a:r>
          </a:p>
          <a:p>
            <a:pPr>
              <a:spcBef>
                <a:spcPts val="600"/>
              </a:spcBef>
            </a:pPr>
            <a:r>
              <a:rPr lang="en-US" sz="2400" b="1" dirty="0"/>
              <a:t>Pursue Growth and </a:t>
            </a:r>
            <a:r>
              <a:rPr lang="en-US" sz="2400" b="1" dirty="0" smtClean="0"/>
              <a:t>Learning</a:t>
            </a:r>
          </a:p>
          <a:p>
            <a:pPr>
              <a:spcBef>
                <a:spcPts val="600"/>
              </a:spcBef>
            </a:pPr>
            <a:r>
              <a:rPr lang="en-US" sz="2400" b="1" dirty="0"/>
              <a:t>Build Open and Honest Relationships with</a:t>
            </a:r>
          </a:p>
          <a:p>
            <a:pPr>
              <a:spcBef>
                <a:spcPts val="600"/>
              </a:spcBef>
            </a:pPr>
            <a:r>
              <a:rPr lang="en-US" sz="2400" b="1" dirty="0" smtClean="0"/>
              <a:t>Communication</a:t>
            </a:r>
          </a:p>
          <a:p>
            <a:pPr>
              <a:spcBef>
                <a:spcPts val="600"/>
              </a:spcBef>
            </a:pPr>
            <a:r>
              <a:rPr lang="en-US" sz="2400" b="1" dirty="0"/>
              <a:t>Build a Positive Team and Family </a:t>
            </a:r>
            <a:r>
              <a:rPr lang="en-US" sz="2400" b="1" dirty="0" smtClean="0"/>
              <a:t>Spirit</a:t>
            </a:r>
          </a:p>
          <a:p>
            <a:pPr>
              <a:spcBef>
                <a:spcPts val="600"/>
              </a:spcBef>
            </a:pPr>
            <a:r>
              <a:rPr lang="en-US" sz="2400" b="1" dirty="0"/>
              <a:t>Do More with </a:t>
            </a:r>
            <a:r>
              <a:rPr lang="en-US" sz="2400" b="1" dirty="0" smtClean="0"/>
              <a:t>Less</a:t>
            </a:r>
          </a:p>
          <a:p>
            <a:pPr>
              <a:spcBef>
                <a:spcPts val="600"/>
              </a:spcBef>
            </a:pPr>
            <a:r>
              <a:rPr lang="en-US" sz="2400" b="1" dirty="0"/>
              <a:t>Be Passionate and </a:t>
            </a:r>
            <a:r>
              <a:rPr lang="en-US" sz="2400" b="1" dirty="0" smtClean="0"/>
              <a:t>Determined</a:t>
            </a:r>
          </a:p>
          <a:p>
            <a:pPr>
              <a:spcBef>
                <a:spcPts val="600"/>
              </a:spcBef>
            </a:pPr>
            <a:r>
              <a:rPr lang="en-US" sz="2400" b="1" dirty="0"/>
              <a:t>Be Humble</a:t>
            </a:r>
          </a:p>
        </p:txBody>
      </p:sp>
    </p:spTree>
    <p:extLst>
      <p:ext uri="{BB962C8B-B14F-4D97-AF65-F5344CB8AC3E}">
        <p14:creationId xmlns:p14="http://schemas.microsoft.com/office/powerpoint/2010/main" val="309779059"/>
      </p:ext>
    </p:extLst>
  </p:cSld>
  <p:clrMapOvr>
    <a:masterClrMapping/>
  </p:clrMapOvr>
  <p:transition spd="slow">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Stage 2: Setting Objectives</a:t>
            </a:r>
          </a:p>
        </p:txBody>
      </p:sp>
      <p:sp>
        <p:nvSpPr>
          <p:cNvPr id="97283" name="Rectangle 3"/>
          <p:cNvSpPr>
            <a:spLocks noGrp="1" noChangeArrowheads="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Clr>
                <a:srgbClr val="336699"/>
              </a:buClr>
            </a:pPr>
            <a:r>
              <a:rPr lang="en-US" dirty="0" smtClean="0"/>
              <a:t>Managerial Purpose in Setting Objectives</a:t>
            </a:r>
          </a:p>
          <a:p>
            <a:pPr lvl="1" indent="-358775"/>
            <a:r>
              <a:rPr lang="en-US" dirty="0" smtClean="0"/>
              <a:t>To </a:t>
            </a:r>
            <a:r>
              <a:rPr lang="en-US" dirty="0"/>
              <a:t>convert the strategic vision </a:t>
            </a:r>
            <a:r>
              <a:rPr lang="en-US" dirty="0" smtClean="0"/>
              <a:t>into specific </a:t>
            </a:r>
            <a:r>
              <a:rPr lang="en-US" dirty="0"/>
              <a:t>performance targets</a:t>
            </a:r>
          </a:p>
          <a:p>
            <a:pPr lvl="1" indent="-358775">
              <a:buClrTx/>
            </a:pPr>
            <a:r>
              <a:rPr lang="en-US" dirty="0"/>
              <a:t>To create yardsticks to track </a:t>
            </a:r>
            <a:r>
              <a:rPr lang="en-US" dirty="0" smtClean="0"/>
              <a:t>progress and </a:t>
            </a:r>
            <a:r>
              <a:rPr lang="en-US" dirty="0"/>
              <a:t>measure performance</a:t>
            </a:r>
          </a:p>
          <a:p>
            <a:pPr>
              <a:buClr>
                <a:srgbClr val="336699"/>
              </a:buClr>
            </a:pPr>
            <a:r>
              <a:rPr lang="en-US" dirty="0" smtClean="0"/>
              <a:t>Managerially Valuable Objectives</a:t>
            </a:r>
            <a:endParaRPr lang="en-US" dirty="0"/>
          </a:p>
          <a:p>
            <a:pPr lvl="1" indent="-358775">
              <a:buClrTx/>
            </a:pPr>
            <a:r>
              <a:rPr lang="en-US" dirty="0" smtClean="0"/>
              <a:t>Are </a:t>
            </a:r>
            <a:r>
              <a:rPr lang="en-US" dirty="0"/>
              <a:t>well-stated (clearly worded</a:t>
            </a:r>
            <a:r>
              <a:rPr lang="en-US" dirty="0" smtClean="0"/>
              <a:t>).</a:t>
            </a:r>
            <a:endParaRPr lang="en-US" dirty="0"/>
          </a:p>
          <a:p>
            <a:pPr lvl="1" indent="-358775">
              <a:buClrTx/>
            </a:pPr>
            <a:r>
              <a:rPr lang="en-US" dirty="0" smtClean="0"/>
              <a:t>Are challenging</a:t>
            </a:r>
            <a:r>
              <a:rPr lang="en-US" dirty="0"/>
              <a:t>, yet achievable </a:t>
            </a:r>
            <a:r>
              <a:rPr lang="en-US" dirty="0" smtClean="0"/>
              <a:t>such that they stretch </a:t>
            </a:r>
            <a:r>
              <a:rPr lang="en-US" dirty="0"/>
              <a:t>the organization to perform at its full </a:t>
            </a:r>
            <a:r>
              <a:rPr lang="en-US" dirty="0" smtClean="0"/>
              <a:t>potential.</a:t>
            </a:r>
            <a:endParaRPr lang="en-US" dirty="0"/>
          </a:p>
          <a:p>
            <a:pPr lvl="1" indent="-358775">
              <a:buClrTx/>
            </a:pPr>
            <a:r>
              <a:rPr lang="en-US" dirty="0" smtClean="0"/>
              <a:t>Are quantifiable </a:t>
            </a:r>
            <a:r>
              <a:rPr lang="en-US" dirty="0"/>
              <a:t>(measurable</a:t>
            </a:r>
            <a:r>
              <a:rPr lang="en-US" dirty="0" smtClean="0"/>
              <a:t>).</a:t>
            </a:r>
            <a:endParaRPr lang="en-US" dirty="0"/>
          </a:p>
          <a:p>
            <a:pPr lvl="1" indent="-358775">
              <a:buClrTx/>
            </a:pPr>
            <a:r>
              <a:rPr lang="en-US" dirty="0"/>
              <a:t>Contain a specific deadline for </a:t>
            </a:r>
            <a:r>
              <a:rPr lang="en-US" dirty="0" smtClean="0"/>
              <a:t>achievement.</a:t>
            </a:r>
            <a:endParaRPr lang="en-US" dirty="0"/>
          </a:p>
        </p:txBody>
      </p:sp>
    </p:spTree>
    <p:extLst>
      <p:ext uri="{BB962C8B-B14F-4D97-AF65-F5344CB8AC3E}">
        <p14:creationId xmlns:p14="http://schemas.microsoft.com/office/powerpoint/2010/main" val="418829942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Setting Objectives (cont’d)</a:t>
            </a:r>
            <a:endParaRPr lang="en-US" dirty="0"/>
          </a:p>
        </p:txBody>
      </p:sp>
      <p:sp>
        <p:nvSpPr>
          <p:cNvPr id="3" name="Content Placeholder 2"/>
          <p:cNvSpPr>
            <a:spLocks noGrp="1"/>
          </p:cNvSpPr>
          <p:nvPr>
            <p:ph idx="1"/>
          </p:nvPr>
        </p:nvSpPr>
        <p:spPr/>
        <p:txBody>
          <a:bodyPr/>
          <a:lstStyle/>
          <a:p>
            <a:pPr>
              <a:spcBef>
                <a:spcPts val="1200"/>
              </a:spcBef>
            </a:pPr>
            <a:r>
              <a:rPr lang="en-US" dirty="0" smtClean="0"/>
              <a:t>What Kinds of Objectives to Set</a:t>
            </a:r>
          </a:p>
          <a:p>
            <a:pPr lvl="1" indent="-358775">
              <a:spcBef>
                <a:spcPts val="1200"/>
              </a:spcBef>
              <a:buClrTx/>
            </a:pPr>
            <a:r>
              <a:rPr lang="en-US" b="1" dirty="0" smtClean="0"/>
              <a:t>Financial objectives</a:t>
            </a:r>
          </a:p>
          <a:p>
            <a:pPr lvl="2" indent="-346075">
              <a:spcBef>
                <a:spcPts val="1200"/>
              </a:spcBef>
              <a:buClrTx/>
            </a:pPr>
            <a:r>
              <a:rPr lang="en-US" dirty="0" smtClean="0"/>
              <a:t>Communicate management’s targets for financial performance.</a:t>
            </a:r>
          </a:p>
          <a:p>
            <a:pPr lvl="2" indent="-346075">
              <a:spcBef>
                <a:spcPts val="1200"/>
              </a:spcBef>
              <a:buClrTx/>
            </a:pPr>
            <a:r>
              <a:rPr lang="en-US" dirty="0" smtClean="0"/>
              <a:t>Are </a:t>
            </a:r>
            <a:r>
              <a:rPr lang="en-US" b="1" i="1" dirty="0" smtClean="0"/>
              <a:t>lagging indicators </a:t>
            </a:r>
            <a:r>
              <a:rPr lang="en-US" dirty="0" smtClean="0"/>
              <a:t>that reflect the results of past decisions and organizational activities.</a:t>
            </a:r>
          </a:p>
          <a:p>
            <a:pPr lvl="2" indent="-346075">
              <a:spcBef>
                <a:spcPts val="1200"/>
              </a:spcBef>
              <a:buClrTx/>
            </a:pPr>
            <a:r>
              <a:rPr lang="en-US" dirty="0" smtClean="0"/>
              <a:t>Relate to revenue growth, profitability, and return on investment.</a:t>
            </a:r>
          </a:p>
        </p:txBody>
      </p:sp>
    </p:spTree>
    <p:extLst>
      <p:ext uri="{BB962C8B-B14F-4D97-AF65-F5344CB8AC3E}">
        <p14:creationId xmlns:p14="http://schemas.microsoft.com/office/powerpoint/2010/main" val="3639378113"/>
      </p:ext>
    </p:extLst>
  </p:cSld>
  <p:clrMapOvr>
    <a:masterClrMapping/>
  </p:clrMapOvr>
  <p:transition spd="slow">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Setting Objectives (cont’d)</a:t>
            </a:r>
            <a:endParaRPr lang="en-US" dirty="0"/>
          </a:p>
        </p:txBody>
      </p:sp>
      <p:sp>
        <p:nvSpPr>
          <p:cNvPr id="3" name="Content Placeholder 2"/>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spcBef>
                <a:spcPts val="1200"/>
              </a:spcBef>
            </a:pPr>
            <a:r>
              <a:rPr lang="en-US" dirty="0"/>
              <a:t>What Kinds of Objectives to Set</a:t>
            </a:r>
          </a:p>
          <a:p>
            <a:pPr lvl="1" indent="-358775">
              <a:spcBef>
                <a:spcPts val="1200"/>
              </a:spcBef>
              <a:buClrTx/>
            </a:pPr>
            <a:r>
              <a:rPr lang="en-US" b="1" dirty="0"/>
              <a:t>Strategic objectives</a:t>
            </a:r>
          </a:p>
          <a:p>
            <a:pPr lvl="2" indent="-346075">
              <a:spcBef>
                <a:spcPts val="1200"/>
              </a:spcBef>
              <a:buClrTx/>
            </a:pPr>
            <a:r>
              <a:rPr lang="en-US" dirty="0" smtClean="0"/>
              <a:t>Are </a:t>
            </a:r>
            <a:r>
              <a:rPr lang="en-US" dirty="0"/>
              <a:t>related to a firm’s marketing standing and competitive vitality.</a:t>
            </a:r>
          </a:p>
          <a:p>
            <a:pPr lvl="2" indent="-346075">
              <a:spcBef>
                <a:spcPts val="1200"/>
              </a:spcBef>
              <a:buClrTx/>
            </a:pPr>
            <a:r>
              <a:rPr lang="en-US" dirty="0" smtClean="0"/>
              <a:t>Are </a:t>
            </a:r>
            <a:r>
              <a:rPr lang="en-US" b="1" i="1" dirty="0"/>
              <a:t>leading indicators </a:t>
            </a:r>
            <a:r>
              <a:rPr lang="en-US" dirty="0"/>
              <a:t>of a firm’s future financial performance and business prospects.</a:t>
            </a:r>
          </a:p>
          <a:p>
            <a:pPr lvl="2" indent="-346075">
              <a:spcBef>
                <a:spcPts val="1200"/>
              </a:spcBef>
              <a:buClrTx/>
            </a:pPr>
            <a:r>
              <a:rPr lang="en-US" dirty="0" smtClean="0"/>
              <a:t>If </a:t>
            </a:r>
            <a:r>
              <a:rPr lang="en-US" dirty="0"/>
              <a:t>achieved, indicate that a firm’s future financial performance will be better than its current or past performance.</a:t>
            </a:r>
          </a:p>
        </p:txBody>
      </p:sp>
    </p:spTree>
    <p:extLst>
      <p:ext uri="{BB962C8B-B14F-4D97-AF65-F5344CB8AC3E}">
        <p14:creationId xmlns:p14="http://schemas.microsoft.com/office/powerpoint/2010/main" val="3729027778"/>
      </p:ext>
    </p:extLst>
  </p:cSld>
  <p:clrMapOvr>
    <a:masterClrMapping/>
  </p:clrMapOvr>
  <p:transition spd="slow">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2840" y="1417342"/>
            <a:ext cx="8412118" cy="4663389"/>
          </a:xfrm>
        </p:spPr>
        <p:txBody>
          <a:bodyPr anchor="t" anchorCtr="1"/>
          <a:lstStyle/>
          <a:p>
            <a:r>
              <a:rPr lang="en-US" b="1" dirty="0"/>
              <a:t>Objectives</a:t>
            </a:r>
            <a:r>
              <a:rPr lang="en-US" dirty="0"/>
              <a:t> are an organization’s </a:t>
            </a:r>
            <a:r>
              <a:rPr lang="en-US" dirty="0" smtClean="0"/>
              <a:t>performance targets—the </a:t>
            </a:r>
            <a:r>
              <a:rPr lang="en-US" dirty="0"/>
              <a:t>results management wants </a:t>
            </a:r>
            <a:r>
              <a:rPr lang="en-US" dirty="0" smtClean="0"/>
              <a:t>to achieve.</a:t>
            </a:r>
          </a:p>
          <a:p>
            <a:r>
              <a:rPr lang="en-US" b="1" dirty="0"/>
              <a:t>Financial objectives </a:t>
            </a:r>
            <a:r>
              <a:rPr lang="en-US" dirty="0"/>
              <a:t>relate to the financial </a:t>
            </a:r>
            <a:r>
              <a:rPr lang="en-US" dirty="0" smtClean="0"/>
              <a:t>performance targets </a:t>
            </a:r>
            <a:r>
              <a:rPr lang="en-US" dirty="0"/>
              <a:t>management has established for </a:t>
            </a:r>
            <a:r>
              <a:rPr lang="en-US" dirty="0" smtClean="0"/>
              <a:t>the organization </a:t>
            </a:r>
            <a:r>
              <a:rPr lang="en-US" dirty="0"/>
              <a:t>to achieve.</a:t>
            </a:r>
          </a:p>
          <a:p>
            <a:r>
              <a:rPr lang="en-US" b="1" dirty="0"/>
              <a:t>Strategic objectives </a:t>
            </a:r>
            <a:r>
              <a:rPr lang="en-US" dirty="0"/>
              <a:t>relate to target </a:t>
            </a:r>
            <a:r>
              <a:rPr lang="en-US" dirty="0" smtClean="0"/>
              <a:t>outcomes that </a:t>
            </a:r>
            <a:r>
              <a:rPr lang="en-US" dirty="0"/>
              <a:t>indicate a company is strengthening its </a:t>
            </a:r>
            <a:r>
              <a:rPr lang="en-US" dirty="0" smtClean="0"/>
              <a:t>market standing</a:t>
            </a:r>
            <a:r>
              <a:rPr lang="en-US" dirty="0"/>
              <a:t>, competitive vitality, and future </a:t>
            </a:r>
            <a:r>
              <a:rPr lang="en-US" dirty="0" smtClean="0"/>
              <a:t>business prospects.</a:t>
            </a:r>
            <a:endParaRPr lang="en-US" dirty="0"/>
          </a:p>
        </p:txBody>
      </p:sp>
    </p:spTree>
    <p:extLst>
      <p:ext uri="{BB962C8B-B14F-4D97-AF65-F5344CB8AC3E}">
        <p14:creationId xmlns:p14="http://schemas.microsoft.com/office/powerpoint/2010/main" val="3987428020"/>
      </p:ext>
    </p:extLst>
  </p:cSld>
  <p:clrMapOvr>
    <a:masterClrMapping/>
  </p:clrMapOvr>
  <p:transition spd="slow">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Strategy-Making,</a:t>
            </a:r>
            <a:br>
              <a:rPr lang="en-US" dirty="0" smtClean="0"/>
            </a:br>
            <a:r>
              <a:rPr lang="en-US" dirty="0" smtClean="0"/>
              <a:t>Strategy-Executing Process Entail?</a:t>
            </a:r>
            <a:endParaRPr lang="en-US" dirty="0"/>
          </a:p>
        </p:txBody>
      </p:sp>
      <p:sp>
        <p:nvSpPr>
          <p:cNvPr id="3" name="Content Placeholder 2"/>
          <p:cNvSpPr>
            <a:spLocks noGrp="1"/>
          </p:cNvSpPr>
          <p:nvPr>
            <p:ph idx="1"/>
          </p:nvPr>
        </p:nvSpPr>
        <p:spPr/>
        <p:txBody>
          <a:bodyPr/>
          <a:lstStyle/>
          <a:p>
            <a:pPr marL="514350" indent="-514350">
              <a:spcBef>
                <a:spcPts val="600"/>
              </a:spcBef>
              <a:buSzPct val="100000"/>
              <a:buFont typeface="+mj-lt"/>
              <a:buAutoNum type="arabicPeriod"/>
            </a:pPr>
            <a:r>
              <a:rPr lang="en-US" dirty="0"/>
              <a:t>Developing a strategic </a:t>
            </a:r>
            <a:r>
              <a:rPr lang="en-US" dirty="0" smtClean="0"/>
              <a:t>vision</a:t>
            </a:r>
          </a:p>
          <a:p>
            <a:pPr marL="514350" indent="-514350">
              <a:spcBef>
                <a:spcPts val="600"/>
              </a:spcBef>
              <a:buSzPct val="100000"/>
              <a:buFont typeface="+mj-lt"/>
              <a:buAutoNum type="arabicPeriod"/>
            </a:pPr>
            <a:r>
              <a:rPr lang="en-US" dirty="0"/>
              <a:t>Setting </a:t>
            </a:r>
            <a:r>
              <a:rPr lang="en-US" dirty="0" smtClean="0"/>
              <a:t>objectives</a:t>
            </a:r>
          </a:p>
          <a:p>
            <a:pPr marL="514350" indent="-514350">
              <a:spcBef>
                <a:spcPts val="600"/>
              </a:spcBef>
              <a:buSzPct val="100000"/>
              <a:buFont typeface="+mj-lt"/>
              <a:buAutoNum type="arabicPeriod"/>
            </a:pPr>
            <a:r>
              <a:rPr lang="en-US" dirty="0"/>
              <a:t>Crafting a </a:t>
            </a:r>
            <a:r>
              <a:rPr lang="en-US" dirty="0" smtClean="0"/>
              <a:t>strategy</a:t>
            </a:r>
          </a:p>
          <a:p>
            <a:pPr marL="514350" indent="-514350">
              <a:spcBef>
                <a:spcPts val="600"/>
              </a:spcBef>
              <a:buSzPct val="100000"/>
              <a:buFont typeface="+mj-lt"/>
              <a:buAutoNum type="arabicPeriod"/>
            </a:pPr>
            <a:r>
              <a:rPr lang="en-US" dirty="0"/>
              <a:t>Implementing and executing the chosen </a:t>
            </a:r>
            <a:r>
              <a:rPr lang="en-US" dirty="0" smtClean="0"/>
              <a:t>strategy</a:t>
            </a:r>
          </a:p>
          <a:p>
            <a:pPr marL="514350" indent="-514350">
              <a:spcBef>
                <a:spcPts val="600"/>
              </a:spcBef>
              <a:buSzPct val="100000"/>
              <a:buFont typeface="+mj-lt"/>
              <a:buAutoNum type="arabicPeriod"/>
            </a:pPr>
            <a:r>
              <a:rPr lang="en-US" dirty="0"/>
              <a:t>Monitoring developments, evaluating performance, and initiating </a:t>
            </a:r>
            <a:r>
              <a:rPr lang="en-US" dirty="0" smtClean="0"/>
              <a:t>corrective adjustments</a:t>
            </a:r>
            <a:endParaRPr lang="en-US" dirty="0"/>
          </a:p>
        </p:txBody>
      </p:sp>
    </p:spTree>
    <p:extLst>
      <p:ext uri="{BB962C8B-B14F-4D97-AF65-F5344CB8AC3E}">
        <p14:creationId xmlns:p14="http://schemas.microsoft.com/office/powerpoint/2010/main" val="798416122"/>
      </p:ext>
    </p:extLst>
  </p:cSld>
  <p:clrMapOvr>
    <a:masterClrMapping/>
  </p:clrMapOvr>
  <p:transition spd="slow">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2840" y="1417342"/>
            <a:ext cx="8412118" cy="3017487"/>
          </a:xfrm>
        </p:spPr>
        <p:txBody>
          <a:bodyPr anchor="t" anchorCtr="1"/>
          <a:lstStyle/>
          <a:p>
            <a:r>
              <a:rPr lang="en-US" dirty="0"/>
              <a:t>The </a:t>
            </a:r>
            <a:r>
              <a:rPr lang="en-US" b="1" dirty="0"/>
              <a:t>balanced scorecard </a:t>
            </a:r>
            <a:r>
              <a:rPr lang="en-US" dirty="0"/>
              <a:t>is a widely used method for combining the use of both strategic and financial objectives, tracking their achievement, and giving management a more complete and balanced view of how well an organization is performing.</a:t>
            </a:r>
          </a:p>
          <a:p>
            <a:endParaRPr lang="en-US" dirty="0"/>
          </a:p>
        </p:txBody>
      </p:sp>
    </p:spTree>
    <p:extLst>
      <p:ext uri="{BB962C8B-B14F-4D97-AF65-F5344CB8AC3E}">
        <p14:creationId xmlns:p14="http://schemas.microsoft.com/office/powerpoint/2010/main" val="2286064221"/>
      </p:ext>
    </p:extLst>
  </p:cSld>
  <p:clrMapOvr>
    <a:masterClrMapping/>
  </p:clrMapOvr>
  <p:transition spd="slow">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54512" y="34871"/>
            <a:ext cx="7589487" cy="338554"/>
          </a:xfrm>
          <a:prstGeom prst="rect">
            <a:avLst/>
          </a:prstGeom>
          <a:solidFill>
            <a:srgbClr val="E49D24"/>
          </a:solidFill>
          <a:ln>
            <a:noFill/>
          </a:ln>
          <a:effectLs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solidFill>
                  <a:schemeClr val="bg1"/>
                </a:solidFill>
                <a:effectLst>
                  <a:outerShdw blurRad="38100" dist="38100" dir="2700000" algn="tl">
                    <a:srgbClr val="000000">
                      <a:alpha val="43137"/>
                    </a:srgbClr>
                  </a:outerShdw>
                </a:effectLst>
              </a:rPr>
              <a:t>The Balanced Scorecard Approach to Performance Measurement</a:t>
            </a:r>
          </a:p>
        </p:txBody>
      </p:sp>
      <p:sp>
        <p:nvSpPr>
          <p:cNvPr id="3" name="Snip Single Corner Rectangle 2"/>
          <p:cNvSpPr/>
          <p:nvPr/>
        </p:nvSpPr>
        <p:spPr bwMode="auto">
          <a:xfrm flipV="1">
            <a:off x="50" y="35099"/>
            <a:ext cx="1554463" cy="559291"/>
          </a:xfrm>
          <a:prstGeom prst="snip1Rect">
            <a:avLst>
              <a:gd name="adj" fmla="val 41103"/>
            </a:avLst>
          </a:prstGeom>
          <a:solidFill>
            <a:srgbClr val="F0CC8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34871"/>
            <a:ext cx="138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dirty="0" smtClean="0">
                <a:cs typeface="Tahoma" pitchFamily="34" charset="0"/>
              </a:rPr>
              <a:t>TABLE 2.4</a:t>
            </a:r>
            <a:endParaRPr lang="en-US" sz="1600" dirty="0">
              <a:cs typeface="Tahom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32930663"/>
              </p:ext>
            </p:extLst>
          </p:nvPr>
        </p:nvGraphicFramePr>
        <p:xfrm>
          <a:off x="274369" y="685830"/>
          <a:ext cx="8686704" cy="4434840"/>
        </p:xfrm>
        <a:graphic>
          <a:graphicData uri="http://schemas.openxmlformats.org/drawingml/2006/table">
            <a:tbl>
              <a:tblPr firstRow="1" bandRow="1">
                <a:tableStyleId>{5940675A-B579-460E-94D1-54222C63F5DA}</a:tableStyleId>
              </a:tblPr>
              <a:tblGrid>
                <a:gridCol w="2834607"/>
                <a:gridCol w="2956529"/>
                <a:gridCol w="2895568"/>
              </a:tblGrid>
              <a:tr h="370840">
                <a:tc>
                  <a:txBody>
                    <a:bodyPr/>
                    <a:lstStyle/>
                    <a:p>
                      <a:r>
                        <a:rPr lang="en-US" sz="1800" b="1" dirty="0" smtClean="0"/>
                        <a:t>Financial Objectives</a:t>
                      </a:r>
                      <a:endParaRPr lang="en-US" sz="1800" b="1"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b="1" dirty="0" smtClean="0"/>
                        <a:t>Strategic Objectives</a:t>
                      </a:r>
                      <a:endParaRPr lang="en-US" sz="1800" b="1"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8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119063" indent="-119063">
                        <a:spcBef>
                          <a:spcPts val="600"/>
                        </a:spcBef>
                        <a:buFont typeface="Arial" pitchFamily="34" charset="0"/>
                        <a:buChar char="•"/>
                      </a:pPr>
                      <a:r>
                        <a:rPr lang="en-US" sz="1600" dirty="0" smtClean="0"/>
                        <a:t>An</a:t>
                      </a:r>
                      <a:r>
                        <a:rPr lang="en-US" sz="1600" i="1" dirty="0" smtClean="0"/>
                        <a:t> x </a:t>
                      </a:r>
                      <a:r>
                        <a:rPr lang="en-US" sz="1600" dirty="0" smtClean="0"/>
                        <a:t>percent increase </a:t>
                      </a:r>
                      <a:br>
                        <a:rPr lang="en-US" sz="1600" dirty="0" smtClean="0"/>
                      </a:br>
                      <a:r>
                        <a:rPr lang="en-US" sz="1600" dirty="0" smtClean="0"/>
                        <a:t>in annual revenues</a:t>
                      </a:r>
                    </a:p>
                    <a:p>
                      <a:pPr marL="119063" indent="-119063">
                        <a:spcBef>
                          <a:spcPts val="600"/>
                        </a:spcBef>
                        <a:buFont typeface="Arial" pitchFamily="34" charset="0"/>
                        <a:buChar char="•"/>
                      </a:pPr>
                      <a:r>
                        <a:rPr lang="en-US" sz="1600" dirty="0" smtClean="0"/>
                        <a:t>Annual increases in earnings per share of </a:t>
                      </a:r>
                      <a:br>
                        <a:rPr lang="en-US" sz="1600" dirty="0" smtClean="0"/>
                      </a:br>
                      <a:r>
                        <a:rPr lang="en-US" sz="1600" i="1" dirty="0" smtClean="0"/>
                        <a:t>x </a:t>
                      </a:r>
                      <a:r>
                        <a:rPr lang="en-US" sz="1600" dirty="0" smtClean="0"/>
                        <a:t>percent</a:t>
                      </a:r>
                    </a:p>
                    <a:p>
                      <a:pPr marL="119063" indent="-119063">
                        <a:spcBef>
                          <a:spcPts val="600"/>
                        </a:spcBef>
                        <a:buFont typeface="Arial" pitchFamily="34" charset="0"/>
                        <a:buChar char="•"/>
                      </a:pPr>
                      <a:r>
                        <a:rPr lang="en-US" sz="1600" dirty="0" smtClean="0"/>
                        <a:t>An</a:t>
                      </a:r>
                      <a:r>
                        <a:rPr lang="en-US" sz="1600" i="1" dirty="0" smtClean="0"/>
                        <a:t> x </a:t>
                      </a:r>
                      <a:r>
                        <a:rPr lang="en-US" sz="1600" dirty="0" smtClean="0"/>
                        <a:t>percent return on capital employed (ROCE) </a:t>
                      </a:r>
                      <a:br>
                        <a:rPr lang="en-US" sz="1600" dirty="0" smtClean="0"/>
                      </a:br>
                      <a:r>
                        <a:rPr lang="en-US" sz="1600" dirty="0" smtClean="0"/>
                        <a:t>or shareholder investment (ROE)</a:t>
                      </a:r>
                    </a:p>
                    <a:p>
                      <a:pPr marL="119063" indent="-119063">
                        <a:spcBef>
                          <a:spcPts val="600"/>
                        </a:spcBef>
                        <a:buFont typeface="Arial" pitchFamily="34" charset="0"/>
                        <a:buChar char="•"/>
                      </a:pPr>
                      <a:r>
                        <a:rPr lang="en-US" sz="1600" dirty="0" smtClean="0"/>
                        <a:t>Bond and credit ratings of </a:t>
                      </a:r>
                      <a:r>
                        <a:rPr lang="en-US" sz="1600" i="1" dirty="0" smtClean="0"/>
                        <a:t>x</a:t>
                      </a:r>
                    </a:p>
                    <a:p>
                      <a:pPr marL="119063" indent="-119063">
                        <a:spcBef>
                          <a:spcPts val="600"/>
                        </a:spcBef>
                        <a:buFont typeface="Arial" pitchFamily="34" charset="0"/>
                        <a:buChar char="•"/>
                      </a:pPr>
                      <a:r>
                        <a:rPr lang="en-US" sz="1600" dirty="0" smtClean="0"/>
                        <a:t>Internal cash flows of </a:t>
                      </a:r>
                      <a:br>
                        <a:rPr lang="en-US" sz="1600" dirty="0" smtClean="0"/>
                      </a:br>
                      <a:r>
                        <a:rPr lang="en-US" sz="1600" i="1" dirty="0" smtClean="0"/>
                        <a:t>x</a:t>
                      </a:r>
                      <a:r>
                        <a:rPr lang="en-US" sz="1600" dirty="0" smtClean="0"/>
                        <a:t> to fund new capital investment</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9063" indent="-119063">
                        <a:spcBef>
                          <a:spcPts val="600"/>
                        </a:spcBef>
                        <a:buFont typeface="Arial" pitchFamily="34" charset="0"/>
                        <a:buChar char="•"/>
                      </a:pPr>
                      <a:r>
                        <a:rPr lang="en-US" sz="1600" dirty="0" smtClean="0"/>
                        <a:t>Win an </a:t>
                      </a:r>
                      <a:r>
                        <a:rPr lang="en-US" sz="1600" i="1" dirty="0" smtClean="0"/>
                        <a:t>x</a:t>
                      </a:r>
                      <a:r>
                        <a:rPr lang="en-US" sz="1600" dirty="0" smtClean="0"/>
                        <a:t> percent market share</a:t>
                      </a:r>
                    </a:p>
                    <a:p>
                      <a:pPr marL="119063" indent="-119063">
                        <a:spcBef>
                          <a:spcPts val="600"/>
                        </a:spcBef>
                        <a:buFont typeface="Arial" pitchFamily="34" charset="0"/>
                        <a:buChar char="•"/>
                      </a:pPr>
                      <a:r>
                        <a:rPr lang="en-US" sz="1600" dirty="0" smtClean="0"/>
                        <a:t>Achieve customer satisfaction rates of </a:t>
                      </a:r>
                      <a:br>
                        <a:rPr lang="en-US" sz="1600" dirty="0" smtClean="0"/>
                      </a:br>
                      <a:r>
                        <a:rPr lang="en-US" sz="1600" i="1" dirty="0" smtClean="0"/>
                        <a:t>x</a:t>
                      </a:r>
                      <a:r>
                        <a:rPr lang="en-US" sz="1600" dirty="0" smtClean="0"/>
                        <a:t> percent</a:t>
                      </a:r>
                    </a:p>
                    <a:p>
                      <a:pPr marL="119063" indent="-119063">
                        <a:spcBef>
                          <a:spcPts val="600"/>
                        </a:spcBef>
                        <a:buFont typeface="Arial" pitchFamily="34" charset="0"/>
                        <a:buChar char="•"/>
                      </a:pPr>
                      <a:r>
                        <a:rPr lang="en-US" sz="1600" dirty="0" smtClean="0"/>
                        <a:t>Achieve a customer retention rate of </a:t>
                      </a:r>
                      <a:r>
                        <a:rPr lang="en-US" sz="1600" i="1" dirty="0" smtClean="0"/>
                        <a:t>x</a:t>
                      </a:r>
                      <a:r>
                        <a:rPr lang="en-US" sz="1600" dirty="0" smtClean="0"/>
                        <a:t> percent</a:t>
                      </a:r>
                    </a:p>
                    <a:p>
                      <a:pPr marL="119063" indent="-119063">
                        <a:spcBef>
                          <a:spcPts val="600"/>
                        </a:spcBef>
                        <a:buFont typeface="Arial" pitchFamily="34" charset="0"/>
                        <a:buChar char="•"/>
                      </a:pPr>
                      <a:r>
                        <a:rPr lang="en-US" sz="1600" dirty="0" smtClean="0"/>
                        <a:t>Acquire </a:t>
                      </a:r>
                      <a:r>
                        <a:rPr lang="en-US" sz="1600" i="1" dirty="0" smtClean="0"/>
                        <a:t>x</a:t>
                      </a:r>
                      <a:r>
                        <a:rPr lang="en-US" sz="1600" dirty="0" smtClean="0"/>
                        <a:t> number of new customers</a:t>
                      </a:r>
                    </a:p>
                    <a:p>
                      <a:pPr marL="119063" indent="-119063">
                        <a:spcBef>
                          <a:spcPts val="600"/>
                        </a:spcBef>
                        <a:buFont typeface="Arial" pitchFamily="34" charset="0"/>
                        <a:buChar char="•"/>
                      </a:pPr>
                      <a:r>
                        <a:rPr lang="en-US" sz="1600" dirty="0" smtClean="0"/>
                        <a:t>Introduce </a:t>
                      </a:r>
                      <a:r>
                        <a:rPr lang="en-US" sz="1600" i="1" dirty="0" smtClean="0"/>
                        <a:t>x</a:t>
                      </a:r>
                      <a:r>
                        <a:rPr lang="en-US" sz="1600" dirty="0" smtClean="0"/>
                        <a:t> number of new products in the next three years</a:t>
                      </a:r>
                    </a:p>
                    <a:p>
                      <a:pPr marL="119063" indent="-119063">
                        <a:spcBef>
                          <a:spcPts val="600"/>
                        </a:spcBef>
                        <a:buFont typeface="Arial" pitchFamily="34" charset="0"/>
                        <a:buChar char="•"/>
                      </a:pPr>
                      <a:r>
                        <a:rPr lang="en-US" sz="1600" dirty="0" smtClean="0"/>
                        <a:t>Reduce product</a:t>
                      </a:r>
                      <a:r>
                        <a:rPr lang="en-US" sz="1600" baseline="0" dirty="0" smtClean="0"/>
                        <a:t> d</a:t>
                      </a:r>
                      <a:r>
                        <a:rPr lang="en-US" sz="1600" dirty="0" smtClean="0"/>
                        <a:t>evelopment times to </a:t>
                      </a:r>
                      <a:r>
                        <a:rPr lang="en-US" sz="1600" i="1" dirty="0" smtClean="0"/>
                        <a:t>x</a:t>
                      </a:r>
                      <a:r>
                        <a:rPr lang="en-US" sz="1600" dirty="0" smtClean="0"/>
                        <a:t> months</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9063" indent="-119063">
                        <a:spcBef>
                          <a:spcPts val="600"/>
                        </a:spcBef>
                        <a:buFont typeface="Arial" pitchFamily="34" charset="0"/>
                        <a:buChar char="•"/>
                      </a:pPr>
                      <a:r>
                        <a:rPr lang="en-US" sz="1600" dirty="0" smtClean="0"/>
                        <a:t>Increase percentage of sales coming from new products to </a:t>
                      </a:r>
                      <a:r>
                        <a:rPr lang="en-US" sz="1600" i="1" dirty="0" smtClean="0"/>
                        <a:t>x</a:t>
                      </a:r>
                      <a:r>
                        <a:rPr lang="en-US" sz="1600" dirty="0" smtClean="0"/>
                        <a:t> percent</a:t>
                      </a:r>
                    </a:p>
                    <a:p>
                      <a:pPr marL="119063" indent="-119063">
                        <a:spcBef>
                          <a:spcPts val="600"/>
                        </a:spcBef>
                        <a:buFont typeface="Arial" pitchFamily="34" charset="0"/>
                        <a:buChar char="•"/>
                      </a:pPr>
                      <a:r>
                        <a:rPr lang="en-US" sz="1600" dirty="0" smtClean="0"/>
                        <a:t>Improve information systems capabilities to give frontline managers defect information in </a:t>
                      </a:r>
                      <a:r>
                        <a:rPr lang="en-US" sz="1600" i="1" dirty="0" smtClean="0"/>
                        <a:t>x</a:t>
                      </a:r>
                      <a:r>
                        <a:rPr lang="en-US" sz="1600" dirty="0" smtClean="0"/>
                        <a:t> minutes</a:t>
                      </a:r>
                    </a:p>
                    <a:p>
                      <a:pPr marL="119063" indent="-119063">
                        <a:spcBef>
                          <a:spcPts val="600"/>
                        </a:spcBef>
                        <a:buFont typeface="Arial" pitchFamily="34" charset="0"/>
                        <a:buChar char="•"/>
                      </a:pPr>
                      <a:r>
                        <a:rPr lang="en-US" sz="1600" dirty="0" smtClean="0"/>
                        <a:t>Improve teamwork by increasing the number of projects involving more than one business unit to </a:t>
                      </a:r>
                      <a:r>
                        <a:rPr lang="en-US" sz="1600" i="1" dirty="0" smtClean="0"/>
                        <a:t>x</a:t>
                      </a:r>
                      <a:endParaRPr lang="en-US" sz="1600" i="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309931309"/>
      </p:ext>
    </p:extLst>
  </p:cSld>
  <p:clrMapOvr>
    <a:masterClrMapping/>
  </p:clrMapOvr>
  <p:transition spd="slow">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203" name="Rectangle 59"/>
          <p:cNvSpPr>
            <a:spLocks noGrp="1" noChangeArrowheads="1"/>
          </p:cNvSpPr>
          <p:nvPr>
            <p:ph type="title"/>
          </p:nvPr>
        </p:nvSpPr>
        <p:spPr/>
        <p:txBody>
          <a:bodyPr/>
          <a:lstStyle/>
          <a:p>
            <a:pPr eaLnBrk="1" hangingPunct="1"/>
            <a:r>
              <a:rPr lang="en-US" dirty="0" smtClean="0"/>
              <a:t>Examples of Financial Objectives</a:t>
            </a:r>
          </a:p>
        </p:txBody>
      </p:sp>
      <p:sp>
        <p:nvSpPr>
          <p:cNvPr id="4" name="Content Placeholder 3"/>
          <p:cNvSpPr>
            <a:spLocks noGrp="1"/>
          </p:cNvSpPr>
          <p:nvPr>
            <p:ph idx="1"/>
          </p:nvPr>
        </p:nvSpPr>
        <p:spPr>
          <a:xfrm>
            <a:off x="914440" y="1361073"/>
            <a:ext cx="6857925" cy="4389072"/>
          </a:xfrm>
        </p:spPr>
        <p:txBody>
          <a:bodyPr/>
          <a:lstStyle/>
          <a:p>
            <a:pPr>
              <a:spcBef>
                <a:spcPts val="1200"/>
              </a:spcBef>
            </a:pPr>
            <a:r>
              <a:rPr lang="en-US" sz="2400" dirty="0"/>
              <a:t>X % increase in annual revenues</a:t>
            </a:r>
          </a:p>
          <a:p>
            <a:pPr>
              <a:spcBef>
                <a:spcPts val="1200"/>
              </a:spcBef>
            </a:pPr>
            <a:r>
              <a:rPr lang="en-US" sz="2400" dirty="0"/>
              <a:t>X % increase annually in after-tax profits</a:t>
            </a:r>
          </a:p>
          <a:p>
            <a:pPr>
              <a:spcBef>
                <a:spcPts val="1200"/>
              </a:spcBef>
            </a:pPr>
            <a:r>
              <a:rPr lang="en-US" sz="2400" dirty="0"/>
              <a:t>Profit margins of X %</a:t>
            </a:r>
          </a:p>
          <a:p>
            <a:pPr>
              <a:spcBef>
                <a:spcPts val="1200"/>
              </a:spcBef>
            </a:pPr>
            <a:r>
              <a:rPr lang="en-US" sz="2400" dirty="0"/>
              <a:t>X % return on capital employed (ROCE)</a:t>
            </a:r>
          </a:p>
          <a:p>
            <a:pPr>
              <a:spcBef>
                <a:spcPts val="1200"/>
              </a:spcBef>
            </a:pPr>
            <a:r>
              <a:rPr lang="en-US" sz="2400" dirty="0"/>
              <a:t>Sufficient internal cash flows to fund 100% of new capital </a:t>
            </a:r>
            <a:r>
              <a:rPr lang="en-US" sz="2400" dirty="0" smtClean="0"/>
              <a:t>investment</a:t>
            </a:r>
            <a:endParaRPr lang="en-US" sz="2400" dirty="0"/>
          </a:p>
        </p:txBody>
      </p:sp>
    </p:spTree>
    <p:extLst>
      <p:ext uri="{BB962C8B-B14F-4D97-AF65-F5344CB8AC3E}">
        <p14:creationId xmlns:p14="http://schemas.microsoft.com/office/powerpoint/2010/main" val="341139604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138" name="Rectangle 170"/>
          <p:cNvSpPr>
            <a:spLocks noGrp="1" noChangeArrowheads="1"/>
          </p:cNvSpPr>
          <p:nvPr>
            <p:ph type="title"/>
          </p:nvPr>
        </p:nvSpPr>
        <p:spPr/>
        <p:txBody>
          <a:bodyPr/>
          <a:lstStyle/>
          <a:p>
            <a:r>
              <a:rPr lang="en-US" dirty="0" smtClean="0"/>
              <a:t>Examples of Strategic Objectives</a:t>
            </a:r>
          </a:p>
        </p:txBody>
      </p:sp>
      <p:sp>
        <p:nvSpPr>
          <p:cNvPr id="25602" name="Rectangle 169"/>
          <p:cNvSpPr>
            <a:spLocks noGrp="1" noChangeArrowheads="1"/>
          </p:cNvSpPr>
          <p:nvPr>
            <p:ph idx="1"/>
          </p:nvPr>
        </p:nvSpPr>
        <p:spPr>
          <a:xfrm>
            <a:off x="914440" y="1368389"/>
            <a:ext cx="6949364" cy="4845982"/>
          </a:xfrm>
        </p:spPr>
        <p:txBody>
          <a:bodyPr/>
          <a:lstStyle/>
          <a:p>
            <a:pPr>
              <a:spcBef>
                <a:spcPts val="1200"/>
              </a:spcBef>
            </a:pPr>
            <a:r>
              <a:rPr lang="en-US" sz="2400" dirty="0" smtClean="0"/>
              <a:t>Win an X % market share</a:t>
            </a:r>
          </a:p>
          <a:p>
            <a:pPr>
              <a:spcBef>
                <a:spcPts val="1200"/>
              </a:spcBef>
            </a:pPr>
            <a:r>
              <a:rPr lang="en-US" sz="2400" dirty="0" smtClean="0"/>
              <a:t>Achieve a customer retention rate of X %</a:t>
            </a:r>
          </a:p>
          <a:p>
            <a:pPr>
              <a:spcBef>
                <a:spcPts val="1200"/>
              </a:spcBef>
            </a:pPr>
            <a:r>
              <a:rPr lang="en-US" sz="2400" dirty="0" smtClean="0"/>
              <a:t>Acquire X number of new customers</a:t>
            </a:r>
          </a:p>
          <a:p>
            <a:pPr>
              <a:spcBef>
                <a:spcPts val="1200"/>
              </a:spcBef>
            </a:pPr>
            <a:r>
              <a:rPr lang="en-US" sz="2400" dirty="0" smtClean="0"/>
              <a:t>Reduce product defects to X %</a:t>
            </a:r>
          </a:p>
          <a:p>
            <a:pPr>
              <a:spcBef>
                <a:spcPts val="1200"/>
              </a:spcBef>
            </a:pPr>
            <a:r>
              <a:rPr lang="en-US" sz="2400" dirty="0" smtClean="0"/>
              <a:t>Introduce of X number of new products </a:t>
            </a:r>
            <a:br>
              <a:rPr lang="en-US" sz="2400" dirty="0" smtClean="0"/>
            </a:br>
            <a:r>
              <a:rPr lang="en-US" sz="2400" dirty="0" smtClean="0"/>
              <a:t>in the next three years</a:t>
            </a:r>
          </a:p>
          <a:p>
            <a:pPr>
              <a:spcBef>
                <a:spcPts val="1200"/>
              </a:spcBef>
            </a:pPr>
            <a:r>
              <a:rPr lang="en-US" sz="2400" dirty="0" smtClean="0"/>
              <a:t>Increase employee training to X hours/year</a:t>
            </a:r>
          </a:p>
          <a:p>
            <a:pPr>
              <a:spcBef>
                <a:spcPts val="1200"/>
              </a:spcBef>
            </a:pPr>
            <a:r>
              <a:rPr lang="en-US" sz="2400" dirty="0" smtClean="0"/>
              <a:t>Reduce turnover to X % per year </a:t>
            </a:r>
          </a:p>
        </p:txBody>
      </p:sp>
    </p:spTree>
    <p:extLst>
      <p:ext uri="{BB962C8B-B14F-4D97-AF65-F5344CB8AC3E}">
        <p14:creationId xmlns:p14="http://schemas.microsoft.com/office/powerpoint/2010/main" val="348980076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30" y="110492"/>
            <a:ext cx="7315170" cy="400110"/>
          </a:xfrm>
        </p:spPr>
        <p:txBody>
          <a:bodyPr/>
          <a:lstStyle/>
          <a:p>
            <a:r>
              <a:rPr lang="en-US" dirty="0"/>
              <a:t>EXAMPLES OF COMPANY OBJECTIVES</a:t>
            </a:r>
          </a:p>
        </p:txBody>
      </p:sp>
      <p:sp>
        <p:nvSpPr>
          <p:cNvPr id="5" name="TextBox 4"/>
          <p:cNvSpPr txBox="1"/>
          <p:nvPr/>
        </p:nvSpPr>
        <p:spPr>
          <a:xfrm>
            <a:off x="114348" y="22897"/>
            <a:ext cx="1737342" cy="584775"/>
          </a:xfrm>
          <a:prstGeom prst="rect">
            <a:avLst/>
          </a:prstGeom>
          <a:noFill/>
        </p:spPr>
        <p:txBody>
          <a:bodyPr wrap="square" rtlCol="0">
            <a:spAutoFit/>
          </a:bodyPr>
          <a:lstStyle/>
          <a:p>
            <a:r>
              <a:rPr lang="en-US" sz="1600" dirty="0" smtClean="0">
                <a:solidFill>
                  <a:schemeClr val="bg1"/>
                </a:solidFill>
                <a:effectLst>
                  <a:outerShdw blurRad="38100" dist="38100" dir="2700000" algn="tl">
                    <a:srgbClr val="000000">
                      <a:alpha val="43137"/>
                    </a:srgbClr>
                  </a:outerShdw>
                </a:effectLst>
              </a:rPr>
              <a:t>Concepts &amp;</a:t>
            </a:r>
            <a:r>
              <a:rPr lang="en-US" sz="1600" baseline="0" dirty="0" smtClean="0">
                <a:solidFill>
                  <a:schemeClr val="bg1"/>
                </a:solidFill>
                <a:effectLst>
                  <a:outerShdw blurRad="38100" dist="38100" dir="2700000" algn="tl">
                    <a:srgbClr val="000000">
                      <a:alpha val="43137"/>
                    </a:srgbClr>
                  </a:outerShdw>
                </a:effectLst>
              </a:rPr>
              <a:t> Connections 2.3</a:t>
            </a:r>
            <a:endParaRPr lang="en-US" sz="1600"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365805" y="777269"/>
            <a:ext cx="8503557" cy="5755422"/>
          </a:xfrm>
          <a:prstGeom prst="rect">
            <a:avLst/>
          </a:prstGeom>
        </p:spPr>
        <p:txBody>
          <a:bodyPr wrap="square">
            <a:spAutoFit/>
          </a:bodyPr>
          <a:lstStyle/>
          <a:p>
            <a:r>
              <a:rPr lang="en-US" sz="1600" b="1" dirty="0">
                <a:solidFill>
                  <a:srgbClr val="990033"/>
                </a:solidFill>
              </a:rPr>
              <a:t>PEPSICO</a:t>
            </a:r>
          </a:p>
          <a:p>
            <a:r>
              <a:rPr lang="en-US" sz="1600" dirty="0"/>
              <a:t>Accelerate top-line growth; build and expand our </a:t>
            </a:r>
            <a:r>
              <a:rPr lang="en-US" sz="1600" dirty="0" smtClean="0"/>
              <a:t>better-for-your </a:t>
            </a:r>
            <a:r>
              <a:rPr lang="en-US" sz="1600" dirty="0"/>
              <a:t>snacks and beverages and nutrition businesses</a:t>
            </a:r>
            <a:r>
              <a:rPr lang="en-US" sz="1600" dirty="0" smtClean="0"/>
              <a:t>; improve </a:t>
            </a:r>
            <a:r>
              <a:rPr lang="en-US" sz="1600" dirty="0"/>
              <a:t>our water use efficiency by 20 percent per unit </a:t>
            </a:r>
            <a:r>
              <a:rPr lang="en-US" sz="1600" dirty="0" smtClean="0"/>
              <a:t>of production </a:t>
            </a:r>
            <a:r>
              <a:rPr lang="en-US" sz="1600" dirty="0"/>
              <a:t>by 2015; improve our electricity use efficiency </a:t>
            </a:r>
            <a:r>
              <a:rPr lang="en-US" sz="1600" dirty="0" smtClean="0"/>
              <a:t>by 20 </a:t>
            </a:r>
            <a:r>
              <a:rPr lang="en-US" sz="1600" dirty="0"/>
              <a:t>percent per unit of production by 2015; maintain </a:t>
            </a:r>
            <a:r>
              <a:rPr lang="en-US" sz="1600" dirty="0" smtClean="0"/>
              <a:t>appropriate financial </a:t>
            </a:r>
            <a:r>
              <a:rPr lang="en-US" sz="1600" dirty="0"/>
              <a:t>flexibility with ready access to global capital </a:t>
            </a:r>
            <a:r>
              <a:rPr lang="en-US" sz="1600" dirty="0" smtClean="0"/>
              <a:t>and credit </a:t>
            </a:r>
            <a:r>
              <a:rPr lang="en-US" sz="1600" dirty="0"/>
              <a:t>markets at favorable interest rates</a:t>
            </a:r>
            <a:r>
              <a:rPr lang="en-US" sz="1600" dirty="0" smtClean="0"/>
              <a:t>.</a:t>
            </a:r>
          </a:p>
          <a:p>
            <a:endParaRPr lang="en-US" sz="1600" dirty="0"/>
          </a:p>
          <a:p>
            <a:r>
              <a:rPr lang="en-US" sz="1600" b="1" dirty="0">
                <a:solidFill>
                  <a:srgbClr val="990033"/>
                </a:solidFill>
              </a:rPr>
              <a:t>WALGREENS</a:t>
            </a:r>
          </a:p>
          <a:p>
            <a:r>
              <a:rPr lang="en-US" sz="1600" dirty="0"/>
              <a:t>Increase revenues from $72 billion in 2012 to more than $</a:t>
            </a:r>
            <a:r>
              <a:rPr lang="en-US" sz="1600" dirty="0" smtClean="0"/>
              <a:t>130 billion </a:t>
            </a:r>
            <a:r>
              <a:rPr lang="en-US" sz="1600" dirty="0"/>
              <a:t>in 2016; increase operating income from $3.5 billion </a:t>
            </a:r>
            <a:r>
              <a:rPr lang="en-US" sz="1600" dirty="0" smtClean="0"/>
              <a:t>in 2012 </a:t>
            </a:r>
            <a:r>
              <a:rPr lang="en-US" sz="1600" dirty="0"/>
              <a:t>to $8.5 billion to $9.0 billion by 2016; increase </a:t>
            </a:r>
            <a:r>
              <a:rPr lang="en-US" sz="1600" dirty="0" smtClean="0"/>
              <a:t>operating cash </a:t>
            </a:r>
            <a:r>
              <a:rPr lang="en-US" sz="1600" dirty="0"/>
              <a:t>flow from $4.4 billion in 2012 to approximately $8 billion </a:t>
            </a:r>
            <a:r>
              <a:rPr lang="en-US" sz="1600" dirty="0" smtClean="0"/>
              <a:t>in 2016</a:t>
            </a:r>
            <a:r>
              <a:rPr lang="en-US" sz="1600" dirty="0"/>
              <a:t>; generate $1 billion in cost savings from combined </a:t>
            </a:r>
            <a:r>
              <a:rPr lang="en-US" sz="1600" dirty="0" smtClean="0"/>
              <a:t>pharmacy and </a:t>
            </a:r>
            <a:r>
              <a:rPr lang="en-US" sz="1600" dirty="0"/>
              <a:t>general merchandise purchasing synergies by 2016</a:t>
            </a:r>
            <a:r>
              <a:rPr lang="en-US" sz="1600" dirty="0" smtClean="0"/>
              <a:t>.</a:t>
            </a:r>
          </a:p>
          <a:p>
            <a:endParaRPr lang="en-US" sz="1600" dirty="0" smtClean="0"/>
          </a:p>
          <a:p>
            <a:r>
              <a:rPr lang="en-US" sz="1600" b="1" dirty="0">
                <a:solidFill>
                  <a:srgbClr val="990033"/>
                </a:solidFill>
              </a:rPr>
              <a:t>YUM! BRANDS (KFC, PIZZA HUT, TACO BELL</a:t>
            </a:r>
            <a:r>
              <a:rPr lang="en-US" sz="1600" b="1" dirty="0" smtClean="0">
                <a:solidFill>
                  <a:srgbClr val="990033"/>
                </a:solidFill>
              </a:rPr>
              <a:t>, LONG </a:t>
            </a:r>
            <a:r>
              <a:rPr lang="en-US" sz="1600" b="1" dirty="0">
                <a:solidFill>
                  <a:srgbClr val="990033"/>
                </a:solidFill>
              </a:rPr>
              <a:t>JOHN SILVER’S)</a:t>
            </a:r>
          </a:p>
          <a:p>
            <a:r>
              <a:rPr lang="en-US" sz="1600" dirty="0"/>
              <a:t>Increase operating profit derived from operations in </a:t>
            </a:r>
            <a:r>
              <a:rPr lang="en-US" sz="1600" dirty="0" smtClean="0"/>
              <a:t>emerging markets </a:t>
            </a:r>
            <a:r>
              <a:rPr lang="en-US" sz="1600" dirty="0"/>
              <a:t>from 48 percent in 2010 to 57 percent in 2015</a:t>
            </a:r>
            <a:r>
              <a:rPr lang="en-US" sz="1600" dirty="0" smtClean="0"/>
              <a:t>; increase </a:t>
            </a:r>
            <a:r>
              <a:rPr lang="en-US" sz="1600" dirty="0"/>
              <a:t>number of KFC units in Africa from 655 in 2010 </a:t>
            </a:r>
            <a:r>
              <a:rPr lang="en-US" sz="1600" dirty="0" smtClean="0"/>
              <a:t>to 2,100 </a:t>
            </a:r>
            <a:r>
              <a:rPr lang="en-US" sz="1600" dirty="0"/>
              <a:t>in 2020; increase KFC revenues in Africa from $865 </a:t>
            </a:r>
            <a:r>
              <a:rPr lang="en-US" sz="1600" dirty="0" smtClean="0"/>
              <a:t>million in </a:t>
            </a:r>
            <a:r>
              <a:rPr lang="en-US" sz="1600" dirty="0"/>
              <a:t>2010 to $1.94 billion in 2014; increase number of </a:t>
            </a:r>
            <a:r>
              <a:rPr lang="en-US" sz="1600" dirty="0" smtClean="0"/>
              <a:t>KFC units </a:t>
            </a:r>
            <a:r>
              <a:rPr lang="en-US" sz="1600" dirty="0"/>
              <a:t>in India from 101 in 2010 to 1,250 in 2020; increase </a:t>
            </a:r>
            <a:r>
              <a:rPr lang="en-US" sz="1600" dirty="0" smtClean="0"/>
              <a:t>number of </a:t>
            </a:r>
            <a:r>
              <a:rPr lang="en-US" sz="1600" dirty="0"/>
              <a:t>KFC units in Vietnam from 87 in 2010 to 500 in 2020</a:t>
            </a:r>
            <a:r>
              <a:rPr lang="en-US" sz="1600" dirty="0" smtClean="0"/>
              <a:t>; increase </a:t>
            </a:r>
            <a:r>
              <a:rPr lang="en-US" sz="1600" dirty="0"/>
              <a:t>number of KFC units in Russia from 150 in 2010 </a:t>
            </a:r>
            <a:r>
              <a:rPr lang="en-US" sz="1600" dirty="0" smtClean="0"/>
              <a:t>to 500 </a:t>
            </a:r>
            <a:r>
              <a:rPr lang="en-US" sz="1600" dirty="0"/>
              <a:t>in 2020; open 100 </a:t>
            </a:r>
            <a:r>
              <a:rPr lang="en-US" sz="1600" dirty="0" smtClean="0"/>
              <a:t>+ </a:t>
            </a:r>
            <a:r>
              <a:rPr lang="en-US" sz="1600" dirty="0"/>
              <a:t>new Taco Bell units in </a:t>
            </a:r>
            <a:r>
              <a:rPr lang="en-US" sz="1600" dirty="0" smtClean="0"/>
              <a:t>international markets </a:t>
            </a:r>
            <a:r>
              <a:rPr lang="en-US" sz="1600" dirty="0"/>
              <a:t>in 2015; increase annual cash flows from </a:t>
            </a:r>
            <a:r>
              <a:rPr lang="en-US" sz="1600" dirty="0" smtClean="0"/>
              <a:t>operations from </a:t>
            </a:r>
            <a:r>
              <a:rPr lang="en-US" sz="1600" dirty="0"/>
              <a:t>$1.5 billion in 2010 to $2 </a:t>
            </a:r>
            <a:r>
              <a:rPr lang="en-US" sz="1600" dirty="0" smtClean="0"/>
              <a:t>+ </a:t>
            </a:r>
            <a:r>
              <a:rPr lang="en-US" sz="1600" dirty="0"/>
              <a:t>billion in 2015.</a:t>
            </a:r>
          </a:p>
        </p:txBody>
      </p:sp>
    </p:spTree>
    <p:extLst>
      <p:ext uri="{BB962C8B-B14F-4D97-AF65-F5344CB8AC3E}">
        <p14:creationId xmlns:p14="http://schemas.microsoft.com/office/powerpoint/2010/main" val="1207722114"/>
      </p:ext>
    </p:extLst>
  </p:cSld>
  <p:clrMapOvr>
    <a:masterClrMapping/>
  </p:clrMapOvr>
  <p:transition spd="slow">
    <p:cut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smtClean="0"/>
              <a:t>Short-Term and Long-Term Objectives</a:t>
            </a:r>
          </a:p>
        </p:txBody>
      </p:sp>
      <p:sp>
        <p:nvSpPr>
          <p:cNvPr id="98307" name="Rectangle 3"/>
          <p:cNvSpPr>
            <a:spLocks noGrp="1" noChangeArrowheads="1"/>
          </p:cNvSpPr>
          <p:nvPr>
            <p:ph idx="1"/>
          </p:nvPr>
        </p:nvSpPr>
        <p:spPr/>
        <p:txBody>
          <a:bodyPr/>
          <a:lstStyle/>
          <a:p>
            <a:r>
              <a:rPr lang="en-US" dirty="0" smtClean="0"/>
              <a:t>Short-term Objectives</a:t>
            </a:r>
          </a:p>
          <a:p>
            <a:pPr lvl="1" indent="-358775"/>
            <a:r>
              <a:rPr lang="en-US" dirty="0" smtClean="0"/>
              <a:t>Are targets to be achieved soon.</a:t>
            </a:r>
          </a:p>
          <a:p>
            <a:pPr lvl="1" indent="-358775"/>
            <a:r>
              <a:rPr lang="en-US" dirty="0" smtClean="0"/>
              <a:t>Represent milestones or stair steps for reaching long-range performance.</a:t>
            </a:r>
          </a:p>
          <a:p>
            <a:r>
              <a:rPr lang="en-US" dirty="0" smtClean="0"/>
              <a:t>Long-term Objectives</a:t>
            </a:r>
          </a:p>
          <a:p>
            <a:pPr lvl="1" indent="-358775"/>
            <a:r>
              <a:rPr lang="en-US" dirty="0" smtClean="0"/>
              <a:t>Are targets to be achieved within 3 to 5 years</a:t>
            </a:r>
          </a:p>
        </p:txBody>
      </p:sp>
    </p:spTree>
    <p:extLst>
      <p:ext uri="{BB962C8B-B14F-4D97-AF65-F5344CB8AC3E}">
        <p14:creationId xmlns:p14="http://schemas.microsoft.com/office/powerpoint/2010/main" val="66786987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The Need for Objectives </a:t>
            </a:r>
            <a:r>
              <a:rPr lang="en-US" dirty="0" smtClean="0"/>
              <a:t>at </a:t>
            </a:r>
            <a:br>
              <a:rPr lang="en-US" dirty="0" smtClean="0"/>
            </a:br>
            <a:r>
              <a:rPr lang="en-US" dirty="0" smtClean="0"/>
              <a:t>All </a:t>
            </a:r>
            <a:r>
              <a:rPr lang="en-US" dirty="0"/>
              <a:t>Organizational Levels</a:t>
            </a:r>
            <a:endParaRPr lang="en-US" dirty="0" smtClean="0"/>
          </a:p>
        </p:txBody>
      </p:sp>
      <p:sp>
        <p:nvSpPr>
          <p:cNvPr id="100355" name="Rectangle 3"/>
          <p:cNvSpPr>
            <a:spLocks noGrp="1" noChangeArrowheads="1"/>
          </p:cNvSpPr>
          <p:nvPr>
            <p:ph idx="1"/>
          </p:nvPr>
        </p:nvSpPr>
        <p:spPr/>
        <p:txBody>
          <a:bodyPr/>
          <a:lstStyle/>
          <a:p>
            <a:pPr>
              <a:spcBef>
                <a:spcPts val="1200"/>
              </a:spcBef>
            </a:pPr>
            <a:r>
              <a:rPr lang="en-US" dirty="0"/>
              <a:t>Objectives Are Needed at All Levels</a:t>
            </a:r>
          </a:p>
          <a:p>
            <a:pPr marL="628650" lvl="1" indent="-361950">
              <a:spcBef>
                <a:spcPts val="1200"/>
              </a:spcBef>
              <a:buClrTx/>
              <a:buFont typeface="+mj-lt"/>
              <a:buAutoNum type="arabicPeriod"/>
            </a:pPr>
            <a:r>
              <a:rPr lang="en-US" dirty="0" smtClean="0"/>
              <a:t>To set business-level objectives </a:t>
            </a:r>
          </a:p>
          <a:p>
            <a:pPr marL="628650" lvl="1" indent="-361950">
              <a:spcBef>
                <a:spcPts val="1200"/>
              </a:spcBef>
              <a:buClrTx/>
              <a:buFont typeface="+mj-lt"/>
              <a:buAutoNum type="arabicPeriod"/>
            </a:pPr>
            <a:r>
              <a:rPr lang="en-US" dirty="0" smtClean="0"/>
              <a:t>To set establish functional-area objectives</a:t>
            </a:r>
          </a:p>
          <a:p>
            <a:pPr marL="628650" lvl="1" indent="-361950">
              <a:spcBef>
                <a:spcPts val="1200"/>
              </a:spcBef>
              <a:buClrTx/>
              <a:buFont typeface="+mj-lt"/>
              <a:buAutoNum type="arabicPeriod"/>
            </a:pPr>
            <a:r>
              <a:rPr lang="en-US" dirty="0" smtClean="0"/>
              <a:t>To set operating-level objectives</a:t>
            </a:r>
          </a:p>
          <a:p>
            <a:pPr marL="233363" indent="-296863">
              <a:spcBef>
                <a:spcPts val="1200"/>
              </a:spcBef>
            </a:pPr>
            <a:r>
              <a:rPr lang="en-US" dirty="0" smtClean="0"/>
              <a:t>Long-term objectives take precedence over short-term objectives</a:t>
            </a:r>
          </a:p>
        </p:txBody>
      </p:sp>
    </p:spTree>
    <p:extLst>
      <p:ext uri="{BB962C8B-B14F-4D97-AF65-F5344CB8AC3E}">
        <p14:creationId xmlns:p14="http://schemas.microsoft.com/office/powerpoint/2010/main" val="12577752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smtClean="0"/>
              <a:t>Stage 3: Crafting a Strategy</a:t>
            </a:r>
          </a:p>
        </p:txBody>
      </p:sp>
      <p:sp>
        <p:nvSpPr>
          <p:cNvPr id="102403" name="Rectangle 3"/>
          <p:cNvSpPr>
            <a:spLocks noGrp="1" noChangeArrowheads="1"/>
          </p:cNvSpPr>
          <p:nvPr>
            <p:ph idx="1"/>
          </p:nvPr>
        </p:nvSpPr>
        <p:spPr/>
        <p:txBody>
          <a:bodyPr/>
          <a:lstStyle/>
          <a:p>
            <a:pPr>
              <a:spcBef>
                <a:spcPts val="900"/>
              </a:spcBef>
            </a:pPr>
            <a:r>
              <a:rPr lang="en-US" dirty="0" smtClean="0"/>
              <a:t>Crafting a </a:t>
            </a:r>
            <a:r>
              <a:rPr lang="en-US" dirty="0"/>
              <a:t>strategy </a:t>
            </a:r>
            <a:r>
              <a:rPr lang="en-US" dirty="0" smtClean="0"/>
              <a:t>means asking:</a:t>
            </a:r>
          </a:p>
          <a:p>
            <a:pPr lvl="1" indent="-358775">
              <a:spcBef>
                <a:spcPts val="900"/>
              </a:spcBef>
              <a:buClr>
                <a:schemeClr val="tx1"/>
              </a:buClr>
            </a:pPr>
            <a:r>
              <a:rPr lang="en-US" b="1" i="1" dirty="0" smtClean="0">
                <a:solidFill>
                  <a:srgbClr val="C00000"/>
                </a:solidFill>
              </a:rPr>
              <a:t>how</a:t>
            </a:r>
            <a:r>
              <a:rPr lang="en-US" dirty="0" smtClean="0"/>
              <a:t> </a:t>
            </a:r>
            <a:r>
              <a:rPr lang="en-US" dirty="0"/>
              <a:t>to attract and please </a:t>
            </a:r>
            <a:r>
              <a:rPr lang="en-US" dirty="0" smtClean="0"/>
              <a:t>customers</a:t>
            </a:r>
          </a:p>
          <a:p>
            <a:pPr lvl="1" indent="-358775">
              <a:spcBef>
                <a:spcPts val="900"/>
              </a:spcBef>
              <a:buClr>
                <a:schemeClr val="tx1"/>
              </a:buClr>
            </a:pPr>
            <a:r>
              <a:rPr lang="en-US" b="1" i="1" dirty="0" smtClean="0">
                <a:solidFill>
                  <a:srgbClr val="C00000"/>
                </a:solidFill>
              </a:rPr>
              <a:t>how</a:t>
            </a:r>
            <a:r>
              <a:rPr lang="en-US" dirty="0" smtClean="0"/>
              <a:t> </a:t>
            </a:r>
            <a:r>
              <a:rPr lang="en-US" dirty="0"/>
              <a:t>to compete </a:t>
            </a:r>
            <a:r>
              <a:rPr lang="en-US" dirty="0" smtClean="0"/>
              <a:t>against rivals</a:t>
            </a:r>
          </a:p>
          <a:p>
            <a:pPr lvl="1" indent="-358775">
              <a:spcBef>
                <a:spcPts val="900"/>
              </a:spcBef>
              <a:buClr>
                <a:schemeClr val="tx1"/>
              </a:buClr>
            </a:pPr>
            <a:r>
              <a:rPr lang="en-US" b="1" i="1" dirty="0" smtClean="0">
                <a:solidFill>
                  <a:srgbClr val="C00000"/>
                </a:solidFill>
              </a:rPr>
              <a:t>how</a:t>
            </a:r>
            <a:r>
              <a:rPr lang="en-US" dirty="0" smtClean="0"/>
              <a:t> </a:t>
            </a:r>
            <a:r>
              <a:rPr lang="en-US" dirty="0"/>
              <a:t>to position the </a:t>
            </a:r>
            <a:r>
              <a:rPr lang="en-US" dirty="0" smtClean="0"/>
              <a:t>firm </a:t>
            </a:r>
            <a:r>
              <a:rPr lang="en-US" dirty="0"/>
              <a:t>in the marketplace and capitalize </a:t>
            </a:r>
            <a:r>
              <a:rPr lang="en-US" dirty="0" smtClean="0"/>
              <a:t>on attractive </a:t>
            </a:r>
            <a:r>
              <a:rPr lang="en-US" dirty="0"/>
              <a:t>opportunities to grow the </a:t>
            </a:r>
            <a:r>
              <a:rPr lang="en-US" dirty="0" smtClean="0"/>
              <a:t>business</a:t>
            </a:r>
          </a:p>
          <a:p>
            <a:pPr lvl="1" indent="-358775">
              <a:spcBef>
                <a:spcPts val="900"/>
              </a:spcBef>
              <a:buClr>
                <a:schemeClr val="tx1"/>
              </a:buClr>
            </a:pPr>
            <a:r>
              <a:rPr lang="en-US" b="1" i="1" dirty="0" smtClean="0">
                <a:solidFill>
                  <a:srgbClr val="C00000"/>
                </a:solidFill>
              </a:rPr>
              <a:t>how</a:t>
            </a:r>
            <a:r>
              <a:rPr lang="en-US" dirty="0" smtClean="0"/>
              <a:t> </a:t>
            </a:r>
            <a:r>
              <a:rPr lang="en-US" dirty="0"/>
              <a:t>best to respond to </a:t>
            </a:r>
            <a:r>
              <a:rPr lang="en-US" dirty="0" smtClean="0"/>
              <a:t>changing economic </a:t>
            </a:r>
            <a:r>
              <a:rPr lang="en-US" dirty="0"/>
              <a:t>and market </a:t>
            </a:r>
            <a:r>
              <a:rPr lang="en-US" dirty="0" smtClean="0"/>
              <a:t>conditions</a:t>
            </a:r>
          </a:p>
          <a:p>
            <a:pPr lvl="1" indent="-358775">
              <a:spcBef>
                <a:spcPts val="900"/>
              </a:spcBef>
              <a:buClr>
                <a:schemeClr val="tx1"/>
              </a:buClr>
            </a:pPr>
            <a:r>
              <a:rPr lang="en-US" b="1" i="1" dirty="0" smtClean="0">
                <a:solidFill>
                  <a:srgbClr val="C00000"/>
                </a:solidFill>
              </a:rPr>
              <a:t>how </a:t>
            </a:r>
            <a:r>
              <a:rPr lang="en-US" dirty="0"/>
              <a:t>to manage each functional piece </a:t>
            </a:r>
            <a:r>
              <a:rPr lang="en-US" dirty="0" smtClean="0"/>
              <a:t>of the business</a:t>
            </a:r>
          </a:p>
          <a:p>
            <a:pPr lvl="1" indent="-358775">
              <a:spcBef>
                <a:spcPts val="900"/>
              </a:spcBef>
              <a:buClr>
                <a:schemeClr val="tx1"/>
              </a:buClr>
            </a:pPr>
            <a:r>
              <a:rPr lang="en-US" b="1" i="1" dirty="0" smtClean="0">
                <a:solidFill>
                  <a:srgbClr val="C00000"/>
                </a:solidFill>
              </a:rPr>
              <a:t>how</a:t>
            </a:r>
            <a:r>
              <a:rPr lang="en-US" dirty="0" smtClean="0"/>
              <a:t> </a:t>
            </a:r>
            <a:r>
              <a:rPr lang="en-US" dirty="0"/>
              <a:t>to achieve the </a:t>
            </a:r>
            <a:r>
              <a:rPr lang="en-US" dirty="0" smtClean="0"/>
              <a:t>firm’s </a:t>
            </a:r>
            <a:r>
              <a:rPr lang="en-US" dirty="0"/>
              <a:t>performance </a:t>
            </a:r>
            <a:r>
              <a:rPr lang="en-US" dirty="0" smtClean="0"/>
              <a:t>targets</a:t>
            </a:r>
          </a:p>
        </p:txBody>
      </p:sp>
    </p:spTree>
    <p:extLst>
      <p:ext uri="{BB962C8B-B14F-4D97-AF65-F5344CB8AC3E}">
        <p14:creationId xmlns:p14="http://schemas.microsoft.com/office/powerpoint/2010/main" val="412865647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Strategy Formulation Involves Managers at </a:t>
            </a:r>
            <a:r>
              <a:rPr lang="en-US" dirty="0" smtClean="0"/>
              <a:t>All Organizational </a:t>
            </a:r>
            <a:r>
              <a:rPr lang="en-US" dirty="0"/>
              <a:t>Levels</a:t>
            </a:r>
          </a:p>
        </p:txBody>
      </p:sp>
      <p:sp>
        <p:nvSpPr>
          <p:cNvPr id="4" name="Rounded Rectangle 3"/>
          <p:cNvSpPr/>
          <p:nvPr/>
        </p:nvSpPr>
        <p:spPr>
          <a:xfrm>
            <a:off x="731562" y="1783098"/>
            <a:ext cx="7680876" cy="3420428"/>
          </a:xfrm>
          <a:prstGeom prst="roundRect">
            <a:avLst>
              <a:gd name="adj" fmla="val 5876"/>
            </a:avLst>
          </a:prstGeom>
          <a:solidFill>
            <a:schemeClr val="bg1"/>
          </a:solidFill>
          <a:ln w="19050">
            <a:solidFill>
              <a:srgbClr val="336699"/>
            </a:solidFill>
          </a:ln>
          <a:effectLst>
            <a:outerShdw blurRad="76200" dist="76200" dir="2700000" algn="tl" rotWithShape="0">
              <a:prstClr val="black">
                <a:alpha val="40000"/>
              </a:prstClr>
            </a:outerShdw>
          </a:effectLst>
        </p:spPr>
        <p:txBody>
          <a:bodyPr wrap="square" lIns="182880" tIns="182880" rIns="182880" bIns="182880" rtlCol="0" anchor="ctr" anchorCtr="1">
            <a:spAutoFit/>
          </a:bodyPr>
          <a:lstStyle/>
          <a:p>
            <a:r>
              <a:rPr lang="en-US" sz="3200" dirty="0"/>
              <a:t>In </a:t>
            </a:r>
            <a:r>
              <a:rPr lang="en-US" sz="3200" dirty="0" smtClean="0"/>
              <a:t>most firms, </a:t>
            </a:r>
            <a:r>
              <a:rPr lang="en-US" sz="3200" dirty="0"/>
              <a:t>crafting strategy is </a:t>
            </a:r>
            <a:r>
              <a:rPr lang="en-US" sz="3200" dirty="0" smtClean="0"/>
              <a:t>a collaborative </a:t>
            </a:r>
            <a:r>
              <a:rPr lang="en-US" sz="3200" dirty="0"/>
              <a:t>team effort that includes </a:t>
            </a:r>
            <a:r>
              <a:rPr lang="en-US" sz="3200" dirty="0" smtClean="0"/>
              <a:t>managers in </a:t>
            </a:r>
            <a:r>
              <a:rPr lang="en-US" sz="3200" dirty="0"/>
              <a:t>various positions and at various </a:t>
            </a:r>
            <a:r>
              <a:rPr lang="en-US" sz="3200" dirty="0" smtClean="0"/>
              <a:t>organizational levels</a:t>
            </a:r>
            <a:r>
              <a:rPr lang="en-US" sz="3200" dirty="0"/>
              <a:t>. Crafting strategy is </a:t>
            </a:r>
            <a:r>
              <a:rPr lang="en-US" sz="3200" dirty="0" smtClean="0"/>
              <a:t>rarely something </a:t>
            </a:r>
            <a:r>
              <a:rPr lang="en-US" sz="3200" dirty="0"/>
              <a:t>only high-level executives do.</a:t>
            </a:r>
          </a:p>
        </p:txBody>
      </p:sp>
    </p:spTree>
    <p:extLst>
      <p:ext uri="{BB962C8B-B14F-4D97-AF65-F5344CB8AC3E}">
        <p14:creationId xmlns:p14="http://schemas.microsoft.com/office/powerpoint/2010/main" val="3003055428"/>
      </p:ext>
    </p:extLst>
  </p:cSld>
  <p:clrMapOvr>
    <a:masterClrMapping/>
  </p:clrMapOvr>
  <p:transition spd="slow">
    <p:cut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C:\Users\Charlie\AppData\Local\Microsoft\Windows\Temporary Internet Files\Content.IE5\J8LNLG01\MC9102210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072" y="3337561"/>
            <a:ext cx="3920875" cy="2847332"/>
          </a:xfrm>
          <a:prstGeom prst="rect">
            <a:avLst/>
          </a:prstGeom>
          <a:noFill/>
          <a:extLst>
            <a:ext uri="{909E8E84-426E-40DD-AFC4-6F175D3DCCD1}">
              <a14:hiddenFill xmlns:a14="http://schemas.microsoft.com/office/drawing/2010/main">
                <a:solidFill>
                  <a:srgbClr val="FFFFFF"/>
                </a:solidFill>
              </a14:hiddenFill>
            </a:ext>
          </a:extLst>
        </p:spPr>
      </p:pic>
      <p:sp>
        <p:nvSpPr>
          <p:cNvPr id="104450" name="Rectangle 2"/>
          <p:cNvSpPr>
            <a:spLocks noGrp="1" noChangeArrowheads="1"/>
          </p:cNvSpPr>
          <p:nvPr>
            <p:ph type="title"/>
          </p:nvPr>
        </p:nvSpPr>
        <p:spPr>
          <a:xfrm>
            <a:off x="542830" y="334965"/>
            <a:ext cx="8077200" cy="1077218"/>
          </a:xfrm>
        </p:spPr>
        <p:txBody>
          <a:bodyPr/>
          <a:lstStyle/>
          <a:p>
            <a:r>
              <a:rPr lang="en-US" dirty="0"/>
              <a:t>A </a:t>
            </a:r>
            <a:r>
              <a:rPr lang="en-US" dirty="0" smtClean="0"/>
              <a:t>Company’s </a:t>
            </a:r>
            <a:r>
              <a:rPr lang="en-US" dirty="0"/>
              <a:t>Strategy-Making </a:t>
            </a:r>
            <a:r>
              <a:rPr lang="en-US" dirty="0" smtClean="0"/>
              <a:t>Hierarchy	</a:t>
            </a:r>
          </a:p>
        </p:txBody>
      </p:sp>
      <p:sp>
        <p:nvSpPr>
          <p:cNvPr id="104451" name="Rectangle 3"/>
          <p:cNvSpPr>
            <a:spLocks noGrp="1" noChangeArrowheads="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spcBef>
                <a:spcPts val="1200"/>
              </a:spcBef>
              <a:buClr>
                <a:srgbClr val="336699"/>
              </a:buClr>
            </a:pPr>
            <a:r>
              <a:rPr lang="en-US" dirty="0"/>
              <a:t>A firm’s strategy is a collection of initiatives undertaken by managers at all </a:t>
            </a:r>
            <a:r>
              <a:rPr lang="en-US" dirty="0" smtClean="0"/>
              <a:t>levels in </a:t>
            </a:r>
            <a:r>
              <a:rPr lang="en-US" dirty="0"/>
              <a:t>the organizational </a:t>
            </a:r>
            <a:r>
              <a:rPr lang="en-US" dirty="0" smtClean="0"/>
              <a:t>hierarchy. </a:t>
            </a:r>
            <a:endParaRPr lang="en-US" dirty="0"/>
          </a:p>
          <a:p>
            <a:pPr>
              <a:spcBef>
                <a:spcPts val="1200"/>
              </a:spcBef>
              <a:buClr>
                <a:srgbClr val="336699"/>
              </a:buClr>
            </a:pPr>
            <a:r>
              <a:rPr lang="en-US" dirty="0" smtClean="0"/>
              <a:t>Crafting </a:t>
            </a:r>
            <a:r>
              <a:rPr lang="en-US" dirty="0"/>
              <a:t>strategy is a collaborative </a:t>
            </a:r>
            <a:r>
              <a:rPr lang="en-US" dirty="0" smtClean="0"/>
              <a:t>effort that:</a:t>
            </a:r>
            <a:endParaRPr lang="en-US" dirty="0"/>
          </a:p>
          <a:p>
            <a:pPr lvl="1" indent="-358775">
              <a:spcBef>
                <a:spcPts val="1200"/>
              </a:spcBef>
              <a:buClrTx/>
            </a:pPr>
            <a:r>
              <a:rPr lang="en-US" dirty="0"/>
              <a:t>Involves managers from various </a:t>
            </a:r>
            <a:r>
              <a:rPr lang="en-US" dirty="0" smtClean="0"/>
              <a:t/>
            </a:r>
            <a:br>
              <a:rPr lang="en-US" dirty="0" smtClean="0"/>
            </a:br>
            <a:r>
              <a:rPr lang="en-US" dirty="0" smtClean="0"/>
              <a:t>levels </a:t>
            </a:r>
            <a:r>
              <a:rPr lang="en-US" dirty="0"/>
              <a:t>of the </a:t>
            </a:r>
            <a:r>
              <a:rPr lang="en-US" dirty="0" smtClean="0"/>
              <a:t>organization.</a:t>
            </a:r>
            <a:endParaRPr lang="en-US" dirty="0"/>
          </a:p>
          <a:p>
            <a:pPr lvl="1" indent="-358775">
              <a:spcBef>
                <a:spcPts val="1200"/>
              </a:spcBef>
              <a:buClrTx/>
            </a:pPr>
            <a:r>
              <a:rPr lang="en-US" dirty="0" smtClean="0"/>
              <a:t>Is </a:t>
            </a:r>
            <a:r>
              <a:rPr lang="en-US" dirty="0"/>
              <a:t>rarely something only </a:t>
            </a:r>
            <a:r>
              <a:rPr lang="en-US" dirty="0" smtClean="0"/>
              <a:t>high-</a:t>
            </a:r>
            <a:br>
              <a:rPr lang="en-US" dirty="0" smtClean="0"/>
            </a:br>
            <a:r>
              <a:rPr lang="en-US" dirty="0" smtClean="0"/>
              <a:t>level </a:t>
            </a:r>
            <a:r>
              <a:rPr lang="en-US" dirty="0"/>
              <a:t>executives </a:t>
            </a:r>
            <a:r>
              <a:rPr lang="en-US" dirty="0" smtClean="0"/>
              <a:t>engage in.</a:t>
            </a:r>
          </a:p>
          <a:p>
            <a:pPr lvl="1" indent="-358775">
              <a:spcBef>
                <a:spcPts val="1200"/>
              </a:spcBef>
              <a:buClrTx/>
            </a:pPr>
            <a:r>
              <a:rPr lang="en-US" dirty="0" smtClean="0"/>
              <a:t>Requires choosing </a:t>
            </a:r>
            <a:r>
              <a:rPr lang="en-US" dirty="0"/>
              <a:t>among </a:t>
            </a:r>
            <a:r>
              <a:rPr lang="en-US" dirty="0" smtClean="0"/>
              <a:t/>
            </a:r>
            <a:br>
              <a:rPr lang="en-US" dirty="0" smtClean="0"/>
            </a:br>
            <a:r>
              <a:rPr lang="en-US" dirty="0" smtClean="0"/>
              <a:t>the </a:t>
            </a:r>
            <a:r>
              <a:rPr lang="en-US" dirty="0"/>
              <a:t>various </a:t>
            </a:r>
            <a:r>
              <a:rPr lang="en-US" dirty="0" smtClean="0"/>
              <a:t>strategic alternatives.</a:t>
            </a:r>
            <a:endParaRPr lang="en-US" dirty="0"/>
          </a:p>
        </p:txBody>
      </p:sp>
    </p:spTree>
    <p:extLst>
      <p:ext uri="{BB962C8B-B14F-4D97-AF65-F5344CB8AC3E}">
        <p14:creationId xmlns:p14="http://schemas.microsoft.com/office/powerpoint/2010/main" val="10803382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54513" y="45757"/>
            <a:ext cx="5833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The Strategy Formulation, Strategy Execution Process</a:t>
            </a:r>
          </a:p>
        </p:txBody>
      </p:sp>
      <p:sp>
        <p:nvSpPr>
          <p:cNvPr id="3" name="Snip Single Corner Rectangle 2"/>
          <p:cNvSpPr/>
          <p:nvPr/>
        </p:nvSpPr>
        <p:spPr bwMode="auto">
          <a:xfrm flipV="1">
            <a:off x="50" y="35099"/>
            <a:ext cx="1554463" cy="559291"/>
          </a:xfrm>
          <a:prstGeom prst="snip1Rect">
            <a:avLst>
              <a:gd name="adj" fmla="val 41103"/>
            </a:avLst>
          </a:prstGeom>
          <a:solidFill>
            <a:srgbClr val="74848D"/>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52845"/>
            <a:ext cx="138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eaLnBrk="1" hangingPunct="1">
              <a:spcBef>
                <a:spcPct val="50000"/>
              </a:spcBef>
              <a:defRPr sz="1600">
                <a:solidFill>
                  <a:schemeClr val="bg1"/>
                </a:solidFill>
                <a:effectLst>
                  <a:outerShdw blurRad="38100" dist="38100" dir="2700000" algn="tl">
                    <a:srgbClr val="000000">
                      <a:alpha val="43137"/>
                    </a:srgbClr>
                  </a:outerShdw>
                </a:effectLst>
                <a:cs typeface="Tahoma"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FIGURE </a:t>
            </a:r>
            <a:r>
              <a:rPr lang="en-US" dirty="0" smtClean="0"/>
              <a:t>2.1</a:t>
            </a:r>
            <a:endParaRPr lang="en-US" dirty="0"/>
          </a:p>
        </p:txBody>
      </p:sp>
      <p:pic>
        <p:nvPicPr>
          <p:cNvPr id="9" name="Picture 8"/>
          <p:cNvPicPr>
            <a:picLocks noChangeAspect="1"/>
          </p:cNvPicPr>
          <p:nvPr/>
        </p:nvPicPr>
        <p:blipFill>
          <a:blip r:embed="rId3"/>
          <a:stretch>
            <a:fillRect/>
          </a:stretch>
        </p:blipFill>
        <p:spPr>
          <a:xfrm>
            <a:off x="128587" y="1143025"/>
            <a:ext cx="8886825" cy="3962400"/>
          </a:xfrm>
          <a:prstGeom prst="rect">
            <a:avLst/>
          </a:prstGeom>
        </p:spPr>
      </p:pic>
    </p:spTree>
    <p:extLst>
      <p:ext uri="{BB962C8B-B14F-4D97-AF65-F5344CB8AC3E}">
        <p14:creationId xmlns:p14="http://schemas.microsoft.com/office/powerpoint/2010/main" val="3974903130"/>
      </p:ext>
    </p:extLst>
  </p:cSld>
  <p:clrMapOvr>
    <a:masterClrMapping/>
  </p:clrMapOvr>
  <p:transition spd="slow">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2840" y="1417342"/>
            <a:ext cx="8412118" cy="3748999"/>
          </a:xfrm>
        </p:spPr>
        <p:txBody>
          <a:bodyPr/>
          <a:lstStyle/>
          <a:p>
            <a:r>
              <a:rPr lang="en-US" b="1" dirty="0"/>
              <a:t>Corporate strategy </a:t>
            </a:r>
            <a:r>
              <a:rPr lang="en-US" dirty="0"/>
              <a:t>establishes an overall </a:t>
            </a:r>
            <a:r>
              <a:rPr lang="en-US" dirty="0" smtClean="0"/>
              <a:t>game plan </a:t>
            </a:r>
            <a:r>
              <a:rPr lang="en-US" dirty="0"/>
              <a:t>for managing a </a:t>
            </a:r>
            <a:r>
              <a:rPr lang="en-US" i="1" dirty="0"/>
              <a:t>set of businesses </a:t>
            </a:r>
            <a:r>
              <a:rPr lang="en-US" dirty="0"/>
              <a:t>in </a:t>
            </a:r>
            <a:r>
              <a:rPr lang="en-US" dirty="0" smtClean="0"/>
              <a:t>a diversified, multibusiness </a:t>
            </a:r>
            <a:r>
              <a:rPr lang="en-US" dirty="0"/>
              <a:t>company.</a:t>
            </a:r>
          </a:p>
          <a:p>
            <a:r>
              <a:rPr lang="en-US" b="1" dirty="0"/>
              <a:t>Business strategy </a:t>
            </a:r>
            <a:r>
              <a:rPr lang="en-US" dirty="0"/>
              <a:t>is primarily concerned </a:t>
            </a:r>
            <a:r>
              <a:rPr lang="en-US" dirty="0" smtClean="0"/>
              <a:t>with strengthening </a:t>
            </a:r>
            <a:r>
              <a:rPr lang="en-US" dirty="0"/>
              <a:t>the company’s market position </a:t>
            </a:r>
            <a:r>
              <a:rPr lang="en-US" dirty="0" smtClean="0"/>
              <a:t>and building </a:t>
            </a:r>
            <a:r>
              <a:rPr lang="en-US" dirty="0"/>
              <a:t>competitive advantage in a single </a:t>
            </a:r>
            <a:r>
              <a:rPr lang="en-US" dirty="0" smtClean="0"/>
              <a:t>business company </a:t>
            </a:r>
            <a:r>
              <a:rPr lang="en-US" dirty="0"/>
              <a:t>or a single business unit of a </a:t>
            </a:r>
            <a:r>
              <a:rPr lang="en-US" dirty="0" smtClean="0"/>
              <a:t>diversified multibusiness </a:t>
            </a:r>
            <a:r>
              <a:rPr lang="en-US" dirty="0"/>
              <a:t>corporation.</a:t>
            </a:r>
          </a:p>
        </p:txBody>
      </p:sp>
    </p:spTree>
    <p:extLst>
      <p:ext uri="{BB962C8B-B14F-4D97-AF65-F5344CB8AC3E}">
        <p14:creationId xmlns:p14="http://schemas.microsoft.com/office/powerpoint/2010/main" val="3353947017"/>
      </p:ext>
    </p:extLst>
  </p:cSld>
  <p:clrMapOvr>
    <a:masterClrMapping/>
  </p:clrMapOvr>
  <p:transition spd="slow">
    <p:cut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195262" y="411513"/>
            <a:ext cx="8753475" cy="6124575"/>
          </a:xfrm>
          <a:prstGeom prst="rect">
            <a:avLst/>
          </a:prstGeom>
        </p:spPr>
      </p:pic>
      <p:sp>
        <p:nvSpPr>
          <p:cNvPr id="2" name="Text Box 4"/>
          <p:cNvSpPr txBox="1">
            <a:spLocks noChangeArrowheads="1"/>
          </p:cNvSpPr>
          <p:nvPr/>
        </p:nvSpPr>
        <p:spPr bwMode="auto">
          <a:xfrm>
            <a:off x="1554513" y="45757"/>
            <a:ext cx="5833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A Company’s Strategy-Making Hierarchy</a:t>
            </a:r>
          </a:p>
        </p:txBody>
      </p:sp>
      <p:sp>
        <p:nvSpPr>
          <p:cNvPr id="3" name="Snip Single Corner Rectangle 2"/>
          <p:cNvSpPr/>
          <p:nvPr/>
        </p:nvSpPr>
        <p:spPr bwMode="auto">
          <a:xfrm flipV="1">
            <a:off x="50" y="35099"/>
            <a:ext cx="1554463" cy="559291"/>
          </a:xfrm>
          <a:prstGeom prst="snip1Rect">
            <a:avLst>
              <a:gd name="adj" fmla="val 41103"/>
            </a:avLst>
          </a:prstGeom>
          <a:solidFill>
            <a:srgbClr val="74848D"/>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52845"/>
            <a:ext cx="138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eaLnBrk="1" hangingPunct="1">
              <a:spcBef>
                <a:spcPct val="50000"/>
              </a:spcBef>
              <a:defRPr sz="1600">
                <a:solidFill>
                  <a:schemeClr val="bg1"/>
                </a:solidFill>
                <a:effectLst>
                  <a:outerShdw blurRad="38100" dist="38100" dir="2700000" algn="tl">
                    <a:srgbClr val="000000">
                      <a:alpha val="43137"/>
                    </a:srgbClr>
                  </a:outerShdw>
                </a:effectLst>
                <a:cs typeface="Tahoma"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FIGURE </a:t>
            </a:r>
            <a:r>
              <a:rPr lang="en-US" dirty="0" smtClean="0"/>
              <a:t>2.2</a:t>
            </a:r>
            <a:endParaRPr lang="en-US" dirty="0"/>
          </a:p>
        </p:txBody>
      </p:sp>
    </p:spTree>
    <p:extLst>
      <p:ext uri="{BB962C8B-B14F-4D97-AF65-F5344CB8AC3E}">
        <p14:creationId xmlns:p14="http://schemas.microsoft.com/office/powerpoint/2010/main" val="549341154"/>
      </p:ext>
    </p:extLst>
  </p:cSld>
  <p:clrMapOvr>
    <a:masterClrMapping/>
  </p:clrMapOvr>
  <p:transition spd="slow">
    <p:cut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The Strategy-Making Hierarchy</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484620188"/>
              </p:ext>
            </p:extLst>
          </p:nvPr>
        </p:nvGraphicFramePr>
        <p:xfrm>
          <a:off x="446612" y="1164797"/>
          <a:ext cx="8229510" cy="5196840"/>
        </p:xfrm>
        <a:graphic>
          <a:graphicData uri="http://schemas.openxmlformats.org/drawingml/2006/table">
            <a:tbl>
              <a:tblPr firstRow="1" bandRow="1">
                <a:tableStyleId>{5940675A-B579-460E-94D1-54222C63F5DA}</a:tableStyleId>
              </a:tblPr>
              <a:tblGrid>
                <a:gridCol w="1747974"/>
                <a:gridCol w="6481536"/>
              </a:tblGrid>
              <a:tr h="370840">
                <a:tc>
                  <a:txBody>
                    <a:bodyPr/>
                    <a:lstStyle/>
                    <a:p>
                      <a:r>
                        <a:rPr lang="en-US" sz="1600" b="1" dirty="0" smtClean="0"/>
                        <a:t>Corporate strategy</a:t>
                      </a:r>
                      <a:endParaRPr lang="en-US" sz="1600" b="1"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863" indent="-169863" algn="l">
                        <a:spcBef>
                          <a:spcPts val="600"/>
                        </a:spcBef>
                        <a:buFont typeface="Arial" pitchFamily="34" charset="0"/>
                        <a:buChar char="•"/>
                      </a:pPr>
                      <a:r>
                        <a:rPr lang="en-US" sz="1600" dirty="0" smtClean="0"/>
                        <a:t>Is orchestrated by the CEO and other senior executives and establishes an overall game plan for managing a set of businesses in a diversified, multibusiness company. </a:t>
                      </a:r>
                    </a:p>
                    <a:p>
                      <a:pPr marL="169863" indent="-169863" algn="l">
                        <a:spcBef>
                          <a:spcPts val="600"/>
                        </a:spcBef>
                        <a:buFont typeface="Arial" pitchFamily="34" charset="0"/>
                        <a:buChar char="•"/>
                      </a:pPr>
                      <a:r>
                        <a:rPr lang="en-US" sz="1600" dirty="0" smtClean="0"/>
                        <a:t>Addresses the questions of how to capture cross-business synergies, what businesses to hold or divest, which new markets to enter, and how to best enter new markets—by acquisition, creation of a strategic alliance, or through internal development.</a:t>
                      </a:r>
                      <a:endParaRPr lang="en-US" sz="1600"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Business strategy</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863" indent="-169863" algn="l">
                        <a:spcBef>
                          <a:spcPts val="600"/>
                        </a:spcBef>
                        <a:buFont typeface="Arial" pitchFamily="34" charset="0"/>
                        <a:buChar char="•"/>
                      </a:pPr>
                      <a:r>
                        <a:rPr lang="en-US" sz="1600" dirty="0" smtClean="0"/>
                        <a:t>Is primarily concerned with building competitive advantage in a single business unit of a diversified company or strengthening the market position of a nondiversified single business company.</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Functional-area</a:t>
                      </a:r>
                      <a:r>
                        <a:rPr lang="en-US" sz="1600" b="1" baseline="0" dirty="0" smtClean="0"/>
                        <a:t> s</a:t>
                      </a:r>
                      <a:r>
                        <a:rPr lang="en-US" sz="1600" b="1" dirty="0" smtClean="0"/>
                        <a:t>trategies</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863" indent="-169863" algn="l">
                        <a:spcBef>
                          <a:spcPts val="600"/>
                        </a:spcBef>
                        <a:buFont typeface="Arial" pitchFamily="34" charset="0"/>
                        <a:buChar char="•"/>
                      </a:pPr>
                      <a:r>
                        <a:rPr lang="en-US" sz="1600" dirty="0" smtClean="0"/>
                        <a:t>Are concerned with</a:t>
                      </a:r>
                      <a:r>
                        <a:rPr lang="en-US" sz="1600" baseline="0" dirty="0" smtClean="0"/>
                        <a:t> actions</a:t>
                      </a:r>
                      <a:r>
                        <a:rPr lang="en-US" sz="1600" dirty="0" smtClean="0"/>
                        <a:t> related to particular functions or processes within a business (marketing strategy, production strategy, finance strategy, customer service strategy, product development strategy, and human resources strategy).</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Operating strategies</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863" indent="-169863" algn="l">
                        <a:spcBef>
                          <a:spcPts val="600"/>
                        </a:spcBef>
                        <a:buFont typeface="Arial" pitchFamily="34" charset="0"/>
                        <a:buChar char="•"/>
                      </a:pPr>
                      <a:r>
                        <a:rPr lang="en-US" sz="1600" dirty="0" smtClean="0"/>
                        <a:t>Are relatively narrow strategic initiatives and approaches for managing key operating units (plants, distribution centers, geographic units) and specific operating activities such as materials purchasing or Internet sales.</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141763615"/>
      </p:ext>
    </p:extLst>
  </p:cSld>
  <p:clrMapOvr>
    <a:masterClrMapping/>
  </p:clrMapOvr>
  <p:transition spd="slow">
    <p:cut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smtClean="0"/>
              <a:t>Stage 4: Implementing and Executing the Chosen Strategy</a:t>
            </a:r>
          </a:p>
        </p:txBody>
      </p:sp>
      <p:sp>
        <p:nvSpPr>
          <p:cNvPr id="105475" name="Rectangle 3"/>
          <p:cNvSpPr>
            <a:spLocks noGrp="1" noChangeArrowheads="1"/>
          </p:cNvSpPr>
          <p:nvPr>
            <p:ph idx="1"/>
          </p:nvPr>
        </p:nvSpPr>
        <p:spPr/>
        <p:txBody>
          <a:bodyPr/>
          <a:lstStyle/>
          <a:p>
            <a:pPr>
              <a:spcBef>
                <a:spcPts val="1200"/>
              </a:spcBef>
            </a:pPr>
            <a:r>
              <a:rPr lang="en-US" dirty="0" smtClean="0"/>
              <a:t>Managing the strategy execution process involves:</a:t>
            </a:r>
          </a:p>
          <a:p>
            <a:pPr lvl="1" indent="-358775">
              <a:spcBef>
                <a:spcPts val="1200"/>
              </a:spcBef>
              <a:buClrTx/>
            </a:pPr>
            <a:r>
              <a:rPr lang="en-US" dirty="0" smtClean="0"/>
              <a:t>Staffing the organization to provide needed skills and expertise.</a:t>
            </a:r>
          </a:p>
          <a:p>
            <a:pPr lvl="1" indent="-358775">
              <a:spcBef>
                <a:spcPts val="1200"/>
              </a:spcBef>
              <a:buClrTx/>
            </a:pPr>
            <a:r>
              <a:rPr lang="en-US" dirty="0" smtClean="0"/>
              <a:t>Allocating ample resources to activities critical to good strategy execution.</a:t>
            </a:r>
          </a:p>
          <a:p>
            <a:pPr lvl="1" indent="-358775">
              <a:spcBef>
                <a:spcPts val="1200"/>
              </a:spcBef>
              <a:buClrTx/>
            </a:pPr>
            <a:r>
              <a:rPr lang="en-US" dirty="0" smtClean="0"/>
              <a:t>Ensuring that policies and procedures facilitate rather than impede effective execution.</a:t>
            </a:r>
          </a:p>
          <a:p>
            <a:pPr lvl="1" indent="-358775">
              <a:spcBef>
                <a:spcPts val="1200"/>
              </a:spcBef>
              <a:buClrTx/>
            </a:pPr>
            <a:r>
              <a:rPr lang="en-US" dirty="0" smtClean="0"/>
              <a:t>Installing information and operating systems that enable personnel to perform essential activities.</a:t>
            </a:r>
          </a:p>
        </p:txBody>
      </p:sp>
    </p:spTree>
    <p:extLst>
      <p:ext uri="{BB962C8B-B14F-4D97-AF65-F5344CB8AC3E}">
        <p14:creationId xmlns:p14="http://schemas.microsoft.com/office/powerpoint/2010/main" val="174740170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23875" y="228635"/>
            <a:ext cx="8077200" cy="1077218"/>
          </a:xfrm>
        </p:spPr>
        <p:txBody>
          <a:bodyPr/>
          <a:lstStyle/>
          <a:p>
            <a:r>
              <a:rPr lang="en-US" dirty="0" smtClean="0"/>
              <a:t>Stage 4: Implementing and Executing the Chosen Strategy (cont’d)</a:t>
            </a:r>
          </a:p>
        </p:txBody>
      </p:sp>
      <p:sp>
        <p:nvSpPr>
          <p:cNvPr id="105475" name="Rectangle 3"/>
          <p:cNvSpPr>
            <a:spLocks noGrp="1" noChangeArrowheads="1"/>
          </p:cNvSpPr>
          <p:nvPr>
            <p:ph idx="1"/>
          </p:nvPr>
        </p:nvSpPr>
        <p:spPr/>
        <p:txBody>
          <a:bodyPr/>
          <a:lstStyle/>
          <a:p>
            <a:pPr>
              <a:spcBef>
                <a:spcPts val="1200"/>
              </a:spcBef>
            </a:pPr>
            <a:r>
              <a:rPr lang="en-US" dirty="0" smtClean="0"/>
              <a:t>Managing the strategy execution process involves:</a:t>
            </a:r>
          </a:p>
          <a:p>
            <a:pPr lvl="1" indent="-358775">
              <a:spcBef>
                <a:spcPts val="1200"/>
              </a:spcBef>
              <a:buClrTx/>
            </a:pPr>
            <a:r>
              <a:rPr lang="en-US" dirty="0" smtClean="0"/>
              <a:t>Pushing for continuous improvement in </a:t>
            </a:r>
            <a:br>
              <a:rPr lang="en-US" dirty="0" smtClean="0"/>
            </a:br>
            <a:r>
              <a:rPr lang="en-US" dirty="0" smtClean="0"/>
              <a:t>how value chain activities are performed.</a:t>
            </a:r>
          </a:p>
          <a:p>
            <a:pPr lvl="1" indent="-358775">
              <a:spcBef>
                <a:spcPts val="1200"/>
              </a:spcBef>
              <a:buClrTx/>
            </a:pPr>
            <a:r>
              <a:rPr lang="en-US" dirty="0" smtClean="0"/>
              <a:t>Tying rewards and incentives directly to the achievement of performance objectives.</a:t>
            </a:r>
          </a:p>
          <a:p>
            <a:pPr lvl="1" indent="-358775">
              <a:spcBef>
                <a:spcPts val="1200"/>
              </a:spcBef>
              <a:buClrTx/>
            </a:pPr>
            <a:r>
              <a:rPr lang="en-US" dirty="0" smtClean="0"/>
              <a:t>Creating a company culture and work climate conducive to successful strategy execution.</a:t>
            </a:r>
          </a:p>
          <a:p>
            <a:pPr lvl="1" indent="-358775">
              <a:spcBef>
                <a:spcPts val="1200"/>
              </a:spcBef>
              <a:buClrTx/>
            </a:pPr>
            <a:r>
              <a:rPr lang="en-US" dirty="0" smtClean="0"/>
              <a:t>Exerting the internal leadership needed </a:t>
            </a:r>
            <a:br>
              <a:rPr lang="en-US" dirty="0" smtClean="0"/>
            </a:br>
            <a:r>
              <a:rPr lang="en-US" dirty="0" smtClean="0"/>
              <a:t>to propel implementation forward.</a:t>
            </a:r>
          </a:p>
        </p:txBody>
      </p:sp>
    </p:spTree>
    <p:extLst>
      <p:ext uri="{BB962C8B-B14F-4D97-AF65-F5344CB8AC3E}">
        <p14:creationId xmlns:p14="http://schemas.microsoft.com/office/powerpoint/2010/main" val="301358506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5: Evaluating Performance and Initiating Corrective Adjustments</a:t>
            </a:r>
          </a:p>
        </p:txBody>
      </p:sp>
      <p:sp>
        <p:nvSpPr>
          <p:cNvPr id="35843" name="Content Placeholder 2"/>
          <p:cNvSpPr>
            <a:spLocks noGrp="1"/>
          </p:cNvSpPr>
          <p:nvPr>
            <p:ph idx="1"/>
          </p:nvPr>
        </p:nvSpPr>
        <p:spPr/>
        <p:txBody>
          <a:bodyPr/>
          <a:lstStyle/>
          <a:p>
            <a:pPr>
              <a:spcBef>
                <a:spcPts val="600"/>
              </a:spcBef>
            </a:pPr>
            <a:r>
              <a:rPr lang="en-US" dirty="0" smtClean="0"/>
              <a:t>Deciding if there is a need for change:</a:t>
            </a:r>
          </a:p>
          <a:p>
            <a:pPr lvl="1" indent="-358775">
              <a:spcBef>
                <a:spcPts val="600"/>
              </a:spcBef>
              <a:buClrTx/>
            </a:pPr>
            <a:r>
              <a:rPr lang="en-US" dirty="0" smtClean="0"/>
              <a:t>Monitoring for disruptive developments</a:t>
            </a:r>
          </a:p>
          <a:p>
            <a:pPr lvl="1" indent="-358775">
              <a:spcBef>
                <a:spcPts val="600"/>
              </a:spcBef>
              <a:buClrTx/>
            </a:pPr>
            <a:r>
              <a:rPr lang="en-US" dirty="0" smtClean="0"/>
              <a:t>Evaluating the firm’s recent performance</a:t>
            </a:r>
          </a:p>
          <a:p>
            <a:pPr lvl="1" indent="-358775">
              <a:spcBef>
                <a:spcPts val="600"/>
              </a:spcBef>
              <a:buClrTx/>
            </a:pPr>
            <a:r>
              <a:rPr lang="en-US" dirty="0" smtClean="0"/>
              <a:t>Making corrective adjustments to strategy</a:t>
            </a:r>
          </a:p>
          <a:p>
            <a:pPr>
              <a:spcBef>
                <a:spcPts val="600"/>
              </a:spcBef>
            </a:pPr>
            <a:r>
              <a:rPr lang="en-US" dirty="0" smtClean="0"/>
              <a:t>Strategy execution is </a:t>
            </a:r>
            <a:r>
              <a:rPr lang="en-US" dirty="0"/>
              <a:t>an ongoing </a:t>
            </a:r>
            <a:r>
              <a:rPr lang="en-US" dirty="0" smtClean="0"/>
              <a:t>and uneven process of organizational learning</a:t>
            </a:r>
            <a:endParaRPr lang="en-US" dirty="0"/>
          </a:p>
          <a:p>
            <a:pPr lvl="1" indent="-358775">
              <a:spcBef>
                <a:spcPts val="600"/>
              </a:spcBef>
            </a:pPr>
            <a:r>
              <a:rPr lang="en-US" dirty="0" smtClean="0"/>
              <a:t>A firm’s vision, objectives, strategy, and approach to strategy execution are never final.</a:t>
            </a:r>
          </a:p>
        </p:txBody>
      </p:sp>
    </p:spTree>
    <p:extLst>
      <p:ext uri="{BB962C8B-B14F-4D97-AF65-F5344CB8AC3E}">
        <p14:creationId xmlns:p14="http://schemas.microsoft.com/office/powerpoint/2010/main" val="385775599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dirty="0"/>
              <a:t>Corporate Governance: </a:t>
            </a:r>
            <a:r>
              <a:rPr lang="en-US" dirty="0" smtClean="0"/>
              <a:t/>
            </a:r>
            <a:br>
              <a:rPr lang="en-US" dirty="0" smtClean="0"/>
            </a:br>
            <a:r>
              <a:rPr lang="en-US" dirty="0" smtClean="0"/>
              <a:t>The </a:t>
            </a:r>
            <a:r>
              <a:rPr lang="en-US" dirty="0"/>
              <a:t>Role of the Board Of </a:t>
            </a:r>
            <a:r>
              <a:rPr lang="en-US" dirty="0" smtClean="0"/>
              <a:t>Directors</a:t>
            </a:r>
          </a:p>
        </p:txBody>
      </p:sp>
      <p:sp>
        <p:nvSpPr>
          <p:cNvPr id="49155" name="Rectangle 3"/>
          <p:cNvSpPr>
            <a:spLocks noGrp="1" noChangeArrowheads="1"/>
          </p:cNvSpPr>
          <p:nvPr>
            <p:ph idx="1"/>
          </p:nvPr>
        </p:nvSpPr>
        <p:spPr/>
        <p:txBody>
          <a:bodyPr/>
          <a:lstStyle/>
          <a:p>
            <a:pPr>
              <a:spcBef>
                <a:spcPts val="1200"/>
              </a:spcBef>
            </a:pPr>
            <a:r>
              <a:rPr lang="en-US" sz="2400" dirty="0" smtClean="0"/>
              <a:t>The Role of the Board Of Directors in the Strategy-Formulation, Strategy-Execution Process:</a:t>
            </a:r>
          </a:p>
          <a:p>
            <a:pPr lvl="1" indent="-358775">
              <a:spcBef>
                <a:spcPts val="1200"/>
              </a:spcBef>
              <a:buClrTx/>
              <a:buFont typeface="+mj-lt"/>
              <a:buAutoNum type="arabicPeriod"/>
            </a:pPr>
            <a:r>
              <a:rPr lang="en-US" sz="2000" dirty="0" smtClean="0"/>
              <a:t>Oversee the firm’s financial accounting and reporting practices.</a:t>
            </a:r>
          </a:p>
          <a:p>
            <a:pPr lvl="1" indent="-358775">
              <a:spcBef>
                <a:spcPts val="1200"/>
              </a:spcBef>
              <a:buClrTx/>
              <a:buFont typeface="+mj-lt"/>
              <a:buAutoNum type="arabicPeriod"/>
            </a:pPr>
            <a:r>
              <a:rPr lang="en-US" sz="2000" dirty="0"/>
              <a:t>Diligently critique and oversee the company’s direction, strategy, and </a:t>
            </a:r>
            <a:r>
              <a:rPr lang="en-US" sz="2000" dirty="0" smtClean="0"/>
              <a:t>business approaches.</a:t>
            </a:r>
          </a:p>
          <a:p>
            <a:pPr lvl="1" indent="-358775">
              <a:spcBef>
                <a:spcPts val="1200"/>
              </a:spcBef>
              <a:buClrTx/>
              <a:buFont typeface="+mj-lt"/>
              <a:buAutoNum type="arabicPeriod"/>
            </a:pPr>
            <a:r>
              <a:rPr lang="en-US" sz="2000" dirty="0"/>
              <a:t>Evaluate the caliber of senior executives’ strategy-making and </a:t>
            </a:r>
            <a:r>
              <a:rPr lang="en-US" sz="2000" dirty="0" smtClean="0"/>
              <a:t>strategy-executing skills.</a:t>
            </a:r>
          </a:p>
          <a:p>
            <a:pPr lvl="1" indent="-358775">
              <a:spcBef>
                <a:spcPts val="1200"/>
              </a:spcBef>
              <a:buClrTx/>
              <a:buFont typeface="+mj-lt"/>
              <a:buAutoNum type="arabicPeriod"/>
            </a:pPr>
            <a:r>
              <a:rPr lang="en-US" sz="2000" dirty="0" smtClean="0"/>
              <a:t>Institute a compensation plan for top executives that rewards them for actions and results that serve shareholder interests.</a:t>
            </a:r>
          </a:p>
        </p:txBody>
      </p:sp>
    </p:spTree>
    <p:extLst>
      <p:ext uri="{BB962C8B-B14F-4D97-AF65-F5344CB8AC3E}">
        <p14:creationId xmlns:p14="http://schemas.microsoft.com/office/powerpoint/2010/main" val="244448752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Boards Lead to Good </a:t>
            </a:r>
            <a:br>
              <a:rPr lang="en-US" dirty="0" smtClean="0"/>
            </a:br>
            <a:r>
              <a:rPr lang="en-US" dirty="0" smtClean="0"/>
              <a:t>Corporate Governance</a:t>
            </a:r>
          </a:p>
        </p:txBody>
      </p:sp>
      <p:sp>
        <p:nvSpPr>
          <p:cNvPr id="50179" name="Content Placeholder 2"/>
          <p:cNvSpPr>
            <a:spLocks noGrp="1"/>
          </p:cNvSpPr>
          <p:nvPr>
            <p:ph idx="1"/>
          </p:nvPr>
        </p:nvSpPr>
        <p:spPr/>
        <p:txBody>
          <a:bodyPr/>
          <a:lstStyle/>
          <a:p>
            <a:pPr>
              <a:spcBef>
                <a:spcPts val="900"/>
              </a:spcBef>
            </a:pPr>
            <a:r>
              <a:rPr lang="en-US" dirty="0" smtClean="0"/>
              <a:t>A Strong</a:t>
            </a:r>
            <a:r>
              <a:rPr lang="en-US" dirty="0"/>
              <a:t>, </a:t>
            </a:r>
            <a:r>
              <a:rPr lang="en-US" dirty="0" smtClean="0"/>
              <a:t>Independent Board </a:t>
            </a:r>
            <a:r>
              <a:rPr lang="en-US" dirty="0"/>
              <a:t>of </a:t>
            </a:r>
            <a:r>
              <a:rPr lang="en-US" dirty="0" smtClean="0"/>
              <a:t>Directors:</a:t>
            </a:r>
          </a:p>
          <a:p>
            <a:pPr marL="628650" lvl="1" indent="-361950">
              <a:spcBef>
                <a:spcPts val="900"/>
              </a:spcBef>
              <a:buClrTx/>
              <a:buSzPct val="100000"/>
              <a:buFont typeface="+mj-lt"/>
              <a:buAutoNum type="arabicPeriod"/>
            </a:pPr>
            <a:r>
              <a:rPr lang="en-US" sz="2000" dirty="0" smtClean="0"/>
              <a:t>Is </a:t>
            </a:r>
            <a:r>
              <a:rPr lang="en-US" sz="2000" dirty="0"/>
              <a:t>well informed about the company’s </a:t>
            </a:r>
            <a:r>
              <a:rPr lang="en-US" sz="2000" dirty="0" smtClean="0"/>
              <a:t>performance.</a:t>
            </a:r>
          </a:p>
          <a:p>
            <a:pPr marL="628650" lvl="1" indent="-361950">
              <a:spcBef>
                <a:spcPts val="900"/>
              </a:spcBef>
              <a:buClrTx/>
              <a:buSzPct val="100000"/>
              <a:buFont typeface="+mj-lt"/>
              <a:buAutoNum type="arabicPeriod"/>
            </a:pPr>
            <a:r>
              <a:rPr lang="en-US" sz="2000" dirty="0" smtClean="0"/>
              <a:t>Guides and judges </a:t>
            </a:r>
            <a:r>
              <a:rPr lang="en-US" sz="2000" dirty="0"/>
              <a:t>the CEO and other top </a:t>
            </a:r>
            <a:r>
              <a:rPr lang="en-US" sz="2000" dirty="0" smtClean="0"/>
              <a:t>executives.</a:t>
            </a:r>
          </a:p>
          <a:p>
            <a:pPr marL="628650" lvl="1" indent="-361950">
              <a:spcBef>
                <a:spcPts val="900"/>
              </a:spcBef>
              <a:buClrTx/>
              <a:buSzPct val="100000"/>
              <a:buFont typeface="+mj-lt"/>
              <a:buAutoNum type="arabicPeriod"/>
            </a:pPr>
            <a:r>
              <a:rPr lang="en-US" sz="2000" dirty="0" smtClean="0"/>
              <a:t>Has </a:t>
            </a:r>
            <a:r>
              <a:rPr lang="en-US" sz="2000" dirty="0"/>
              <a:t>the courage to curb </a:t>
            </a:r>
            <a:r>
              <a:rPr lang="en-US" sz="2000" dirty="0" smtClean="0"/>
              <a:t>management actions </a:t>
            </a:r>
            <a:r>
              <a:rPr lang="en-US" sz="2000" dirty="0"/>
              <a:t>it believes are inappropriate or unduly </a:t>
            </a:r>
            <a:r>
              <a:rPr lang="en-US" sz="2000" dirty="0" smtClean="0"/>
              <a:t>risky.</a:t>
            </a:r>
          </a:p>
          <a:p>
            <a:pPr marL="628650" lvl="1" indent="-361950">
              <a:spcBef>
                <a:spcPts val="900"/>
              </a:spcBef>
              <a:buClrTx/>
              <a:buSzPct val="100000"/>
              <a:buFont typeface="+mj-lt"/>
              <a:buAutoNum type="arabicPeriod"/>
            </a:pPr>
            <a:r>
              <a:rPr lang="en-US" sz="2000" dirty="0" smtClean="0"/>
              <a:t>Certifies </a:t>
            </a:r>
            <a:r>
              <a:rPr lang="en-US" sz="2000" dirty="0"/>
              <a:t>to </a:t>
            </a:r>
            <a:r>
              <a:rPr lang="en-US" sz="2000" dirty="0" smtClean="0"/>
              <a:t>shareholders that </a:t>
            </a:r>
            <a:r>
              <a:rPr lang="en-US" sz="2000" dirty="0"/>
              <a:t>the CEO is doing what the board </a:t>
            </a:r>
            <a:r>
              <a:rPr lang="en-US" sz="2000" dirty="0" smtClean="0"/>
              <a:t>expects.</a:t>
            </a:r>
          </a:p>
          <a:p>
            <a:pPr marL="628650" lvl="1" indent="-361950">
              <a:spcBef>
                <a:spcPts val="900"/>
              </a:spcBef>
              <a:buClrTx/>
              <a:buSzPct val="100000"/>
              <a:buFont typeface="+mj-lt"/>
              <a:buAutoNum type="arabicPeriod"/>
            </a:pPr>
            <a:r>
              <a:rPr lang="en-US" sz="2000" dirty="0" smtClean="0"/>
              <a:t>Provides </a:t>
            </a:r>
            <a:r>
              <a:rPr lang="en-US" sz="2000" dirty="0"/>
              <a:t>insight </a:t>
            </a:r>
            <a:r>
              <a:rPr lang="en-US" sz="2000" dirty="0" smtClean="0"/>
              <a:t>and advice </a:t>
            </a:r>
            <a:r>
              <a:rPr lang="en-US" sz="2000" dirty="0"/>
              <a:t>to </a:t>
            </a:r>
            <a:r>
              <a:rPr lang="en-US" sz="2000" dirty="0" smtClean="0"/>
              <a:t>management.</a:t>
            </a:r>
          </a:p>
          <a:p>
            <a:pPr marL="628650" lvl="1" indent="-361950">
              <a:spcBef>
                <a:spcPts val="900"/>
              </a:spcBef>
              <a:buClrTx/>
              <a:buSzPct val="100000"/>
              <a:buFont typeface="+mj-lt"/>
              <a:buAutoNum type="arabicPeriod"/>
            </a:pPr>
            <a:r>
              <a:rPr lang="en-US" sz="2000" dirty="0" smtClean="0"/>
              <a:t>Is intensely </a:t>
            </a:r>
            <a:r>
              <a:rPr lang="en-US" sz="2000" dirty="0"/>
              <a:t>involved in debating the pros </a:t>
            </a:r>
            <a:r>
              <a:rPr lang="en-US" sz="2000" dirty="0" smtClean="0"/>
              <a:t>and cons </a:t>
            </a:r>
            <a:r>
              <a:rPr lang="en-US" sz="2000" dirty="0"/>
              <a:t>of key decisions and </a:t>
            </a:r>
            <a:r>
              <a:rPr lang="en-US" sz="2000" dirty="0" smtClean="0"/>
              <a:t>actions.</a:t>
            </a:r>
            <a:endParaRPr lang="en-US" dirty="0" smtClean="0"/>
          </a:p>
        </p:txBody>
      </p:sp>
    </p:spTree>
    <p:extLst>
      <p:ext uri="{BB962C8B-B14F-4D97-AF65-F5344CB8AC3E}">
        <p14:creationId xmlns:p14="http://schemas.microsoft.com/office/powerpoint/2010/main" val="38240556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80196" y="16897"/>
            <a:ext cx="7863803" cy="584775"/>
          </a:xfrm>
          <a:prstGeom prst="rect">
            <a:avLst/>
          </a:prstGeom>
          <a:solidFill>
            <a:srgbClr val="E49D24"/>
          </a:solidFill>
          <a:ln>
            <a:noFill/>
          </a:ln>
          <a:effectLs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457200"/>
            <a:r>
              <a:rPr lang="en-US" dirty="0">
                <a:solidFill>
                  <a:schemeClr val="bg1"/>
                </a:solidFill>
                <a:effectLst>
                  <a:outerShdw blurRad="38100" dist="38100" dir="2700000" algn="tl">
                    <a:srgbClr val="000000">
                      <a:alpha val="43137"/>
                    </a:srgbClr>
                  </a:outerShdw>
                </a:effectLst>
              </a:rPr>
              <a:t>Factors Shaping Decisions in the Strategy Formulation, </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Strategy Execution Process</a:t>
            </a:r>
            <a:endParaRPr lang="en-US" dirty="0">
              <a:solidFill>
                <a:schemeClr val="bg1"/>
              </a:solidFill>
              <a:effectLst>
                <a:outerShdw blurRad="38100" dist="38100" dir="2700000" algn="tl">
                  <a:srgbClr val="000000">
                    <a:alpha val="43137"/>
                  </a:srgbClr>
                </a:outerShdw>
              </a:effectLst>
            </a:endParaRPr>
          </a:p>
        </p:txBody>
      </p:sp>
      <p:sp>
        <p:nvSpPr>
          <p:cNvPr id="3" name="Snip Single Corner Rectangle 2"/>
          <p:cNvSpPr/>
          <p:nvPr/>
        </p:nvSpPr>
        <p:spPr bwMode="auto">
          <a:xfrm flipV="1">
            <a:off x="50" y="35099"/>
            <a:ext cx="1554463" cy="559291"/>
          </a:xfrm>
          <a:prstGeom prst="snip1Rect">
            <a:avLst>
              <a:gd name="adj" fmla="val 41103"/>
            </a:avLst>
          </a:prstGeom>
          <a:solidFill>
            <a:srgbClr val="F0CC8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38669"/>
            <a:ext cx="138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eaLnBrk="1" hangingPunct="1">
              <a:spcBef>
                <a:spcPct val="50000"/>
              </a:spcBef>
              <a:defRPr sz="1600">
                <a:cs typeface="Tahoma"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TABLE </a:t>
            </a:r>
            <a:r>
              <a:rPr lang="en-US" dirty="0" smtClean="0"/>
              <a:t>2.1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22603931"/>
              </p:ext>
            </p:extLst>
          </p:nvPr>
        </p:nvGraphicFramePr>
        <p:xfrm>
          <a:off x="457245" y="868708"/>
          <a:ext cx="8229510" cy="4754880"/>
        </p:xfrm>
        <a:graphic>
          <a:graphicData uri="http://schemas.openxmlformats.org/drawingml/2006/table">
            <a:tbl>
              <a:tblPr firstRow="1" bandRow="1">
                <a:tableStyleId>{5940675A-B579-460E-94D1-54222C63F5DA}</a:tableStyleId>
              </a:tblPr>
              <a:tblGrid>
                <a:gridCol w="4114755"/>
                <a:gridCol w="4114755"/>
              </a:tblGrid>
              <a:tr h="370840">
                <a:tc>
                  <a:txBody>
                    <a:bodyPr/>
                    <a:lstStyle/>
                    <a:p>
                      <a:pPr algn="l"/>
                      <a:r>
                        <a:rPr lang="en-US" sz="1600" b="1" dirty="0" smtClean="0"/>
                        <a:t>External Considerations</a:t>
                      </a:r>
                      <a:endParaRPr lang="en-US" sz="1600" b="1" dirty="0"/>
                    </a:p>
                  </a:txBody>
                  <a:tcPr marT="91440" marB="9144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1" dirty="0" smtClean="0"/>
                        <a:t>Internal Considerations</a:t>
                      </a:r>
                      <a:endParaRPr lang="en-US" sz="1600" b="1" dirty="0"/>
                    </a:p>
                  </a:txBody>
                  <a:tcPr marT="91440" marB="9144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400" dirty="0" smtClean="0"/>
                        <a:t>Does sticking with the company’s present strategic course present attractive opportunities for growth and profitability?</a:t>
                      </a:r>
                      <a:endParaRPr lang="en-US" sz="14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Does the company have an appealing customer value proposition?</a:t>
                      </a:r>
                      <a:endParaRPr lang="en-US" sz="1400" dirty="0"/>
                    </a:p>
                  </a:txBody>
                  <a:tcPr marT="91440" marB="91440" anchorCtr="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400" dirty="0" smtClean="0"/>
                        <a:t>What kind of competitive forces are industry members facing and are they acting to enhance or weaken the company’s prospects for growth and profitability?</a:t>
                      </a:r>
                      <a:endParaRPr lang="en-US" sz="14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What are the company’s competitively important resources and capabilities and are they potent</a:t>
                      </a:r>
                      <a:r>
                        <a:rPr lang="en-US" sz="1400" baseline="0" dirty="0" smtClean="0"/>
                        <a:t> </a:t>
                      </a:r>
                      <a:r>
                        <a:rPr lang="en-US" sz="1400" dirty="0" smtClean="0"/>
                        <a:t>enough to produce a sustainable competitive</a:t>
                      </a:r>
                    </a:p>
                    <a:p>
                      <a:r>
                        <a:rPr lang="en-US" sz="1400" dirty="0" smtClean="0"/>
                        <a:t>advantage?</a:t>
                      </a:r>
                      <a:endParaRPr lang="en-US" sz="1400" dirty="0"/>
                    </a:p>
                  </a:txBody>
                  <a:tcPr marT="91440" marB="91440" anchorCtr="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400" dirty="0" smtClean="0"/>
                        <a:t>What factors are driving industry change and  what impact on the company’s prospects will they have?</a:t>
                      </a:r>
                      <a:endParaRPr lang="en-US" sz="14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Does the company have sufficient business and competitive strength to seize market opportunities and nullify external threats?</a:t>
                      </a:r>
                      <a:endParaRPr lang="en-US" sz="1400" dirty="0"/>
                    </a:p>
                  </a:txBody>
                  <a:tcPr marT="91440" marB="91440" anchorCtr="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400" dirty="0" smtClean="0"/>
                        <a:t>How are industry rivals positioned and what strategic moves are they likely to make next?</a:t>
                      </a:r>
                      <a:endParaRPr lang="en-US" sz="14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Are the company’s costs competitive with those of key rivals?</a:t>
                      </a:r>
                      <a:endParaRPr lang="en-US" sz="1400" dirty="0"/>
                    </a:p>
                  </a:txBody>
                  <a:tcPr marT="91440" marB="91440" anchorCtr="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400" dirty="0" smtClean="0"/>
                        <a:t>What are the key factors of future competitive success and does the industry offer good prospects for attractive profits for companies</a:t>
                      </a:r>
                    </a:p>
                    <a:p>
                      <a:r>
                        <a:rPr lang="en-US" sz="1400" dirty="0" smtClean="0"/>
                        <a:t>possessing those capabilities?</a:t>
                      </a:r>
                      <a:endParaRPr lang="en-US" sz="14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Is the company competitively stronger or weaker than key rivals?</a:t>
                      </a:r>
                      <a:endParaRPr lang="en-US" sz="1400" dirty="0"/>
                    </a:p>
                  </a:txBody>
                  <a:tcPr marT="91440" marB="91440" anchorCtr="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92038494"/>
      </p:ext>
    </p:extLst>
  </p:cSld>
  <p:clrMapOvr>
    <a:masterClrMapping/>
  </p:clrMapOvr>
  <p:transition spd="slow">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 </a:t>
            </a:r>
            <a:r>
              <a:rPr lang="en-US" dirty="0"/>
              <a:t>company’s </a:t>
            </a:r>
            <a:r>
              <a:rPr lang="en-US" b="1" dirty="0"/>
              <a:t>strategic</a:t>
            </a:r>
            <a:r>
              <a:rPr lang="en-US" dirty="0"/>
              <a:t> plan lays out its </a:t>
            </a:r>
            <a:r>
              <a:rPr lang="en-US" dirty="0" smtClean="0"/>
              <a:t>future direction</a:t>
            </a:r>
            <a:r>
              <a:rPr lang="en-US" dirty="0"/>
              <a:t>, performance targets, and </a:t>
            </a:r>
            <a:r>
              <a:rPr lang="en-US" dirty="0" smtClean="0"/>
              <a:t>strategy.</a:t>
            </a:r>
          </a:p>
          <a:p>
            <a:r>
              <a:rPr lang="en-US" dirty="0" smtClean="0"/>
              <a:t>A </a:t>
            </a:r>
            <a:r>
              <a:rPr lang="en-US" b="1" dirty="0" smtClean="0"/>
              <a:t>strategic inflection point </a:t>
            </a:r>
            <a:r>
              <a:rPr lang="en-US" dirty="0"/>
              <a:t>o</a:t>
            </a:r>
            <a:r>
              <a:rPr lang="en-US" dirty="0" smtClean="0"/>
              <a:t>ccurs when significant changes in an industry require that management must evaluate the risks of changing the company’s future direction rather than staying on its established course.</a:t>
            </a:r>
            <a:endParaRPr lang="en-US" dirty="0"/>
          </a:p>
        </p:txBody>
      </p:sp>
    </p:spTree>
    <p:extLst>
      <p:ext uri="{BB962C8B-B14F-4D97-AF65-F5344CB8AC3E}">
        <p14:creationId xmlns:p14="http://schemas.microsoft.com/office/powerpoint/2010/main" val="3724281604"/>
      </p:ext>
    </p:extLst>
  </p:cSld>
  <p:clrMapOvr>
    <a:masterClrMapping/>
  </p:clrMapOvr>
  <p:transition spd="slow">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smtClean="0"/>
              <a:t>Stage 1: Developing a Strategic Vision,</a:t>
            </a:r>
            <a:br>
              <a:rPr lang="en-US" dirty="0" smtClean="0"/>
            </a:br>
            <a:r>
              <a:rPr lang="en-US" dirty="0" smtClean="0"/>
              <a:t>a Mission, And Core Values</a:t>
            </a:r>
          </a:p>
        </p:txBody>
      </p:sp>
      <p:sp>
        <p:nvSpPr>
          <p:cNvPr id="90115" name="Rectangle 3"/>
          <p:cNvSpPr>
            <a:spLocks noGrp="1" noChangeArrowheads="1"/>
          </p:cNvSpPr>
          <p:nvPr>
            <p:ph idx="1"/>
          </p:nvPr>
        </p:nvSpPr>
        <p:spPr/>
        <p:txBody>
          <a:bodyPr/>
          <a:lstStyle/>
          <a:p>
            <a:pPr>
              <a:spcBef>
                <a:spcPts val="1200"/>
              </a:spcBef>
            </a:pPr>
            <a:r>
              <a:rPr lang="en-US" dirty="0" smtClean="0"/>
              <a:t>Strategic Vision</a:t>
            </a:r>
          </a:p>
          <a:p>
            <a:pPr lvl="1" indent="-358775">
              <a:spcBef>
                <a:spcPts val="1200"/>
              </a:spcBef>
            </a:pPr>
            <a:r>
              <a:rPr lang="en-US" dirty="0" smtClean="0"/>
              <a:t>Is top management’s view of </a:t>
            </a:r>
            <a:r>
              <a:rPr lang="en-US" dirty="0"/>
              <a:t>“where we are going</a:t>
            </a:r>
            <a:r>
              <a:rPr lang="en-US" dirty="0" smtClean="0"/>
              <a:t>”— the firm’s direction and its future product-market-customer-technology focus to stakeholders.</a:t>
            </a:r>
          </a:p>
          <a:p>
            <a:pPr lvl="1" indent="-358775">
              <a:spcBef>
                <a:spcPts val="1200"/>
              </a:spcBef>
              <a:buClrTx/>
            </a:pPr>
            <a:r>
              <a:rPr lang="en-US" dirty="0" smtClean="0"/>
              <a:t>Is</a:t>
            </a:r>
            <a:r>
              <a:rPr lang="en-US" i="1" dirty="0" smtClean="0"/>
              <a:t> distinctive </a:t>
            </a:r>
            <a:r>
              <a:rPr lang="en-US" dirty="0" smtClean="0"/>
              <a:t>and </a:t>
            </a:r>
            <a:r>
              <a:rPr lang="en-US" i="1" dirty="0" smtClean="0"/>
              <a:t>specific</a:t>
            </a:r>
            <a:r>
              <a:rPr lang="en-US" dirty="0" smtClean="0"/>
              <a:t> to a particular organization.</a:t>
            </a:r>
          </a:p>
          <a:p>
            <a:pPr lvl="1" indent="-358775">
              <a:spcBef>
                <a:spcPts val="1200"/>
              </a:spcBef>
              <a:buClrTx/>
            </a:pPr>
            <a:r>
              <a:rPr lang="en-US" dirty="0" smtClean="0"/>
              <a:t>Avoids use of generic, innocuous, and uninspiring language that could apply to most any firm.</a:t>
            </a:r>
          </a:p>
          <a:p>
            <a:pPr lvl="1" indent="-358775">
              <a:spcBef>
                <a:spcPts val="1200"/>
              </a:spcBef>
              <a:buClrTx/>
            </a:pPr>
            <a:r>
              <a:rPr lang="en-US" dirty="0" smtClean="0"/>
              <a:t>Definitively states how </a:t>
            </a:r>
            <a:r>
              <a:rPr lang="en-US" dirty="0"/>
              <a:t>the company’s leaders intend to </a:t>
            </a:r>
            <a:r>
              <a:rPr lang="en-US" dirty="0" smtClean="0"/>
              <a:t>position the firm </a:t>
            </a:r>
            <a:r>
              <a:rPr lang="en-US" i="1" dirty="0"/>
              <a:t>beyond</a:t>
            </a:r>
            <a:r>
              <a:rPr lang="en-US" dirty="0"/>
              <a:t> where it is </a:t>
            </a:r>
            <a:r>
              <a:rPr lang="en-US" dirty="0" smtClean="0"/>
              <a:t>today.</a:t>
            </a:r>
          </a:p>
        </p:txBody>
      </p:sp>
    </p:spTree>
    <p:extLst>
      <p:ext uri="{BB962C8B-B14F-4D97-AF65-F5344CB8AC3E}">
        <p14:creationId xmlns:p14="http://schemas.microsoft.com/office/powerpoint/2010/main" val="20262287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2840" y="1417343"/>
            <a:ext cx="8412118" cy="2011658"/>
          </a:xfrm>
        </p:spPr>
        <p:txBody>
          <a:bodyPr anchor="t" anchorCtr="1"/>
          <a:lstStyle/>
          <a:p>
            <a:r>
              <a:rPr lang="en-US" dirty="0"/>
              <a:t>A </a:t>
            </a:r>
            <a:r>
              <a:rPr lang="en-US" b="1" dirty="0"/>
              <a:t>strategic vision </a:t>
            </a:r>
            <a:r>
              <a:rPr lang="en-US" dirty="0"/>
              <a:t>describes “where we </a:t>
            </a:r>
            <a:r>
              <a:rPr lang="en-US" dirty="0" smtClean="0"/>
              <a:t>are going</a:t>
            </a:r>
            <a:r>
              <a:rPr lang="en-US" dirty="0"/>
              <a:t>”—the course and direction </a:t>
            </a:r>
            <a:r>
              <a:rPr lang="en-US" dirty="0" smtClean="0"/>
              <a:t>management has </a:t>
            </a:r>
            <a:r>
              <a:rPr lang="en-US" dirty="0"/>
              <a:t>charted and the company’s </a:t>
            </a:r>
            <a:r>
              <a:rPr lang="en-US" dirty="0" smtClean="0"/>
              <a:t>future product- customer-market-technology </a:t>
            </a:r>
            <a:r>
              <a:rPr lang="en-US" dirty="0"/>
              <a:t>focus.</a:t>
            </a:r>
          </a:p>
        </p:txBody>
      </p:sp>
    </p:spTree>
    <p:extLst>
      <p:ext uri="{BB962C8B-B14F-4D97-AF65-F5344CB8AC3E}">
        <p14:creationId xmlns:p14="http://schemas.microsoft.com/office/powerpoint/2010/main" val="3876047132"/>
      </p:ext>
    </p:extLst>
  </p:cSld>
  <p:clrMapOvr>
    <a:masterClrMapping/>
  </p:clrMapOvr>
  <p:transition spd="slow">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54512" y="34871"/>
            <a:ext cx="7589487" cy="338554"/>
          </a:xfrm>
          <a:prstGeom prst="rect">
            <a:avLst/>
          </a:prstGeom>
          <a:solidFill>
            <a:srgbClr val="E49D24"/>
          </a:solidFill>
          <a:ln>
            <a:noFill/>
          </a:ln>
          <a:effectLst/>
          <a:extLst/>
        </p:spPr>
        <p:txBody>
          <a:bodyPr wrap="square">
            <a:spAutoFit/>
          </a:bodyPr>
          <a:lstStyle>
            <a:defPPr>
              <a:defRPr lang="en-US"/>
            </a:defPPr>
            <a:lvl1pPr eaLnBrk="1" hangingPunct="1">
              <a:spcBef>
                <a:spcPct val="50000"/>
              </a:spcBef>
              <a:defRPr sz="1600" b="1">
                <a:solidFill>
                  <a:srgbClr val="292929"/>
                </a:solidFill>
                <a:latin typeface="+mn-lt"/>
                <a:ea typeface="Verdana" pitchFamily="34" charset="0"/>
                <a:cs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solidFill>
                  <a:schemeClr val="bg1"/>
                </a:solidFill>
                <a:effectLst>
                  <a:outerShdw blurRad="38100" dist="38100" dir="2700000" algn="tl">
                    <a:srgbClr val="000000">
                      <a:alpha val="43137"/>
                    </a:srgbClr>
                  </a:outerShdw>
                </a:effectLst>
              </a:rPr>
              <a:t>Characteristics of Effectively Worded Vision Statements</a:t>
            </a:r>
          </a:p>
        </p:txBody>
      </p:sp>
      <p:sp>
        <p:nvSpPr>
          <p:cNvPr id="3" name="Snip Single Corner Rectangle 2"/>
          <p:cNvSpPr/>
          <p:nvPr/>
        </p:nvSpPr>
        <p:spPr bwMode="auto">
          <a:xfrm flipV="1">
            <a:off x="50" y="35099"/>
            <a:ext cx="1554463" cy="559291"/>
          </a:xfrm>
          <a:prstGeom prst="snip1Rect">
            <a:avLst>
              <a:gd name="adj" fmla="val 41103"/>
            </a:avLst>
          </a:prstGeom>
          <a:solidFill>
            <a:srgbClr val="F0CC8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4" name="Straight Connector 3"/>
          <p:cNvCxnSpPr/>
          <p:nvPr/>
        </p:nvCxnSpPr>
        <p:spPr bwMode="auto">
          <a:xfrm>
            <a:off x="50" y="14478"/>
            <a:ext cx="9143950" cy="0"/>
          </a:xfrm>
          <a:prstGeom prst="line">
            <a:avLst/>
          </a:prstGeom>
          <a:noFill/>
          <a:ln w="38100" cap="flat" cmpd="sng" algn="ctr">
            <a:solidFill>
              <a:srgbClr val="74848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 descr="SecGrnbkg03"/>
          <p:cNvSpPr txBox="1">
            <a:spLocks noChangeArrowheads="1"/>
          </p:cNvSpPr>
          <p:nvPr/>
        </p:nvSpPr>
        <p:spPr bwMode="blackWhite">
          <a:xfrm>
            <a:off x="158737" y="34871"/>
            <a:ext cx="138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eaLnBrk="1" hangingPunct="1">
              <a:spcBef>
                <a:spcPct val="50000"/>
              </a:spcBef>
              <a:defRPr sz="1600">
                <a:cs typeface="Tahoma"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TABLE </a:t>
            </a:r>
            <a:r>
              <a:rPr lang="en-US" dirty="0" smtClean="0"/>
              <a:t>2.2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04362224"/>
              </p:ext>
            </p:extLst>
          </p:nvPr>
        </p:nvGraphicFramePr>
        <p:xfrm>
          <a:off x="446612" y="685830"/>
          <a:ext cx="8229510" cy="4937760"/>
        </p:xfrm>
        <a:graphic>
          <a:graphicData uri="http://schemas.openxmlformats.org/drawingml/2006/table">
            <a:tbl>
              <a:tblPr firstRow="1" bandRow="1">
                <a:tableStyleId>{5940675A-B579-460E-94D1-54222C63F5DA}</a:tableStyleId>
              </a:tblPr>
              <a:tblGrid>
                <a:gridCol w="1554463"/>
                <a:gridCol w="6675047"/>
              </a:tblGrid>
              <a:tr h="370840">
                <a:tc>
                  <a:txBody>
                    <a:bodyPr/>
                    <a:lstStyle/>
                    <a:p>
                      <a:r>
                        <a:rPr lang="en-US" sz="1600" b="1" dirty="0" smtClean="0"/>
                        <a:t>Graphic</a:t>
                      </a:r>
                      <a:endParaRPr lang="en-US" sz="1600" b="1"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Paints a picture of the kind of company that management is trying to create and the market position(s) the company is striving to stake out.</a:t>
                      </a:r>
                      <a:endParaRPr lang="en-US" sz="1600" dirty="0"/>
                    </a:p>
                  </a:txBody>
                  <a:tcPr marT="91440" marB="9144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Directional</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Is forward looking; describes the strategic course that management has charted and the kinds of product-market-customer-technology changes that will help the company prepare for the future.</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Focused</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Is specific enough to provide managers with guidance in making decisions and allocating resources.</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Flexible</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Is not so focused that it makes it difficult for management to adjust to changing circumstances in markets, customer preferences, or technology.</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Feasible</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Is within the realm of what the company can reasonably expect to achieve.</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Desirable</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Indicates why the directional path makes good business sense.</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b="1" dirty="0" smtClean="0"/>
                        <a:t>Easy to communicate</a:t>
                      </a:r>
                      <a:endParaRPr lang="en-US" sz="1600" b="1"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smtClean="0"/>
                        <a:t>Is explainable in 5 to 10 minutes and, ideally, can be reduced to a simple, memorable “slogan”</a:t>
                      </a:r>
                      <a:endParaRPr lang="en-US" sz="1600" dirty="0"/>
                    </a:p>
                  </a:txBody>
                  <a:tcPr marT="91440" marB="9144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70166567"/>
      </p:ext>
    </p:extLst>
  </p:cSld>
  <p:clrMapOvr>
    <a:masterClrMapping/>
  </p:clrMapOvr>
  <p:transition spd="slow">
    <p:cut thruBlk="1"/>
  </p:transition>
  <p:timing>
    <p:tnLst>
      <p:par>
        <p:cTn id="1" dur="indefinite" restart="never" nodeType="tmRoot"/>
      </p:par>
    </p:tnLst>
  </p:timing>
</p:sld>
</file>

<file path=ppt/theme/theme1.xml><?xml version="1.0" encoding="utf-8"?>
<a:theme xmlns:a="http://schemas.openxmlformats.org/drawingml/2006/main" name="Essentials of Strategic Management 4e">
  <a:themeElements>
    <a:clrScheme name="Human Resource Management 13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Human Resource Management 13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Human Resource Management 13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Human Resource Management 13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Human Resource Management 13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Human Resource Management 13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Theme8</Template>
  <TotalTime>7386</TotalTime>
  <Words>2754</Words>
  <Application>Microsoft Office PowerPoint</Application>
  <PresentationFormat>On-screen Show (4:3)</PresentationFormat>
  <Paragraphs>300</Paragraphs>
  <Slides>47</Slides>
  <Notes>15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Essentials of Strategic Management 4e</vt:lpstr>
      <vt:lpstr>PowerPoint Presentation</vt:lpstr>
      <vt:lpstr>PowerPoint Presentation</vt:lpstr>
      <vt:lpstr>What Does the Strategy-Making, Strategy-Executing Process Entail?</vt:lpstr>
      <vt:lpstr>PowerPoint Presentation</vt:lpstr>
      <vt:lpstr>PowerPoint Presentation</vt:lpstr>
      <vt:lpstr>PowerPoint Presentation</vt:lpstr>
      <vt:lpstr>Stage 1: Developing a Strategic Vision, a Mission, And Core Values</vt:lpstr>
      <vt:lpstr>PowerPoint Presentation</vt:lpstr>
      <vt:lpstr>PowerPoint Presentation</vt:lpstr>
      <vt:lpstr>PowerPoint Presentation</vt:lpstr>
      <vt:lpstr>EXAMPLES OF STRATEGIC VISIONS—HOW WELL DO THEY MEASURE UP?</vt:lpstr>
      <vt:lpstr>EXAMPLES OF STRATEGIC VISIONS—HOW WELL DO THEY MEASURE UP?</vt:lpstr>
      <vt:lpstr>EXAMPLES OF STRATEGIC VISIONS—HOW WELL DO THEY MEASURE UP?</vt:lpstr>
      <vt:lpstr>The Importance of Communicating  the Strategic Vision</vt:lpstr>
      <vt:lpstr>Expressing the Essence  of the Vision in a Slogan</vt:lpstr>
      <vt:lpstr>Why a Sound, Well-Communicated Strategic Vision Matters</vt:lpstr>
      <vt:lpstr>Strategic Vision versus Mission Statement</vt:lpstr>
      <vt:lpstr>Developing a Company  Mission Statement</vt:lpstr>
      <vt:lpstr>PowerPoint Presentation</vt:lpstr>
      <vt:lpstr>Example of a Mission Statement</vt:lpstr>
      <vt:lpstr>Examples of Mission Statements</vt:lpstr>
      <vt:lpstr>Strategic Mission, Vision and Profit</vt:lpstr>
      <vt:lpstr>Linking the Strategic Vision and  Mission with Company Values</vt:lpstr>
      <vt:lpstr>PowerPoint Presentation</vt:lpstr>
      <vt:lpstr>ZAPPOS MISSION AND CORE VALUES</vt:lpstr>
      <vt:lpstr>Stage 2: Setting Objectives</vt:lpstr>
      <vt:lpstr>Stage 2: Setting Objectives (cont’d)</vt:lpstr>
      <vt:lpstr>Stage 2: Setting Objectives (cont’d)</vt:lpstr>
      <vt:lpstr>PowerPoint Presentation</vt:lpstr>
      <vt:lpstr>PowerPoint Presentation</vt:lpstr>
      <vt:lpstr>PowerPoint Presentation</vt:lpstr>
      <vt:lpstr>Examples of Financial Objectives</vt:lpstr>
      <vt:lpstr>Examples of Strategic Objectives</vt:lpstr>
      <vt:lpstr>EXAMPLES OF COMPANY OBJECTIVES</vt:lpstr>
      <vt:lpstr>Short-Term and Long-Term Objectives</vt:lpstr>
      <vt:lpstr>The Need for Objectives at  All Organizational Levels</vt:lpstr>
      <vt:lpstr>Stage 3: Crafting a Strategy</vt:lpstr>
      <vt:lpstr>Strategy Formulation Involves Managers at All Organizational Levels</vt:lpstr>
      <vt:lpstr>A Company’s Strategy-Making Hierarchy </vt:lpstr>
      <vt:lpstr>PowerPoint Presentation</vt:lpstr>
      <vt:lpstr>PowerPoint Presentation</vt:lpstr>
      <vt:lpstr>The Strategy-Making Hierarchy</vt:lpstr>
      <vt:lpstr>Stage 4: Implementing and Executing the Chosen Strategy</vt:lpstr>
      <vt:lpstr>Stage 4: Implementing and Executing the Chosen Strategy (cont’d)</vt:lpstr>
      <vt:lpstr>Stage 5: Evaluating Performance and Initiating Corrective Adjustments</vt:lpstr>
      <vt:lpstr>Corporate Governance:  The Role of the Board Of Directors</vt:lpstr>
      <vt:lpstr>Strong Boards Lead to Good  Corporate Governance</vt:lpstr>
    </vt:vector>
  </TitlesOfParts>
  <Manager>Andrea Heirendt</Manager>
  <Company>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Strategic Management 4e</dc:title>
  <dc:subject>Chapter 2</dc:subject>
  <dc:creator>Charlie Cook - ccook@uwa.edu</dc:creator>
  <cp:lastModifiedBy>Kumar Suruli</cp:lastModifiedBy>
  <cp:revision>678</cp:revision>
  <dcterms:created xsi:type="dcterms:W3CDTF">2003-02-17T02:06:55Z</dcterms:created>
  <dcterms:modified xsi:type="dcterms:W3CDTF">2014-01-28T08:53:01Z</dcterms:modified>
</cp:coreProperties>
</file>