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2" r:id="rId1"/>
  </p:sldMasterIdLst>
  <p:notesMasterIdLst>
    <p:notesMasterId r:id="rId53"/>
  </p:notesMasterIdLst>
  <p:handoutMasterIdLst>
    <p:handoutMasterId r:id="rId54"/>
  </p:handoutMasterIdLst>
  <p:sldIdLst>
    <p:sldId id="487" r:id="rId2"/>
    <p:sldId id="495" r:id="rId3"/>
    <p:sldId id="531" r:id="rId4"/>
    <p:sldId id="525" r:id="rId5"/>
    <p:sldId id="585" r:id="rId6"/>
    <p:sldId id="510" r:id="rId7"/>
    <p:sldId id="584" r:id="rId8"/>
    <p:sldId id="533" r:id="rId9"/>
    <p:sldId id="534" r:id="rId10"/>
    <p:sldId id="535" r:id="rId11"/>
    <p:sldId id="536" r:id="rId12"/>
    <p:sldId id="537" r:id="rId13"/>
    <p:sldId id="538" r:id="rId14"/>
    <p:sldId id="526" r:id="rId15"/>
    <p:sldId id="540" r:id="rId16"/>
    <p:sldId id="541" r:id="rId17"/>
    <p:sldId id="527" r:id="rId18"/>
    <p:sldId id="543" r:id="rId19"/>
    <p:sldId id="528" r:id="rId20"/>
    <p:sldId id="545" r:id="rId21"/>
    <p:sldId id="546" r:id="rId22"/>
    <p:sldId id="529" r:id="rId23"/>
    <p:sldId id="548" r:id="rId24"/>
    <p:sldId id="550" r:id="rId25"/>
    <p:sldId id="524" r:id="rId26"/>
    <p:sldId id="551" r:id="rId27"/>
    <p:sldId id="552" r:id="rId28"/>
    <p:sldId id="580" r:id="rId29"/>
    <p:sldId id="554" r:id="rId30"/>
    <p:sldId id="555" r:id="rId31"/>
    <p:sldId id="556" r:id="rId32"/>
    <p:sldId id="557" r:id="rId33"/>
    <p:sldId id="496" r:id="rId34"/>
    <p:sldId id="559" r:id="rId35"/>
    <p:sldId id="562" r:id="rId36"/>
    <p:sldId id="563" r:id="rId37"/>
    <p:sldId id="564" r:id="rId38"/>
    <p:sldId id="565" r:id="rId39"/>
    <p:sldId id="522" r:id="rId40"/>
    <p:sldId id="567" r:id="rId41"/>
    <p:sldId id="568" r:id="rId42"/>
    <p:sldId id="569" r:id="rId43"/>
    <p:sldId id="586" r:id="rId44"/>
    <p:sldId id="571" r:id="rId45"/>
    <p:sldId id="587" r:id="rId46"/>
    <p:sldId id="572" r:id="rId47"/>
    <p:sldId id="588" r:id="rId48"/>
    <p:sldId id="589" r:id="rId49"/>
    <p:sldId id="590" r:id="rId50"/>
    <p:sldId id="576" r:id="rId51"/>
    <p:sldId id="577" r:id="rId52"/>
  </p:sldIdLst>
  <p:sldSz cx="9144000" cy="6858000" type="screen4x3"/>
  <p:notesSz cx="6934200" cy="9283700"/>
  <p:custDataLst>
    <p:tags r:id="rId55"/>
  </p:custDataLst>
  <p:defaultTex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336699"/>
    <a:srgbClr val="C2D7DB"/>
    <a:srgbClr val="F0CC85"/>
    <a:srgbClr val="E0DDC6"/>
    <a:srgbClr val="6E9A43"/>
    <a:srgbClr val="74848D"/>
    <a:srgbClr val="E49D24"/>
    <a:srgbClr val="FFF8A3"/>
    <a:srgbClr val="99BC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18" autoAdjust="0"/>
    <p:restoredTop sz="94721" autoAdjust="0"/>
  </p:normalViewPr>
  <p:slideViewPr>
    <p:cSldViewPr>
      <p:cViewPr>
        <p:scale>
          <a:sx n="50" d="100"/>
          <a:sy n="50" d="100"/>
        </p:scale>
        <p:origin x="-2256" y="-9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564" y="-96"/>
      </p:cViewPr>
      <p:guideLst>
        <p:guide orient="horz" pos="2924"/>
        <p:guide pos="2184"/>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051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t" anchorCtr="0" compatLnSpc="1">
            <a:prstTxWarp prst="textNoShape">
              <a:avLst/>
            </a:prstTxWarp>
          </a:bodyPr>
          <a:lstStyle>
            <a:lvl1pPr defTabSz="927100">
              <a:defRPr sz="1200">
                <a:latin typeface="Times New Roman" pitchFamily="18" charset="0"/>
              </a:defRPr>
            </a:lvl1pPr>
          </a:lstStyle>
          <a:p>
            <a:pPr>
              <a:defRPr/>
            </a:pPr>
            <a:endParaRPr lang="en-US"/>
          </a:p>
        </p:txBody>
      </p:sp>
      <p:sp>
        <p:nvSpPr>
          <p:cNvPr id="27651" name="Rectangle 3"/>
          <p:cNvSpPr>
            <a:spLocks noGrp="1" noChangeArrowheads="1"/>
          </p:cNvSpPr>
          <p:nvPr>
            <p:ph type="dt" sz="quarter" idx="1"/>
          </p:nvPr>
        </p:nvSpPr>
        <p:spPr bwMode="auto">
          <a:xfrm>
            <a:off x="3929063" y="0"/>
            <a:ext cx="30051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t" anchorCtr="0" compatLnSpc="1">
            <a:prstTxWarp prst="textNoShape">
              <a:avLst/>
            </a:prstTxWarp>
          </a:bodyPr>
          <a:lstStyle>
            <a:lvl1pPr algn="r" defTabSz="927100">
              <a:defRPr sz="1200">
                <a:latin typeface="Times New Roman" pitchFamily="18" charset="0"/>
              </a:defRPr>
            </a:lvl1pPr>
          </a:lstStyle>
          <a:p>
            <a:pPr>
              <a:defRPr/>
            </a:pPr>
            <a:endParaRPr lang="en-US"/>
          </a:p>
        </p:txBody>
      </p:sp>
      <p:sp>
        <p:nvSpPr>
          <p:cNvPr id="27652" name="Rectangle 4"/>
          <p:cNvSpPr>
            <a:spLocks noGrp="1" noChangeArrowheads="1"/>
          </p:cNvSpPr>
          <p:nvPr>
            <p:ph type="ftr" sz="quarter" idx="2"/>
          </p:nvPr>
        </p:nvSpPr>
        <p:spPr bwMode="auto">
          <a:xfrm>
            <a:off x="0" y="8820150"/>
            <a:ext cx="30051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b" anchorCtr="0" compatLnSpc="1">
            <a:prstTxWarp prst="textNoShape">
              <a:avLst/>
            </a:prstTxWarp>
          </a:bodyPr>
          <a:lstStyle>
            <a:lvl1pPr defTabSz="927100">
              <a:defRPr sz="1200">
                <a:latin typeface="Times New Roman" pitchFamily="18" charset="0"/>
              </a:defRPr>
            </a:lvl1pPr>
          </a:lstStyle>
          <a:p>
            <a:pPr>
              <a:defRPr/>
            </a:pPr>
            <a:endParaRPr lang="en-US"/>
          </a:p>
        </p:txBody>
      </p:sp>
      <p:sp>
        <p:nvSpPr>
          <p:cNvPr id="27653" name="Rectangle 5"/>
          <p:cNvSpPr>
            <a:spLocks noGrp="1" noChangeArrowheads="1"/>
          </p:cNvSpPr>
          <p:nvPr>
            <p:ph type="sldNum" sz="quarter" idx="3"/>
          </p:nvPr>
        </p:nvSpPr>
        <p:spPr bwMode="auto">
          <a:xfrm>
            <a:off x="3929063" y="8820150"/>
            <a:ext cx="30051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b" anchorCtr="0" compatLnSpc="1">
            <a:prstTxWarp prst="textNoShape">
              <a:avLst/>
            </a:prstTxWarp>
          </a:bodyPr>
          <a:lstStyle>
            <a:lvl1pPr algn="r" defTabSz="927100">
              <a:defRPr sz="1200">
                <a:latin typeface="Times New Roman" pitchFamily="18" charset="0"/>
              </a:defRPr>
            </a:lvl1pPr>
          </a:lstStyle>
          <a:p>
            <a:pPr>
              <a:defRPr/>
            </a:pPr>
            <a:fld id="{4FCB7DE9-CECF-48A0-B8CC-C1B07B5F0906}" type="slidenum">
              <a:rPr lang="en-US"/>
              <a:pPr>
                <a:defRPr/>
              </a:pPr>
              <a:t>‹#›</a:t>
            </a:fld>
            <a:endParaRPr lang="en-US"/>
          </a:p>
        </p:txBody>
      </p:sp>
    </p:spTree>
    <p:extLst>
      <p:ext uri="{BB962C8B-B14F-4D97-AF65-F5344CB8AC3E}">
        <p14:creationId xmlns:p14="http://schemas.microsoft.com/office/powerpoint/2010/main" val="3954377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051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t" anchorCtr="0" compatLnSpc="1">
            <a:prstTxWarp prst="textNoShape">
              <a:avLst/>
            </a:prstTxWarp>
          </a:bodyPr>
          <a:lstStyle>
            <a:lvl1pPr defTabSz="927100">
              <a:defRPr sz="1200">
                <a:latin typeface="Times New Roman" pitchFamily="18" charset="0"/>
              </a:defRPr>
            </a:lvl1pPr>
          </a:lstStyle>
          <a:p>
            <a:pPr>
              <a:defRPr/>
            </a:pPr>
            <a:endParaRPr lang="en-US"/>
          </a:p>
        </p:txBody>
      </p:sp>
      <p:sp>
        <p:nvSpPr>
          <p:cNvPr id="6147" name="Rectangle 3"/>
          <p:cNvSpPr>
            <a:spLocks noGrp="1" noChangeArrowheads="1"/>
          </p:cNvSpPr>
          <p:nvPr>
            <p:ph type="dt" idx="1"/>
          </p:nvPr>
        </p:nvSpPr>
        <p:spPr bwMode="auto">
          <a:xfrm>
            <a:off x="3929063" y="0"/>
            <a:ext cx="30051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t" anchorCtr="0" compatLnSpc="1">
            <a:prstTxWarp prst="textNoShape">
              <a:avLst/>
            </a:prstTxWarp>
          </a:bodyPr>
          <a:lstStyle>
            <a:lvl1pPr algn="r" defTabSz="927100">
              <a:defRPr sz="1200">
                <a:latin typeface="Times New Roman" pitchFamily="18" charset="0"/>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46175" y="696913"/>
            <a:ext cx="4641850" cy="34813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23925" y="4410075"/>
            <a:ext cx="5086350"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20150"/>
            <a:ext cx="30051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b" anchorCtr="0" compatLnSpc="1">
            <a:prstTxWarp prst="textNoShape">
              <a:avLst/>
            </a:prstTxWarp>
          </a:bodyPr>
          <a:lstStyle>
            <a:lvl1pPr defTabSz="927100">
              <a:defRPr sz="1200">
                <a:latin typeface="Times New Roman" pitchFamily="18" charset="0"/>
              </a:defRPr>
            </a:lvl1pPr>
          </a:lstStyle>
          <a:p>
            <a:pPr>
              <a:defRPr/>
            </a:pPr>
            <a:endParaRPr lang="en-US"/>
          </a:p>
        </p:txBody>
      </p:sp>
      <p:sp>
        <p:nvSpPr>
          <p:cNvPr id="6151" name="Rectangle 7"/>
          <p:cNvSpPr>
            <a:spLocks noGrp="1" noChangeArrowheads="1"/>
          </p:cNvSpPr>
          <p:nvPr>
            <p:ph type="sldNum" sz="quarter" idx="5"/>
          </p:nvPr>
        </p:nvSpPr>
        <p:spPr bwMode="auto">
          <a:xfrm>
            <a:off x="3929063" y="8820150"/>
            <a:ext cx="30051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b" anchorCtr="0" compatLnSpc="1">
            <a:prstTxWarp prst="textNoShape">
              <a:avLst/>
            </a:prstTxWarp>
          </a:bodyPr>
          <a:lstStyle>
            <a:lvl1pPr algn="r" defTabSz="927100">
              <a:defRPr sz="1200">
                <a:latin typeface="Times New Roman" pitchFamily="18" charset="0"/>
              </a:defRPr>
            </a:lvl1pPr>
          </a:lstStyle>
          <a:p>
            <a:pPr>
              <a:defRPr/>
            </a:pPr>
            <a:fld id="{7085C4FC-038C-42A3-9FC1-4F13DBF416F6}" type="slidenum">
              <a:rPr lang="en-US"/>
              <a:pPr>
                <a:defRPr/>
              </a:pPr>
              <a:t>‹#›</a:t>
            </a:fld>
            <a:endParaRPr lang="en-US"/>
          </a:p>
        </p:txBody>
      </p:sp>
    </p:spTree>
    <p:extLst>
      <p:ext uri="{BB962C8B-B14F-4D97-AF65-F5344CB8AC3E}">
        <p14:creationId xmlns:p14="http://schemas.microsoft.com/office/powerpoint/2010/main" val="1312984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85C4FC-038C-42A3-9FC1-4F13DBF416F6}" type="slidenum">
              <a:rPr lang="en-US" smtClean="0"/>
              <a:pPr>
                <a:defRPr/>
              </a:pPr>
              <a:t>1</a:t>
            </a:fld>
            <a:endParaRPr lang="en-US"/>
          </a:p>
        </p:txBody>
      </p:sp>
    </p:spTree>
    <p:extLst>
      <p:ext uri="{BB962C8B-B14F-4D97-AF65-F5344CB8AC3E}">
        <p14:creationId xmlns:p14="http://schemas.microsoft.com/office/powerpoint/2010/main" val="815581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85C4FC-038C-42A3-9FC1-4F13DBF416F6}" type="slidenum">
              <a:rPr lang="en-US" smtClean="0"/>
              <a:pPr>
                <a:defRPr/>
              </a:pPr>
              <a:t>25</a:t>
            </a:fld>
            <a:endParaRPr lang="en-US"/>
          </a:p>
        </p:txBody>
      </p:sp>
    </p:spTree>
    <p:extLst>
      <p:ext uri="{BB962C8B-B14F-4D97-AF65-F5344CB8AC3E}">
        <p14:creationId xmlns:p14="http://schemas.microsoft.com/office/powerpoint/2010/main" val="2321854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85C4FC-038C-42A3-9FC1-4F13DBF416F6}" type="slidenum">
              <a:rPr lang="en-US" smtClean="0"/>
              <a:pPr>
                <a:defRPr/>
              </a:pPr>
              <a:t>28</a:t>
            </a:fld>
            <a:endParaRPr lang="en-US"/>
          </a:p>
        </p:txBody>
      </p:sp>
    </p:spTree>
    <p:extLst>
      <p:ext uri="{BB962C8B-B14F-4D97-AF65-F5344CB8AC3E}">
        <p14:creationId xmlns:p14="http://schemas.microsoft.com/office/powerpoint/2010/main" val="533684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85C4FC-038C-42A3-9FC1-4F13DBF416F6}" type="slidenum">
              <a:rPr lang="en-US" smtClean="0"/>
              <a:pPr>
                <a:defRPr/>
              </a:pPr>
              <a:t>2</a:t>
            </a:fld>
            <a:endParaRPr lang="en-US"/>
          </a:p>
        </p:txBody>
      </p:sp>
    </p:spTree>
    <p:extLst>
      <p:ext uri="{BB962C8B-B14F-4D97-AF65-F5344CB8AC3E}">
        <p14:creationId xmlns:p14="http://schemas.microsoft.com/office/powerpoint/2010/main" val="1224817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85C4FC-038C-42A3-9FC1-4F13DBF416F6}" type="slidenum">
              <a:rPr lang="en-US" smtClean="0"/>
              <a:pPr>
                <a:defRPr/>
              </a:pPr>
              <a:t>3</a:t>
            </a:fld>
            <a:endParaRPr lang="en-US"/>
          </a:p>
        </p:txBody>
      </p:sp>
    </p:spTree>
    <p:extLst>
      <p:ext uri="{BB962C8B-B14F-4D97-AF65-F5344CB8AC3E}">
        <p14:creationId xmlns:p14="http://schemas.microsoft.com/office/powerpoint/2010/main" val="3983352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85C4FC-038C-42A3-9FC1-4F13DBF416F6}" type="slidenum">
              <a:rPr lang="en-US" smtClean="0"/>
              <a:pPr>
                <a:defRPr/>
              </a:pPr>
              <a:t>4</a:t>
            </a:fld>
            <a:endParaRPr lang="en-US"/>
          </a:p>
        </p:txBody>
      </p:sp>
    </p:spTree>
    <p:extLst>
      <p:ext uri="{BB962C8B-B14F-4D97-AF65-F5344CB8AC3E}">
        <p14:creationId xmlns:p14="http://schemas.microsoft.com/office/powerpoint/2010/main" val="546210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85C4FC-038C-42A3-9FC1-4F13DBF416F6}" type="slidenum">
              <a:rPr lang="en-US" smtClean="0"/>
              <a:pPr>
                <a:defRPr/>
              </a:pPr>
              <a:t>7</a:t>
            </a:fld>
            <a:endParaRPr lang="en-US"/>
          </a:p>
        </p:txBody>
      </p:sp>
    </p:spTree>
    <p:extLst>
      <p:ext uri="{BB962C8B-B14F-4D97-AF65-F5344CB8AC3E}">
        <p14:creationId xmlns:p14="http://schemas.microsoft.com/office/powerpoint/2010/main" val="1174626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85C4FC-038C-42A3-9FC1-4F13DBF416F6}" type="slidenum">
              <a:rPr lang="en-US" smtClean="0"/>
              <a:pPr>
                <a:defRPr/>
              </a:pPr>
              <a:t>14</a:t>
            </a:fld>
            <a:endParaRPr lang="en-US"/>
          </a:p>
        </p:txBody>
      </p:sp>
    </p:spTree>
    <p:extLst>
      <p:ext uri="{BB962C8B-B14F-4D97-AF65-F5344CB8AC3E}">
        <p14:creationId xmlns:p14="http://schemas.microsoft.com/office/powerpoint/2010/main" val="3742767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85C4FC-038C-42A3-9FC1-4F13DBF416F6}" type="slidenum">
              <a:rPr lang="en-US" smtClean="0"/>
              <a:pPr>
                <a:defRPr/>
              </a:pPr>
              <a:t>17</a:t>
            </a:fld>
            <a:endParaRPr lang="en-US"/>
          </a:p>
        </p:txBody>
      </p:sp>
    </p:spTree>
    <p:extLst>
      <p:ext uri="{BB962C8B-B14F-4D97-AF65-F5344CB8AC3E}">
        <p14:creationId xmlns:p14="http://schemas.microsoft.com/office/powerpoint/2010/main" val="842785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85C4FC-038C-42A3-9FC1-4F13DBF416F6}" type="slidenum">
              <a:rPr lang="en-US" smtClean="0"/>
              <a:pPr>
                <a:defRPr/>
              </a:pPr>
              <a:t>19</a:t>
            </a:fld>
            <a:endParaRPr lang="en-US"/>
          </a:p>
        </p:txBody>
      </p:sp>
    </p:spTree>
    <p:extLst>
      <p:ext uri="{BB962C8B-B14F-4D97-AF65-F5344CB8AC3E}">
        <p14:creationId xmlns:p14="http://schemas.microsoft.com/office/powerpoint/2010/main" val="2294004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85C4FC-038C-42A3-9FC1-4F13DBF416F6}" type="slidenum">
              <a:rPr lang="en-US" smtClean="0"/>
              <a:pPr>
                <a:defRPr/>
              </a:pPr>
              <a:t>22</a:t>
            </a:fld>
            <a:endParaRPr lang="en-US"/>
          </a:p>
        </p:txBody>
      </p:sp>
    </p:spTree>
    <p:extLst>
      <p:ext uri="{BB962C8B-B14F-4D97-AF65-F5344CB8AC3E}">
        <p14:creationId xmlns:p14="http://schemas.microsoft.com/office/powerpoint/2010/main" val="4063273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5349332"/>
      </p:ext>
    </p:extLst>
  </p:cSld>
  <p:clrMapOvr>
    <a:masterClrMapping/>
  </p:clrMapOvr>
  <p:transition spd="slow">
    <p:cut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9_line Title and Content">
    <p:spTree>
      <p:nvGrpSpPr>
        <p:cNvPr id="1" name=""/>
        <p:cNvGrpSpPr/>
        <p:nvPr/>
      </p:nvGrpSpPr>
      <p:grpSpPr>
        <a:xfrm>
          <a:off x="0" y="0"/>
          <a:ext cx="0" cy="0"/>
          <a:chOff x="0" y="0"/>
          <a:chExt cx="0" cy="0"/>
        </a:xfrm>
      </p:grpSpPr>
      <p:cxnSp>
        <p:nvCxnSpPr>
          <p:cNvPr id="8" name="Straight Connector 7"/>
          <p:cNvCxnSpPr/>
          <p:nvPr userDrawn="1"/>
        </p:nvCxnSpPr>
        <p:spPr bwMode="auto">
          <a:xfrm>
            <a:off x="10935" y="1965976"/>
            <a:ext cx="9143950" cy="0"/>
          </a:xfrm>
          <a:prstGeom prst="line">
            <a:avLst/>
          </a:prstGeom>
          <a:noFill/>
          <a:ln w="38100" cap="flat" cmpd="sng" algn="ctr">
            <a:solidFill>
              <a:srgbClr val="3366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a:xfrm>
            <a:off x="523875" y="228635"/>
            <a:ext cx="8077200" cy="584775"/>
          </a:xfrm>
        </p:spPr>
        <p:txBody>
          <a:bodyPr/>
          <a:lstStyle>
            <a:lvl1pPr>
              <a:defRPr b="1">
                <a:solidFill>
                  <a:srgbClr val="00B0F0"/>
                </a:solidFill>
              </a:defRPr>
            </a:lvl1pPr>
          </a:lstStyle>
          <a:p>
            <a:r>
              <a:rPr lang="en-US" dirty="0" smtClean="0"/>
              <a:t>Click to edit Master title style</a:t>
            </a:r>
            <a:endParaRPr lang="en-US" dirty="0"/>
          </a:p>
        </p:txBody>
      </p:sp>
      <p:sp>
        <p:nvSpPr>
          <p:cNvPr id="7" name="Snip Single Corner Rectangle 6"/>
          <p:cNvSpPr/>
          <p:nvPr userDrawn="1"/>
        </p:nvSpPr>
        <p:spPr bwMode="auto">
          <a:xfrm flipV="1">
            <a:off x="50" y="-3215"/>
            <a:ext cx="311315" cy="6861214"/>
          </a:xfrm>
          <a:prstGeom prst="snip1Rect">
            <a:avLst>
              <a:gd name="adj" fmla="val 50000"/>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9" name="Slide Number Placeholder 2"/>
          <p:cNvSpPr txBox="1">
            <a:spLocks noGrp="1"/>
          </p:cNvSpPr>
          <p:nvPr userDrawn="1"/>
        </p:nvSpPr>
        <p:spPr bwMode="auto">
          <a:xfrm>
            <a:off x="6797675" y="6430962"/>
            <a:ext cx="21939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9933"/>
              </a:buClr>
              <a:buFont typeface="Wingdings" charset="2"/>
              <a:buChar char="Ø"/>
              <a:defRPr sz="3200">
                <a:solidFill>
                  <a:schemeClr val="tx1"/>
                </a:solidFill>
                <a:latin typeface="Arial" charset="0"/>
                <a:ea typeface="ＭＳ Ｐゴシック" charset="-128"/>
              </a:defRPr>
            </a:lvl1pPr>
            <a:lvl2pPr marL="37931725" indent="-37474525" eaLnBrk="0" hangingPunct="0">
              <a:spcBef>
                <a:spcPct val="20000"/>
              </a:spcBef>
              <a:buClr>
                <a:srgbClr val="FF9933"/>
              </a:buClr>
              <a:buFont typeface="Wingdings" charset="2"/>
              <a:buChar char="Ø"/>
              <a:defRPr sz="2800">
                <a:solidFill>
                  <a:schemeClr val="tx1"/>
                </a:solidFill>
                <a:latin typeface="Arial" charset="0"/>
                <a:ea typeface="ＭＳ Ｐゴシック" charset="-128"/>
              </a:defRPr>
            </a:lvl2pPr>
            <a:lvl3pPr marL="1143000" indent="-228600" eaLnBrk="0" hangingPunct="0">
              <a:spcBef>
                <a:spcPct val="20000"/>
              </a:spcBef>
              <a:buClr>
                <a:srgbClr val="FF9933"/>
              </a:buClr>
              <a:buFont typeface="Wingdings" charset="2"/>
              <a:buChar char="Ø"/>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eaLnBrk="1" hangingPunct="1">
              <a:spcBef>
                <a:spcPct val="0"/>
              </a:spcBef>
              <a:buClrTx/>
              <a:buFontTx/>
              <a:buNone/>
              <a:defRPr/>
            </a:pPr>
            <a:r>
              <a:rPr lang="en-US" altLang="zh-CN" sz="1000" dirty="0" smtClean="0">
                <a:latin typeface="Times New Roman" charset="0"/>
                <a:ea typeface="宋体" charset="-122"/>
              </a:rPr>
              <a:t>3-</a:t>
            </a:r>
            <a:fld id="{714AE196-8B18-42C4-88AC-7812F8ABCAB9}" type="slidenum">
              <a:rPr lang="en-US" altLang="zh-CN" sz="1000" smtClean="0">
                <a:latin typeface="Times New Roman" charset="0"/>
                <a:ea typeface="宋体" charset="-122"/>
              </a:rPr>
              <a:pPr algn="r" eaLnBrk="1" hangingPunct="1">
                <a:spcBef>
                  <a:spcPct val="0"/>
                </a:spcBef>
                <a:buClrTx/>
                <a:buFontTx/>
                <a:buNone/>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2429662249"/>
      </p:ext>
    </p:extLst>
  </p:cSld>
  <p:clrMapOvr>
    <a:masterClrMapping/>
  </p:clrMapOvr>
  <p:transition spd="slow">
    <p:cut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cxnSp>
        <p:nvCxnSpPr>
          <p:cNvPr id="7" name="Straight Connector 6"/>
          <p:cNvCxnSpPr/>
          <p:nvPr userDrawn="1"/>
        </p:nvCxnSpPr>
        <p:spPr bwMode="auto">
          <a:xfrm flipV="1">
            <a:off x="50" y="1051586"/>
            <a:ext cx="9143950" cy="34900"/>
          </a:xfrm>
          <a:prstGeom prst="line">
            <a:avLst/>
          </a:prstGeom>
          <a:noFill/>
          <a:ln w="381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a:xfrm>
            <a:off x="542830" y="334965"/>
            <a:ext cx="8077200" cy="579438"/>
          </a:xfrm>
        </p:spPr>
        <p:txBody>
          <a:bodyPr/>
          <a:lstStyle>
            <a:lvl1pPr algn="ctr">
              <a:defRPr b="1">
                <a:solidFill>
                  <a:srgbClr val="F2692D"/>
                </a:solidFill>
              </a:defRPr>
            </a:lvl1pPr>
          </a:lstStyle>
          <a:p>
            <a:r>
              <a:rPr lang="en-US" dirty="0" smtClean="0"/>
              <a:t>Click to edit Master title style</a:t>
            </a:r>
            <a:endParaRPr lang="en-US" dirty="0"/>
          </a:p>
        </p:txBody>
      </p:sp>
      <p:sp>
        <p:nvSpPr>
          <p:cNvPr id="8" name="Snip Single Corner Rectangle 7"/>
          <p:cNvSpPr/>
          <p:nvPr userDrawn="1"/>
        </p:nvSpPr>
        <p:spPr bwMode="auto">
          <a:xfrm flipV="1">
            <a:off x="50" y="-3215"/>
            <a:ext cx="311315" cy="6861214"/>
          </a:xfrm>
          <a:prstGeom prst="snip1Rect">
            <a:avLst>
              <a:gd name="adj" fmla="val 50000"/>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9" name="Slide Number Placeholder 2"/>
          <p:cNvSpPr txBox="1">
            <a:spLocks noGrp="1"/>
          </p:cNvSpPr>
          <p:nvPr userDrawn="1"/>
        </p:nvSpPr>
        <p:spPr bwMode="auto">
          <a:xfrm>
            <a:off x="6797675" y="6430962"/>
            <a:ext cx="21939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9933"/>
              </a:buClr>
              <a:buFont typeface="Wingdings" charset="2"/>
              <a:buChar char="Ø"/>
              <a:defRPr sz="3200">
                <a:solidFill>
                  <a:schemeClr val="tx1"/>
                </a:solidFill>
                <a:latin typeface="Arial" charset="0"/>
                <a:ea typeface="ＭＳ Ｐゴシック" charset="-128"/>
              </a:defRPr>
            </a:lvl1pPr>
            <a:lvl2pPr marL="37931725" indent="-37474525" eaLnBrk="0" hangingPunct="0">
              <a:spcBef>
                <a:spcPct val="20000"/>
              </a:spcBef>
              <a:buClr>
                <a:srgbClr val="FF9933"/>
              </a:buClr>
              <a:buFont typeface="Wingdings" charset="2"/>
              <a:buChar char="Ø"/>
              <a:defRPr sz="2800">
                <a:solidFill>
                  <a:schemeClr val="tx1"/>
                </a:solidFill>
                <a:latin typeface="Arial" charset="0"/>
                <a:ea typeface="ＭＳ Ｐゴシック" charset="-128"/>
              </a:defRPr>
            </a:lvl2pPr>
            <a:lvl3pPr marL="1143000" indent="-228600" eaLnBrk="0" hangingPunct="0">
              <a:spcBef>
                <a:spcPct val="20000"/>
              </a:spcBef>
              <a:buClr>
                <a:srgbClr val="FF9933"/>
              </a:buClr>
              <a:buFont typeface="Wingdings" charset="2"/>
              <a:buChar char="Ø"/>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eaLnBrk="1" hangingPunct="1">
              <a:spcBef>
                <a:spcPct val="0"/>
              </a:spcBef>
              <a:buClrTx/>
              <a:buFontTx/>
              <a:buNone/>
              <a:defRPr/>
            </a:pPr>
            <a:r>
              <a:rPr lang="en-US" altLang="zh-CN" sz="1000" dirty="0" smtClean="0">
                <a:latin typeface="Times New Roman" charset="0"/>
                <a:ea typeface="宋体" charset="-122"/>
              </a:rPr>
              <a:t>3-</a:t>
            </a:r>
            <a:fld id="{714AE196-8B18-42C4-88AC-7812F8ABCAB9}" type="slidenum">
              <a:rPr lang="en-US" altLang="zh-CN" sz="1000" smtClean="0">
                <a:latin typeface="Times New Roman" charset="0"/>
                <a:ea typeface="宋体" charset="-122"/>
              </a:rPr>
              <a:pPr algn="r" eaLnBrk="1" hangingPunct="1">
                <a:spcBef>
                  <a:spcPct val="0"/>
                </a:spcBef>
                <a:buClrTx/>
                <a:buFontTx/>
                <a:buNone/>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161158001"/>
      </p:ext>
    </p:extLst>
  </p:cSld>
  <p:clrMapOvr>
    <a:masterClrMapping/>
  </p:clrMapOvr>
  <p:transition spd="slow">
    <p:cut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7" name="Straight Connector 6"/>
          <p:cNvCxnSpPr/>
          <p:nvPr userDrawn="1"/>
        </p:nvCxnSpPr>
        <p:spPr bwMode="auto">
          <a:xfrm flipV="1">
            <a:off x="50" y="1051586"/>
            <a:ext cx="9143950" cy="34900"/>
          </a:xfrm>
          <a:prstGeom prst="line">
            <a:avLst/>
          </a:prstGeom>
          <a:noFill/>
          <a:ln w="38100" cap="flat" cmpd="sng" algn="ctr">
            <a:solidFill>
              <a:schemeClr val="accent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a:xfrm>
            <a:off x="539218" y="334965"/>
            <a:ext cx="8077200" cy="579438"/>
          </a:xfrm>
        </p:spPr>
        <p:txBody>
          <a:bodyPr/>
          <a:lstStyle>
            <a:lvl1pPr algn="ctr">
              <a:defRPr b="1">
                <a:solidFill>
                  <a:schemeClr val="accent6">
                    <a:lumMod val="7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4350" y="1234464"/>
            <a:ext cx="8102600" cy="49374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Clr>
                <a:schemeClr val="accent6">
                  <a:lumMod val="75000"/>
                </a:schemeClr>
              </a:buClr>
              <a:defRPr lang="en-US" smtClean="0">
                <a:solidFill>
                  <a:schemeClr val="accent6">
                    <a:lumMod val="75000"/>
                  </a:schemeClr>
                </a:solidFill>
              </a:defRPr>
            </a:lvl1pPr>
            <a:lvl2pPr>
              <a:defRPr lang="en-US" smtClean="0">
                <a:solidFill>
                  <a:schemeClr val="accent6">
                    <a:lumMod val="75000"/>
                  </a:schemeClr>
                </a:solidFill>
              </a:defRPr>
            </a:lvl2pPr>
            <a:lvl3pPr>
              <a:defRPr lang="en-US" smtClean="0"/>
            </a:lvl3pPr>
            <a:lvl4pPr>
              <a:defRPr lang="en-US" smtClean="0"/>
            </a:lvl4pPr>
          </a:lstStyle>
          <a:p>
            <a:pPr lvl="0">
              <a:buClr>
                <a:srgbClr val="336699"/>
              </a:buClr>
            </a:pPr>
            <a:r>
              <a:rPr lang="en-US" dirty="0" smtClean="0"/>
              <a:t>Click to edit Master text styles</a:t>
            </a:r>
          </a:p>
          <a:p>
            <a:pPr lvl="1">
              <a:buClrTx/>
            </a:pPr>
            <a:r>
              <a:rPr lang="en-US" dirty="0" smtClean="0"/>
              <a:t>Second level</a:t>
            </a:r>
          </a:p>
          <a:p>
            <a:pPr lvl="2">
              <a:buClrTx/>
            </a:pPr>
            <a:r>
              <a:rPr lang="en-US" dirty="0" smtClean="0"/>
              <a:t>Third level</a:t>
            </a:r>
          </a:p>
          <a:p>
            <a:pPr lvl="3"/>
            <a:r>
              <a:rPr lang="en-US" dirty="0" smtClean="0"/>
              <a:t>Fourth level</a:t>
            </a:r>
          </a:p>
        </p:txBody>
      </p:sp>
      <p:pic>
        <p:nvPicPr>
          <p:cNvPr id="4" name="Picture 3"/>
          <p:cNvPicPr>
            <a:picLocks noChangeAspect="1"/>
          </p:cNvPicPr>
          <p:nvPr userDrawn="1"/>
        </p:nvPicPr>
        <p:blipFill>
          <a:blip r:embed="rId2"/>
          <a:stretch>
            <a:fillRect/>
          </a:stretch>
        </p:blipFill>
        <p:spPr>
          <a:xfrm rot="5400000" flipV="1">
            <a:off x="-3255592" y="3255645"/>
            <a:ext cx="6857998" cy="346713"/>
          </a:xfrm>
          <a:prstGeom prst="rect">
            <a:avLst/>
          </a:prstGeom>
        </p:spPr>
      </p:pic>
      <p:sp>
        <p:nvSpPr>
          <p:cNvPr id="8" name="Slide Number Placeholder 2"/>
          <p:cNvSpPr txBox="1">
            <a:spLocks noGrp="1"/>
          </p:cNvSpPr>
          <p:nvPr userDrawn="1"/>
        </p:nvSpPr>
        <p:spPr bwMode="auto">
          <a:xfrm>
            <a:off x="6797675" y="6430962"/>
            <a:ext cx="21939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9933"/>
              </a:buClr>
              <a:buFont typeface="Wingdings" charset="2"/>
              <a:buChar char="Ø"/>
              <a:defRPr sz="3200">
                <a:solidFill>
                  <a:schemeClr val="tx1"/>
                </a:solidFill>
                <a:latin typeface="Arial" charset="0"/>
                <a:ea typeface="ＭＳ Ｐゴシック" charset="-128"/>
              </a:defRPr>
            </a:lvl1pPr>
            <a:lvl2pPr marL="37931725" indent="-37474525" eaLnBrk="0" hangingPunct="0">
              <a:spcBef>
                <a:spcPct val="20000"/>
              </a:spcBef>
              <a:buClr>
                <a:srgbClr val="FF9933"/>
              </a:buClr>
              <a:buFont typeface="Wingdings" charset="2"/>
              <a:buChar char="Ø"/>
              <a:defRPr sz="2800">
                <a:solidFill>
                  <a:schemeClr val="tx1"/>
                </a:solidFill>
                <a:latin typeface="Arial" charset="0"/>
                <a:ea typeface="ＭＳ Ｐゴシック" charset="-128"/>
              </a:defRPr>
            </a:lvl2pPr>
            <a:lvl3pPr marL="1143000" indent="-228600" eaLnBrk="0" hangingPunct="0">
              <a:spcBef>
                <a:spcPct val="20000"/>
              </a:spcBef>
              <a:buClr>
                <a:srgbClr val="FF9933"/>
              </a:buClr>
              <a:buFont typeface="Wingdings" charset="2"/>
              <a:buChar char="Ø"/>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eaLnBrk="1" hangingPunct="1">
              <a:spcBef>
                <a:spcPct val="0"/>
              </a:spcBef>
              <a:buClrTx/>
              <a:buFontTx/>
              <a:buNone/>
              <a:defRPr/>
            </a:pPr>
            <a:r>
              <a:rPr lang="en-US" altLang="zh-CN" sz="1000" dirty="0" smtClean="0">
                <a:latin typeface="Times New Roman" charset="0"/>
                <a:ea typeface="宋体" charset="-122"/>
              </a:rPr>
              <a:t>3-</a:t>
            </a:r>
            <a:fld id="{714AE196-8B18-42C4-88AC-7812F8ABCAB9}" type="slidenum">
              <a:rPr lang="en-US" altLang="zh-CN" sz="1000" smtClean="0">
                <a:latin typeface="Times New Roman" charset="0"/>
                <a:ea typeface="宋体" charset="-122"/>
              </a:rPr>
              <a:pPr algn="r" eaLnBrk="1" hangingPunct="1">
                <a:spcBef>
                  <a:spcPct val="0"/>
                </a:spcBef>
                <a:buClrTx/>
                <a:buFontTx/>
                <a:buNone/>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97636067"/>
      </p:ext>
    </p:extLst>
  </p:cSld>
  <p:clrMapOvr>
    <a:masterClrMapping/>
  </p:clrMapOvr>
  <p:transition spd="slow">
    <p:cut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2"/>
          <p:cNvSpPr txBox="1">
            <a:spLocks noGrp="1"/>
          </p:cNvSpPr>
          <p:nvPr userDrawn="1"/>
        </p:nvSpPr>
        <p:spPr bwMode="auto">
          <a:xfrm>
            <a:off x="6797675" y="6430962"/>
            <a:ext cx="21939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9933"/>
              </a:buClr>
              <a:buFont typeface="Wingdings" charset="2"/>
              <a:buChar char="Ø"/>
              <a:defRPr sz="3200">
                <a:solidFill>
                  <a:schemeClr val="tx1"/>
                </a:solidFill>
                <a:latin typeface="Arial" charset="0"/>
                <a:ea typeface="ＭＳ Ｐゴシック" charset="-128"/>
              </a:defRPr>
            </a:lvl1pPr>
            <a:lvl2pPr marL="37931725" indent="-37474525" eaLnBrk="0" hangingPunct="0">
              <a:spcBef>
                <a:spcPct val="20000"/>
              </a:spcBef>
              <a:buClr>
                <a:srgbClr val="FF9933"/>
              </a:buClr>
              <a:buFont typeface="Wingdings" charset="2"/>
              <a:buChar char="Ø"/>
              <a:defRPr sz="2800">
                <a:solidFill>
                  <a:schemeClr val="tx1"/>
                </a:solidFill>
                <a:latin typeface="Arial" charset="0"/>
                <a:ea typeface="ＭＳ Ｐゴシック" charset="-128"/>
              </a:defRPr>
            </a:lvl2pPr>
            <a:lvl3pPr marL="1143000" indent="-228600" eaLnBrk="0" hangingPunct="0">
              <a:spcBef>
                <a:spcPct val="20000"/>
              </a:spcBef>
              <a:buClr>
                <a:srgbClr val="FF9933"/>
              </a:buClr>
              <a:buFont typeface="Wingdings" charset="2"/>
              <a:buChar char="Ø"/>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eaLnBrk="1" hangingPunct="1">
              <a:spcBef>
                <a:spcPct val="0"/>
              </a:spcBef>
              <a:buClrTx/>
              <a:buFontTx/>
              <a:buNone/>
              <a:defRPr/>
            </a:pPr>
            <a:r>
              <a:rPr lang="en-US" altLang="zh-CN" sz="1000" dirty="0" smtClean="0">
                <a:latin typeface="Times New Roman" charset="0"/>
                <a:ea typeface="宋体" charset="-122"/>
              </a:rPr>
              <a:t>3-</a:t>
            </a:r>
            <a:fld id="{714AE196-8B18-42C4-88AC-7812F8ABCAB9}" type="slidenum">
              <a:rPr lang="en-US" altLang="zh-CN" sz="1000" smtClean="0">
                <a:latin typeface="Times New Roman" charset="0"/>
                <a:ea typeface="宋体" charset="-122"/>
              </a:rPr>
              <a:pPr algn="r" eaLnBrk="1" hangingPunct="1">
                <a:spcBef>
                  <a:spcPct val="0"/>
                </a:spcBef>
                <a:buClrTx/>
                <a:buFontTx/>
                <a:buNone/>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4195529222"/>
      </p:ext>
    </p:extLst>
  </p:cSld>
  <p:clrMapOvr>
    <a:masterClrMapping/>
  </p:clrMapOvr>
  <p:transition spd="slow">
    <p:cut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line Title and Content">
    <p:spTree>
      <p:nvGrpSpPr>
        <p:cNvPr id="1" name=""/>
        <p:cNvGrpSpPr/>
        <p:nvPr/>
      </p:nvGrpSpPr>
      <p:grpSpPr>
        <a:xfrm>
          <a:off x="0" y="0"/>
          <a:ext cx="0" cy="0"/>
          <a:chOff x="0" y="0"/>
          <a:chExt cx="0" cy="0"/>
        </a:xfrm>
      </p:grpSpPr>
      <p:cxnSp>
        <p:nvCxnSpPr>
          <p:cNvPr id="8" name="Straight Connector 7"/>
          <p:cNvCxnSpPr/>
          <p:nvPr/>
        </p:nvCxnSpPr>
        <p:spPr bwMode="auto">
          <a:xfrm>
            <a:off x="50" y="685830"/>
            <a:ext cx="9143950" cy="0"/>
          </a:xfrm>
          <a:prstGeom prst="line">
            <a:avLst/>
          </a:prstGeom>
          <a:noFill/>
          <a:ln w="38100" cap="flat" cmpd="sng" algn="ctr">
            <a:solidFill>
              <a:srgbClr val="CE743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a:xfrm>
            <a:off x="1828830" y="82601"/>
            <a:ext cx="7315170" cy="400110"/>
          </a:xfrm>
        </p:spPr>
        <p:txBody>
          <a:bodyPr/>
          <a:lstStyle>
            <a:lvl1pPr algn="l">
              <a:defRPr sz="2000" b="0">
                <a:solidFill>
                  <a:schemeClr val="tx1"/>
                </a:solidFill>
              </a:defRPr>
            </a:lvl1pPr>
          </a:lstStyle>
          <a:p>
            <a:r>
              <a:rPr lang="en-US" dirty="0" smtClean="0"/>
              <a:t>Click to edit Master title style</a:t>
            </a:r>
            <a:endParaRPr lang="en-US" dirty="0"/>
          </a:p>
        </p:txBody>
      </p:sp>
      <p:pic>
        <p:nvPicPr>
          <p:cNvPr id="3" name="Picture 2"/>
          <p:cNvPicPr>
            <a:picLocks noChangeAspect="1"/>
          </p:cNvPicPr>
          <p:nvPr userDrawn="1"/>
        </p:nvPicPr>
        <p:blipFill>
          <a:blip r:embed="rId2"/>
          <a:stretch>
            <a:fillRect/>
          </a:stretch>
        </p:blipFill>
        <p:spPr>
          <a:xfrm rot="5400000" flipH="1">
            <a:off x="-3328096" y="3328148"/>
            <a:ext cx="6858002" cy="201706"/>
          </a:xfrm>
          <a:prstGeom prst="rect">
            <a:avLst/>
          </a:prstGeom>
        </p:spPr>
      </p:pic>
      <p:sp>
        <p:nvSpPr>
          <p:cNvPr id="5" name="Rectangle 4"/>
          <p:cNvSpPr/>
          <p:nvPr userDrawn="1"/>
        </p:nvSpPr>
        <p:spPr bwMode="auto">
          <a:xfrm>
            <a:off x="201759" y="0"/>
            <a:ext cx="1627072" cy="685830"/>
          </a:xfrm>
          <a:prstGeom prst="rect">
            <a:avLst/>
          </a:prstGeom>
          <a:solidFill>
            <a:srgbClr val="CE7439"/>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7" name="Slide Number Placeholder 2"/>
          <p:cNvSpPr txBox="1">
            <a:spLocks noGrp="1"/>
          </p:cNvSpPr>
          <p:nvPr userDrawn="1"/>
        </p:nvSpPr>
        <p:spPr bwMode="auto">
          <a:xfrm>
            <a:off x="6797675" y="6430962"/>
            <a:ext cx="21939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9933"/>
              </a:buClr>
              <a:buFont typeface="Wingdings" charset="2"/>
              <a:buChar char="Ø"/>
              <a:defRPr sz="3200">
                <a:solidFill>
                  <a:schemeClr val="tx1"/>
                </a:solidFill>
                <a:latin typeface="Arial" charset="0"/>
                <a:ea typeface="ＭＳ Ｐゴシック" charset="-128"/>
              </a:defRPr>
            </a:lvl1pPr>
            <a:lvl2pPr marL="37931725" indent="-37474525" eaLnBrk="0" hangingPunct="0">
              <a:spcBef>
                <a:spcPct val="20000"/>
              </a:spcBef>
              <a:buClr>
                <a:srgbClr val="FF9933"/>
              </a:buClr>
              <a:buFont typeface="Wingdings" charset="2"/>
              <a:buChar char="Ø"/>
              <a:defRPr sz="2800">
                <a:solidFill>
                  <a:schemeClr val="tx1"/>
                </a:solidFill>
                <a:latin typeface="Arial" charset="0"/>
                <a:ea typeface="ＭＳ Ｐゴシック" charset="-128"/>
              </a:defRPr>
            </a:lvl2pPr>
            <a:lvl3pPr marL="1143000" indent="-228600" eaLnBrk="0" hangingPunct="0">
              <a:spcBef>
                <a:spcPct val="20000"/>
              </a:spcBef>
              <a:buClr>
                <a:srgbClr val="FF9933"/>
              </a:buClr>
              <a:buFont typeface="Wingdings" charset="2"/>
              <a:buChar char="Ø"/>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eaLnBrk="1" hangingPunct="1">
              <a:spcBef>
                <a:spcPct val="0"/>
              </a:spcBef>
              <a:buClrTx/>
              <a:buFontTx/>
              <a:buNone/>
              <a:defRPr/>
            </a:pPr>
            <a:r>
              <a:rPr lang="en-US" altLang="zh-CN" sz="1000" dirty="0" smtClean="0">
                <a:latin typeface="Times New Roman" charset="0"/>
                <a:ea typeface="宋体" charset="-122"/>
              </a:rPr>
              <a:t>3-</a:t>
            </a:r>
            <a:fld id="{714AE196-8B18-42C4-88AC-7812F8ABCAB9}" type="slidenum">
              <a:rPr lang="en-US" altLang="zh-CN" sz="1000" smtClean="0">
                <a:latin typeface="Times New Roman" charset="0"/>
                <a:ea typeface="宋体" charset="-122"/>
              </a:rPr>
              <a:pPr algn="r" eaLnBrk="1" hangingPunct="1">
                <a:spcBef>
                  <a:spcPct val="0"/>
                </a:spcBef>
                <a:buClrTx/>
                <a:buFontTx/>
                <a:buNone/>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1283945389"/>
      </p:ext>
    </p:extLst>
  </p:cSld>
  <p:clrMapOvr>
    <a:masterClrMapping/>
  </p:clrMapOvr>
  <p:transition spd="slow">
    <p:cut thruBlk="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line 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58000"/>
          </a:xfrm>
          <a:prstGeom prst="rect">
            <a:avLst/>
          </a:prstGeom>
        </p:spPr>
      </p:pic>
      <p:sp>
        <p:nvSpPr>
          <p:cNvPr id="7" name="TextBox 6"/>
          <p:cNvSpPr txBox="1"/>
          <p:nvPr userDrawn="1"/>
        </p:nvSpPr>
        <p:spPr>
          <a:xfrm>
            <a:off x="372840" y="685830"/>
            <a:ext cx="8412118" cy="584775"/>
          </a:xfrm>
          <a:prstGeom prst="rect">
            <a:avLst/>
          </a:prstGeom>
          <a:solidFill>
            <a:srgbClr val="C2D7DB"/>
          </a:solidFill>
          <a:effectLst>
            <a:outerShdw blurRad="76200" dist="50800" dir="2700000" algn="tl" rotWithShape="0">
              <a:prstClr val="black">
                <a:alpha val="40000"/>
              </a:prstClr>
            </a:outerShdw>
          </a:effectLst>
        </p:spPr>
        <p:txBody>
          <a:bodyPr wrap="square" lIns="182880" rtlCol="0">
            <a:spAutoFit/>
          </a:bodyPr>
          <a:lstStyle/>
          <a:p>
            <a:pPr algn="l"/>
            <a:r>
              <a:rPr lang="en-US" sz="3200" b="1" dirty="0" smtClean="0">
                <a:effectLst>
                  <a:outerShdw blurRad="38100" dist="38100" dir="2700000" algn="tl">
                    <a:srgbClr val="000000">
                      <a:alpha val="43137"/>
                    </a:srgbClr>
                  </a:outerShdw>
                </a:effectLst>
              </a:rPr>
              <a:t>CORE CONCEPT</a:t>
            </a:r>
            <a:endParaRPr lang="en-US" sz="3200" b="1" dirty="0">
              <a:effectLst>
                <a:outerShdw blurRad="38100" dist="38100" dir="2700000" algn="tl">
                  <a:srgbClr val="000000">
                    <a:alpha val="43137"/>
                  </a:srgbClr>
                </a:outerShdw>
              </a:effectLst>
            </a:endParaRPr>
          </a:p>
        </p:txBody>
      </p:sp>
      <p:sp>
        <p:nvSpPr>
          <p:cNvPr id="11" name="Content Placeholder 2"/>
          <p:cNvSpPr>
            <a:spLocks noGrp="1"/>
          </p:cNvSpPr>
          <p:nvPr>
            <p:ph idx="1"/>
          </p:nvPr>
        </p:nvSpPr>
        <p:spPr>
          <a:xfrm>
            <a:off x="372840" y="1417342"/>
            <a:ext cx="8412118" cy="1982081"/>
          </a:xfrm>
          <a:solidFill>
            <a:srgbClr val="C2D7DB"/>
          </a:solidFill>
          <a:ln>
            <a:noFill/>
          </a:ln>
          <a:effectLst>
            <a:outerShdw blurRad="76200" dist="50800" dir="2700000" algn="tl" rotWithShape="0">
              <a:prstClr val="black">
                <a:alpha val="40000"/>
              </a:prstClr>
            </a:outerShdw>
          </a:effectLst>
          <a:extLst/>
        </p:spPr>
        <p:txBody>
          <a:bodyPr vert="horz" wrap="square" lIns="274320" tIns="182880" rIns="274320" bIns="182880" numCol="1" anchor="t" anchorCtr="0" compatLnSpc="1">
            <a:prstTxWarp prst="textNoShape">
              <a:avLst/>
            </a:prstTxWarp>
            <a:noAutofit/>
          </a:bodyPr>
          <a:lstStyle>
            <a:lvl1pPr marL="0" indent="0">
              <a:buNone/>
              <a:defRPr lang="en-US" b="0" dirty="0" smtClean="0">
                <a:solidFill>
                  <a:schemeClr val="tx1"/>
                </a:solidFill>
                <a:effectLst>
                  <a:outerShdw blurRad="38100" dist="38100" dir="2700000" algn="tl">
                    <a:srgbClr val="000000">
                      <a:alpha val="43137"/>
                    </a:srgbClr>
                  </a:outerShdw>
                </a:effectLst>
              </a:defRPr>
            </a:lvl1pPr>
            <a:lvl2pPr marL="341312" indent="0">
              <a:buClrTx/>
              <a:buFont typeface="Arial" panose="020B0604020202020204" pitchFamily="34" charset="0"/>
              <a:buNone/>
              <a:defRPr lang="en-US" dirty="0" smtClean="0">
                <a:effectLst>
                  <a:outerShdw blurRad="38100" dist="38100" dir="2700000" algn="tl">
                    <a:srgbClr val="000000">
                      <a:alpha val="43137"/>
                    </a:srgbClr>
                  </a:outerShdw>
                </a:effectLst>
              </a:defRPr>
            </a:lvl2pPr>
            <a:lvl3pPr marL="739775" indent="0">
              <a:buNone/>
              <a:defRPr lang="en-US" dirty="0" smtClean="0">
                <a:effectLst>
                  <a:outerShdw blurRad="38100" dist="38100" dir="2700000" algn="tl">
                    <a:srgbClr val="000000">
                      <a:alpha val="43137"/>
                    </a:srgbClr>
                  </a:outerShdw>
                </a:effectLst>
              </a:defRPr>
            </a:lvl3pPr>
            <a:lvl4pPr marL="1089025" indent="0">
              <a:buNone/>
              <a:defRPr lang="en-US" dirty="0" smtClean="0">
                <a:effectLst>
                  <a:outerShdw blurRad="38100" dist="38100" dir="2700000" algn="tl">
                    <a:srgbClr val="000000">
                      <a:alpha val="43137"/>
                    </a:srgbClr>
                  </a:outerShdw>
                </a:effectLst>
              </a:defRPr>
            </a:lvl4pPr>
          </a:lstStyle>
          <a:p>
            <a:pPr lvl="0">
              <a:buClr>
                <a:srgbClr val="336699"/>
              </a:buClr>
            </a:pPr>
            <a:r>
              <a:rPr lang="en-US" dirty="0" smtClean="0"/>
              <a:t>Click to edit Master text styles</a:t>
            </a:r>
          </a:p>
          <a:p>
            <a:pPr lvl="1">
              <a:buClrTx/>
            </a:pPr>
            <a:r>
              <a:rPr lang="en-US" dirty="0" smtClean="0"/>
              <a:t>Second level</a:t>
            </a:r>
          </a:p>
          <a:p>
            <a:pPr lvl="2">
              <a:buClrTx/>
            </a:pPr>
            <a:r>
              <a:rPr lang="en-US" dirty="0" smtClean="0"/>
              <a:t>Third level</a:t>
            </a:r>
          </a:p>
          <a:p>
            <a:pPr lvl="3"/>
            <a:r>
              <a:rPr lang="en-US" dirty="0" smtClean="0"/>
              <a:t>Fourth level</a:t>
            </a:r>
          </a:p>
        </p:txBody>
      </p:sp>
      <p:sp>
        <p:nvSpPr>
          <p:cNvPr id="8" name="Slide Number Placeholder 2"/>
          <p:cNvSpPr txBox="1">
            <a:spLocks noGrp="1"/>
          </p:cNvSpPr>
          <p:nvPr userDrawn="1"/>
        </p:nvSpPr>
        <p:spPr bwMode="auto">
          <a:xfrm>
            <a:off x="6797675" y="6430962"/>
            <a:ext cx="21939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9933"/>
              </a:buClr>
              <a:buFont typeface="Wingdings" charset="2"/>
              <a:buChar char="Ø"/>
              <a:defRPr sz="3200">
                <a:solidFill>
                  <a:schemeClr val="tx1"/>
                </a:solidFill>
                <a:latin typeface="Arial" charset="0"/>
                <a:ea typeface="ＭＳ Ｐゴシック" charset="-128"/>
              </a:defRPr>
            </a:lvl1pPr>
            <a:lvl2pPr marL="37931725" indent="-37474525" eaLnBrk="0" hangingPunct="0">
              <a:spcBef>
                <a:spcPct val="20000"/>
              </a:spcBef>
              <a:buClr>
                <a:srgbClr val="FF9933"/>
              </a:buClr>
              <a:buFont typeface="Wingdings" charset="2"/>
              <a:buChar char="Ø"/>
              <a:defRPr sz="2800">
                <a:solidFill>
                  <a:schemeClr val="tx1"/>
                </a:solidFill>
                <a:latin typeface="Arial" charset="0"/>
                <a:ea typeface="ＭＳ Ｐゴシック" charset="-128"/>
              </a:defRPr>
            </a:lvl2pPr>
            <a:lvl3pPr marL="1143000" indent="-228600" eaLnBrk="0" hangingPunct="0">
              <a:spcBef>
                <a:spcPct val="20000"/>
              </a:spcBef>
              <a:buClr>
                <a:srgbClr val="FF9933"/>
              </a:buClr>
              <a:buFont typeface="Wingdings" charset="2"/>
              <a:buChar char="Ø"/>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eaLnBrk="1" hangingPunct="1">
              <a:spcBef>
                <a:spcPct val="0"/>
              </a:spcBef>
              <a:buClrTx/>
              <a:buFontTx/>
              <a:buNone/>
              <a:defRPr/>
            </a:pPr>
            <a:r>
              <a:rPr lang="en-US" altLang="zh-CN" sz="1000" dirty="0" smtClean="0">
                <a:latin typeface="Times New Roman" charset="0"/>
                <a:ea typeface="宋体" charset="-122"/>
              </a:rPr>
              <a:t>3-</a:t>
            </a:r>
            <a:fld id="{714AE196-8B18-42C4-88AC-7812F8ABCAB9}" type="slidenum">
              <a:rPr lang="en-US" altLang="zh-CN" sz="1000" smtClean="0">
                <a:latin typeface="Times New Roman" charset="0"/>
                <a:ea typeface="宋体" charset="-122"/>
              </a:rPr>
              <a:pPr algn="r" eaLnBrk="1" hangingPunct="1">
                <a:spcBef>
                  <a:spcPct val="0"/>
                </a:spcBef>
                <a:buClrTx/>
                <a:buFontTx/>
                <a:buNone/>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180110825"/>
      </p:ext>
    </p:extLst>
  </p:cSld>
  <p:clrMapOvr>
    <a:masterClrMapping/>
  </p:clrMapOvr>
  <p:transition spd="slow">
    <p:cut thruBlk="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line 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58000"/>
          </a:xfrm>
          <a:prstGeom prst="rect">
            <a:avLst/>
          </a:prstGeom>
        </p:spPr>
      </p:pic>
      <p:sp>
        <p:nvSpPr>
          <p:cNvPr id="7" name="TextBox 6"/>
          <p:cNvSpPr txBox="1"/>
          <p:nvPr userDrawn="1"/>
        </p:nvSpPr>
        <p:spPr>
          <a:xfrm>
            <a:off x="372840" y="685830"/>
            <a:ext cx="8412118" cy="584775"/>
          </a:xfrm>
          <a:prstGeom prst="rect">
            <a:avLst/>
          </a:prstGeom>
          <a:solidFill>
            <a:srgbClr val="C2D7DB"/>
          </a:solidFill>
          <a:effectLst>
            <a:outerShdw blurRad="76200" dist="50800" dir="2700000" algn="tl" rotWithShape="0">
              <a:prstClr val="black">
                <a:alpha val="40000"/>
              </a:prstClr>
            </a:outerShdw>
          </a:effectLst>
        </p:spPr>
        <p:txBody>
          <a:bodyPr wrap="square" lIns="182880" rtlCol="0">
            <a:spAutoFit/>
          </a:bodyPr>
          <a:lstStyle/>
          <a:p>
            <a:pPr algn="l"/>
            <a:r>
              <a:rPr lang="en-US" sz="3200" b="1" dirty="0" smtClean="0">
                <a:effectLst>
                  <a:outerShdw blurRad="38100" dist="38100" dir="2700000" algn="tl">
                    <a:srgbClr val="000000">
                      <a:alpha val="43137"/>
                    </a:srgbClr>
                  </a:outerShdw>
                </a:effectLst>
              </a:rPr>
              <a:t>CORE CONCEPT</a:t>
            </a:r>
            <a:endParaRPr lang="en-US" sz="3200" b="1" dirty="0">
              <a:effectLst>
                <a:outerShdw blurRad="38100" dist="38100" dir="2700000" algn="tl">
                  <a:srgbClr val="000000">
                    <a:alpha val="43137"/>
                  </a:srgbClr>
                </a:outerShdw>
              </a:effectLst>
            </a:endParaRPr>
          </a:p>
        </p:txBody>
      </p:sp>
      <p:sp>
        <p:nvSpPr>
          <p:cNvPr id="11" name="Content Placeholder 2"/>
          <p:cNvSpPr>
            <a:spLocks noGrp="1"/>
          </p:cNvSpPr>
          <p:nvPr>
            <p:ph idx="1"/>
          </p:nvPr>
        </p:nvSpPr>
        <p:spPr>
          <a:xfrm>
            <a:off x="372840" y="1417342"/>
            <a:ext cx="8412118" cy="4937421"/>
          </a:xfrm>
          <a:solidFill>
            <a:srgbClr val="C2D7DB"/>
          </a:solidFill>
          <a:ln>
            <a:noFill/>
          </a:ln>
          <a:effectLst>
            <a:outerShdw blurRad="76200" dist="50800" dir="2700000" algn="tl" rotWithShape="0">
              <a:prstClr val="black">
                <a:alpha val="40000"/>
              </a:prstClr>
            </a:outerShdw>
          </a:effectLst>
          <a:extLst/>
        </p:spPr>
        <p:txBody>
          <a:bodyPr vert="horz" wrap="square" lIns="182880" tIns="45720" rIns="182880" bIns="45720" numCol="1" anchor="t" anchorCtr="0" compatLnSpc="1">
            <a:prstTxWarp prst="textNoShape">
              <a:avLst/>
            </a:prstTxWarp>
          </a:bodyPr>
          <a:lstStyle>
            <a:lvl1pPr marL="0" indent="0">
              <a:buNone/>
              <a:defRPr lang="en-US" b="0" dirty="0" smtClean="0">
                <a:solidFill>
                  <a:schemeClr val="tx1"/>
                </a:solidFill>
                <a:effectLst>
                  <a:outerShdw blurRad="38100" dist="38100" dir="2700000" algn="tl">
                    <a:srgbClr val="000000">
                      <a:alpha val="43137"/>
                    </a:srgbClr>
                  </a:outerShdw>
                </a:effectLst>
              </a:defRPr>
            </a:lvl1pPr>
            <a:lvl2pPr marL="341312" indent="0">
              <a:buClrTx/>
              <a:buFont typeface="Arial" panose="020B0604020202020204" pitchFamily="34" charset="0"/>
              <a:buNone/>
              <a:defRPr lang="en-US" dirty="0" smtClean="0">
                <a:effectLst>
                  <a:outerShdw blurRad="38100" dist="38100" dir="2700000" algn="tl">
                    <a:srgbClr val="000000">
                      <a:alpha val="43137"/>
                    </a:srgbClr>
                  </a:outerShdw>
                </a:effectLst>
              </a:defRPr>
            </a:lvl2pPr>
            <a:lvl3pPr marL="739775" indent="0">
              <a:buNone/>
              <a:defRPr lang="en-US" dirty="0" smtClean="0">
                <a:effectLst>
                  <a:outerShdw blurRad="38100" dist="38100" dir="2700000" algn="tl">
                    <a:srgbClr val="000000">
                      <a:alpha val="43137"/>
                    </a:srgbClr>
                  </a:outerShdw>
                </a:effectLst>
              </a:defRPr>
            </a:lvl3pPr>
            <a:lvl4pPr marL="1089025" indent="0">
              <a:buNone/>
              <a:defRPr lang="en-US" dirty="0" smtClean="0">
                <a:effectLst>
                  <a:outerShdw blurRad="38100" dist="38100" dir="2700000" algn="tl">
                    <a:srgbClr val="000000">
                      <a:alpha val="43137"/>
                    </a:srgbClr>
                  </a:outerShdw>
                </a:effectLst>
              </a:defRPr>
            </a:lvl4pPr>
          </a:lstStyle>
          <a:p>
            <a:pPr lvl="0">
              <a:buClr>
                <a:srgbClr val="336699"/>
              </a:buClr>
            </a:pPr>
            <a:r>
              <a:rPr lang="en-US" dirty="0" smtClean="0"/>
              <a:t>Click to edit Master text styles</a:t>
            </a:r>
          </a:p>
          <a:p>
            <a:pPr lvl="1">
              <a:buClrTx/>
            </a:pPr>
            <a:r>
              <a:rPr lang="en-US" dirty="0" smtClean="0"/>
              <a:t>Second level</a:t>
            </a:r>
          </a:p>
          <a:p>
            <a:pPr lvl="2">
              <a:buClrTx/>
            </a:pPr>
            <a:r>
              <a:rPr lang="en-US" dirty="0" smtClean="0"/>
              <a:t>Third level</a:t>
            </a:r>
          </a:p>
          <a:p>
            <a:pPr lvl="3"/>
            <a:r>
              <a:rPr lang="en-US" dirty="0" smtClean="0"/>
              <a:t>Fourth level</a:t>
            </a:r>
          </a:p>
        </p:txBody>
      </p:sp>
      <p:sp>
        <p:nvSpPr>
          <p:cNvPr id="8" name="Slide Number Placeholder 2"/>
          <p:cNvSpPr txBox="1">
            <a:spLocks noGrp="1"/>
          </p:cNvSpPr>
          <p:nvPr userDrawn="1"/>
        </p:nvSpPr>
        <p:spPr bwMode="auto">
          <a:xfrm>
            <a:off x="6797675" y="6430962"/>
            <a:ext cx="21939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9933"/>
              </a:buClr>
              <a:buFont typeface="Wingdings" charset="2"/>
              <a:buChar char="Ø"/>
              <a:defRPr sz="3200">
                <a:solidFill>
                  <a:schemeClr val="tx1"/>
                </a:solidFill>
                <a:latin typeface="Arial" charset="0"/>
                <a:ea typeface="ＭＳ Ｐゴシック" charset="-128"/>
              </a:defRPr>
            </a:lvl1pPr>
            <a:lvl2pPr marL="37931725" indent="-37474525" eaLnBrk="0" hangingPunct="0">
              <a:spcBef>
                <a:spcPct val="20000"/>
              </a:spcBef>
              <a:buClr>
                <a:srgbClr val="FF9933"/>
              </a:buClr>
              <a:buFont typeface="Wingdings" charset="2"/>
              <a:buChar char="Ø"/>
              <a:defRPr sz="2800">
                <a:solidFill>
                  <a:schemeClr val="tx1"/>
                </a:solidFill>
                <a:latin typeface="Arial" charset="0"/>
                <a:ea typeface="ＭＳ Ｐゴシック" charset="-128"/>
              </a:defRPr>
            </a:lvl2pPr>
            <a:lvl3pPr marL="1143000" indent="-228600" eaLnBrk="0" hangingPunct="0">
              <a:spcBef>
                <a:spcPct val="20000"/>
              </a:spcBef>
              <a:buClr>
                <a:srgbClr val="FF9933"/>
              </a:buClr>
              <a:buFont typeface="Wingdings" charset="2"/>
              <a:buChar char="Ø"/>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eaLnBrk="1" hangingPunct="1">
              <a:spcBef>
                <a:spcPct val="0"/>
              </a:spcBef>
              <a:buClrTx/>
              <a:buFontTx/>
              <a:buNone/>
              <a:defRPr/>
            </a:pPr>
            <a:r>
              <a:rPr lang="en-US" altLang="zh-CN" sz="1000" dirty="0" smtClean="0">
                <a:latin typeface="Times New Roman" charset="0"/>
                <a:ea typeface="宋体" charset="-122"/>
              </a:rPr>
              <a:t>3-</a:t>
            </a:r>
            <a:fld id="{714AE196-8B18-42C4-88AC-7812F8ABCAB9}" type="slidenum">
              <a:rPr lang="en-US" altLang="zh-CN" sz="1000" smtClean="0">
                <a:latin typeface="Times New Roman" charset="0"/>
                <a:ea typeface="宋体" charset="-122"/>
              </a:rPr>
              <a:pPr algn="r" eaLnBrk="1" hangingPunct="1">
                <a:spcBef>
                  <a:spcPct val="0"/>
                </a:spcBef>
                <a:buClrTx/>
                <a:buFontTx/>
                <a:buNone/>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3366200792"/>
      </p:ext>
    </p:extLst>
  </p:cSld>
  <p:clrMapOvr>
    <a:masterClrMapping/>
  </p:clrMapOvr>
  <p:transition spd="slow">
    <p:cut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4350" y="1234463"/>
            <a:ext cx="3975100" cy="512029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lang="en-US" smtClean="0"/>
            </a:lvl1pPr>
            <a:lvl2pPr>
              <a:defRPr lang="en-US" smtClean="0"/>
            </a:lvl2pPr>
            <a:lvl3pPr>
              <a:defRPr lang="en-US" smtClean="0"/>
            </a:lvl3pPr>
            <a:lvl4pPr>
              <a:defRPr lang="en-US" smtClean="0"/>
            </a:lvl4pPr>
          </a:lstStyle>
          <a:p>
            <a:pPr lvl="0">
              <a:buClr>
                <a:srgbClr val="336699"/>
              </a:buClr>
            </a:pPr>
            <a:r>
              <a:rPr lang="en-US" smtClean="0"/>
              <a:t>Click to edit Master text styles</a:t>
            </a:r>
          </a:p>
          <a:p>
            <a:pPr lvl="1">
              <a:buClrTx/>
            </a:pPr>
            <a:r>
              <a:rPr lang="en-US" smtClean="0"/>
              <a:t>Second level</a:t>
            </a:r>
          </a:p>
          <a:p>
            <a:pPr lvl="2">
              <a:buClrTx/>
            </a:pPr>
            <a:r>
              <a:rPr lang="en-US" smtClean="0"/>
              <a:t>Third level</a:t>
            </a:r>
          </a:p>
          <a:p>
            <a:pPr lvl="3"/>
            <a:r>
              <a:rPr lang="en-US" smtClean="0"/>
              <a:t>Fourth level</a:t>
            </a:r>
          </a:p>
        </p:txBody>
      </p:sp>
      <p:sp>
        <p:nvSpPr>
          <p:cNvPr id="4" name="Content Placeholder 3"/>
          <p:cNvSpPr>
            <a:spLocks noGrp="1"/>
          </p:cNvSpPr>
          <p:nvPr>
            <p:ph sz="half" idx="2"/>
          </p:nvPr>
        </p:nvSpPr>
        <p:spPr>
          <a:xfrm>
            <a:off x="4641850" y="1234463"/>
            <a:ext cx="3975100" cy="512029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lang="en-US" smtClean="0"/>
            </a:lvl1pPr>
            <a:lvl2pPr>
              <a:defRPr lang="en-US" smtClean="0"/>
            </a:lvl2pPr>
            <a:lvl3pPr>
              <a:defRPr lang="en-US" smtClean="0"/>
            </a:lvl3pPr>
            <a:lvl4pPr>
              <a:defRPr lang="en-US" smtClean="0"/>
            </a:lvl4pPr>
          </a:lstStyle>
          <a:p>
            <a:pPr lvl="0">
              <a:buClr>
                <a:srgbClr val="336699"/>
              </a:buClr>
            </a:pPr>
            <a:r>
              <a:rPr lang="en-US" smtClean="0"/>
              <a:t>Click to edit Master text styles</a:t>
            </a:r>
          </a:p>
          <a:p>
            <a:pPr lvl="1">
              <a:buClrTx/>
            </a:pPr>
            <a:r>
              <a:rPr lang="en-US" smtClean="0"/>
              <a:t>Second level</a:t>
            </a:r>
          </a:p>
          <a:p>
            <a:pPr lvl="2">
              <a:buClrTx/>
            </a:pPr>
            <a:r>
              <a:rPr lang="en-US" smtClean="0"/>
              <a:t>Third level</a:t>
            </a:r>
          </a:p>
          <a:p>
            <a:pPr lvl="3"/>
            <a:r>
              <a:rPr lang="en-US" smtClean="0"/>
              <a:t>Fourth level</a:t>
            </a:r>
          </a:p>
        </p:txBody>
      </p:sp>
      <p:cxnSp>
        <p:nvCxnSpPr>
          <p:cNvPr id="9" name="Straight Connector 8"/>
          <p:cNvCxnSpPr/>
          <p:nvPr userDrawn="1"/>
        </p:nvCxnSpPr>
        <p:spPr bwMode="auto">
          <a:xfrm>
            <a:off x="50" y="1051586"/>
            <a:ext cx="9143950" cy="0"/>
          </a:xfrm>
          <a:prstGeom prst="line">
            <a:avLst/>
          </a:prstGeom>
          <a:noFill/>
          <a:ln w="38100" cap="flat" cmpd="sng" algn="ctr">
            <a:solidFill>
              <a:srgbClr val="3366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itle 1"/>
          <p:cNvSpPr>
            <a:spLocks noGrp="1"/>
          </p:cNvSpPr>
          <p:nvPr>
            <p:ph type="title"/>
          </p:nvPr>
        </p:nvSpPr>
        <p:spPr>
          <a:xfrm>
            <a:off x="523875" y="228635"/>
            <a:ext cx="8077200" cy="584775"/>
          </a:xfrm>
        </p:spPr>
        <p:txBody>
          <a:bodyPr/>
          <a:lstStyle>
            <a:lvl1pPr>
              <a:defRPr b="1">
                <a:solidFill>
                  <a:srgbClr val="0070C0"/>
                </a:solidFill>
              </a:defRPr>
            </a:lvl1pPr>
          </a:lstStyle>
          <a:p>
            <a:r>
              <a:rPr lang="en-US" dirty="0" smtClean="0"/>
              <a:t>Click to edit Master title style</a:t>
            </a:r>
            <a:endParaRPr lang="en-US" dirty="0"/>
          </a:p>
        </p:txBody>
      </p:sp>
      <p:sp>
        <p:nvSpPr>
          <p:cNvPr id="11" name="Snip Single Corner Rectangle 10"/>
          <p:cNvSpPr/>
          <p:nvPr userDrawn="1"/>
        </p:nvSpPr>
        <p:spPr bwMode="auto">
          <a:xfrm flipV="1">
            <a:off x="50" y="-3215"/>
            <a:ext cx="311315" cy="6861214"/>
          </a:xfrm>
          <a:prstGeom prst="snip1Rect">
            <a:avLst>
              <a:gd name="adj" fmla="val 50000"/>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12" name="Slide Number Placeholder 2"/>
          <p:cNvSpPr txBox="1">
            <a:spLocks noGrp="1"/>
          </p:cNvSpPr>
          <p:nvPr userDrawn="1"/>
        </p:nvSpPr>
        <p:spPr bwMode="auto">
          <a:xfrm>
            <a:off x="6797675" y="6430962"/>
            <a:ext cx="21939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9933"/>
              </a:buClr>
              <a:buFont typeface="Wingdings" charset="2"/>
              <a:buChar char="Ø"/>
              <a:defRPr sz="3200">
                <a:solidFill>
                  <a:schemeClr val="tx1"/>
                </a:solidFill>
                <a:latin typeface="Arial" charset="0"/>
                <a:ea typeface="ＭＳ Ｐゴシック" charset="-128"/>
              </a:defRPr>
            </a:lvl1pPr>
            <a:lvl2pPr marL="37931725" indent="-37474525" eaLnBrk="0" hangingPunct="0">
              <a:spcBef>
                <a:spcPct val="20000"/>
              </a:spcBef>
              <a:buClr>
                <a:srgbClr val="FF9933"/>
              </a:buClr>
              <a:buFont typeface="Wingdings" charset="2"/>
              <a:buChar char="Ø"/>
              <a:defRPr sz="2800">
                <a:solidFill>
                  <a:schemeClr val="tx1"/>
                </a:solidFill>
                <a:latin typeface="Arial" charset="0"/>
                <a:ea typeface="ＭＳ Ｐゴシック" charset="-128"/>
              </a:defRPr>
            </a:lvl2pPr>
            <a:lvl3pPr marL="1143000" indent="-228600" eaLnBrk="0" hangingPunct="0">
              <a:spcBef>
                <a:spcPct val="20000"/>
              </a:spcBef>
              <a:buClr>
                <a:srgbClr val="FF9933"/>
              </a:buClr>
              <a:buFont typeface="Wingdings" charset="2"/>
              <a:buChar char="Ø"/>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eaLnBrk="1" hangingPunct="1">
              <a:spcBef>
                <a:spcPct val="0"/>
              </a:spcBef>
              <a:buClrTx/>
              <a:buFontTx/>
              <a:buNone/>
              <a:defRPr/>
            </a:pPr>
            <a:r>
              <a:rPr lang="en-US" altLang="zh-CN" sz="1000" dirty="0" smtClean="0">
                <a:latin typeface="Times New Roman" charset="0"/>
                <a:ea typeface="宋体" charset="-122"/>
              </a:rPr>
              <a:t>3-</a:t>
            </a:r>
            <a:fld id="{714AE196-8B18-42C4-88AC-7812F8ABCAB9}" type="slidenum">
              <a:rPr lang="en-US" altLang="zh-CN" sz="1000" smtClean="0">
                <a:latin typeface="Times New Roman" charset="0"/>
                <a:ea typeface="宋体" charset="-122"/>
              </a:rPr>
              <a:pPr algn="r" eaLnBrk="1" hangingPunct="1">
                <a:spcBef>
                  <a:spcPct val="0"/>
                </a:spcBef>
                <a:buClrTx/>
                <a:buFontTx/>
                <a:buNone/>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3329882362"/>
      </p:ext>
    </p:extLst>
  </p:cSld>
  <p:clrMapOvr>
    <a:masterClrMapping/>
  </p:clrMapOvr>
  <p:transition spd="slow">
    <p:cut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Slide Number Placeholder 2"/>
          <p:cNvSpPr txBox="1">
            <a:spLocks noGrp="1"/>
          </p:cNvSpPr>
          <p:nvPr userDrawn="1"/>
        </p:nvSpPr>
        <p:spPr bwMode="auto">
          <a:xfrm>
            <a:off x="6797675" y="6430962"/>
            <a:ext cx="21939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9933"/>
              </a:buClr>
              <a:buFont typeface="Wingdings" charset="2"/>
              <a:buChar char="Ø"/>
              <a:defRPr sz="3200">
                <a:solidFill>
                  <a:schemeClr val="tx1"/>
                </a:solidFill>
                <a:latin typeface="Arial" charset="0"/>
                <a:ea typeface="ＭＳ Ｐゴシック" charset="-128"/>
              </a:defRPr>
            </a:lvl1pPr>
            <a:lvl2pPr marL="37931725" indent="-37474525" eaLnBrk="0" hangingPunct="0">
              <a:spcBef>
                <a:spcPct val="20000"/>
              </a:spcBef>
              <a:buClr>
                <a:srgbClr val="FF9933"/>
              </a:buClr>
              <a:buFont typeface="Wingdings" charset="2"/>
              <a:buChar char="Ø"/>
              <a:defRPr sz="2800">
                <a:solidFill>
                  <a:schemeClr val="tx1"/>
                </a:solidFill>
                <a:latin typeface="Arial" charset="0"/>
                <a:ea typeface="ＭＳ Ｐゴシック" charset="-128"/>
              </a:defRPr>
            </a:lvl2pPr>
            <a:lvl3pPr marL="1143000" indent="-228600" eaLnBrk="0" hangingPunct="0">
              <a:spcBef>
                <a:spcPct val="20000"/>
              </a:spcBef>
              <a:buClr>
                <a:srgbClr val="FF9933"/>
              </a:buClr>
              <a:buFont typeface="Wingdings" charset="2"/>
              <a:buChar char="Ø"/>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eaLnBrk="1" hangingPunct="1">
              <a:spcBef>
                <a:spcPct val="0"/>
              </a:spcBef>
              <a:buClrTx/>
              <a:buFontTx/>
              <a:buNone/>
              <a:defRPr/>
            </a:pPr>
            <a:r>
              <a:rPr lang="en-US" altLang="zh-CN" sz="1000" dirty="0" smtClean="0">
                <a:latin typeface="Times New Roman" charset="0"/>
                <a:ea typeface="宋体" charset="-122"/>
              </a:rPr>
              <a:t>3-</a:t>
            </a:r>
            <a:fld id="{714AE196-8B18-42C4-88AC-7812F8ABCAB9}" type="slidenum">
              <a:rPr lang="en-US" altLang="zh-CN" sz="1000" smtClean="0">
                <a:latin typeface="Times New Roman" charset="0"/>
                <a:ea typeface="宋体" charset="-122"/>
              </a:rPr>
              <a:pPr algn="r" eaLnBrk="1" hangingPunct="1">
                <a:spcBef>
                  <a:spcPct val="0"/>
                </a:spcBef>
                <a:buClrTx/>
                <a:buFontTx/>
                <a:buNone/>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701921004"/>
      </p:ext>
    </p:extLst>
  </p:cSld>
  <p:clrMapOvr>
    <a:masterClrMapping/>
  </p:clrMapOvr>
  <p:transition spd="slow">
    <p:cut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4" name="Text Box 4"/>
          <p:cNvSpPr txBox="1">
            <a:spLocks noChangeArrowheads="1"/>
          </p:cNvSpPr>
          <p:nvPr userDrawn="1"/>
        </p:nvSpPr>
        <p:spPr bwMode="auto">
          <a:xfrm>
            <a:off x="1554512" y="34871"/>
            <a:ext cx="7589487" cy="338554"/>
          </a:xfrm>
          <a:prstGeom prst="rect">
            <a:avLst/>
          </a:prstGeom>
          <a:solidFill>
            <a:srgbClr val="E49D24"/>
          </a:solidFill>
          <a:ln>
            <a:noFill/>
          </a:ln>
          <a:effectLst/>
          <a:extLst/>
        </p:spPr>
        <p:txBody>
          <a:bodyPr wrap="square">
            <a:spAutoFit/>
          </a:bodyPr>
          <a:lstStyle>
            <a:defPPr>
              <a:defRPr lang="en-US"/>
            </a:defPPr>
            <a:lvl1pPr eaLnBrk="1" hangingPunct="1">
              <a:spcBef>
                <a:spcPct val="50000"/>
              </a:spcBef>
              <a:defRPr sz="1600" b="1">
                <a:solidFill>
                  <a:srgbClr val="292929"/>
                </a:solidFill>
                <a:latin typeface="+mn-lt"/>
                <a:ea typeface="Verdana" pitchFamily="34" charset="0"/>
                <a:cs typeface="Calibri"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endParaRPr lang="en-US" dirty="0">
              <a:solidFill>
                <a:schemeClr val="bg1"/>
              </a:solidFill>
              <a:effectLst>
                <a:outerShdw blurRad="38100" dist="38100" dir="2700000" algn="tl">
                  <a:srgbClr val="000000">
                    <a:alpha val="43137"/>
                  </a:srgbClr>
                </a:outerShdw>
              </a:effectLst>
            </a:endParaRPr>
          </a:p>
        </p:txBody>
      </p:sp>
      <p:sp>
        <p:nvSpPr>
          <p:cNvPr id="5" name="Snip Single Corner Rectangle 4"/>
          <p:cNvSpPr/>
          <p:nvPr userDrawn="1"/>
        </p:nvSpPr>
        <p:spPr bwMode="auto">
          <a:xfrm flipV="1">
            <a:off x="50" y="35099"/>
            <a:ext cx="1554463" cy="559291"/>
          </a:xfrm>
          <a:prstGeom prst="snip1Rect">
            <a:avLst>
              <a:gd name="adj" fmla="val 41103"/>
            </a:avLst>
          </a:prstGeom>
          <a:solidFill>
            <a:srgbClr val="F0CC8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cxnSp>
        <p:nvCxnSpPr>
          <p:cNvPr id="6" name="Straight Connector 5"/>
          <p:cNvCxnSpPr/>
          <p:nvPr userDrawn="1"/>
        </p:nvCxnSpPr>
        <p:spPr bwMode="auto">
          <a:xfrm>
            <a:off x="50" y="14478"/>
            <a:ext cx="9143950" cy="0"/>
          </a:xfrm>
          <a:prstGeom prst="line">
            <a:avLst/>
          </a:prstGeom>
          <a:noFill/>
          <a:ln w="38100" cap="flat" cmpd="sng" algn="ctr">
            <a:solidFill>
              <a:srgbClr val="74848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Slide Number Placeholder 2"/>
          <p:cNvSpPr txBox="1">
            <a:spLocks noGrp="1"/>
          </p:cNvSpPr>
          <p:nvPr userDrawn="1"/>
        </p:nvSpPr>
        <p:spPr bwMode="auto">
          <a:xfrm>
            <a:off x="6797675" y="6430962"/>
            <a:ext cx="21939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9933"/>
              </a:buClr>
              <a:buFont typeface="Wingdings" charset="2"/>
              <a:buChar char="Ø"/>
              <a:defRPr sz="3200">
                <a:solidFill>
                  <a:schemeClr val="tx1"/>
                </a:solidFill>
                <a:latin typeface="Arial" charset="0"/>
                <a:ea typeface="ＭＳ Ｐゴシック" charset="-128"/>
              </a:defRPr>
            </a:lvl1pPr>
            <a:lvl2pPr marL="37931725" indent="-37474525" eaLnBrk="0" hangingPunct="0">
              <a:spcBef>
                <a:spcPct val="20000"/>
              </a:spcBef>
              <a:buClr>
                <a:srgbClr val="FF9933"/>
              </a:buClr>
              <a:buFont typeface="Wingdings" charset="2"/>
              <a:buChar char="Ø"/>
              <a:defRPr sz="2800">
                <a:solidFill>
                  <a:schemeClr val="tx1"/>
                </a:solidFill>
                <a:latin typeface="Arial" charset="0"/>
                <a:ea typeface="ＭＳ Ｐゴシック" charset="-128"/>
              </a:defRPr>
            </a:lvl2pPr>
            <a:lvl3pPr marL="1143000" indent="-228600" eaLnBrk="0" hangingPunct="0">
              <a:spcBef>
                <a:spcPct val="20000"/>
              </a:spcBef>
              <a:buClr>
                <a:srgbClr val="FF9933"/>
              </a:buClr>
              <a:buFont typeface="Wingdings" charset="2"/>
              <a:buChar char="Ø"/>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eaLnBrk="1" hangingPunct="1">
              <a:spcBef>
                <a:spcPct val="0"/>
              </a:spcBef>
              <a:buClrTx/>
              <a:buFontTx/>
              <a:buNone/>
              <a:defRPr/>
            </a:pPr>
            <a:r>
              <a:rPr lang="en-US" altLang="zh-CN" sz="1000" dirty="0" smtClean="0">
                <a:latin typeface="Times New Roman" charset="0"/>
                <a:ea typeface="宋体" charset="-122"/>
              </a:rPr>
              <a:t>3-</a:t>
            </a:r>
            <a:fld id="{714AE196-8B18-42C4-88AC-7812F8ABCAB9}" type="slidenum">
              <a:rPr lang="en-US" altLang="zh-CN" sz="1000" smtClean="0">
                <a:latin typeface="Times New Roman" charset="0"/>
                <a:ea typeface="宋体" charset="-122"/>
              </a:rPr>
              <a:pPr algn="r" eaLnBrk="1" hangingPunct="1">
                <a:spcBef>
                  <a:spcPct val="0"/>
                </a:spcBef>
                <a:buClrTx/>
                <a:buFontTx/>
                <a:buNone/>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52966838"/>
      </p:ext>
    </p:extLst>
  </p:cSld>
  <p:clrMapOvr>
    <a:masterClrMapping/>
  </p:clrMapOvr>
  <p:transition spd="slow">
    <p:cut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4" name="Text Box 4"/>
          <p:cNvSpPr txBox="1">
            <a:spLocks noChangeArrowheads="1"/>
          </p:cNvSpPr>
          <p:nvPr userDrawn="1"/>
        </p:nvSpPr>
        <p:spPr bwMode="auto">
          <a:xfrm>
            <a:off x="1280196" y="34870"/>
            <a:ext cx="7863803" cy="559519"/>
          </a:xfrm>
          <a:prstGeom prst="rect">
            <a:avLst/>
          </a:prstGeom>
          <a:solidFill>
            <a:srgbClr val="E49D24"/>
          </a:solidFill>
          <a:ln>
            <a:noFill/>
          </a:ln>
          <a:effectLst/>
          <a:extLst/>
        </p:spPr>
        <p:txBody>
          <a:bodyPr wrap="square">
            <a:noAutofit/>
          </a:bodyPr>
          <a:lstStyle>
            <a:defPPr>
              <a:defRPr lang="en-US"/>
            </a:defPPr>
            <a:lvl1pPr eaLnBrk="1" hangingPunct="1">
              <a:spcBef>
                <a:spcPct val="50000"/>
              </a:spcBef>
              <a:defRPr sz="1600" b="1">
                <a:solidFill>
                  <a:srgbClr val="292929"/>
                </a:solidFill>
                <a:latin typeface="+mn-lt"/>
                <a:ea typeface="Verdana" pitchFamily="34" charset="0"/>
                <a:cs typeface="Calibri"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endParaRPr lang="en-US" dirty="0">
              <a:solidFill>
                <a:schemeClr val="bg1"/>
              </a:solidFill>
              <a:effectLst>
                <a:outerShdw blurRad="38100" dist="38100" dir="2700000" algn="tl">
                  <a:srgbClr val="000000">
                    <a:alpha val="43137"/>
                  </a:srgbClr>
                </a:outerShdw>
              </a:effectLst>
            </a:endParaRPr>
          </a:p>
        </p:txBody>
      </p:sp>
      <p:sp>
        <p:nvSpPr>
          <p:cNvPr id="5" name="Snip Single Corner Rectangle 4"/>
          <p:cNvSpPr/>
          <p:nvPr userDrawn="1"/>
        </p:nvSpPr>
        <p:spPr bwMode="auto">
          <a:xfrm flipV="1">
            <a:off x="50" y="35099"/>
            <a:ext cx="1554463" cy="559291"/>
          </a:xfrm>
          <a:prstGeom prst="snip1Rect">
            <a:avLst>
              <a:gd name="adj" fmla="val 41103"/>
            </a:avLst>
          </a:prstGeom>
          <a:solidFill>
            <a:srgbClr val="F0CC8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cxnSp>
        <p:nvCxnSpPr>
          <p:cNvPr id="6" name="Straight Connector 5"/>
          <p:cNvCxnSpPr/>
          <p:nvPr userDrawn="1"/>
        </p:nvCxnSpPr>
        <p:spPr bwMode="auto">
          <a:xfrm>
            <a:off x="50" y="14478"/>
            <a:ext cx="9143950" cy="0"/>
          </a:xfrm>
          <a:prstGeom prst="line">
            <a:avLst/>
          </a:prstGeom>
          <a:noFill/>
          <a:ln w="38100" cap="flat" cmpd="sng" algn="ctr">
            <a:solidFill>
              <a:srgbClr val="74848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Slide Number Placeholder 2"/>
          <p:cNvSpPr txBox="1">
            <a:spLocks noGrp="1"/>
          </p:cNvSpPr>
          <p:nvPr userDrawn="1"/>
        </p:nvSpPr>
        <p:spPr bwMode="auto">
          <a:xfrm>
            <a:off x="6797675" y="6430962"/>
            <a:ext cx="21939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9933"/>
              </a:buClr>
              <a:buFont typeface="Wingdings" charset="2"/>
              <a:buChar char="Ø"/>
              <a:defRPr sz="3200">
                <a:solidFill>
                  <a:schemeClr val="tx1"/>
                </a:solidFill>
                <a:latin typeface="Arial" charset="0"/>
                <a:ea typeface="ＭＳ Ｐゴシック" charset="-128"/>
              </a:defRPr>
            </a:lvl1pPr>
            <a:lvl2pPr marL="37931725" indent="-37474525" eaLnBrk="0" hangingPunct="0">
              <a:spcBef>
                <a:spcPct val="20000"/>
              </a:spcBef>
              <a:buClr>
                <a:srgbClr val="FF9933"/>
              </a:buClr>
              <a:buFont typeface="Wingdings" charset="2"/>
              <a:buChar char="Ø"/>
              <a:defRPr sz="2800">
                <a:solidFill>
                  <a:schemeClr val="tx1"/>
                </a:solidFill>
                <a:latin typeface="Arial" charset="0"/>
                <a:ea typeface="ＭＳ Ｐゴシック" charset="-128"/>
              </a:defRPr>
            </a:lvl2pPr>
            <a:lvl3pPr marL="1143000" indent="-228600" eaLnBrk="0" hangingPunct="0">
              <a:spcBef>
                <a:spcPct val="20000"/>
              </a:spcBef>
              <a:buClr>
                <a:srgbClr val="FF9933"/>
              </a:buClr>
              <a:buFont typeface="Wingdings" charset="2"/>
              <a:buChar char="Ø"/>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eaLnBrk="1" hangingPunct="1">
              <a:spcBef>
                <a:spcPct val="0"/>
              </a:spcBef>
              <a:buClrTx/>
              <a:buFontTx/>
              <a:buNone/>
              <a:defRPr/>
            </a:pPr>
            <a:r>
              <a:rPr lang="en-US" altLang="zh-CN" sz="1000" dirty="0" smtClean="0">
                <a:latin typeface="Times New Roman" charset="0"/>
                <a:ea typeface="宋体" charset="-122"/>
              </a:rPr>
              <a:t>3-</a:t>
            </a:r>
            <a:fld id="{714AE196-8B18-42C4-88AC-7812F8ABCAB9}" type="slidenum">
              <a:rPr lang="en-US" altLang="zh-CN" sz="1000" smtClean="0">
                <a:latin typeface="Times New Roman" charset="0"/>
                <a:ea typeface="宋体" charset="-122"/>
              </a:rPr>
              <a:pPr algn="r" eaLnBrk="1" hangingPunct="1">
                <a:spcBef>
                  <a:spcPct val="0"/>
                </a:spcBef>
                <a:buClrTx/>
                <a:buFontTx/>
                <a:buNone/>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3335236387"/>
      </p:ext>
    </p:extLst>
  </p:cSld>
  <p:clrMapOvr>
    <a:masterClrMapping/>
  </p:clrMapOvr>
  <p:transition spd="slow">
    <p:cut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line Title and Content">
    <p:spTree>
      <p:nvGrpSpPr>
        <p:cNvPr id="1" name=""/>
        <p:cNvGrpSpPr/>
        <p:nvPr/>
      </p:nvGrpSpPr>
      <p:grpSpPr>
        <a:xfrm>
          <a:off x="0" y="0"/>
          <a:ext cx="0" cy="0"/>
          <a:chOff x="0" y="0"/>
          <a:chExt cx="0" cy="0"/>
        </a:xfrm>
      </p:grpSpPr>
      <p:cxnSp>
        <p:nvCxnSpPr>
          <p:cNvPr id="8" name="Straight Connector 7"/>
          <p:cNvCxnSpPr/>
          <p:nvPr userDrawn="1"/>
        </p:nvCxnSpPr>
        <p:spPr bwMode="auto">
          <a:xfrm>
            <a:off x="50" y="1417342"/>
            <a:ext cx="9143950" cy="0"/>
          </a:xfrm>
          <a:prstGeom prst="line">
            <a:avLst/>
          </a:prstGeom>
          <a:noFill/>
          <a:ln w="38100" cap="flat" cmpd="sng" algn="ctr">
            <a:solidFill>
              <a:srgbClr val="3366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a:xfrm>
            <a:off x="523875" y="228635"/>
            <a:ext cx="8077200" cy="584775"/>
          </a:xfrm>
        </p:spPr>
        <p:txBody>
          <a:bodyPr/>
          <a:lstStyle>
            <a:lvl1pPr>
              <a:defRPr b="1">
                <a:solidFill>
                  <a:srgbClr val="F2692D"/>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4350" y="1600220"/>
            <a:ext cx="8102600" cy="475482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lang="en-US" dirty="0" smtClean="0">
                <a:effectLst/>
              </a:defRPr>
            </a:lvl1pPr>
            <a:lvl2pPr>
              <a:buClrTx/>
              <a:defRPr lang="en-US" dirty="0" smtClean="0">
                <a:effectLst/>
              </a:defRPr>
            </a:lvl2pPr>
            <a:lvl3pPr>
              <a:defRPr lang="en-US" dirty="0" smtClean="0">
                <a:effectLst/>
              </a:defRPr>
            </a:lvl3pPr>
            <a:lvl4pPr>
              <a:defRPr lang="en-US" dirty="0" smtClean="0">
                <a:effectLst/>
              </a:defRPr>
            </a:lvl4pPr>
          </a:lstStyle>
          <a:p>
            <a:pPr lvl="0">
              <a:buClr>
                <a:srgbClr val="336699"/>
              </a:buClr>
            </a:pPr>
            <a:r>
              <a:rPr lang="en-US" dirty="0" smtClean="0"/>
              <a:t>Click to edit Master text styles</a:t>
            </a:r>
          </a:p>
          <a:p>
            <a:pPr lvl="1">
              <a:buClrTx/>
            </a:pPr>
            <a:r>
              <a:rPr lang="en-US" dirty="0" smtClean="0"/>
              <a:t>Second level</a:t>
            </a:r>
          </a:p>
          <a:p>
            <a:pPr lvl="2">
              <a:buClrTx/>
            </a:pPr>
            <a:r>
              <a:rPr lang="en-US" dirty="0" smtClean="0"/>
              <a:t>Third level</a:t>
            </a:r>
          </a:p>
          <a:p>
            <a:pPr lvl="3"/>
            <a:r>
              <a:rPr lang="en-US" dirty="0" smtClean="0"/>
              <a:t>Fourth level</a:t>
            </a:r>
          </a:p>
        </p:txBody>
      </p:sp>
      <p:sp>
        <p:nvSpPr>
          <p:cNvPr id="7" name="Snip Single Corner Rectangle 6"/>
          <p:cNvSpPr/>
          <p:nvPr userDrawn="1"/>
        </p:nvSpPr>
        <p:spPr bwMode="auto">
          <a:xfrm flipV="1">
            <a:off x="50" y="-3215"/>
            <a:ext cx="311315" cy="6861214"/>
          </a:xfrm>
          <a:prstGeom prst="snip1Rect">
            <a:avLst>
              <a:gd name="adj" fmla="val 50000"/>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9" name="Slide Number Placeholder 2"/>
          <p:cNvSpPr txBox="1">
            <a:spLocks noGrp="1"/>
          </p:cNvSpPr>
          <p:nvPr userDrawn="1"/>
        </p:nvSpPr>
        <p:spPr bwMode="auto">
          <a:xfrm>
            <a:off x="6797675" y="6430962"/>
            <a:ext cx="21939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9933"/>
              </a:buClr>
              <a:buFont typeface="Wingdings" charset="2"/>
              <a:buChar char="Ø"/>
              <a:defRPr sz="3200">
                <a:solidFill>
                  <a:schemeClr val="tx1"/>
                </a:solidFill>
                <a:latin typeface="Arial" charset="0"/>
                <a:ea typeface="ＭＳ Ｐゴシック" charset="-128"/>
              </a:defRPr>
            </a:lvl1pPr>
            <a:lvl2pPr marL="37931725" indent="-37474525" eaLnBrk="0" hangingPunct="0">
              <a:spcBef>
                <a:spcPct val="20000"/>
              </a:spcBef>
              <a:buClr>
                <a:srgbClr val="FF9933"/>
              </a:buClr>
              <a:buFont typeface="Wingdings" charset="2"/>
              <a:buChar char="Ø"/>
              <a:defRPr sz="2800">
                <a:solidFill>
                  <a:schemeClr val="tx1"/>
                </a:solidFill>
                <a:latin typeface="Arial" charset="0"/>
                <a:ea typeface="ＭＳ Ｐゴシック" charset="-128"/>
              </a:defRPr>
            </a:lvl2pPr>
            <a:lvl3pPr marL="1143000" indent="-228600" eaLnBrk="0" hangingPunct="0">
              <a:spcBef>
                <a:spcPct val="20000"/>
              </a:spcBef>
              <a:buClr>
                <a:srgbClr val="FF9933"/>
              </a:buClr>
              <a:buFont typeface="Wingdings" charset="2"/>
              <a:buChar char="Ø"/>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eaLnBrk="1" hangingPunct="1">
              <a:spcBef>
                <a:spcPct val="0"/>
              </a:spcBef>
              <a:buClrTx/>
              <a:buFontTx/>
              <a:buNone/>
              <a:defRPr/>
            </a:pPr>
            <a:r>
              <a:rPr lang="en-US" altLang="zh-CN" sz="1000" dirty="0" smtClean="0">
                <a:latin typeface="Times New Roman" charset="0"/>
                <a:ea typeface="宋体" charset="-122"/>
              </a:rPr>
              <a:t>3-</a:t>
            </a:r>
            <a:fld id="{714AE196-8B18-42C4-88AC-7812F8ABCAB9}" type="slidenum">
              <a:rPr lang="en-US" altLang="zh-CN" sz="1000" smtClean="0">
                <a:latin typeface="Times New Roman" charset="0"/>
                <a:ea typeface="宋体" charset="-122"/>
              </a:rPr>
              <a:pPr algn="r" eaLnBrk="1" hangingPunct="1">
                <a:spcBef>
                  <a:spcPct val="0"/>
                </a:spcBef>
                <a:buClrTx/>
                <a:buFontTx/>
                <a:buNone/>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2625575451"/>
      </p:ext>
    </p:extLst>
  </p:cSld>
  <p:clrMapOvr>
    <a:masterClrMapping/>
  </p:clrMapOvr>
  <p:transition spd="slow">
    <p:cut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7_line Title and Content">
    <p:spTree>
      <p:nvGrpSpPr>
        <p:cNvPr id="1" name=""/>
        <p:cNvGrpSpPr/>
        <p:nvPr/>
      </p:nvGrpSpPr>
      <p:grpSpPr>
        <a:xfrm>
          <a:off x="0" y="0"/>
          <a:ext cx="0" cy="0"/>
          <a:chOff x="0" y="0"/>
          <a:chExt cx="0" cy="0"/>
        </a:xfrm>
      </p:grpSpPr>
      <p:cxnSp>
        <p:nvCxnSpPr>
          <p:cNvPr id="8" name="Straight Connector 7"/>
          <p:cNvCxnSpPr/>
          <p:nvPr userDrawn="1"/>
        </p:nvCxnSpPr>
        <p:spPr bwMode="auto">
          <a:xfrm>
            <a:off x="50" y="1417342"/>
            <a:ext cx="9143950" cy="0"/>
          </a:xfrm>
          <a:prstGeom prst="line">
            <a:avLst/>
          </a:prstGeom>
          <a:noFill/>
          <a:ln w="38100" cap="flat" cmpd="sng" algn="ctr">
            <a:solidFill>
              <a:srgbClr val="3366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a:xfrm>
            <a:off x="523875" y="228635"/>
            <a:ext cx="8077200" cy="584775"/>
          </a:xfrm>
        </p:spPr>
        <p:txBody>
          <a:bodyPr/>
          <a:lstStyle>
            <a:lvl1pPr>
              <a:defRPr b="1">
                <a:solidFill>
                  <a:srgbClr val="00B0F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4350" y="1600220"/>
            <a:ext cx="8102600" cy="475482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lang="en-US" dirty="0" smtClean="0">
                <a:effectLst/>
              </a:defRPr>
            </a:lvl1pPr>
            <a:lvl2pPr>
              <a:buClrTx/>
              <a:defRPr lang="en-US" dirty="0" smtClean="0">
                <a:effectLst/>
              </a:defRPr>
            </a:lvl2pPr>
            <a:lvl3pPr>
              <a:defRPr lang="en-US" dirty="0" smtClean="0">
                <a:effectLst/>
              </a:defRPr>
            </a:lvl3pPr>
            <a:lvl4pPr>
              <a:defRPr lang="en-US" dirty="0" smtClean="0">
                <a:effectLst/>
              </a:defRPr>
            </a:lvl4pPr>
          </a:lstStyle>
          <a:p>
            <a:pPr lvl="0">
              <a:buClr>
                <a:srgbClr val="336699"/>
              </a:buClr>
            </a:pPr>
            <a:r>
              <a:rPr lang="en-US" dirty="0" smtClean="0"/>
              <a:t>Click to edit Master text styles</a:t>
            </a:r>
          </a:p>
          <a:p>
            <a:pPr lvl="1">
              <a:buClrTx/>
            </a:pPr>
            <a:r>
              <a:rPr lang="en-US" dirty="0" smtClean="0"/>
              <a:t>Second level</a:t>
            </a:r>
          </a:p>
          <a:p>
            <a:pPr lvl="2">
              <a:buClrTx/>
            </a:pPr>
            <a:r>
              <a:rPr lang="en-US" dirty="0" smtClean="0"/>
              <a:t>Third level</a:t>
            </a:r>
          </a:p>
          <a:p>
            <a:pPr lvl="3"/>
            <a:r>
              <a:rPr lang="en-US" dirty="0" smtClean="0"/>
              <a:t>Fourth level</a:t>
            </a:r>
          </a:p>
        </p:txBody>
      </p:sp>
      <p:sp>
        <p:nvSpPr>
          <p:cNvPr id="7" name="Snip Single Corner Rectangle 6"/>
          <p:cNvSpPr/>
          <p:nvPr userDrawn="1"/>
        </p:nvSpPr>
        <p:spPr bwMode="auto">
          <a:xfrm flipV="1">
            <a:off x="50" y="-3215"/>
            <a:ext cx="311315" cy="6861214"/>
          </a:xfrm>
          <a:prstGeom prst="snip1Rect">
            <a:avLst>
              <a:gd name="adj" fmla="val 50000"/>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9" name="Slide Number Placeholder 2"/>
          <p:cNvSpPr txBox="1">
            <a:spLocks noGrp="1"/>
          </p:cNvSpPr>
          <p:nvPr userDrawn="1"/>
        </p:nvSpPr>
        <p:spPr bwMode="auto">
          <a:xfrm>
            <a:off x="6797675" y="6430962"/>
            <a:ext cx="21939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9933"/>
              </a:buClr>
              <a:buFont typeface="Wingdings" charset="2"/>
              <a:buChar char="Ø"/>
              <a:defRPr sz="3200">
                <a:solidFill>
                  <a:schemeClr val="tx1"/>
                </a:solidFill>
                <a:latin typeface="Arial" charset="0"/>
                <a:ea typeface="ＭＳ Ｐゴシック" charset="-128"/>
              </a:defRPr>
            </a:lvl1pPr>
            <a:lvl2pPr marL="37931725" indent="-37474525" eaLnBrk="0" hangingPunct="0">
              <a:spcBef>
                <a:spcPct val="20000"/>
              </a:spcBef>
              <a:buClr>
                <a:srgbClr val="FF9933"/>
              </a:buClr>
              <a:buFont typeface="Wingdings" charset="2"/>
              <a:buChar char="Ø"/>
              <a:defRPr sz="2800">
                <a:solidFill>
                  <a:schemeClr val="tx1"/>
                </a:solidFill>
                <a:latin typeface="Arial" charset="0"/>
                <a:ea typeface="ＭＳ Ｐゴシック" charset="-128"/>
              </a:defRPr>
            </a:lvl2pPr>
            <a:lvl3pPr marL="1143000" indent="-228600" eaLnBrk="0" hangingPunct="0">
              <a:spcBef>
                <a:spcPct val="20000"/>
              </a:spcBef>
              <a:buClr>
                <a:srgbClr val="FF9933"/>
              </a:buClr>
              <a:buFont typeface="Wingdings" charset="2"/>
              <a:buChar char="Ø"/>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eaLnBrk="1" hangingPunct="1">
              <a:spcBef>
                <a:spcPct val="0"/>
              </a:spcBef>
              <a:buClrTx/>
              <a:buFontTx/>
              <a:buNone/>
              <a:defRPr/>
            </a:pPr>
            <a:r>
              <a:rPr lang="en-US" altLang="zh-CN" sz="1000" dirty="0" smtClean="0">
                <a:latin typeface="Times New Roman" charset="0"/>
                <a:ea typeface="宋体" charset="-122"/>
              </a:rPr>
              <a:t>3-</a:t>
            </a:r>
            <a:fld id="{714AE196-8B18-42C4-88AC-7812F8ABCAB9}" type="slidenum">
              <a:rPr lang="en-US" altLang="zh-CN" sz="1000" smtClean="0">
                <a:latin typeface="Times New Roman" charset="0"/>
                <a:ea typeface="宋体" charset="-122"/>
              </a:rPr>
              <a:pPr algn="r" eaLnBrk="1" hangingPunct="1">
                <a:spcBef>
                  <a:spcPct val="0"/>
                </a:spcBef>
                <a:buClrTx/>
                <a:buFontTx/>
                <a:buNone/>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1283564693"/>
      </p:ext>
    </p:extLst>
  </p:cSld>
  <p:clrMapOvr>
    <a:masterClrMapping/>
  </p:clrMapOvr>
  <p:transition spd="slow">
    <p:cut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8_line Title and Content">
    <p:spTree>
      <p:nvGrpSpPr>
        <p:cNvPr id="1" name=""/>
        <p:cNvGrpSpPr/>
        <p:nvPr/>
      </p:nvGrpSpPr>
      <p:grpSpPr>
        <a:xfrm>
          <a:off x="0" y="0"/>
          <a:ext cx="0" cy="0"/>
          <a:chOff x="0" y="0"/>
          <a:chExt cx="0" cy="0"/>
        </a:xfrm>
      </p:grpSpPr>
      <p:cxnSp>
        <p:nvCxnSpPr>
          <p:cNvPr id="8" name="Straight Connector 7"/>
          <p:cNvCxnSpPr/>
          <p:nvPr userDrawn="1"/>
        </p:nvCxnSpPr>
        <p:spPr bwMode="auto">
          <a:xfrm>
            <a:off x="50" y="1417342"/>
            <a:ext cx="9143950" cy="0"/>
          </a:xfrm>
          <a:prstGeom prst="line">
            <a:avLst/>
          </a:prstGeom>
          <a:noFill/>
          <a:ln w="38100" cap="flat" cmpd="sng" algn="ctr">
            <a:solidFill>
              <a:srgbClr val="3366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a:xfrm>
            <a:off x="523875" y="228635"/>
            <a:ext cx="8077200" cy="584775"/>
          </a:xfrm>
        </p:spPr>
        <p:txBody>
          <a:bodyPr/>
          <a:lstStyle>
            <a:lvl1pPr>
              <a:defRPr b="1">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4350" y="1600220"/>
            <a:ext cx="8102600" cy="475482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lang="en-US" dirty="0" smtClean="0">
                <a:effectLst/>
              </a:defRPr>
            </a:lvl1pPr>
            <a:lvl2pPr>
              <a:buClrTx/>
              <a:defRPr lang="en-US" dirty="0" smtClean="0">
                <a:effectLst/>
              </a:defRPr>
            </a:lvl2pPr>
            <a:lvl3pPr>
              <a:defRPr lang="en-US" dirty="0" smtClean="0">
                <a:effectLst/>
              </a:defRPr>
            </a:lvl3pPr>
            <a:lvl4pPr>
              <a:defRPr lang="en-US" dirty="0" smtClean="0">
                <a:effectLst/>
              </a:defRPr>
            </a:lvl4pPr>
          </a:lstStyle>
          <a:p>
            <a:pPr lvl="0">
              <a:buClr>
                <a:srgbClr val="336699"/>
              </a:buClr>
            </a:pPr>
            <a:r>
              <a:rPr lang="en-US" dirty="0" smtClean="0"/>
              <a:t>Click to edit Master text styles</a:t>
            </a:r>
          </a:p>
          <a:p>
            <a:pPr lvl="1">
              <a:buClrTx/>
            </a:pPr>
            <a:r>
              <a:rPr lang="en-US" dirty="0" smtClean="0"/>
              <a:t>Second level</a:t>
            </a:r>
          </a:p>
          <a:p>
            <a:pPr lvl="2">
              <a:buClrTx/>
            </a:pPr>
            <a:r>
              <a:rPr lang="en-US" dirty="0" smtClean="0"/>
              <a:t>Third level</a:t>
            </a:r>
          </a:p>
          <a:p>
            <a:pPr lvl="3"/>
            <a:r>
              <a:rPr lang="en-US" dirty="0" smtClean="0"/>
              <a:t>Fourth level</a:t>
            </a:r>
          </a:p>
        </p:txBody>
      </p:sp>
      <p:sp>
        <p:nvSpPr>
          <p:cNvPr id="7" name="Snip Single Corner Rectangle 6"/>
          <p:cNvSpPr/>
          <p:nvPr userDrawn="1"/>
        </p:nvSpPr>
        <p:spPr bwMode="auto">
          <a:xfrm flipV="1">
            <a:off x="50" y="-3215"/>
            <a:ext cx="311315" cy="6861214"/>
          </a:xfrm>
          <a:prstGeom prst="snip1Rect">
            <a:avLst>
              <a:gd name="adj" fmla="val 50000"/>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9" name="Slide Number Placeholder 2"/>
          <p:cNvSpPr txBox="1">
            <a:spLocks noGrp="1"/>
          </p:cNvSpPr>
          <p:nvPr userDrawn="1"/>
        </p:nvSpPr>
        <p:spPr bwMode="auto">
          <a:xfrm>
            <a:off x="6797675" y="6430962"/>
            <a:ext cx="21939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9933"/>
              </a:buClr>
              <a:buFont typeface="Wingdings" charset="2"/>
              <a:buChar char="Ø"/>
              <a:defRPr sz="3200">
                <a:solidFill>
                  <a:schemeClr val="tx1"/>
                </a:solidFill>
                <a:latin typeface="Arial" charset="0"/>
                <a:ea typeface="ＭＳ Ｐゴシック" charset="-128"/>
              </a:defRPr>
            </a:lvl1pPr>
            <a:lvl2pPr marL="37931725" indent="-37474525" eaLnBrk="0" hangingPunct="0">
              <a:spcBef>
                <a:spcPct val="20000"/>
              </a:spcBef>
              <a:buClr>
                <a:srgbClr val="FF9933"/>
              </a:buClr>
              <a:buFont typeface="Wingdings" charset="2"/>
              <a:buChar char="Ø"/>
              <a:defRPr sz="2800">
                <a:solidFill>
                  <a:schemeClr val="tx1"/>
                </a:solidFill>
                <a:latin typeface="Arial" charset="0"/>
                <a:ea typeface="ＭＳ Ｐゴシック" charset="-128"/>
              </a:defRPr>
            </a:lvl2pPr>
            <a:lvl3pPr marL="1143000" indent="-228600" eaLnBrk="0" hangingPunct="0">
              <a:spcBef>
                <a:spcPct val="20000"/>
              </a:spcBef>
              <a:buClr>
                <a:srgbClr val="FF9933"/>
              </a:buClr>
              <a:buFont typeface="Wingdings" charset="2"/>
              <a:buChar char="Ø"/>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eaLnBrk="1" hangingPunct="1">
              <a:spcBef>
                <a:spcPct val="0"/>
              </a:spcBef>
              <a:buClrTx/>
              <a:buFontTx/>
              <a:buNone/>
              <a:defRPr/>
            </a:pPr>
            <a:r>
              <a:rPr lang="en-US" altLang="zh-CN" sz="1000" dirty="0" smtClean="0">
                <a:latin typeface="Times New Roman" charset="0"/>
                <a:ea typeface="宋体" charset="-122"/>
              </a:rPr>
              <a:t>3-</a:t>
            </a:r>
            <a:fld id="{714AE196-8B18-42C4-88AC-7812F8ABCAB9}" type="slidenum">
              <a:rPr lang="en-US" altLang="zh-CN" sz="1000" smtClean="0">
                <a:latin typeface="Times New Roman" charset="0"/>
                <a:ea typeface="宋体" charset="-122"/>
              </a:rPr>
              <a:pPr algn="r" eaLnBrk="1" hangingPunct="1">
                <a:spcBef>
                  <a:spcPct val="0"/>
                </a:spcBef>
                <a:buClrTx/>
                <a:buFontTx/>
                <a:buNone/>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1626211647"/>
      </p:ext>
    </p:extLst>
  </p:cSld>
  <p:clrMapOvr>
    <a:masterClrMapping/>
  </p:clrMapOvr>
  <p:transition spd="slow">
    <p:cut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6_line Title and Content">
    <p:spTree>
      <p:nvGrpSpPr>
        <p:cNvPr id="1" name=""/>
        <p:cNvGrpSpPr/>
        <p:nvPr/>
      </p:nvGrpSpPr>
      <p:grpSpPr>
        <a:xfrm>
          <a:off x="0" y="0"/>
          <a:ext cx="0" cy="0"/>
          <a:chOff x="0" y="0"/>
          <a:chExt cx="0" cy="0"/>
        </a:xfrm>
      </p:grpSpPr>
      <p:cxnSp>
        <p:nvCxnSpPr>
          <p:cNvPr id="8" name="Straight Connector 7"/>
          <p:cNvCxnSpPr/>
          <p:nvPr userDrawn="1"/>
        </p:nvCxnSpPr>
        <p:spPr bwMode="auto">
          <a:xfrm>
            <a:off x="50" y="1965976"/>
            <a:ext cx="9143950" cy="0"/>
          </a:xfrm>
          <a:prstGeom prst="line">
            <a:avLst/>
          </a:prstGeom>
          <a:noFill/>
          <a:ln w="38100" cap="flat" cmpd="sng" algn="ctr">
            <a:solidFill>
              <a:srgbClr val="3366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a:xfrm>
            <a:off x="523875" y="228635"/>
            <a:ext cx="8077200" cy="584775"/>
          </a:xfrm>
        </p:spPr>
        <p:txBody>
          <a:bodyPr/>
          <a:lstStyle>
            <a:lvl1pPr>
              <a:defRPr b="1">
                <a:solidFill>
                  <a:srgbClr val="F2692D"/>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4350" y="2233966"/>
            <a:ext cx="8102600" cy="412108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lang="en-US" dirty="0" smtClean="0">
                <a:effectLst/>
              </a:defRPr>
            </a:lvl1pPr>
            <a:lvl2pPr>
              <a:buClrTx/>
              <a:defRPr lang="en-US" dirty="0" smtClean="0">
                <a:effectLst/>
              </a:defRPr>
            </a:lvl2pPr>
            <a:lvl3pPr>
              <a:defRPr lang="en-US" dirty="0" smtClean="0">
                <a:effectLst/>
              </a:defRPr>
            </a:lvl3pPr>
            <a:lvl4pPr>
              <a:defRPr lang="en-US" dirty="0" smtClean="0">
                <a:effectLst/>
              </a:defRPr>
            </a:lvl4pPr>
          </a:lstStyle>
          <a:p>
            <a:pPr lvl="0">
              <a:buClr>
                <a:srgbClr val="336699"/>
              </a:buClr>
            </a:pPr>
            <a:r>
              <a:rPr lang="en-US" dirty="0" smtClean="0"/>
              <a:t>Click to edit Master text styles</a:t>
            </a:r>
          </a:p>
          <a:p>
            <a:pPr lvl="1">
              <a:buClrTx/>
            </a:pPr>
            <a:r>
              <a:rPr lang="en-US" dirty="0" smtClean="0"/>
              <a:t>Second level</a:t>
            </a:r>
          </a:p>
          <a:p>
            <a:pPr lvl="2">
              <a:buClrTx/>
            </a:pPr>
            <a:r>
              <a:rPr lang="en-US" dirty="0" smtClean="0"/>
              <a:t>Third level</a:t>
            </a:r>
          </a:p>
          <a:p>
            <a:pPr lvl="3"/>
            <a:r>
              <a:rPr lang="en-US" dirty="0" smtClean="0"/>
              <a:t>Fourth level</a:t>
            </a:r>
          </a:p>
        </p:txBody>
      </p:sp>
      <p:sp>
        <p:nvSpPr>
          <p:cNvPr id="7" name="Snip Single Corner Rectangle 6"/>
          <p:cNvSpPr/>
          <p:nvPr userDrawn="1"/>
        </p:nvSpPr>
        <p:spPr bwMode="auto">
          <a:xfrm flipV="1">
            <a:off x="50" y="-3215"/>
            <a:ext cx="311315" cy="6861214"/>
          </a:xfrm>
          <a:prstGeom prst="snip1Rect">
            <a:avLst>
              <a:gd name="adj" fmla="val 50000"/>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9" name="Slide Number Placeholder 2"/>
          <p:cNvSpPr txBox="1">
            <a:spLocks noGrp="1"/>
          </p:cNvSpPr>
          <p:nvPr userDrawn="1"/>
        </p:nvSpPr>
        <p:spPr bwMode="auto">
          <a:xfrm>
            <a:off x="6797675" y="6430962"/>
            <a:ext cx="21939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9933"/>
              </a:buClr>
              <a:buFont typeface="Wingdings" charset="2"/>
              <a:buChar char="Ø"/>
              <a:defRPr sz="3200">
                <a:solidFill>
                  <a:schemeClr val="tx1"/>
                </a:solidFill>
                <a:latin typeface="Arial" charset="0"/>
                <a:ea typeface="ＭＳ Ｐゴシック" charset="-128"/>
              </a:defRPr>
            </a:lvl1pPr>
            <a:lvl2pPr marL="37931725" indent="-37474525" eaLnBrk="0" hangingPunct="0">
              <a:spcBef>
                <a:spcPct val="20000"/>
              </a:spcBef>
              <a:buClr>
                <a:srgbClr val="FF9933"/>
              </a:buClr>
              <a:buFont typeface="Wingdings" charset="2"/>
              <a:buChar char="Ø"/>
              <a:defRPr sz="2800">
                <a:solidFill>
                  <a:schemeClr val="tx1"/>
                </a:solidFill>
                <a:latin typeface="Arial" charset="0"/>
                <a:ea typeface="ＭＳ Ｐゴシック" charset="-128"/>
              </a:defRPr>
            </a:lvl2pPr>
            <a:lvl3pPr marL="1143000" indent="-228600" eaLnBrk="0" hangingPunct="0">
              <a:spcBef>
                <a:spcPct val="20000"/>
              </a:spcBef>
              <a:buClr>
                <a:srgbClr val="FF9933"/>
              </a:buClr>
              <a:buFont typeface="Wingdings" charset="2"/>
              <a:buChar char="Ø"/>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eaLnBrk="1" hangingPunct="1">
              <a:spcBef>
                <a:spcPct val="0"/>
              </a:spcBef>
              <a:buClrTx/>
              <a:buFontTx/>
              <a:buNone/>
              <a:defRPr/>
            </a:pPr>
            <a:r>
              <a:rPr lang="en-US" altLang="zh-CN" sz="1000" dirty="0" smtClean="0">
                <a:latin typeface="Times New Roman" charset="0"/>
                <a:ea typeface="宋体" charset="-122"/>
              </a:rPr>
              <a:t>3-</a:t>
            </a:r>
            <a:fld id="{714AE196-8B18-42C4-88AC-7812F8ABCAB9}" type="slidenum">
              <a:rPr lang="en-US" altLang="zh-CN" sz="1000" smtClean="0">
                <a:latin typeface="Times New Roman" charset="0"/>
                <a:ea typeface="宋体" charset="-122"/>
              </a:rPr>
              <a:pPr algn="r" eaLnBrk="1" hangingPunct="1">
                <a:spcBef>
                  <a:spcPct val="0"/>
                </a:spcBef>
                <a:buClrTx/>
                <a:buFontTx/>
                <a:buNone/>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623551304"/>
      </p:ext>
    </p:extLst>
  </p:cSld>
  <p:clrMapOvr>
    <a:masterClrMapping/>
  </p:clrMapOvr>
  <p:transition spd="slow">
    <p:cut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0_line Title and Content">
    <p:spTree>
      <p:nvGrpSpPr>
        <p:cNvPr id="1" name=""/>
        <p:cNvGrpSpPr/>
        <p:nvPr/>
      </p:nvGrpSpPr>
      <p:grpSpPr>
        <a:xfrm>
          <a:off x="0" y="0"/>
          <a:ext cx="0" cy="0"/>
          <a:chOff x="0" y="0"/>
          <a:chExt cx="0" cy="0"/>
        </a:xfrm>
      </p:grpSpPr>
      <p:cxnSp>
        <p:nvCxnSpPr>
          <p:cNvPr id="8" name="Straight Connector 7"/>
          <p:cNvCxnSpPr/>
          <p:nvPr userDrawn="1"/>
        </p:nvCxnSpPr>
        <p:spPr bwMode="auto">
          <a:xfrm>
            <a:off x="50" y="1965976"/>
            <a:ext cx="9143950" cy="0"/>
          </a:xfrm>
          <a:prstGeom prst="line">
            <a:avLst/>
          </a:prstGeom>
          <a:noFill/>
          <a:ln w="38100" cap="flat" cmpd="sng" algn="ctr">
            <a:solidFill>
              <a:srgbClr val="3366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a:xfrm>
            <a:off x="523875" y="228635"/>
            <a:ext cx="8077200" cy="584775"/>
          </a:xfrm>
        </p:spPr>
        <p:txBody>
          <a:bodyPr/>
          <a:lstStyle>
            <a:lvl1pPr>
              <a:defRPr b="1">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4350" y="2233966"/>
            <a:ext cx="8102600" cy="412108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lang="en-US" dirty="0" smtClean="0">
                <a:effectLst/>
              </a:defRPr>
            </a:lvl1pPr>
            <a:lvl2pPr>
              <a:buClrTx/>
              <a:defRPr lang="en-US" dirty="0" smtClean="0">
                <a:effectLst/>
              </a:defRPr>
            </a:lvl2pPr>
            <a:lvl3pPr>
              <a:defRPr lang="en-US" dirty="0" smtClean="0">
                <a:effectLst/>
              </a:defRPr>
            </a:lvl3pPr>
            <a:lvl4pPr>
              <a:defRPr lang="en-US" dirty="0" smtClean="0">
                <a:effectLst/>
              </a:defRPr>
            </a:lvl4pPr>
          </a:lstStyle>
          <a:p>
            <a:pPr lvl="0">
              <a:buClr>
                <a:srgbClr val="336699"/>
              </a:buClr>
            </a:pPr>
            <a:r>
              <a:rPr lang="en-US" dirty="0" smtClean="0"/>
              <a:t>Click to edit Master text styles</a:t>
            </a:r>
          </a:p>
          <a:p>
            <a:pPr lvl="1">
              <a:buClrTx/>
            </a:pPr>
            <a:r>
              <a:rPr lang="en-US" dirty="0" smtClean="0"/>
              <a:t>Second level</a:t>
            </a:r>
          </a:p>
          <a:p>
            <a:pPr lvl="2">
              <a:buClrTx/>
            </a:pPr>
            <a:r>
              <a:rPr lang="en-US" dirty="0" smtClean="0"/>
              <a:t>Third level</a:t>
            </a:r>
          </a:p>
          <a:p>
            <a:pPr lvl="3"/>
            <a:r>
              <a:rPr lang="en-US" dirty="0" smtClean="0"/>
              <a:t>Fourth level</a:t>
            </a:r>
          </a:p>
        </p:txBody>
      </p:sp>
      <p:sp>
        <p:nvSpPr>
          <p:cNvPr id="7" name="Snip Single Corner Rectangle 6"/>
          <p:cNvSpPr/>
          <p:nvPr userDrawn="1"/>
        </p:nvSpPr>
        <p:spPr bwMode="auto">
          <a:xfrm flipV="1">
            <a:off x="50" y="-3215"/>
            <a:ext cx="311315" cy="6861214"/>
          </a:xfrm>
          <a:prstGeom prst="snip1Rect">
            <a:avLst>
              <a:gd name="adj" fmla="val 50000"/>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9" name="Slide Number Placeholder 2"/>
          <p:cNvSpPr txBox="1">
            <a:spLocks noGrp="1"/>
          </p:cNvSpPr>
          <p:nvPr userDrawn="1"/>
        </p:nvSpPr>
        <p:spPr bwMode="auto">
          <a:xfrm>
            <a:off x="6797675" y="6430962"/>
            <a:ext cx="21939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9933"/>
              </a:buClr>
              <a:buFont typeface="Wingdings" charset="2"/>
              <a:buChar char="Ø"/>
              <a:defRPr sz="3200">
                <a:solidFill>
                  <a:schemeClr val="tx1"/>
                </a:solidFill>
                <a:latin typeface="Arial" charset="0"/>
                <a:ea typeface="ＭＳ Ｐゴシック" charset="-128"/>
              </a:defRPr>
            </a:lvl1pPr>
            <a:lvl2pPr marL="37931725" indent="-37474525" eaLnBrk="0" hangingPunct="0">
              <a:spcBef>
                <a:spcPct val="20000"/>
              </a:spcBef>
              <a:buClr>
                <a:srgbClr val="FF9933"/>
              </a:buClr>
              <a:buFont typeface="Wingdings" charset="2"/>
              <a:buChar char="Ø"/>
              <a:defRPr sz="2800">
                <a:solidFill>
                  <a:schemeClr val="tx1"/>
                </a:solidFill>
                <a:latin typeface="Arial" charset="0"/>
                <a:ea typeface="ＭＳ Ｐゴシック" charset="-128"/>
              </a:defRPr>
            </a:lvl2pPr>
            <a:lvl3pPr marL="1143000" indent="-228600" eaLnBrk="0" hangingPunct="0">
              <a:spcBef>
                <a:spcPct val="20000"/>
              </a:spcBef>
              <a:buClr>
                <a:srgbClr val="FF9933"/>
              </a:buClr>
              <a:buFont typeface="Wingdings" charset="2"/>
              <a:buChar char="Ø"/>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eaLnBrk="1" hangingPunct="1">
              <a:spcBef>
                <a:spcPct val="0"/>
              </a:spcBef>
              <a:buClrTx/>
              <a:buFontTx/>
              <a:buNone/>
              <a:defRPr/>
            </a:pPr>
            <a:r>
              <a:rPr lang="en-US" altLang="zh-CN" sz="1000" dirty="0" smtClean="0">
                <a:latin typeface="Times New Roman" charset="0"/>
                <a:ea typeface="宋体" charset="-122"/>
              </a:rPr>
              <a:t>3-</a:t>
            </a:r>
            <a:fld id="{714AE196-8B18-42C4-88AC-7812F8ABCAB9}" type="slidenum">
              <a:rPr lang="en-US" altLang="zh-CN" sz="1000" smtClean="0">
                <a:latin typeface="Times New Roman" charset="0"/>
                <a:ea typeface="宋体" charset="-122"/>
              </a:rPr>
              <a:pPr algn="r" eaLnBrk="1" hangingPunct="1">
                <a:spcBef>
                  <a:spcPct val="0"/>
                </a:spcBef>
                <a:buClrTx/>
                <a:buFontTx/>
                <a:buNone/>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3614603096"/>
      </p:ext>
    </p:extLst>
  </p:cSld>
  <p:clrMapOvr>
    <a:masterClrMapping/>
  </p:clrMapOvr>
  <p:transition spd="slow">
    <p:cut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blackWhite">
          <a:xfrm>
            <a:off x="523875" y="390525"/>
            <a:ext cx="8077200" cy="579438"/>
          </a:xfrm>
          <a:prstGeom prst="rect">
            <a:avLst/>
          </a:prstGeom>
          <a:noFill/>
          <a:ln>
            <a:noFill/>
          </a:ln>
          <a:effectLst/>
          <a:extLst>
            <a:ext uri="{909E8E84-426E-40DD-AFC4-6F175D3DCCD1}">
              <a14:hiddenFill xmlns:a14="http://schemas.microsoft.com/office/drawing/2010/main">
                <a:solidFill>
                  <a:srgbClr val="CC66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EAEAEA"/>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endParaRPr lang="en-US" dirty="0" smtClean="0"/>
          </a:p>
        </p:txBody>
      </p:sp>
      <p:sp>
        <p:nvSpPr>
          <p:cNvPr id="3075" name="Rectangle 3"/>
          <p:cNvSpPr>
            <a:spLocks noGrp="1" noChangeArrowheads="1"/>
          </p:cNvSpPr>
          <p:nvPr>
            <p:ph type="body" idx="1"/>
          </p:nvPr>
        </p:nvSpPr>
        <p:spPr bwMode="auto">
          <a:xfrm>
            <a:off x="514350" y="1050925"/>
            <a:ext cx="8102600" cy="530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buClr>
                <a:srgbClr val="336699"/>
              </a:buClr>
            </a:pPr>
            <a:r>
              <a:rPr lang="en-US" dirty="0" smtClean="0"/>
              <a:t>Click to edit Master text styles</a:t>
            </a:r>
          </a:p>
          <a:p>
            <a:pPr lvl="1">
              <a:buClrTx/>
            </a:pPr>
            <a:r>
              <a:rPr lang="en-US" dirty="0" smtClean="0"/>
              <a:t>Second level</a:t>
            </a:r>
          </a:p>
          <a:p>
            <a:pPr lvl="2">
              <a:buClrTx/>
            </a:pPr>
            <a:r>
              <a:rPr lang="en-US" dirty="0" smtClean="0"/>
              <a:t>Third level</a:t>
            </a:r>
          </a:p>
          <a:p>
            <a:pPr lvl="3"/>
            <a:r>
              <a:rPr lang="en-US" dirty="0" smtClean="0"/>
              <a:t>Fourth level</a:t>
            </a:r>
          </a:p>
        </p:txBody>
      </p:sp>
    </p:spTree>
  </p:cSld>
  <p:clrMap bg1="lt1" tx1="dk1" bg2="lt2" tx2="dk2" accent1="accent1" accent2="accent2" accent3="accent3" accent4="accent4" accent5="accent5" accent6="accent6" hlink="hlink" folHlink="folHlink"/>
  <p:sldLayoutIdLst>
    <p:sldLayoutId id="2147484029" r:id="rId1"/>
    <p:sldLayoutId id="2147484058" r:id="rId2"/>
    <p:sldLayoutId id="2147484063" r:id="rId3"/>
    <p:sldLayoutId id="2147484064" r:id="rId4"/>
    <p:sldLayoutId id="2147484055" r:id="rId5"/>
    <p:sldLayoutId id="2147484065" r:id="rId6"/>
    <p:sldLayoutId id="2147484066" r:id="rId7"/>
    <p:sldLayoutId id="2147484062" r:id="rId8"/>
    <p:sldLayoutId id="2147484069" r:id="rId9"/>
    <p:sldLayoutId id="2147484068" r:id="rId10"/>
    <p:sldLayoutId id="2147484054" r:id="rId11"/>
    <p:sldLayoutId id="2147484039" r:id="rId12"/>
    <p:sldLayoutId id="2147484052" r:id="rId13"/>
    <p:sldLayoutId id="2147484059" r:id="rId14"/>
    <p:sldLayoutId id="2147484056" r:id="rId15"/>
    <p:sldLayoutId id="2147484049" r:id="rId16"/>
    <p:sldLayoutId id="2147484067" r:id="rId17"/>
  </p:sldLayoutIdLst>
  <p:transition spd="slow">
    <p:cut thruBlk="1"/>
  </p:transition>
  <p:timing>
    <p:tnLst>
      <p:par>
        <p:cTn id="1" dur="indefinite" restart="never" nodeType="tmRoot"/>
      </p:par>
    </p:tnLst>
  </p:timing>
  <p:hf hdr="0" ftr="0" dt="0"/>
  <p:txStyles>
    <p:titleStyle>
      <a:lvl1pPr algn="ctr" rtl="0" eaLnBrk="1" fontAlgn="base" hangingPunct="1">
        <a:spcBef>
          <a:spcPct val="0"/>
        </a:spcBef>
        <a:spcAft>
          <a:spcPct val="0"/>
        </a:spcAft>
        <a:defRPr lang="en-US" sz="3200" b="1" dirty="0">
          <a:solidFill>
            <a:srgbClr val="990033"/>
          </a:solidFill>
          <a:effectLst>
            <a:outerShdw blurRad="38100" dist="38100" dir="2700000" algn="tl">
              <a:srgbClr val="C0C0C0"/>
            </a:outerShdw>
          </a:effectLst>
          <a:latin typeface="+mn-lt"/>
          <a:ea typeface="+mj-ea"/>
          <a:cs typeface="+mj-cs"/>
        </a:defRPr>
      </a:lvl1pPr>
      <a:lvl2pPr algn="l" rtl="0" eaLnBrk="1" fontAlgn="base" hangingPunct="1">
        <a:spcBef>
          <a:spcPct val="0"/>
        </a:spcBef>
        <a:spcAft>
          <a:spcPct val="0"/>
        </a:spcAft>
        <a:defRPr sz="3200">
          <a:solidFill>
            <a:srgbClr val="990033"/>
          </a:solidFill>
          <a:effectLst>
            <a:outerShdw blurRad="38100" dist="38100" dir="2700000" algn="tl">
              <a:srgbClr val="C0C0C0"/>
            </a:outerShdw>
          </a:effectLst>
          <a:latin typeface="Tahoma" pitchFamily="34" charset="0"/>
        </a:defRPr>
      </a:lvl2pPr>
      <a:lvl3pPr algn="l" rtl="0" eaLnBrk="1" fontAlgn="base" hangingPunct="1">
        <a:spcBef>
          <a:spcPct val="0"/>
        </a:spcBef>
        <a:spcAft>
          <a:spcPct val="0"/>
        </a:spcAft>
        <a:defRPr sz="3200">
          <a:solidFill>
            <a:srgbClr val="990033"/>
          </a:solidFill>
          <a:effectLst>
            <a:outerShdw blurRad="38100" dist="38100" dir="2700000" algn="tl">
              <a:srgbClr val="C0C0C0"/>
            </a:outerShdw>
          </a:effectLst>
          <a:latin typeface="Tahoma" pitchFamily="34" charset="0"/>
        </a:defRPr>
      </a:lvl3pPr>
      <a:lvl4pPr algn="l" rtl="0" eaLnBrk="1" fontAlgn="base" hangingPunct="1">
        <a:spcBef>
          <a:spcPct val="0"/>
        </a:spcBef>
        <a:spcAft>
          <a:spcPct val="0"/>
        </a:spcAft>
        <a:defRPr sz="3200">
          <a:solidFill>
            <a:srgbClr val="990033"/>
          </a:solidFill>
          <a:effectLst>
            <a:outerShdw blurRad="38100" dist="38100" dir="2700000" algn="tl">
              <a:srgbClr val="C0C0C0"/>
            </a:outerShdw>
          </a:effectLst>
          <a:latin typeface="Tahoma" pitchFamily="34" charset="0"/>
        </a:defRPr>
      </a:lvl4pPr>
      <a:lvl5pPr algn="l" rtl="0" eaLnBrk="1" fontAlgn="base" hangingPunct="1">
        <a:spcBef>
          <a:spcPct val="0"/>
        </a:spcBef>
        <a:spcAft>
          <a:spcPct val="0"/>
        </a:spcAft>
        <a:defRPr sz="3200">
          <a:solidFill>
            <a:srgbClr val="990033"/>
          </a:solidFill>
          <a:effectLst>
            <a:outerShdw blurRad="38100" dist="38100" dir="2700000" algn="tl">
              <a:srgbClr val="C0C0C0"/>
            </a:outerShdw>
          </a:effectLst>
          <a:latin typeface="Tahoma" pitchFamily="34" charset="0"/>
        </a:defRPr>
      </a:lvl5pPr>
      <a:lvl6pPr marL="457200" algn="l" rtl="0" eaLnBrk="1" fontAlgn="base" hangingPunct="1">
        <a:spcBef>
          <a:spcPct val="0"/>
        </a:spcBef>
        <a:spcAft>
          <a:spcPct val="0"/>
        </a:spcAft>
        <a:defRPr sz="3200">
          <a:solidFill>
            <a:srgbClr val="336699"/>
          </a:solidFill>
          <a:effectLst>
            <a:outerShdw blurRad="38100" dist="38100" dir="2700000" algn="tl">
              <a:srgbClr val="C0C0C0"/>
            </a:outerShdw>
          </a:effectLst>
          <a:latin typeface="Tahoma" pitchFamily="34" charset="0"/>
        </a:defRPr>
      </a:lvl6pPr>
      <a:lvl7pPr marL="914400" algn="l" rtl="0" eaLnBrk="1" fontAlgn="base" hangingPunct="1">
        <a:spcBef>
          <a:spcPct val="0"/>
        </a:spcBef>
        <a:spcAft>
          <a:spcPct val="0"/>
        </a:spcAft>
        <a:defRPr sz="3200">
          <a:solidFill>
            <a:srgbClr val="336699"/>
          </a:solidFill>
          <a:effectLst>
            <a:outerShdw blurRad="38100" dist="38100" dir="2700000" algn="tl">
              <a:srgbClr val="C0C0C0"/>
            </a:outerShdw>
          </a:effectLst>
          <a:latin typeface="Tahoma" pitchFamily="34" charset="0"/>
        </a:defRPr>
      </a:lvl7pPr>
      <a:lvl8pPr marL="1371600" algn="l" rtl="0" eaLnBrk="1" fontAlgn="base" hangingPunct="1">
        <a:spcBef>
          <a:spcPct val="0"/>
        </a:spcBef>
        <a:spcAft>
          <a:spcPct val="0"/>
        </a:spcAft>
        <a:defRPr sz="3200">
          <a:solidFill>
            <a:srgbClr val="336699"/>
          </a:solidFill>
          <a:effectLst>
            <a:outerShdw blurRad="38100" dist="38100" dir="2700000" algn="tl">
              <a:srgbClr val="C0C0C0"/>
            </a:outerShdw>
          </a:effectLst>
          <a:latin typeface="Tahoma" pitchFamily="34" charset="0"/>
        </a:defRPr>
      </a:lvl8pPr>
      <a:lvl9pPr marL="1828800" algn="l" rtl="0" eaLnBrk="1" fontAlgn="base" hangingPunct="1">
        <a:spcBef>
          <a:spcPct val="0"/>
        </a:spcBef>
        <a:spcAft>
          <a:spcPct val="0"/>
        </a:spcAft>
        <a:defRPr sz="3200">
          <a:solidFill>
            <a:srgbClr val="336699"/>
          </a:solidFill>
          <a:effectLst>
            <a:outerShdw blurRad="38100" dist="38100" dir="2700000" algn="tl">
              <a:srgbClr val="C0C0C0"/>
            </a:outerShdw>
          </a:effectLst>
          <a:latin typeface="Tahoma" pitchFamily="34" charset="0"/>
        </a:defRPr>
      </a:lvl9pPr>
    </p:titleStyle>
    <p:bodyStyle>
      <a:lvl1pPr marL="222250" indent="-222250" algn="l" rtl="0" eaLnBrk="1" fontAlgn="base" hangingPunct="1">
        <a:spcBef>
          <a:spcPct val="20000"/>
        </a:spcBef>
        <a:spcAft>
          <a:spcPct val="0"/>
        </a:spcAft>
        <a:buClr>
          <a:srgbClr val="003366"/>
        </a:buClr>
        <a:buChar char="•"/>
        <a:defRPr lang="en-US" sz="2800" b="1" dirty="0" smtClean="0">
          <a:solidFill>
            <a:srgbClr val="336699"/>
          </a:solidFill>
          <a:effectLst/>
          <a:latin typeface="+mn-lt"/>
          <a:ea typeface="+mn-ea"/>
          <a:cs typeface="+mn-cs"/>
        </a:defRPr>
      </a:lvl1pPr>
      <a:lvl2pPr marL="625475" indent="-284163" algn="l" rtl="0" eaLnBrk="1" fontAlgn="base" hangingPunct="1">
        <a:spcBef>
          <a:spcPct val="20000"/>
        </a:spcBef>
        <a:spcAft>
          <a:spcPct val="0"/>
        </a:spcAft>
        <a:buClr>
          <a:srgbClr val="336699"/>
        </a:buClr>
        <a:buSzPct val="90000"/>
        <a:buFont typeface="Wingdings" pitchFamily="2" charset="2"/>
        <a:buChar char="Ø"/>
        <a:defRPr lang="en-US" sz="2400" dirty="0" smtClean="0">
          <a:solidFill>
            <a:schemeClr val="tx1"/>
          </a:solidFill>
          <a:effectLst/>
          <a:latin typeface="+mn-lt"/>
        </a:defRPr>
      </a:lvl2pPr>
      <a:lvl3pPr marL="974725" indent="-234950" algn="l" rtl="0" eaLnBrk="1" fontAlgn="base" hangingPunct="1">
        <a:spcBef>
          <a:spcPct val="20000"/>
        </a:spcBef>
        <a:spcAft>
          <a:spcPct val="0"/>
        </a:spcAft>
        <a:buClr>
          <a:srgbClr val="0099CC"/>
        </a:buClr>
        <a:buSzPct val="75000"/>
        <a:buFont typeface="Wingdings" pitchFamily="2" charset="2"/>
        <a:buChar char="v"/>
        <a:defRPr lang="en-US" sz="2000" dirty="0" smtClean="0">
          <a:solidFill>
            <a:srgbClr val="663300"/>
          </a:solidFill>
          <a:effectLst/>
          <a:latin typeface="+mn-lt"/>
        </a:defRPr>
      </a:lvl3pPr>
      <a:lvl4pPr marL="1311275" indent="-222250" algn="l" rtl="0" eaLnBrk="1" fontAlgn="base" hangingPunct="1">
        <a:spcBef>
          <a:spcPct val="20000"/>
        </a:spcBef>
        <a:spcAft>
          <a:spcPct val="0"/>
        </a:spcAft>
        <a:buClr>
          <a:schemeClr val="bg2"/>
        </a:buClr>
        <a:buChar char="–"/>
        <a:defRPr lang="en-US" sz="2000" dirty="0" smtClean="0">
          <a:solidFill>
            <a:schemeClr val="tx1"/>
          </a:solidFill>
          <a:effectLst/>
          <a:latin typeface="+mn-lt"/>
        </a:defRPr>
      </a:lvl4pPr>
      <a:lvl5pPr marL="1657350" indent="-173038" algn="l" rtl="0" eaLnBrk="1" fontAlgn="base" hangingPunct="1">
        <a:spcBef>
          <a:spcPct val="20000"/>
        </a:spcBef>
        <a:spcAft>
          <a:spcPct val="0"/>
        </a:spcAft>
        <a:buClr>
          <a:schemeClr val="bg2"/>
        </a:buClr>
        <a:buChar char="•"/>
        <a:defRPr lang="en-US" sz="1600">
          <a:solidFill>
            <a:srgbClr val="993300"/>
          </a:solidFill>
          <a:effectLst>
            <a:outerShdw blurRad="38100" dist="38100" dir="2700000" algn="tl">
              <a:srgbClr val="C0C0C0"/>
            </a:outerShdw>
          </a:effectLst>
          <a:latin typeface="+mn-lt"/>
        </a:defRPr>
      </a:lvl5pPr>
      <a:lvl6pPr marL="2114550" indent="-173038" algn="l" rtl="0" eaLnBrk="1" fontAlgn="base" hangingPunct="1">
        <a:spcBef>
          <a:spcPct val="20000"/>
        </a:spcBef>
        <a:spcAft>
          <a:spcPct val="0"/>
        </a:spcAft>
        <a:buClr>
          <a:schemeClr val="bg2"/>
        </a:buClr>
        <a:buChar char="•"/>
        <a:defRPr sz="1600">
          <a:solidFill>
            <a:srgbClr val="993300"/>
          </a:solidFill>
          <a:effectLst>
            <a:outerShdw blurRad="38100" dist="38100" dir="2700000" algn="tl">
              <a:srgbClr val="C0C0C0"/>
            </a:outerShdw>
          </a:effectLst>
          <a:latin typeface="+mn-lt"/>
        </a:defRPr>
      </a:lvl6pPr>
      <a:lvl7pPr marL="2571750" indent="-173038" algn="l" rtl="0" eaLnBrk="1" fontAlgn="base" hangingPunct="1">
        <a:spcBef>
          <a:spcPct val="20000"/>
        </a:spcBef>
        <a:spcAft>
          <a:spcPct val="0"/>
        </a:spcAft>
        <a:buClr>
          <a:schemeClr val="bg2"/>
        </a:buClr>
        <a:buChar char="•"/>
        <a:defRPr sz="1600">
          <a:solidFill>
            <a:srgbClr val="993300"/>
          </a:solidFill>
          <a:effectLst>
            <a:outerShdw blurRad="38100" dist="38100" dir="2700000" algn="tl">
              <a:srgbClr val="C0C0C0"/>
            </a:outerShdw>
          </a:effectLst>
          <a:latin typeface="+mn-lt"/>
        </a:defRPr>
      </a:lvl7pPr>
      <a:lvl8pPr marL="3028950" indent="-173038" algn="l" rtl="0" eaLnBrk="1" fontAlgn="base" hangingPunct="1">
        <a:spcBef>
          <a:spcPct val="20000"/>
        </a:spcBef>
        <a:spcAft>
          <a:spcPct val="0"/>
        </a:spcAft>
        <a:buClr>
          <a:schemeClr val="bg2"/>
        </a:buClr>
        <a:buChar char="•"/>
        <a:defRPr sz="1600">
          <a:solidFill>
            <a:srgbClr val="993300"/>
          </a:solidFill>
          <a:effectLst>
            <a:outerShdw blurRad="38100" dist="38100" dir="2700000" algn="tl">
              <a:srgbClr val="C0C0C0"/>
            </a:outerShdw>
          </a:effectLst>
          <a:latin typeface="+mn-lt"/>
        </a:defRPr>
      </a:lvl8pPr>
      <a:lvl9pPr marL="3486150" indent="-173038" algn="l" rtl="0" eaLnBrk="1" fontAlgn="base" hangingPunct="1">
        <a:spcBef>
          <a:spcPct val="20000"/>
        </a:spcBef>
        <a:spcAft>
          <a:spcPct val="0"/>
        </a:spcAft>
        <a:buClr>
          <a:schemeClr val="bg2"/>
        </a:buClr>
        <a:buChar char="•"/>
        <a:defRPr sz="1600">
          <a:solidFill>
            <a:srgbClr val="993300"/>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flipH="1">
            <a:off x="-28339" y="-45682"/>
            <a:ext cx="1440910" cy="6903682"/>
          </a:xfrm>
          <a:prstGeom prst="rect">
            <a:avLst/>
          </a:prstGeom>
        </p:spPr>
      </p:pic>
      <p:sp>
        <p:nvSpPr>
          <p:cNvPr id="15" name="Rectangle 14"/>
          <p:cNvSpPr/>
          <p:nvPr/>
        </p:nvSpPr>
        <p:spPr>
          <a:xfrm>
            <a:off x="1412571" y="1299981"/>
            <a:ext cx="3159429" cy="2554545"/>
          </a:xfrm>
          <a:prstGeom prst="rect">
            <a:avLst/>
          </a:prstGeom>
          <a:effectLst>
            <a:outerShdw blurRad="50800" dist="38100" dir="2700000" algn="tl" rotWithShape="0">
              <a:prstClr val="black">
                <a:alpha val="40000"/>
              </a:prstClr>
            </a:outerShdw>
          </a:effectLst>
        </p:spPr>
        <p:txBody>
          <a:bodyPr wrap="square">
            <a:spAutoFit/>
          </a:bodyPr>
          <a:lstStyle/>
          <a:p>
            <a:r>
              <a:rPr lang="en-US" sz="4000" dirty="0">
                <a:solidFill>
                  <a:srgbClr val="0070C0"/>
                </a:solidFill>
                <a:latin typeface="Liberation Sans" panose="020B0604020202020204" pitchFamily="34" charset="0"/>
                <a:ea typeface="Liberation Sans" panose="020B0604020202020204" pitchFamily="34" charset="0"/>
                <a:cs typeface="Liberation Sans" panose="020B0604020202020204" pitchFamily="34" charset="0"/>
              </a:rPr>
              <a:t>Evaluating a</a:t>
            </a:r>
          </a:p>
          <a:p>
            <a:r>
              <a:rPr lang="en-US" sz="4000" dirty="0">
                <a:solidFill>
                  <a:srgbClr val="0070C0"/>
                </a:solidFill>
                <a:latin typeface="Liberation Sans" panose="020B0604020202020204" pitchFamily="34" charset="0"/>
                <a:ea typeface="Liberation Sans" panose="020B0604020202020204" pitchFamily="34" charset="0"/>
                <a:cs typeface="Liberation Sans" panose="020B0604020202020204" pitchFamily="34" charset="0"/>
              </a:rPr>
              <a:t>Company’s External</a:t>
            </a:r>
          </a:p>
          <a:p>
            <a:r>
              <a:rPr lang="en-US" sz="4000" dirty="0">
                <a:solidFill>
                  <a:srgbClr val="0070C0"/>
                </a:solidFill>
                <a:latin typeface="Liberation Sans" panose="020B0604020202020204" pitchFamily="34" charset="0"/>
                <a:ea typeface="Liberation Sans" panose="020B0604020202020204" pitchFamily="34" charset="0"/>
                <a:cs typeface="Liberation Sans" panose="020B0604020202020204" pitchFamily="34" charset="0"/>
              </a:rPr>
              <a:t>Environment</a:t>
            </a:r>
          </a:p>
        </p:txBody>
      </p:sp>
      <p:sp>
        <p:nvSpPr>
          <p:cNvPr id="16" name="TextBox 15"/>
          <p:cNvSpPr txBox="1"/>
          <p:nvPr/>
        </p:nvSpPr>
        <p:spPr>
          <a:xfrm>
            <a:off x="307025" y="1232326"/>
            <a:ext cx="914390" cy="807913"/>
          </a:xfrm>
          <a:prstGeom prst="rect">
            <a:avLst/>
          </a:prstGeom>
          <a:noFill/>
        </p:spPr>
        <p:txBody>
          <a:bodyPr wrap="square" rtlCol="0">
            <a:spAutoFit/>
          </a:bodyPr>
          <a:lstStyle/>
          <a:p>
            <a:pPr algn="r"/>
            <a:r>
              <a:rPr lang="en-US" sz="1050" b="1" dirty="0" smtClean="0">
                <a:solidFill>
                  <a:schemeClr val="bg1"/>
                </a:solidFill>
                <a:effectLst>
                  <a:outerShdw blurRad="38100" dist="38100" dir="2700000" algn="tl">
                    <a:srgbClr val="000000">
                      <a:alpha val="43137"/>
                    </a:srgbClr>
                  </a:outerShdw>
                </a:effectLst>
              </a:rPr>
              <a:t>chapter</a:t>
            </a:r>
            <a:br>
              <a:rPr lang="en-US" sz="1050" b="1" dirty="0" smtClean="0">
                <a:solidFill>
                  <a:schemeClr val="bg1"/>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latin typeface="Source Sans Pro" panose="020B0503030403020204" pitchFamily="34" charset="0"/>
                <a:ea typeface="Verdana" panose="020B0604030504040204" pitchFamily="34" charset="0"/>
                <a:cs typeface="Verdana" panose="020B0604030504040204" pitchFamily="34" charset="0"/>
              </a:rPr>
              <a:t>3</a:t>
            </a:r>
            <a:endParaRPr lang="en-US" sz="2800" b="1" dirty="0">
              <a:solidFill>
                <a:schemeClr val="bg1"/>
              </a:solidFill>
              <a:effectLst>
                <a:outerShdw blurRad="38100" dist="38100" dir="2700000" algn="tl">
                  <a:srgbClr val="000000">
                    <a:alpha val="43137"/>
                  </a:srgbClr>
                </a:outerShdw>
              </a:effectLst>
              <a:latin typeface="Source Sans Pro" panose="020B0503030403020204" pitchFamily="34" charset="0"/>
              <a:ea typeface="Verdana" panose="020B0604030504040204" pitchFamily="34" charset="0"/>
              <a:cs typeface="Verdana" panose="020B0604030504040204" pitchFamily="34" charset="0"/>
            </a:endParaRPr>
          </a:p>
        </p:txBody>
      </p:sp>
      <p:pic>
        <p:nvPicPr>
          <p:cNvPr id="21" name="Picture 20"/>
          <p:cNvPicPr>
            <a:picLocks noChangeAspect="1"/>
          </p:cNvPicPr>
          <p:nvPr/>
        </p:nvPicPr>
        <p:blipFill>
          <a:blip r:embed="rId4"/>
          <a:stretch>
            <a:fillRect/>
          </a:stretch>
        </p:blipFill>
        <p:spPr>
          <a:xfrm rot="16200000">
            <a:off x="4518827" y="-3425507"/>
            <a:ext cx="1243584" cy="8006766"/>
          </a:xfrm>
          <a:prstGeom prst="rect">
            <a:avLst/>
          </a:prstGeom>
        </p:spPr>
      </p:pic>
      <p:pic>
        <p:nvPicPr>
          <p:cNvPr id="20" name="Picture 19"/>
          <p:cNvPicPr>
            <a:picLocks noChangeAspect="1"/>
          </p:cNvPicPr>
          <p:nvPr/>
        </p:nvPicPr>
        <p:blipFill>
          <a:blip r:embed="rId5"/>
          <a:stretch>
            <a:fillRect/>
          </a:stretch>
        </p:blipFill>
        <p:spPr>
          <a:xfrm>
            <a:off x="4572000" y="661920"/>
            <a:ext cx="4297633" cy="5577779"/>
          </a:xfrm>
          <a:prstGeom prst="rect">
            <a:avLst/>
          </a:prstGeom>
          <a:ln w="3175">
            <a:solidFill>
              <a:schemeClr val="tx1"/>
            </a:solidFill>
          </a:ln>
          <a:effectLst>
            <a:outerShdw blurRad="76200" dist="63500" dir="2700000" algn="tl" rotWithShape="0">
              <a:prstClr val="black">
                <a:alpha val="50000"/>
              </a:prstClr>
            </a:outerShdw>
          </a:effectLst>
        </p:spPr>
      </p:pic>
      <p:pic>
        <p:nvPicPr>
          <p:cNvPr id="11" name="Picture 10"/>
          <p:cNvPicPr>
            <a:picLocks noChangeAspect="1"/>
          </p:cNvPicPr>
          <p:nvPr/>
        </p:nvPicPr>
        <p:blipFill>
          <a:blip r:embed="rId6"/>
          <a:stretch>
            <a:fillRect/>
          </a:stretch>
        </p:blipFill>
        <p:spPr>
          <a:xfrm>
            <a:off x="7512356" y="6427566"/>
            <a:ext cx="1082960" cy="286523"/>
          </a:xfrm>
          <a:prstGeom prst="rect">
            <a:avLst/>
          </a:prstGeom>
        </p:spPr>
      </p:pic>
      <p:sp>
        <p:nvSpPr>
          <p:cNvPr id="12" name="Text Box 5"/>
          <p:cNvSpPr txBox="1">
            <a:spLocks noChangeArrowheads="1"/>
          </p:cNvSpPr>
          <p:nvPr/>
        </p:nvSpPr>
        <p:spPr bwMode="auto">
          <a:xfrm>
            <a:off x="1145212" y="6331138"/>
            <a:ext cx="6352835" cy="41560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nchor="b"/>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l" eaLnBrk="1" hangingPunct="1">
              <a:spcBef>
                <a:spcPts val="200"/>
              </a:spcBef>
              <a:spcAft>
                <a:spcPts val="0"/>
              </a:spcAft>
              <a:defRPr/>
            </a:pPr>
            <a:r>
              <a:rPr lang="en-US" sz="800" b="0" dirty="0" smtClean="0">
                <a:solidFill>
                  <a:srgbClr val="0070C0"/>
                </a:solidFill>
              </a:rPr>
              <a:t>PowerPoint Presentation by Charlie Cook</a:t>
            </a:r>
          </a:p>
          <a:p>
            <a:pPr eaLnBrk="1" hangingPunct="1">
              <a:spcBef>
                <a:spcPts val="200"/>
              </a:spcBef>
              <a:spcAft>
                <a:spcPts val="0"/>
              </a:spcAft>
              <a:defRPr/>
            </a:pPr>
            <a:r>
              <a:rPr lang="en-US" sz="800" dirty="0">
                <a:solidFill>
                  <a:srgbClr val="0070C0"/>
                </a:solidFill>
              </a:rPr>
              <a:t>© 2015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US" sz="800" b="0" dirty="0" smtClean="0">
              <a:solidFill>
                <a:srgbClr val="0070C0"/>
              </a:solidFill>
            </a:endParaRPr>
          </a:p>
        </p:txBody>
      </p:sp>
    </p:spTree>
    <p:extLst>
      <p:ext uri="{BB962C8B-B14F-4D97-AF65-F5344CB8AC3E}">
        <p14:creationId xmlns:p14="http://schemas.microsoft.com/office/powerpoint/2010/main" val="3914929775"/>
      </p:ext>
    </p:extLst>
  </p:cSld>
  <p:clrMapOvr>
    <a:masterClrMapping/>
  </p:clrMapOvr>
  <p:transition spd="slow">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Question 1: What Are the Industry’s Dominant Economic Characteristics?</a:t>
            </a:r>
            <a:endParaRPr lang="en-US" dirty="0"/>
          </a:p>
        </p:txBody>
      </p:sp>
      <p:sp>
        <p:nvSpPr>
          <p:cNvPr id="9219" name="Rectangle 3"/>
          <p:cNvSpPr>
            <a:spLocks noGrp="1" noChangeArrowheads="1"/>
          </p:cNvSpPr>
          <p:nvPr>
            <p:ph idx="1"/>
          </p:nvPr>
        </p:nvSpPr>
        <p:spPr/>
        <p:txBody>
          <a:bodyPr/>
          <a:lstStyle/>
          <a:p>
            <a:pPr marL="339725" indent="-339725">
              <a:spcBef>
                <a:spcPts val="1200"/>
              </a:spcBef>
            </a:pPr>
            <a:r>
              <a:rPr lang="en-US" dirty="0" smtClean="0"/>
              <a:t>Market size and growth rate</a:t>
            </a:r>
          </a:p>
          <a:p>
            <a:pPr marL="339725" indent="-339725">
              <a:spcBef>
                <a:spcPts val="1200"/>
              </a:spcBef>
            </a:pPr>
            <a:r>
              <a:rPr lang="en-US" dirty="0" smtClean="0"/>
              <a:t>Number of rivals</a:t>
            </a:r>
          </a:p>
          <a:p>
            <a:pPr marL="339725" indent="-339725">
              <a:spcBef>
                <a:spcPts val="1200"/>
              </a:spcBef>
            </a:pPr>
            <a:r>
              <a:rPr lang="en-US" dirty="0" smtClean="0"/>
              <a:t>Scope of competitive rivalry</a:t>
            </a:r>
          </a:p>
          <a:p>
            <a:pPr marL="339725" indent="-339725">
              <a:spcBef>
                <a:spcPts val="1200"/>
              </a:spcBef>
            </a:pPr>
            <a:r>
              <a:rPr lang="en-US" dirty="0" smtClean="0"/>
              <a:t>Pace of technological change</a:t>
            </a:r>
          </a:p>
          <a:p>
            <a:pPr marL="339725" indent="-339725">
              <a:spcBef>
                <a:spcPts val="1200"/>
              </a:spcBef>
            </a:pPr>
            <a:r>
              <a:rPr lang="en-US" dirty="0" smtClean="0"/>
              <a:t>Degree of vertical integration</a:t>
            </a:r>
          </a:p>
          <a:p>
            <a:pPr marL="339725" indent="-339725">
              <a:spcBef>
                <a:spcPts val="1200"/>
              </a:spcBef>
            </a:pPr>
            <a:r>
              <a:rPr lang="en-US" dirty="0" smtClean="0"/>
              <a:t>Need for economies of scale</a:t>
            </a:r>
          </a:p>
          <a:p>
            <a:pPr marL="339725" indent="-339725">
              <a:spcBef>
                <a:spcPts val="1200"/>
              </a:spcBef>
            </a:pPr>
            <a:r>
              <a:rPr lang="en-US" dirty="0" smtClean="0"/>
              <a:t>Learning and experience curve effects</a:t>
            </a:r>
          </a:p>
        </p:txBody>
      </p:sp>
    </p:spTree>
    <p:extLst>
      <p:ext uri="{BB962C8B-B14F-4D97-AF65-F5344CB8AC3E}">
        <p14:creationId xmlns:p14="http://schemas.microsoft.com/office/powerpoint/2010/main" val="3483115764"/>
      </p:ext>
    </p:extLst>
  </p:cSld>
  <p:clrMapOvr>
    <a:masterClrMapping/>
  </p:clrMapOvr>
  <p:transition spd="slow">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ext Box 3" descr="SecGrnbkg03"/>
          <p:cNvSpPr txBox="1">
            <a:spLocks noChangeArrowheads="1"/>
          </p:cNvSpPr>
          <p:nvPr/>
        </p:nvSpPr>
        <p:spPr bwMode="blackWhite">
          <a:xfrm>
            <a:off x="182928" y="72959"/>
            <a:ext cx="13722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600" dirty="0" smtClean="0">
                <a:cs typeface="Tahoma" pitchFamily="34" charset="0"/>
              </a:rPr>
              <a:t>TABLE 3.2</a:t>
            </a:r>
            <a:endParaRPr lang="en-US" sz="1600" dirty="0">
              <a:cs typeface="Tahoma" pitchFamily="34" charset="0"/>
            </a:endParaRPr>
          </a:p>
        </p:txBody>
      </p:sp>
      <p:sp>
        <p:nvSpPr>
          <p:cNvPr id="6" name="Text Box 4"/>
          <p:cNvSpPr txBox="1">
            <a:spLocks noChangeArrowheads="1"/>
          </p:cNvSpPr>
          <p:nvPr/>
        </p:nvSpPr>
        <p:spPr bwMode="ltGray">
          <a:xfrm>
            <a:off x="1645952" y="34871"/>
            <a:ext cx="5013611" cy="584775"/>
          </a:xfrm>
          <a:prstGeom prst="rect">
            <a:avLst/>
          </a:prstGeom>
          <a:noFill/>
          <a:ln>
            <a:noFill/>
          </a:ln>
          <a:effectLst/>
          <a:extLst/>
        </p:spPr>
        <p:txBody>
          <a:bodyPr wrap="squar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defRPr/>
            </a:pPr>
            <a:r>
              <a:rPr lang="en-US" sz="1600" b="1" dirty="0">
                <a:solidFill>
                  <a:schemeClr val="bg1"/>
                </a:solidFill>
                <a:effectLst>
                  <a:outerShdw blurRad="38100" dist="38100" dir="2700000" algn="tl">
                    <a:srgbClr val="000000">
                      <a:alpha val="43137"/>
                    </a:srgbClr>
                  </a:outerShdw>
                </a:effectLst>
                <a:latin typeface="+mn-lt"/>
                <a:ea typeface="Verdana" pitchFamily="34" charset="0"/>
                <a:cs typeface="Calibri" pitchFamily="34" charset="0"/>
              </a:rPr>
              <a:t>What to Consider in Identifying an Industry’s Dominant Economic Features</a:t>
            </a:r>
            <a:endParaRPr lang="en-US" sz="1600" b="1" dirty="0" smtClean="0">
              <a:solidFill>
                <a:schemeClr val="bg1"/>
              </a:solidFill>
              <a:effectLst>
                <a:outerShdw blurRad="38100" dist="38100" dir="2700000" algn="tl">
                  <a:srgbClr val="000000">
                    <a:alpha val="43137"/>
                  </a:srgbClr>
                </a:outerShdw>
              </a:effectLst>
              <a:latin typeface="+mn-lt"/>
              <a:ea typeface="Verdana" pitchFamily="34" charset="0"/>
              <a:cs typeface="Calibri"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62810087"/>
              </p:ext>
            </p:extLst>
          </p:nvPr>
        </p:nvGraphicFramePr>
        <p:xfrm>
          <a:off x="274367" y="685830"/>
          <a:ext cx="8594996" cy="5242560"/>
        </p:xfrm>
        <a:graphic>
          <a:graphicData uri="http://schemas.openxmlformats.org/drawingml/2006/table">
            <a:tbl>
              <a:tblPr firstRow="1" bandRow="1">
                <a:tableStyleId>{5940675A-B579-460E-94D1-54222C63F5DA}</a:tableStyleId>
              </a:tblPr>
              <a:tblGrid>
                <a:gridCol w="2285975"/>
                <a:gridCol w="6309021"/>
              </a:tblGrid>
              <a:tr h="370840">
                <a:tc>
                  <a:txBody>
                    <a:bodyPr/>
                    <a:lstStyle/>
                    <a:p>
                      <a:pPr algn="l"/>
                      <a:r>
                        <a:rPr lang="en-US" sz="1600" b="1" dirty="0" smtClean="0">
                          <a:solidFill>
                            <a:schemeClr val="tx1"/>
                          </a:solidFill>
                        </a:rPr>
                        <a:t>ECONOMIC CHARACTERISTIC</a:t>
                      </a:r>
                      <a:endParaRPr lang="en-US" sz="1600" b="1" dirty="0">
                        <a:solidFill>
                          <a:schemeClr val="tx1"/>
                        </a:solidFill>
                      </a:endParaRPr>
                    </a:p>
                  </a:txBody>
                  <a:tcPr marT="91440" marB="9144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b="1" dirty="0" smtClean="0">
                          <a:solidFill>
                            <a:schemeClr val="tx1"/>
                          </a:solidFill>
                        </a:rPr>
                        <a:t>QUESTIONS TO ANSWER</a:t>
                      </a:r>
                      <a:endParaRPr lang="en-US" sz="1600" b="1" dirty="0">
                        <a:solidFill>
                          <a:schemeClr val="tx1"/>
                        </a:solidFill>
                      </a:endParaRPr>
                    </a:p>
                  </a:txBody>
                  <a:tcPr marT="91440" marB="91440" anchor="b">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b="1" dirty="0" smtClean="0"/>
                        <a:t>Market size and growth rate</a:t>
                      </a:r>
                      <a:endParaRPr lang="en-US" sz="1600" b="1" dirty="0"/>
                    </a:p>
                  </a:txBody>
                  <a:tcPr marT="91440" marB="91440">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7338" indent="-169863">
                        <a:buFont typeface="Arial" pitchFamily="34" charset="0"/>
                        <a:buChar char="•"/>
                      </a:pPr>
                      <a:r>
                        <a:rPr lang="en-US" sz="1600" dirty="0" smtClean="0"/>
                        <a:t>How big is the industry and how fast is it growing?</a:t>
                      </a:r>
                    </a:p>
                    <a:p>
                      <a:pPr marL="287338" indent="-169863">
                        <a:buFont typeface="Arial" pitchFamily="34" charset="0"/>
                        <a:buChar char="•"/>
                      </a:pPr>
                      <a:r>
                        <a:rPr lang="en-US" sz="1600" dirty="0" smtClean="0"/>
                        <a:t>What does the industry’s position in the life cycle (early development, rapid growth and takeoff, early maturity and slowing growth, saturation and stagnation, decline) reveal about the industry’s growth prospects?</a:t>
                      </a:r>
                      <a:endParaRPr lang="en-US" sz="1600" dirty="0"/>
                    </a:p>
                  </a:txBody>
                  <a:tcPr marT="91440" marB="91440">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b="1" dirty="0" smtClean="0"/>
                        <a:t>Scope of competitive rivalry</a:t>
                      </a:r>
                      <a:endParaRPr lang="en-US" sz="1600" b="1"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168275">
                        <a:buFont typeface="Arial" pitchFamily="34" charset="0"/>
                        <a:buChar char="•"/>
                      </a:pPr>
                      <a:r>
                        <a:rPr lang="en-US" sz="1600" dirty="0" smtClean="0"/>
                        <a:t>Is the geographic area over which most companies compete local, regional, national, multinational, or global?</a:t>
                      </a:r>
                      <a:endParaRPr lang="en-US" sz="1600"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b="1" dirty="0" smtClean="0"/>
                        <a:t>Demand-supply conditions</a:t>
                      </a:r>
                      <a:endParaRPr lang="en-US" sz="1600" b="1"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168275">
                        <a:buFont typeface="Arial" pitchFamily="34" charset="0"/>
                        <a:buChar char="•"/>
                      </a:pPr>
                      <a:r>
                        <a:rPr lang="en-US" sz="1600" dirty="0" smtClean="0"/>
                        <a:t>Is a surplus of capacity pushing prices and profit margins down?</a:t>
                      </a:r>
                    </a:p>
                    <a:p>
                      <a:pPr marL="285750" indent="-168275">
                        <a:buFont typeface="Arial" pitchFamily="34" charset="0"/>
                        <a:buChar char="•"/>
                      </a:pPr>
                      <a:r>
                        <a:rPr lang="en-US" sz="1600" dirty="0" smtClean="0"/>
                        <a:t>Is the industry overcrowded with too many competitors?</a:t>
                      </a:r>
                      <a:endParaRPr lang="en-US" sz="1600"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b="1" dirty="0" smtClean="0"/>
                        <a:t>Market segmentation</a:t>
                      </a:r>
                      <a:endParaRPr lang="en-US" sz="1600" b="1"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168275">
                        <a:buFont typeface="Arial" pitchFamily="34" charset="0"/>
                        <a:buChar char="•"/>
                      </a:pPr>
                      <a:r>
                        <a:rPr lang="en-US" sz="1600" dirty="0" smtClean="0"/>
                        <a:t>Is the industry characterized by various product characteristics or customer wants, needs, or preferences that divide the market into distinct segments?</a:t>
                      </a:r>
                      <a:endParaRPr lang="en-US" sz="1600"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b="1" dirty="0" smtClean="0"/>
                        <a:t>Pace of technological change</a:t>
                      </a:r>
                      <a:endParaRPr lang="en-US" sz="1600" b="1"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168275">
                        <a:buFont typeface="Arial" pitchFamily="34" charset="0"/>
                        <a:buChar char="•"/>
                      </a:pPr>
                      <a:r>
                        <a:rPr lang="en-US" sz="1600" dirty="0" smtClean="0"/>
                        <a:t>What role does advancing technology play in this industry?</a:t>
                      </a:r>
                    </a:p>
                    <a:p>
                      <a:pPr marL="285750" indent="-168275">
                        <a:buFont typeface="Arial" pitchFamily="34" charset="0"/>
                        <a:buChar char="•"/>
                      </a:pPr>
                      <a:r>
                        <a:rPr lang="en-US" sz="1600" dirty="0" smtClean="0"/>
                        <a:t>Do most industry members have or need strong technological capabilities? Why?</a:t>
                      </a:r>
                      <a:endParaRPr lang="en-US" sz="1600"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511038411"/>
      </p:ext>
    </p:extLst>
  </p:cSld>
  <p:clrMapOvr>
    <a:masterClrMapping/>
  </p:clrMapOvr>
  <p:transition spd="slow">
    <p:cut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 How Strong Are the Industry’s Competitive Forces?</a:t>
            </a:r>
            <a:endParaRPr lang="en-US" sz="3200" dirty="0"/>
          </a:p>
        </p:txBody>
      </p:sp>
      <p:sp>
        <p:nvSpPr>
          <p:cNvPr id="43011" name="Content Placeholder 2"/>
          <p:cNvSpPr>
            <a:spLocks noGrp="1"/>
          </p:cNvSpPr>
          <p:nvPr>
            <p:ph idx="1"/>
          </p:nvPr>
        </p:nvSpPr>
        <p:spPr/>
        <p:txBody>
          <a:bodyPr/>
          <a:lstStyle/>
          <a:p>
            <a:r>
              <a:rPr lang="en-US" i="1" dirty="0" smtClean="0">
                <a:solidFill>
                  <a:schemeClr val="tx1"/>
                </a:solidFill>
              </a:rPr>
              <a:t>State of Competition: </a:t>
            </a:r>
            <a:r>
              <a:rPr lang="en-US" i="1" dirty="0" smtClean="0">
                <a:solidFill>
                  <a:srgbClr val="336600"/>
                </a:solidFill>
              </a:rPr>
              <a:t>Where </a:t>
            </a:r>
            <a:r>
              <a:rPr lang="en-US" i="1" dirty="0">
                <a:solidFill>
                  <a:srgbClr val="336600"/>
                </a:solidFill>
              </a:rPr>
              <a:t>are we </a:t>
            </a:r>
            <a:r>
              <a:rPr lang="en-US" i="1" dirty="0" smtClean="0">
                <a:solidFill>
                  <a:srgbClr val="336600"/>
                </a:solidFill>
              </a:rPr>
              <a:t>now?</a:t>
            </a:r>
          </a:p>
          <a:p>
            <a:pPr lvl="1" indent="-358775"/>
            <a:r>
              <a:rPr lang="en-US" sz="2400" dirty="0" smtClean="0"/>
              <a:t>The dynamics of competition are not the same from on industry to another.</a:t>
            </a:r>
            <a:endParaRPr lang="en-US" sz="2400" b="1" i="1" dirty="0">
              <a:solidFill>
                <a:schemeClr val="accent6">
                  <a:lumMod val="75000"/>
                </a:schemeClr>
              </a:solidFill>
            </a:endParaRPr>
          </a:p>
          <a:p>
            <a:r>
              <a:rPr lang="en-US" dirty="0" smtClean="0"/>
              <a:t>The Five-forces Model Of Competition</a:t>
            </a:r>
          </a:p>
          <a:p>
            <a:pPr lvl="1" indent="-358775"/>
            <a:r>
              <a:rPr lang="en-US" dirty="0" smtClean="0"/>
              <a:t>Is the </a:t>
            </a:r>
            <a:r>
              <a:rPr lang="en-US" dirty="0"/>
              <a:t>most powerful and widely used tool for assessing the strength of </a:t>
            </a:r>
            <a:r>
              <a:rPr lang="en-US" dirty="0" smtClean="0"/>
              <a:t>the competitive forces that affect an industry’s attractiveness.</a:t>
            </a:r>
            <a:endParaRPr lang="en-US" sz="2400" b="1" i="1" dirty="0">
              <a:solidFill>
                <a:schemeClr val="accent6">
                  <a:lumMod val="75000"/>
                </a:schemeClr>
              </a:solidFill>
            </a:endParaRPr>
          </a:p>
        </p:txBody>
      </p:sp>
    </p:spTree>
    <p:extLst>
      <p:ext uri="{BB962C8B-B14F-4D97-AF65-F5344CB8AC3E}">
        <p14:creationId xmlns:p14="http://schemas.microsoft.com/office/powerpoint/2010/main" val="733919144"/>
      </p:ext>
    </p:extLst>
  </p:cSld>
  <p:clrMapOvr>
    <a:masterClrMapping/>
  </p:clrMapOvr>
  <p:transition spd="slow">
    <p:cut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Five Competitive Forces</a:t>
            </a:r>
            <a:br>
              <a:rPr lang="en-US" smtClean="0"/>
            </a:br>
            <a:r>
              <a:rPr lang="en-US" smtClean="0"/>
              <a:t>Affecting Industry Attractiveness</a:t>
            </a:r>
            <a:endParaRPr lang="en-US" dirty="0"/>
          </a:p>
        </p:txBody>
      </p:sp>
      <p:sp>
        <p:nvSpPr>
          <p:cNvPr id="6" name="Content Placeholder 5"/>
          <p:cNvSpPr>
            <a:spLocks noGrp="1"/>
          </p:cNvSpPr>
          <p:nvPr>
            <p:ph idx="1"/>
          </p:nvPr>
        </p:nvSpPr>
        <p:spPr/>
        <p:txBody>
          <a:bodyPr/>
          <a:lstStyle/>
          <a:p>
            <a:pPr marL="466725" indent="-466725">
              <a:spcBef>
                <a:spcPts val="900"/>
              </a:spcBef>
              <a:buFont typeface="+mj-lt"/>
              <a:buAutoNum type="arabicPeriod"/>
            </a:pPr>
            <a:r>
              <a:rPr lang="en-US" sz="2400" b="0" dirty="0" smtClean="0">
                <a:solidFill>
                  <a:schemeClr val="tx1"/>
                </a:solidFill>
              </a:rPr>
              <a:t>Competitive </a:t>
            </a:r>
            <a:r>
              <a:rPr lang="en-US" sz="2400" b="0" dirty="0">
                <a:solidFill>
                  <a:schemeClr val="tx1"/>
                </a:solidFill>
              </a:rPr>
              <a:t>pressures stemming from buyer bargaining power.</a:t>
            </a:r>
          </a:p>
          <a:p>
            <a:pPr marL="466725" indent="-466725">
              <a:spcBef>
                <a:spcPts val="900"/>
              </a:spcBef>
              <a:buFont typeface="+mj-lt"/>
              <a:buAutoNum type="arabicPeriod"/>
            </a:pPr>
            <a:r>
              <a:rPr lang="en-US" sz="2400" b="0" dirty="0" smtClean="0">
                <a:solidFill>
                  <a:schemeClr val="tx1"/>
                </a:solidFill>
              </a:rPr>
              <a:t>Competitive </a:t>
            </a:r>
            <a:r>
              <a:rPr lang="en-US" sz="2400" b="0" dirty="0">
                <a:solidFill>
                  <a:schemeClr val="tx1"/>
                </a:solidFill>
              </a:rPr>
              <a:t>pressures coming from </a:t>
            </a:r>
            <a:r>
              <a:rPr lang="en-US" sz="2400" b="0" dirty="0" smtClean="0">
                <a:solidFill>
                  <a:schemeClr val="tx1"/>
                </a:solidFill>
              </a:rPr>
              <a:t>firms </a:t>
            </a:r>
            <a:r>
              <a:rPr lang="en-US" sz="2400" b="0" dirty="0">
                <a:solidFill>
                  <a:schemeClr val="tx1"/>
                </a:solidFill>
              </a:rPr>
              <a:t>in other industries to </a:t>
            </a:r>
            <a:r>
              <a:rPr lang="en-US" sz="2400" b="0" dirty="0" smtClean="0">
                <a:solidFill>
                  <a:schemeClr val="tx1"/>
                </a:solidFill>
              </a:rPr>
              <a:t>win buyers </a:t>
            </a:r>
            <a:r>
              <a:rPr lang="en-US" sz="2400" b="0" dirty="0">
                <a:solidFill>
                  <a:schemeClr val="tx1"/>
                </a:solidFill>
              </a:rPr>
              <a:t>over to substitute products.</a:t>
            </a:r>
          </a:p>
          <a:p>
            <a:pPr marL="466725" indent="-466725">
              <a:spcBef>
                <a:spcPts val="900"/>
              </a:spcBef>
              <a:buFont typeface="+mj-lt"/>
              <a:buAutoNum type="arabicPeriod"/>
            </a:pPr>
            <a:r>
              <a:rPr lang="en-US" sz="2400" b="0" dirty="0" smtClean="0">
                <a:solidFill>
                  <a:schemeClr val="tx1"/>
                </a:solidFill>
              </a:rPr>
              <a:t>Competitive </a:t>
            </a:r>
            <a:r>
              <a:rPr lang="en-US" sz="2400" b="0" dirty="0">
                <a:solidFill>
                  <a:schemeClr val="tx1"/>
                </a:solidFill>
              </a:rPr>
              <a:t>pressures stemming from supplier bargaining power.</a:t>
            </a:r>
          </a:p>
          <a:p>
            <a:pPr marL="466725" indent="-466725">
              <a:spcBef>
                <a:spcPts val="900"/>
              </a:spcBef>
              <a:buFont typeface="+mj-lt"/>
              <a:buAutoNum type="arabicPeriod"/>
            </a:pPr>
            <a:r>
              <a:rPr lang="en-US" sz="2400" b="0" dirty="0" smtClean="0">
                <a:solidFill>
                  <a:schemeClr val="tx1"/>
                </a:solidFill>
              </a:rPr>
              <a:t>Competitive </a:t>
            </a:r>
            <a:r>
              <a:rPr lang="en-US" sz="2400" b="0" dirty="0">
                <a:solidFill>
                  <a:schemeClr val="tx1"/>
                </a:solidFill>
              </a:rPr>
              <a:t>pressures associated with the threat of new entrants into </a:t>
            </a:r>
            <a:r>
              <a:rPr lang="en-US" sz="2400" b="0" dirty="0" smtClean="0">
                <a:solidFill>
                  <a:schemeClr val="tx1"/>
                </a:solidFill>
              </a:rPr>
              <a:t>the market</a:t>
            </a:r>
            <a:r>
              <a:rPr lang="en-US" sz="2400" b="0" dirty="0">
                <a:solidFill>
                  <a:schemeClr val="tx1"/>
                </a:solidFill>
              </a:rPr>
              <a:t>.</a:t>
            </a:r>
          </a:p>
          <a:p>
            <a:pPr marL="466725" indent="-466725">
              <a:spcBef>
                <a:spcPts val="900"/>
              </a:spcBef>
              <a:buFont typeface="+mj-lt"/>
              <a:buAutoNum type="arabicPeriod"/>
            </a:pPr>
            <a:r>
              <a:rPr lang="en-US" sz="2400" b="0" dirty="0" smtClean="0">
                <a:solidFill>
                  <a:schemeClr val="tx1"/>
                </a:solidFill>
              </a:rPr>
              <a:t>Competitive </a:t>
            </a:r>
            <a:r>
              <a:rPr lang="en-US" sz="2400" b="0" dirty="0">
                <a:solidFill>
                  <a:schemeClr val="tx1"/>
                </a:solidFill>
              </a:rPr>
              <a:t>pressures associated with rivalry among competing sellers </a:t>
            </a:r>
            <a:r>
              <a:rPr lang="en-US" sz="2400" b="0" dirty="0" smtClean="0">
                <a:solidFill>
                  <a:schemeClr val="tx1"/>
                </a:solidFill>
              </a:rPr>
              <a:t>to attract </a:t>
            </a:r>
            <a:r>
              <a:rPr lang="en-US" sz="2400" b="0" dirty="0">
                <a:solidFill>
                  <a:schemeClr val="tx1"/>
                </a:solidFill>
              </a:rPr>
              <a:t>customers</a:t>
            </a:r>
            <a:r>
              <a:rPr lang="en-US" sz="2400" b="0" dirty="0" smtClean="0">
                <a:solidFill>
                  <a:schemeClr val="tx1"/>
                </a:solidFill>
              </a:rPr>
              <a:t>.</a:t>
            </a:r>
            <a:endParaRPr lang="en-US" sz="2400" b="0" dirty="0">
              <a:solidFill>
                <a:schemeClr val="tx1"/>
              </a:solidFill>
            </a:endParaRPr>
          </a:p>
        </p:txBody>
      </p:sp>
    </p:spTree>
    <p:extLst>
      <p:ext uri="{BB962C8B-B14F-4D97-AF65-F5344CB8AC3E}">
        <p14:creationId xmlns:p14="http://schemas.microsoft.com/office/powerpoint/2010/main" val="3191656647"/>
      </p:ext>
    </p:extLst>
  </p:cSld>
  <p:clrMapOvr>
    <a:masterClrMapping/>
  </p:clrMapOvr>
  <p:transition spd="slow">
    <p:cut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95300" y="502952"/>
            <a:ext cx="8153400" cy="5962650"/>
          </a:xfrm>
          <a:prstGeom prst="rect">
            <a:avLst/>
          </a:prstGeom>
        </p:spPr>
      </p:pic>
      <p:sp>
        <p:nvSpPr>
          <p:cNvPr id="2" name="Text Box 4"/>
          <p:cNvSpPr txBox="1">
            <a:spLocks noChangeArrowheads="1"/>
          </p:cNvSpPr>
          <p:nvPr/>
        </p:nvSpPr>
        <p:spPr bwMode="auto">
          <a:xfrm>
            <a:off x="1554513" y="45757"/>
            <a:ext cx="58339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eaLnBrk="1" hangingPunct="1">
              <a:spcBef>
                <a:spcPct val="50000"/>
              </a:spcBef>
              <a:defRPr sz="1600" b="1">
                <a:solidFill>
                  <a:srgbClr val="292929"/>
                </a:solidFill>
                <a:latin typeface="+mn-lt"/>
                <a:ea typeface="Verdana" pitchFamily="34" charset="0"/>
                <a:cs typeface="Calibri"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dirty="0"/>
              <a:t>The </a:t>
            </a:r>
            <a:r>
              <a:rPr lang="en-US" dirty="0" smtClean="0"/>
              <a:t>Five-Forces Model </a:t>
            </a:r>
            <a:r>
              <a:rPr lang="en-US" dirty="0"/>
              <a:t>of Competition</a:t>
            </a:r>
          </a:p>
        </p:txBody>
      </p:sp>
      <p:sp>
        <p:nvSpPr>
          <p:cNvPr id="3" name="Snip Single Corner Rectangle 2"/>
          <p:cNvSpPr/>
          <p:nvPr/>
        </p:nvSpPr>
        <p:spPr bwMode="auto">
          <a:xfrm flipV="1">
            <a:off x="50" y="35099"/>
            <a:ext cx="1554463" cy="559291"/>
          </a:xfrm>
          <a:prstGeom prst="snip1Rect">
            <a:avLst>
              <a:gd name="adj" fmla="val 41103"/>
            </a:avLst>
          </a:prstGeom>
          <a:solidFill>
            <a:srgbClr val="74848D"/>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cxnSp>
        <p:nvCxnSpPr>
          <p:cNvPr id="4" name="Straight Connector 3"/>
          <p:cNvCxnSpPr/>
          <p:nvPr/>
        </p:nvCxnSpPr>
        <p:spPr bwMode="auto">
          <a:xfrm>
            <a:off x="50" y="14478"/>
            <a:ext cx="9143950" cy="0"/>
          </a:xfrm>
          <a:prstGeom prst="line">
            <a:avLst/>
          </a:prstGeom>
          <a:noFill/>
          <a:ln w="38100" cap="flat" cmpd="sng" algn="ctr">
            <a:solidFill>
              <a:srgbClr val="74848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 Box 3" descr="SecGrnbkg03"/>
          <p:cNvSpPr txBox="1">
            <a:spLocks noChangeArrowheads="1"/>
          </p:cNvSpPr>
          <p:nvPr/>
        </p:nvSpPr>
        <p:spPr bwMode="blackWhite">
          <a:xfrm>
            <a:off x="158737" y="52845"/>
            <a:ext cx="138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600" b="1" dirty="0" smtClean="0">
                <a:solidFill>
                  <a:schemeClr val="bg1"/>
                </a:solidFill>
                <a:effectLst>
                  <a:outerShdw blurRad="38100" dist="38100" dir="2700000" algn="tl">
                    <a:srgbClr val="000000">
                      <a:alpha val="43137"/>
                    </a:srgbClr>
                  </a:outerShdw>
                </a:effectLst>
                <a:cs typeface="Tahoma" pitchFamily="34" charset="0"/>
              </a:rPr>
              <a:t>FIGURE 3.2</a:t>
            </a:r>
            <a:endParaRPr lang="en-US" sz="1600" b="1" dirty="0">
              <a:solidFill>
                <a:schemeClr val="bg1"/>
              </a:solidFill>
              <a:effectLst>
                <a:outerShdw blurRad="38100" dist="38100" dir="2700000" algn="tl">
                  <a:srgbClr val="000000">
                    <a:alpha val="43137"/>
                  </a:srgbClr>
                </a:outerShdw>
              </a:effectLst>
              <a:cs typeface="Tahoma" pitchFamily="34" charset="0"/>
            </a:endParaRPr>
          </a:p>
        </p:txBody>
      </p:sp>
    </p:spTree>
    <p:extLst>
      <p:ext uri="{BB962C8B-B14F-4D97-AF65-F5344CB8AC3E}">
        <p14:creationId xmlns:p14="http://schemas.microsoft.com/office/powerpoint/2010/main" val="3889023837"/>
      </p:ext>
    </p:extLst>
  </p:cSld>
  <p:clrMapOvr>
    <a:masterClrMapping/>
  </p:clrMapOvr>
  <p:transition spd="slow">
    <p:cut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Competitive Force of </a:t>
            </a:r>
            <a:br>
              <a:rPr lang="en-US" dirty="0" smtClean="0"/>
            </a:br>
            <a:r>
              <a:rPr lang="en-US" dirty="0" smtClean="0"/>
              <a:t>Buyer Bargaining Power</a:t>
            </a:r>
            <a:endParaRPr lang="en-US" dirty="0"/>
          </a:p>
        </p:txBody>
      </p:sp>
      <p:sp>
        <p:nvSpPr>
          <p:cNvPr id="6" name="Content Placeholder 5"/>
          <p:cNvSpPr>
            <a:spLocks noGrp="1"/>
          </p:cNvSpPr>
          <p:nvPr>
            <p:ph idx="1"/>
          </p:nvPr>
        </p:nvSpPr>
        <p:spPr/>
        <p:txBody>
          <a:bodyPr/>
          <a:lstStyle/>
          <a:p>
            <a:r>
              <a:rPr lang="en-US" dirty="0" smtClean="0"/>
              <a:t>Whether seller-buyer relationships represent a minor or significant competitive force in limiting industry profitability depends on:</a:t>
            </a:r>
          </a:p>
          <a:p>
            <a:pPr marL="628650" lvl="1" indent="-361950">
              <a:buFont typeface="+mj-lt"/>
              <a:buAutoNum type="arabicPeriod"/>
            </a:pPr>
            <a:r>
              <a:rPr lang="en-US" dirty="0" smtClean="0"/>
              <a:t>Whether some or many buyers have sufficient bargaining leverage to obtain price concessions and other favorable terms</a:t>
            </a:r>
          </a:p>
          <a:p>
            <a:pPr marL="628650" lvl="1" indent="-361950">
              <a:buFont typeface="+mj-lt"/>
              <a:buAutoNum type="arabicPeriod"/>
            </a:pPr>
            <a:r>
              <a:rPr lang="en-US" dirty="0" smtClean="0"/>
              <a:t>The extent to which buyers are price sensitive.</a:t>
            </a:r>
            <a:endParaRPr lang="en-US" dirty="0"/>
          </a:p>
        </p:txBody>
      </p:sp>
    </p:spTree>
    <p:extLst>
      <p:ext uri="{BB962C8B-B14F-4D97-AF65-F5344CB8AC3E}">
        <p14:creationId xmlns:p14="http://schemas.microsoft.com/office/powerpoint/2010/main" val="1433332818"/>
      </p:ext>
    </p:extLst>
  </p:cSld>
  <p:clrMapOvr>
    <a:masterClrMapping/>
  </p:clrMapOvr>
  <p:transition spd="slow">
    <p:cut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When Is the Bargaining</a:t>
            </a:r>
            <a:br>
              <a:rPr lang="en-US" dirty="0" smtClean="0"/>
            </a:br>
            <a:r>
              <a:rPr lang="en-US" dirty="0" smtClean="0"/>
              <a:t>Power of Buyers Stronger?</a:t>
            </a:r>
            <a:endParaRPr lang="en-US" dirty="0"/>
          </a:p>
        </p:txBody>
      </p:sp>
      <p:sp>
        <p:nvSpPr>
          <p:cNvPr id="15363" name="Rectangle 3"/>
          <p:cNvSpPr>
            <a:spLocks noGrp="1" noChangeArrowheads="1"/>
          </p:cNvSpPr>
          <p:nvPr>
            <p:ph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buClr>
                <a:srgbClr val="336699"/>
              </a:buClr>
            </a:pPr>
            <a:r>
              <a:rPr lang="en-US" dirty="0"/>
              <a:t>Buyers gain bargaining leverage when:</a:t>
            </a:r>
          </a:p>
          <a:p>
            <a:pPr lvl="1" indent="-358775"/>
            <a:r>
              <a:rPr lang="en-US" dirty="0"/>
              <a:t>Their large size allows them to demand concessions.</a:t>
            </a:r>
          </a:p>
          <a:p>
            <a:pPr lvl="1" indent="-358775"/>
            <a:r>
              <a:rPr lang="en-US" dirty="0"/>
              <a:t>Their costs of switching to competing brands or substitutes are relatively low.</a:t>
            </a:r>
          </a:p>
          <a:p>
            <a:pPr lvl="1" indent="-358775"/>
            <a:r>
              <a:rPr lang="en-US" dirty="0"/>
              <a:t>They are few in number, control market access or, if </a:t>
            </a:r>
            <a:br>
              <a:rPr lang="en-US" dirty="0"/>
            </a:br>
            <a:r>
              <a:rPr lang="en-US" dirty="0"/>
              <a:t>a buyer-customer is particularly important to a seller.</a:t>
            </a:r>
          </a:p>
          <a:p>
            <a:pPr lvl="1" indent="-358775"/>
            <a:r>
              <a:rPr lang="en-US" dirty="0"/>
              <a:t>Weak buyer demand creates a “buyers’ market.”</a:t>
            </a:r>
          </a:p>
          <a:p>
            <a:pPr lvl="1" indent="-358775"/>
            <a:r>
              <a:rPr lang="en-US" dirty="0"/>
              <a:t>Buyers are well informed about sellers’ products, prices, and costs.</a:t>
            </a:r>
          </a:p>
          <a:p>
            <a:pPr lvl="1" indent="-358775"/>
            <a:r>
              <a:rPr lang="en-US" dirty="0"/>
              <a:t>Buyers pose a credible threat of integrating backward into the business of sellers.</a:t>
            </a:r>
          </a:p>
        </p:txBody>
      </p:sp>
    </p:spTree>
    <p:extLst>
      <p:ext uri="{BB962C8B-B14F-4D97-AF65-F5344CB8AC3E}">
        <p14:creationId xmlns:p14="http://schemas.microsoft.com/office/powerpoint/2010/main" val="1219898294"/>
      </p:ext>
    </p:extLst>
  </p:cSld>
  <p:clrMapOvr>
    <a:masterClrMapping/>
  </p:clrMapOvr>
  <p:transition spd="slow">
    <p:cut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554513" y="45757"/>
            <a:ext cx="58339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eaLnBrk="1" hangingPunct="1">
              <a:spcBef>
                <a:spcPct val="50000"/>
              </a:spcBef>
              <a:defRPr sz="1600" b="1">
                <a:solidFill>
                  <a:srgbClr val="292929"/>
                </a:solidFill>
                <a:latin typeface="+mn-lt"/>
                <a:ea typeface="Verdana" pitchFamily="34" charset="0"/>
                <a:cs typeface="Calibri"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dirty="0"/>
              <a:t>Factors Affecting the Strength of Buyer Bargaining Power</a:t>
            </a:r>
          </a:p>
        </p:txBody>
      </p:sp>
      <p:sp>
        <p:nvSpPr>
          <p:cNvPr id="3" name="Snip Single Corner Rectangle 2"/>
          <p:cNvSpPr/>
          <p:nvPr/>
        </p:nvSpPr>
        <p:spPr bwMode="auto">
          <a:xfrm flipV="1">
            <a:off x="50" y="35099"/>
            <a:ext cx="1554463" cy="559291"/>
          </a:xfrm>
          <a:prstGeom prst="snip1Rect">
            <a:avLst>
              <a:gd name="adj" fmla="val 41103"/>
            </a:avLst>
          </a:prstGeom>
          <a:solidFill>
            <a:srgbClr val="74848D"/>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cxnSp>
        <p:nvCxnSpPr>
          <p:cNvPr id="4" name="Straight Connector 3"/>
          <p:cNvCxnSpPr/>
          <p:nvPr/>
        </p:nvCxnSpPr>
        <p:spPr bwMode="auto">
          <a:xfrm>
            <a:off x="50" y="14478"/>
            <a:ext cx="9143950" cy="0"/>
          </a:xfrm>
          <a:prstGeom prst="line">
            <a:avLst/>
          </a:prstGeom>
          <a:noFill/>
          <a:ln w="38100" cap="flat" cmpd="sng" algn="ctr">
            <a:solidFill>
              <a:srgbClr val="74848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 Box 3" descr="SecGrnbkg03"/>
          <p:cNvSpPr txBox="1">
            <a:spLocks noChangeArrowheads="1"/>
          </p:cNvSpPr>
          <p:nvPr/>
        </p:nvSpPr>
        <p:spPr bwMode="blackWhite">
          <a:xfrm>
            <a:off x="158737" y="52845"/>
            <a:ext cx="138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600" b="1" dirty="0" smtClean="0">
                <a:solidFill>
                  <a:schemeClr val="bg1"/>
                </a:solidFill>
                <a:effectLst>
                  <a:outerShdw blurRad="38100" dist="38100" dir="2700000" algn="tl">
                    <a:srgbClr val="000000">
                      <a:alpha val="43137"/>
                    </a:srgbClr>
                  </a:outerShdw>
                </a:effectLst>
                <a:cs typeface="Tahoma" pitchFamily="34" charset="0"/>
              </a:rPr>
              <a:t>FIGURE 3.3</a:t>
            </a:r>
            <a:endParaRPr lang="en-US" sz="1600" b="1" dirty="0">
              <a:solidFill>
                <a:schemeClr val="bg1"/>
              </a:solidFill>
              <a:effectLst>
                <a:outerShdw blurRad="38100" dist="38100" dir="2700000" algn="tl">
                  <a:srgbClr val="000000">
                    <a:alpha val="43137"/>
                  </a:srgbClr>
                </a:outerShdw>
              </a:effectLst>
              <a:cs typeface="Tahoma"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247775"/>
            <a:ext cx="8353425"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2940245"/>
      </p:ext>
    </p:extLst>
  </p:cSld>
  <p:clrMapOvr>
    <a:masterClrMapping/>
  </p:clrMapOvr>
  <p:transition spd="slow">
    <p:cut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The Competitive Force </a:t>
            </a:r>
            <a:br>
              <a:rPr lang="en-US" smtClean="0"/>
            </a:br>
            <a:r>
              <a:rPr lang="en-US" smtClean="0"/>
              <a:t>of Substitute Products</a:t>
            </a:r>
            <a:endParaRPr lang="en-US" dirty="0"/>
          </a:p>
        </p:txBody>
      </p:sp>
      <p:sp>
        <p:nvSpPr>
          <p:cNvPr id="13315" name="Rectangle 3"/>
          <p:cNvSpPr>
            <a:spLocks noGrp="1" noChangeArrowheads="1"/>
          </p:cNvSpPr>
          <p:nvPr>
            <p:ph idx="1"/>
          </p:nvPr>
        </p:nvSpPr>
        <p:spPr/>
        <p:txBody>
          <a:bodyPr/>
          <a:lstStyle/>
          <a:p>
            <a:pPr>
              <a:spcBef>
                <a:spcPts val="900"/>
              </a:spcBef>
            </a:pPr>
            <a:r>
              <a:rPr lang="en-US" dirty="0" smtClean="0"/>
              <a:t>The strength of competitive pressures from the sellers of substitute products depends on three factors:</a:t>
            </a:r>
          </a:p>
          <a:p>
            <a:pPr lvl="1" indent="-358775">
              <a:spcBef>
                <a:spcPts val="900"/>
              </a:spcBef>
            </a:pPr>
            <a:r>
              <a:rPr lang="en-US" dirty="0" smtClean="0"/>
              <a:t>Whether substitutes are readily available and attractively priced.</a:t>
            </a:r>
          </a:p>
          <a:p>
            <a:pPr lvl="1" indent="-358775">
              <a:spcBef>
                <a:spcPts val="900"/>
              </a:spcBef>
            </a:pPr>
            <a:r>
              <a:rPr lang="en-US" dirty="0"/>
              <a:t>Whether buyers view the substitutes as comparable or better in terms of </a:t>
            </a:r>
            <a:r>
              <a:rPr lang="en-US" dirty="0" smtClean="0"/>
              <a:t>quality, performance</a:t>
            </a:r>
            <a:r>
              <a:rPr lang="en-US" dirty="0"/>
              <a:t>, and other relevant attributes</a:t>
            </a:r>
            <a:r>
              <a:rPr lang="en-US" dirty="0" smtClean="0"/>
              <a:t>.</a:t>
            </a:r>
          </a:p>
          <a:p>
            <a:pPr lvl="1" indent="-358775">
              <a:spcBef>
                <a:spcPts val="900"/>
              </a:spcBef>
            </a:pPr>
            <a:r>
              <a:rPr lang="en-US" dirty="0"/>
              <a:t>Whether the costs that buyers incur in switching to the substitutes are high or </a:t>
            </a:r>
            <a:r>
              <a:rPr lang="en-US" dirty="0" smtClean="0"/>
              <a:t>low.</a:t>
            </a:r>
            <a:endParaRPr lang="en-US" dirty="0"/>
          </a:p>
        </p:txBody>
      </p:sp>
    </p:spTree>
    <p:extLst>
      <p:ext uri="{BB962C8B-B14F-4D97-AF65-F5344CB8AC3E}">
        <p14:creationId xmlns:p14="http://schemas.microsoft.com/office/powerpoint/2010/main" val="2778230023"/>
      </p:ext>
    </p:extLst>
  </p:cSld>
  <p:clrMapOvr>
    <a:masterClrMapping/>
  </p:clrMapOvr>
  <p:transition spd="slow">
    <p:cut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838" y="411513"/>
            <a:ext cx="7223356" cy="6214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Box 4"/>
          <p:cNvSpPr txBox="1">
            <a:spLocks noChangeArrowheads="1"/>
          </p:cNvSpPr>
          <p:nvPr/>
        </p:nvSpPr>
        <p:spPr bwMode="auto">
          <a:xfrm>
            <a:off x="1554513" y="45757"/>
            <a:ext cx="58339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eaLnBrk="1" hangingPunct="1">
              <a:spcBef>
                <a:spcPct val="50000"/>
              </a:spcBef>
              <a:defRPr sz="1600" b="1">
                <a:solidFill>
                  <a:srgbClr val="292929"/>
                </a:solidFill>
                <a:latin typeface="+mn-lt"/>
                <a:ea typeface="Verdana" pitchFamily="34" charset="0"/>
                <a:cs typeface="Calibri"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dirty="0"/>
              <a:t>Factors Affecting Competition from Substitute Products</a:t>
            </a:r>
          </a:p>
        </p:txBody>
      </p:sp>
      <p:sp>
        <p:nvSpPr>
          <p:cNvPr id="3" name="Snip Single Corner Rectangle 2"/>
          <p:cNvSpPr/>
          <p:nvPr/>
        </p:nvSpPr>
        <p:spPr bwMode="auto">
          <a:xfrm flipV="1">
            <a:off x="50" y="35099"/>
            <a:ext cx="1554463" cy="559291"/>
          </a:xfrm>
          <a:prstGeom prst="snip1Rect">
            <a:avLst>
              <a:gd name="adj" fmla="val 41103"/>
            </a:avLst>
          </a:prstGeom>
          <a:solidFill>
            <a:srgbClr val="74848D"/>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cxnSp>
        <p:nvCxnSpPr>
          <p:cNvPr id="4" name="Straight Connector 3"/>
          <p:cNvCxnSpPr/>
          <p:nvPr/>
        </p:nvCxnSpPr>
        <p:spPr bwMode="auto">
          <a:xfrm>
            <a:off x="50" y="14478"/>
            <a:ext cx="9143950" cy="0"/>
          </a:xfrm>
          <a:prstGeom prst="line">
            <a:avLst/>
          </a:prstGeom>
          <a:noFill/>
          <a:ln w="38100" cap="flat" cmpd="sng" algn="ctr">
            <a:solidFill>
              <a:srgbClr val="74848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 Box 3" descr="SecGrnbkg03"/>
          <p:cNvSpPr txBox="1">
            <a:spLocks noChangeArrowheads="1"/>
          </p:cNvSpPr>
          <p:nvPr/>
        </p:nvSpPr>
        <p:spPr bwMode="blackWhite">
          <a:xfrm>
            <a:off x="158737" y="52845"/>
            <a:ext cx="138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600" b="1" dirty="0" smtClean="0">
                <a:solidFill>
                  <a:schemeClr val="bg1"/>
                </a:solidFill>
                <a:effectLst>
                  <a:outerShdw blurRad="38100" dist="38100" dir="2700000" algn="tl">
                    <a:srgbClr val="000000">
                      <a:alpha val="43137"/>
                    </a:srgbClr>
                  </a:outerShdw>
                </a:effectLst>
                <a:cs typeface="Tahoma" pitchFamily="34" charset="0"/>
              </a:rPr>
              <a:t>FIGURE 3.4</a:t>
            </a:r>
            <a:endParaRPr lang="en-US" sz="1600" b="1" dirty="0">
              <a:solidFill>
                <a:schemeClr val="bg1"/>
              </a:solidFill>
              <a:effectLst>
                <a:outerShdw blurRad="38100" dist="38100" dir="2700000" algn="tl">
                  <a:srgbClr val="000000">
                    <a:alpha val="43137"/>
                  </a:srgbClr>
                </a:outerShdw>
              </a:effectLst>
              <a:cs typeface="Tahoma" pitchFamily="34" charset="0"/>
            </a:endParaRPr>
          </a:p>
        </p:txBody>
      </p:sp>
    </p:spTree>
    <p:extLst>
      <p:ext uri="{BB962C8B-B14F-4D97-AF65-F5344CB8AC3E}">
        <p14:creationId xmlns:p14="http://schemas.microsoft.com/office/powerpoint/2010/main" val="4001835974"/>
      </p:ext>
    </p:extLst>
  </p:cSld>
  <p:clrMapOvr>
    <a:masterClrMapping/>
  </p:clrMapOvr>
  <p:transition spd="slow">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ChangeArrowheads="1"/>
          </p:cNvSpPr>
          <p:nvPr/>
        </p:nvSpPr>
        <p:spPr bwMode="auto">
          <a:xfrm>
            <a:off x="365805" y="981919"/>
            <a:ext cx="8320949"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801688" indent="-801688">
              <a:spcBef>
                <a:spcPts val="1800"/>
              </a:spcBef>
            </a:pPr>
            <a:r>
              <a:rPr lang="en-US" sz="2400" b="1" dirty="0" smtClean="0">
                <a:solidFill>
                  <a:srgbClr val="6E9A43"/>
                </a:solidFill>
              </a:rPr>
              <a:t>LO1</a:t>
            </a:r>
            <a:r>
              <a:rPr lang="en-US" sz="2400" dirty="0"/>
              <a:t>	Identify factors in a company’s broad </a:t>
            </a:r>
            <a:r>
              <a:rPr lang="en-US" sz="2400" dirty="0" smtClean="0"/>
              <a:t>macro-environment </a:t>
            </a:r>
            <a:r>
              <a:rPr lang="en-US" sz="2400" dirty="0"/>
              <a:t>that may </a:t>
            </a:r>
            <a:r>
              <a:rPr lang="en-US" sz="2400" dirty="0" smtClean="0"/>
              <a:t>have strategic </a:t>
            </a:r>
            <a:r>
              <a:rPr lang="en-US" sz="2400" dirty="0"/>
              <a:t>significance</a:t>
            </a:r>
            <a:r>
              <a:rPr lang="en-US" sz="2400" dirty="0" smtClean="0"/>
              <a:t>.</a:t>
            </a:r>
          </a:p>
          <a:p>
            <a:pPr marL="801688" indent="-801688">
              <a:spcBef>
                <a:spcPts val="1800"/>
              </a:spcBef>
            </a:pPr>
            <a:r>
              <a:rPr lang="en-US" sz="2400" b="1" dirty="0" smtClean="0">
                <a:solidFill>
                  <a:srgbClr val="6E9A43"/>
                </a:solidFill>
              </a:rPr>
              <a:t>LO2</a:t>
            </a:r>
            <a:r>
              <a:rPr lang="en-US" sz="2400" dirty="0"/>
              <a:t>	Become adept at recognizing the factors that cause competition </a:t>
            </a:r>
            <a:r>
              <a:rPr lang="en-US" sz="2400" dirty="0" smtClean="0"/>
              <a:t>in an </a:t>
            </a:r>
            <a:r>
              <a:rPr lang="en-US" sz="2400" dirty="0"/>
              <a:t>industry to be fierce, more or less normal, or relatively weak</a:t>
            </a:r>
            <a:r>
              <a:rPr lang="en-US" sz="2400" dirty="0" smtClean="0"/>
              <a:t>.</a:t>
            </a:r>
          </a:p>
          <a:p>
            <a:pPr marL="801688" indent="-801688">
              <a:spcBef>
                <a:spcPts val="1800"/>
              </a:spcBef>
            </a:pPr>
            <a:r>
              <a:rPr lang="en-US" sz="2400" b="1" dirty="0" smtClean="0">
                <a:solidFill>
                  <a:srgbClr val="6E9A43"/>
                </a:solidFill>
              </a:rPr>
              <a:t>LO3	</a:t>
            </a:r>
            <a:r>
              <a:rPr lang="en-US" sz="2400" dirty="0" smtClean="0"/>
              <a:t>Become </a:t>
            </a:r>
            <a:r>
              <a:rPr lang="en-US" sz="2400" dirty="0"/>
              <a:t>adept at mapping the market positions of key groups of </a:t>
            </a:r>
            <a:r>
              <a:rPr lang="en-US" sz="2400" dirty="0" smtClean="0"/>
              <a:t>industry rivals</a:t>
            </a:r>
            <a:r>
              <a:rPr lang="en-US" sz="2400" dirty="0"/>
              <a:t>.</a:t>
            </a:r>
          </a:p>
          <a:p>
            <a:pPr marL="801688" indent="-801688">
              <a:spcBef>
                <a:spcPts val="1800"/>
              </a:spcBef>
            </a:pPr>
            <a:r>
              <a:rPr lang="en-US" sz="2400" b="1" dirty="0" smtClean="0">
                <a:solidFill>
                  <a:srgbClr val="6E9A43"/>
                </a:solidFill>
              </a:rPr>
              <a:t>LO4</a:t>
            </a:r>
            <a:r>
              <a:rPr lang="en-US" sz="2400" dirty="0"/>
              <a:t>	Learn how to determine whether an industry’s outlook presents </a:t>
            </a:r>
            <a:r>
              <a:rPr lang="en-US" sz="2400" dirty="0" smtClean="0"/>
              <a:t>a company </a:t>
            </a:r>
            <a:r>
              <a:rPr lang="en-US" sz="2400" dirty="0"/>
              <a:t>with sufficiently attractive opportunities for growth </a:t>
            </a:r>
            <a:r>
              <a:rPr lang="en-US" sz="2400" dirty="0" smtClean="0"/>
              <a:t>and profitability.</a:t>
            </a:r>
            <a:endParaRPr lang="en-US" sz="2400" dirty="0"/>
          </a:p>
        </p:txBody>
      </p:sp>
    </p:spTree>
    <p:extLst>
      <p:ext uri="{BB962C8B-B14F-4D97-AF65-F5344CB8AC3E}">
        <p14:creationId xmlns:p14="http://schemas.microsoft.com/office/powerpoint/2010/main" val="1580432632"/>
      </p:ext>
    </p:extLst>
  </p:cSld>
  <p:clrMapOvr>
    <a:masterClrMapping/>
  </p:clrMapOvr>
  <p:transition spd="slow">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The Competitive Force of Supplier Bargaining Power</a:t>
            </a:r>
            <a:endParaRPr lang="en-US" dirty="0"/>
          </a:p>
        </p:txBody>
      </p:sp>
      <p:sp>
        <p:nvSpPr>
          <p:cNvPr id="14339" name="Rectangle 3"/>
          <p:cNvSpPr>
            <a:spLocks noGrp="1" noChangeArrowheads="1"/>
          </p:cNvSpPr>
          <p:nvPr>
            <p:ph idx="1"/>
          </p:nvPr>
        </p:nvSpPr>
        <p:spPr/>
        <p:txBody>
          <a:bodyPr/>
          <a:lstStyle/>
          <a:p>
            <a:pPr>
              <a:spcBef>
                <a:spcPts val="600"/>
              </a:spcBef>
            </a:pPr>
            <a:r>
              <a:rPr lang="en-US" dirty="0" smtClean="0"/>
              <a:t>Industry suppliers can exert substantial bargaining power or leverage:</a:t>
            </a:r>
          </a:p>
          <a:p>
            <a:pPr lvl="1" indent="-358775">
              <a:spcBef>
                <a:spcPts val="600"/>
              </a:spcBef>
            </a:pPr>
            <a:r>
              <a:rPr lang="en-US" dirty="0" smtClean="0"/>
              <a:t>If the item being supplied is not a commodity readily available from many suppliers.</a:t>
            </a:r>
          </a:p>
          <a:p>
            <a:pPr lvl="1" indent="-358775">
              <a:spcBef>
                <a:spcPts val="600"/>
              </a:spcBef>
            </a:pPr>
            <a:r>
              <a:rPr lang="en-US" dirty="0" smtClean="0"/>
              <a:t>If industry </a:t>
            </a:r>
            <a:r>
              <a:rPr lang="en-US" dirty="0"/>
              <a:t>members </a:t>
            </a:r>
            <a:r>
              <a:rPr lang="en-US" dirty="0" smtClean="0"/>
              <a:t>cannot switch </a:t>
            </a:r>
            <a:r>
              <a:rPr lang="en-US" dirty="0"/>
              <a:t>their purchases </a:t>
            </a:r>
            <a:r>
              <a:rPr lang="en-US" dirty="0" smtClean="0"/>
              <a:t>to  another supplier or switch </a:t>
            </a:r>
            <a:r>
              <a:rPr lang="en-US" dirty="0"/>
              <a:t>to attractive substitutes</a:t>
            </a:r>
            <a:r>
              <a:rPr lang="en-US" dirty="0" smtClean="0"/>
              <a:t>.</a:t>
            </a:r>
          </a:p>
          <a:p>
            <a:pPr lvl="1" indent="-358775">
              <a:spcBef>
                <a:spcPts val="600"/>
              </a:spcBef>
            </a:pPr>
            <a:r>
              <a:rPr lang="en-US" dirty="0" smtClean="0"/>
              <a:t>If certain </a:t>
            </a:r>
            <a:r>
              <a:rPr lang="en-US" dirty="0"/>
              <a:t>inputs are in </a:t>
            </a:r>
            <a:r>
              <a:rPr lang="en-US" dirty="0" smtClean="0"/>
              <a:t>short </a:t>
            </a:r>
            <a:r>
              <a:rPr lang="en-US" dirty="0"/>
              <a:t>supply</a:t>
            </a:r>
            <a:r>
              <a:rPr lang="en-US" dirty="0" smtClean="0"/>
              <a:t>.</a:t>
            </a:r>
          </a:p>
          <a:p>
            <a:pPr lvl="1" indent="-358775">
              <a:spcBef>
                <a:spcPts val="600"/>
              </a:spcBef>
            </a:pPr>
            <a:r>
              <a:rPr lang="en-US" dirty="0" smtClean="0"/>
              <a:t>If certain </a:t>
            </a:r>
            <a:r>
              <a:rPr lang="en-US" dirty="0"/>
              <a:t>suppliers provide a differentiated input that enhances the </a:t>
            </a:r>
            <a:r>
              <a:rPr lang="en-US" dirty="0" smtClean="0"/>
              <a:t>performance, quality</a:t>
            </a:r>
            <a:r>
              <a:rPr lang="en-US" dirty="0"/>
              <a:t>, or image of the industry’s </a:t>
            </a:r>
            <a:r>
              <a:rPr lang="en-US" dirty="0" smtClean="0"/>
              <a:t>product.</a:t>
            </a:r>
          </a:p>
        </p:txBody>
      </p:sp>
    </p:spTree>
    <p:extLst>
      <p:ext uri="{BB962C8B-B14F-4D97-AF65-F5344CB8AC3E}">
        <p14:creationId xmlns:p14="http://schemas.microsoft.com/office/powerpoint/2010/main" val="1071701097"/>
      </p:ext>
    </p:extLst>
  </p:cSld>
  <p:clrMapOvr>
    <a:masterClrMapping/>
  </p:clrMapOvr>
  <p:transition spd="slow">
    <p:cut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The Competitive Force of Supplier Bargaining Power (cont’d)</a:t>
            </a:r>
            <a:endParaRPr lang="en-US" dirty="0"/>
          </a:p>
        </p:txBody>
      </p:sp>
      <p:sp>
        <p:nvSpPr>
          <p:cNvPr id="14339" name="Rectangle 3"/>
          <p:cNvSpPr>
            <a:spLocks noGrp="1" noChangeArrowheads="1"/>
          </p:cNvSpPr>
          <p:nvPr>
            <p:ph idx="1"/>
          </p:nvPr>
        </p:nvSpPr>
        <p:spPr/>
        <p:txBody>
          <a:bodyPr/>
          <a:lstStyle/>
          <a:p>
            <a:r>
              <a:rPr lang="en-US" dirty="0"/>
              <a:t>Industry suppliers can exert substantial bargaining power or </a:t>
            </a:r>
            <a:r>
              <a:rPr lang="en-US" dirty="0" smtClean="0"/>
              <a:t>leverage:</a:t>
            </a:r>
          </a:p>
          <a:p>
            <a:pPr lvl="1" indent="-358775">
              <a:tabLst>
                <a:tab pos="266700" algn="l"/>
              </a:tabLst>
            </a:pPr>
            <a:r>
              <a:rPr lang="en-US" dirty="0" smtClean="0"/>
              <a:t>If they provide specialized equipment or services that yield cost savings to industry members in conducting their operations.</a:t>
            </a:r>
          </a:p>
          <a:p>
            <a:pPr lvl="1" indent="-358775">
              <a:tabLst>
                <a:tab pos="266700" algn="l"/>
              </a:tabLst>
            </a:pPr>
            <a:r>
              <a:rPr lang="en-US" dirty="0" smtClean="0"/>
              <a:t>If a large fraction of the costs of the buyer industry’s product is accounted by the cost of a particular input.</a:t>
            </a:r>
          </a:p>
          <a:p>
            <a:pPr lvl="1" indent="-358775">
              <a:tabLst>
                <a:tab pos="266700" algn="l"/>
              </a:tabLst>
            </a:pPr>
            <a:r>
              <a:rPr lang="en-US" dirty="0" smtClean="0"/>
              <a:t>If industry members are not major or large customers of suppliers.</a:t>
            </a:r>
          </a:p>
          <a:p>
            <a:pPr lvl="1" indent="-358775">
              <a:tabLst>
                <a:tab pos="266700" algn="l"/>
              </a:tabLst>
            </a:pPr>
            <a:r>
              <a:rPr lang="en-US" dirty="0" smtClean="0"/>
              <a:t>If it does not make good economic sense for industry members to vertically integrate backward.</a:t>
            </a:r>
            <a:endParaRPr lang="en-US" dirty="0"/>
          </a:p>
        </p:txBody>
      </p:sp>
    </p:spTree>
    <p:extLst>
      <p:ext uri="{BB962C8B-B14F-4D97-AF65-F5344CB8AC3E}">
        <p14:creationId xmlns:p14="http://schemas.microsoft.com/office/powerpoint/2010/main" val="1736956465"/>
      </p:ext>
    </p:extLst>
  </p:cSld>
  <p:clrMapOvr>
    <a:masterClrMapping/>
  </p:clrMapOvr>
  <p:transition spd="slow">
    <p:cut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554512" y="45757"/>
            <a:ext cx="61264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eaLnBrk="1" hangingPunct="1">
              <a:spcBef>
                <a:spcPct val="50000"/>
              </a:spcBef>
              <a:defRPr sz="1600" b="1">
                <a:solidFill>
                  <a:srgbClr val="292929"/>
                </a:solidFill>
                <a:latin typeface="+mn-lt"/>
                <a:ea typeface="Verdana" pitchFamily="34" charset="0"/>
                <a:cs typeface="Calibri"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dirty="0"/>
              <a:t>Factors Affecting the Strength of Supplier Bargaining Power</a:t>
            </a:r>
          </a:p>
        </p:txBody>
      </p:sp>
      <p:sp>
        <p:nvSpPr>
          <p:cNvPr id="3" name="Snip Single Corner Rectangle 2"/>
          <p:cNvSpPr/>
          <p:nvPr/>
        </p:nvSpPr>
        <p:spPr bwMode="auto">
          <a:xfrm flipV="1">
            <a:off x="50" y="35099"/>
            <a:ext cx="1554463" cy="559291"/>
          </a:xfrm>
          <a:prstGeom prst="snip1Rect">
            <a:avLst>
              <a:gd name="adj" fmla="val 41103"/>
            </a:avLst>
          </a:prstGeom>
          <a:solidFill>
            <a:srgbClr val="74848D"/>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cxnSp>
        <p:nvCxnSpPr>
          <p:cNvPr id="4" name="Straight Connector 3"/>
          <p:cNvCxnSpPr/>
          <p:nvPr/>
        </p:nvCxnSpPr>
        <p:spPr bwMode="auto">
          <a:xfrm>
            <a:off x="50" y="14478"/>
            <a:ext cx="9143950" cy="0"/>
          </a:xfrm>
          <a:prstGeom prst="line">
            <a:avLst/>
          </a:prstGeom>
          <a:noFill/>
          <a:ln w="38100" cap="flat" cmpd="sng" algn="ctr">
            <a:solidFill>
              <a:srgbClr val="74848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 Box 3" descr="SecGrnbkg03"/>
          <p:cNvSpPr txBox="1">
            <a:spLocks noChangeArrowheads="1"/>
          </p:cNvSpPr>
          <p:nvPr/>
        </p:nvSpPr>
        <p:spPr bwMode="blackWhite">
          <a:xfrm>
            <a:off x="158737" y="52845"/>
            <a:ext cx="138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600" b="1" dirty="0" smtClean="0">
                <a:solidFill>
                  <a:schemeClr val="bg1"/>
                </a:solidFill>
                <a:effectLst>
                  <a:outerShdw blurRad="38100" dist="38100" dir="2700000" algn="tl">
                    <a:srgbClr val="000000">
                      <a:alpha val="43137"/>
                    </a:srgbClr>
                  </a:outerShdw>
                </a:effectLst>
                <a:cs typeface="Tahoma" pitchFamily="34" charset="0"/>
              </a:rPr>
              <a:t>FIGURE 3.5</a:t>
            </a:r>
            <a:endParaRPr lang="en-US" sz="1600" b="1" dirty="0">
              <a:solidFill>
                <a:schemeClr val="bg1"/>
              </a:solidFill>
              <a:effectLst>
                <a:outerShdw blurRad="38100" dist="38100" dir="2700000" algn="tl">
                  <a:srgbClr val="000000">
                    <a:alpha val="43137"/>
                  </a:srgbClr>
                </a:outerShdw>
              </a:effectLst>
              <a:cs typeface="Tahoma"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20" y="814824"/>
            <a:ext cx="8507283" cy="5083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319479"/>
      </p:ext>
    </p:extLst>
  </p:cSld>
  <p:clrMapOvr>
    <a:masterClrMapping/>
  </p:clrMapOvr>
  <p:transition spd="slow">
    <p:cut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The Competitive Force of </a:t>
            </a:r>
            <a:br>
              <a:rPr lang="en-US" smtClean="0"/>
            </a:br>
            <a:r>
              <a:rPr lang="en-US" smtClean="0"/>
              <a:t>Potential New Entrants</a:t>
            </a:r>
            <a:endParaRPr lang="en-US" dirty="0"/>
          </a:p>
        </p:txBody>
      </p:sp>
      <p:sp>
        <p:nvSpPr>
          <p:cNvPr id="12291" name="Rectangle 3"/>
          <p:cNvSpPr>
            <a:spLocks noGrp="1" noChangeArrowheads="1"/>
          </p:cNvSpPr>
          <p:nvPr>
            <p:ph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buClr>
                <a:srgbClr val="336699"/>
              </a:buClr>
            </a:pPr>
            <a:r>
              <a:rPr lang="en-US" dirty="0"/>
              <a:t>The threat of entrants into the marketplace presents significant competitive pressure when:</a:t>
            </a:r>
          </a:p>
          <a:p>
            <a:pPr lvl="1" indent="-358775">
              <a:buClrTx/>
            </a:pPr>
            <a:r>
              <a:rPr lang="en-US" dirty="0"/>
              <a:t>There is a sizable pool of likely entry candidates.</a:t>
            </a:r>
          </a:p>
          <a:p>
            <a:pPr lvl="1" indent="-358775">
              <a:buClrTx/>
            </a:pPr>
            <a:r>
              <a:rPr lang="en-US" dirty="0"/>
              <a:t>Potential entrants have ample entry resources at their command.</a:t>
            </a:r>
          </a:p>
          <a:p>
            <a:pPr lvl="1" indent="-358775">
              <a:buClrTx/>
            </a:pPr>
            <a:r>
              <a:rPr lang="en-US" dirty="0"/>
              <a:t>Current industry participants are looking beyond their current markets for growth opportunities.</a:t>
            </a:r>
          </a:p>
          <a:p>
            <a:pPr lvl="1" indent="-358775">
              <a:buClrTx/>
            </a:pPr>
            <a:r>
              <a:rPr lang="en-US" dirty="0"/>
              <a:t>When the industry is growing, offers attractive profit opportunities, and its barriers to entry are low.</a:t>
            </a:r>
          </a:p>
        </p:txBody>
      </p:sp>
    </p:spTree>
    <p:extLst>
      <p:ext uri="{BB962C8B-B14F-4D97-AF65-F5344CB8AC3E}">
        <p14:creationId xmlns:p14="http://schemas.microsoft.com/office/powerpoint/2010/main" val="729492372"/>
      </p:ext>
    </p:extLst>
  </p:cSld>
  <p:clrMapOvr>
    <a:masterClrMapping/>
  </p:clrMapOvr>
  <p:transition spd="slow">
    <p:cut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514350" y="1234463"/>
            <a:ext cx="3691894" cy="5120299"/>
          </a:xfrm>
        </p:spPr>
        <p:txBody>
          <a:bodyPr/>
          <a:lstStyle/>
          <a:p>
            <a:pPr>
              <a:spcBef>
                <a:spcPts val="1200"/>
              </a:spcBef>
            </a:pPr>
            <a:r>
              <a:rPr lang="en-US" sz="2000" dirty="0" smtClean="0"/>
              <a:t>The </a:t>
            </a:r>
            <a:r>
              <a:rPr lang="en-US" sz="2000" dirty="0"/>
              <a:t>presence of sizable economies of scale in production or other areas of </a:t>
            </a:r>
            <a:r>
              <a:rPr lang="en-US" sz="2000" dirty="0" smtClean="0"/>
              <a:t>operation</a:t>
            </a:r>
          </a:p>
          <a:p>
            <a:pPr>
              <a:spcBef>
                <a:spcPts val="1200"/>
              </a:spcBef>
            </a:pPr>
            <a:r>
              <a:rPr lang="en-US" sz="2000" dirty="0"/>
              <a:t>Cost and resource disadvantages not related to scale of </a:t>
            </a:r>
            <a:r>
              <a:rPr lang="en-US" sz="2000" dirty="0" smtClean="0"/>
              <a:t>operation</a:t>
            </a:r>
          </a:p>
          <a:p>
            <a:pPr>
              <a:spcBef>
                <a:spcPts val="1200"/>
              </a:spcBef>
            </a:pPr>
            <a:r>
              <a:rPr lang="en-US" sz="2000" dirty="0"/>
              <a:t>Strong brand preferences and high degrees of customer </a:t>
            </a:r>
            <a:r>
              <a:rPr lang="en-US" sz="2000" dirty="0" smtClean="0"/>
              <a:t>loyalty</a:t>
            </a:r>
          </a:p>
          <a:p>
            <a:pPr>
              <a:spcBef>
                <a:spcPts val="1200"/>
              </a:spcBef>
            </a:pPr>
            <a:r>
              <a:rPr lang="en-US" sz="2000" dirty="0" smtClean="0"/>
              <a:t>High capital requirements</a:t>
            </a:r>
          </a:p>
          <a:p>
            <a:pPr>
              <a:spcBef>
                <a:spcPts val="1200"/>
              </a:spcBef>
            </a:pPr>
            <a:r>
              <a:rPr lang="en-US" sz="2000" dirty="0" smtClean="0"/>
              <a:t>Restrictive regulatory policies</a:t>
            </a:r>
            <a:endParaRPr lang="en-US" sz="2000" dirty="0"/>
          </a:p>
        </p:txBody>
      </p:sp>
      <p:sp>
        <p:nvSpPr>
          <p:cNvPr id="9" name="Content Placeholder 8"/>
          <p:cNvSpPr>
            <a:spLocks noGrp="1"/>
          </p:cNvSpPr>
          <p:nvPr>
            <p:ph sz="half" idx="2"/>
          </p:nvPr>
        </p:nvSpPr>
        <p:spPr>
          <a:xfrm>
            <a:off x="4641850" y="1234463"/>
            <a:ext cx="3770588" cy="5120299"/>
          </a:xfrm>
        </p:spPr>
        <p:txBody>
          <a:bodyPr/>
          <a:lstStyle/>
          <a:p>
            <a:pPr>
              <a:spcBef>
                <a:spcPts val="1200"/>
              </a:spcBef>
            </a:pPr>
            <a:r>
              <a:rPr lang="en-US" sz="2000" dirty="0" smtClean="0"/>
              <a:t>The </a:t>
            </a:r>
            <a:r>
              <a:rPr lang="en-US" sz="2000" dirty="0"/>
              <a:t>difficulties of building a network of distributors-retailers and securing adequate space on retailers’ </a:t>
            </a:r>
            <a:r>
              <a:rPr lang="en-US" sz="2000" dirty="0" smtClean="0"/>
              <a:t>shelves</a:t>
            </a:r>
            <a:endParaRPr lang="en-US" sz="2000" dirty="0"/>
          </a:p>
          <a:p>
            <a:pPr>
              <a:spcBef>
                <a:spcPts val="1200"/>
              </a:spcBef>
            </a:pPr>
            <a:r>
              <a:rPr lang="en-US" sz="2000" dirty="0" smtClean="0"/>
              <a:t>Tariffs and international trade restrictions</a:t>
            </a:r>
          </a:p>
          <a:p>
            <a:pPr>
              <a:spcBef>
                <a:spcPts val="1200"/>
              </a:spcBef>
            </a:pPr>
            <a:r>
              <a:rPr lang="en-US" sz="2000" dirty="0" smtClean="0"/>
              <a:t>The </a:t>
            </a:r>
            <a:r>
              <a:rPr lang="en-US" sz="2000" dirty="0"/>
              <a:t>ability and willingness of industry incumbents to launch vigorous </a:t>
            </a:r>
            <a:r>
              <a:rPr lang="en-US" sz="2000" dirty="0" smtClean="0"/>
              <a:t>initiatives to </a:t>
            </a:r>
            <a:r>
              <a:rPr lang="en-US" sz="2000" dirty="0"/>
              <a:t>block a newcomer’s successful </a:t>
            </a:r>
            <a:r>
              <a:rPr lang="en-US" sz="2000" dirty="0" smtClean="0"/>
              <a:t>entry</a:t>
            </a:r>
            <a:endParaRPr lang="en-US" sz="2000" dirty="0"/>
          </a:p>
        </p:txBody>
      </p:sp>
      <p:sp>
        <p:nvSpPr>
          <p:cNvPr id="2" name="Title 1"/>
          <p:cNvSpPr>
            <a:spLocks noGrp="1"/>
          </p:cNvSpPr>
          <p:nvPr>
            <p:ph type="title"/>
          </p:nvPr>
        </p:nvSpPr>
        <p:spPr/>
        <p:txBody>
          <a:bodyPr/>
          <a:lstStyle/>
          <a:p>
            <a:r>
              <a:rPr lang="en-US" dirty="0" smtClean="0"/>
              <a:t>What Are the Barriers to Entry?</a:t>
            </a:r>
            <a:endParaRPr lang="en-US" dirty="0"/>
          </a:p>
        </p:txBody>
      </p:sp>
    </p:spTree>
    <p:extLst>
      <p:ext uri="{BB962C8B-B14F-4D97-AF65-F5344CB8AC3E}">
        <p14:creationId xmlns:p14="http://schemas.microsoft.com/office/powerpoint/2010/main" val="883641355"/>
      </p:ext>
    </p:extLst>
  </p:cSld>
  <p:clrMapOvr>
    <a:masterClrMapping/>
  </p:clrMapOvr>
  <p:transition spd="slow">
    <p:cut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800" y="412430"/>
            <a:ext cx="6280986" cy="6308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Box 4"/>
          <p:cNvSpPr txBox="1">
            <a:spLocks noChangeArrowheads="1"/>
          </p:cNvSpPr>
          <p:nvPr/>
        </p:nvSpPr>
        <p:spPr bwMode="auto">
          <a:xfrm>
            <a:off x="1554513" y="45757"/>
            <a:ext cx="58339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eaLnBrk="1" hangingPunct="1">
              <a:spcBef>
                <a:spcPct val="50000"/>
              </a:spcBef>
              <a:defRPr sz="1600" b="1">
                <a:solidFill>
                  <a:srgbClr val="292929"/>
                </a:solidFill>
                <a:latin typeface="+mn-lt"/>
                <a:ea typeface="Verdana" pitchFamily="34" charset="0"/>
                <a:cs typeface="Calibri"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dirty="0"/>
              <a:t>Factors Affecting the Threat of Entry</a:t>
            </a:r>
          </a:p>
        </p:txBody>
      </p:sp>
      <p:sp>
        <p:nvSpPr>
          <p:cNvPr id="3" name="Snip Single Corner Rectangle 2"/>
          <p:cNvSpPr/>
          <p:nvPr/>
        </p:nvSpPr>
        <p:spPr bwMode="auto">
          <a:xfrm flipV="1">
            <a:off x="50" y="35099"/>
            <a:ext cx="1554463" cy="559291"/>
          </a:xfrm>
          <a:prstGeom prst="snip1Rect">
            <a:avLst>
              <a:gd name="adj" fmla="val 41103"/>
            </a:avLst>
          </a:prstGeom>
          <a:solidFill>
            <a:srgbClr val="74848D"/>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cxnSp>
        <p:nvCxnSpPr>
          <p:cNvPr id="4" name="Straight Connector 3"/>
          <p:cNvCxnSpPr/>
          <p:nvPr/>
        </p:nvCxnSpPr>
        <p:spPr bwMode="auto">
          <a:xfrm>
            <a:off x="50" y="14478"/>
            <a:ext cx="9143950" cy="0"/>
          </a:xfrm>
          <a:prstGeom prst="line">
            <a:avLst/>
          </a:prstGeom>
          <a:noFill/>
          <a:ln w="38100" cap="flat" cmpd="sng" algn="ctr">
            <a:solidFill>
              <a:srgbClr val="74848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 Box 3" descr="SecGrnbkg03"/>
          <p:cNvSpPr txBox="1">
            <a:spLocks noChangeArrowheads="1"/>
          </p:cNvSpPr>
          <p:nvPr/>
        </p:nvSpPr>
        <p:spPr bwMode="blackWhite">
          <a:xfrm>
            <a:off x="158737" y="52845"/>
            <a:ext cx="1381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600" b="1" dirty="0" smtClean="0">
                <a:solidFill>
                  <a:schemeClr val="bg1"/>
                </a:solidFill>
                <a:effectLst>
                  <a:outerShdw blurRad="38100" dist="38100" dir="2700000" algn="tl">
                    <a:srgbClr val="000000">
                      <a:alpha val="43137"/>
                    </a:srgbClr>
                  </a:outerShdw>
                </a:effectLst>
                <a:cs typeface="Tahoma" pitchFamily="34" charset="0"/>
              </a:rPr>
              <a:t>TABLE 3.6</a:t>
            </a:r>
            <a:endParaRPr lang="en-US" sz="1600" b="1" dirty="0">
              <a:solidFill>
                <a:schemeClr val="bg1"/>
              </a:solidFill>
              <a:effectLst>
                <a:outerShdw blurRad="38100" dist="38100" dir="2700000" algn="tl">
                  <a:srgbClr val="000000">
                    <a:alpha val="43137"/>
                  </a:srgbClr>
                </a:outerShdw>
              </a:effectLst>
              <a:cs typeface="Tahoma" pitchFamily="34" charset="0"/>
            </a:endParaRPr>
          </a:p>
        </p:txBody>
      </p:sp>
    </p:spTree>
    <p:extLst>
      <p:ext uri="{BB962C8B-B14F-4D97-AF65-F5344CB8AC3E}">
        <p14:creationId xmlns:p14="http://schemas.microsoft.com/office/powerpoint/2010/main" val="92038494"/>
      </p:ext>
    </p:extLst>
  </p:cSld>
  <p:clrMapOvr>
    <a:masterClrMapping/>
  </p:clrMapOvr>
  <p:transition spd="slow">
    <p:cut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The Competitive Force of Rivalry </a:t>
            </a:r>
            <a:br>
              <a:rPr lang="en-US" smtClean="0"/>
            </a:br>
            <a:r>
              <a:rPr lang="en-US" smtClean="0"/>
              <a:t>among Competing Sellers</a:t>
            </a:r>
            <a:endParaRPr lang="en-US" dirty="0"/>
          </a:p>
        </p:txBody>
      </p:sp>
      <p:sp>
        <p:nvSpPr>
          <p:cNvPr id="11267" name="Rectangle 3"/>
          <p:cNvSpPr>
            <a:spLocks noGrp="1" noChangeArrowheads="1"/>
          </p:cNvSpPr>
          <p:nvPr>
            <p:ph idx="1"/>
          </p:nvPr>
        </p:nvSpPr>
        <p:spPr>
          <a:xfrm>
            <a:off x="514349" y="1600220"/>
            <a:ext cx="8355013" cy="4754828"/>
          </a:xfrm>
        </p:spPr>
        <p:txBody>
          <a:bodyPr/>
          <a:lstStyle/>
          <a:p>
            <a:pPr>
              <a:spcBef>
                <a:spcPts val="600"/>
              </a:spcBef>
            </a:pPr>
            <a:r>
              <a:rPr lang="en-US" sz="2400" dirty="0" smtClean="0"/>
              <a:t>The rivalry is most intense in markets where:</a:t>
            </a:r>
          </a:p>
          <a:p>
            <a:pPr lvl="1" indent="-358775">
              <a:spcBef>
                <a:spcPts val="600"/>
              </a:spcBef>
              <a:tabLst>
                <a:tab pos="266700" algn="l"/>
              </a:tabLst>
            </a:pPr>
            <a:r>
              <a:rPr lang="en-US" sz="2000" dirty="0" smtClean="0"/>
              <a:t>Rivals can launch actions to boost their market standing and performance.</a:t>
            </a:r>
          </a:p>
          <a:p>
            <a:pPr lvl="1" indent="-358775">
              <a:spcBef>
                <a:spcPts val="600"/>
              </a:spcBef>
              <a:tabLst>
                <a:tab pos="266700" algn="l"/>
              </a:tabLst>
            </a:pPr>
            <a:r>
              <a:rPr lang="en-US" sz="2000" dirty="0" smtClean="0"/>
              <a:t>Competitors </a:t>
            </a:r>
            <a:r>
              <a:rPr lang="en-US" sz="2000" dirty="0"/>
              <a:t>are equal in size and capability.</a:t>
            </a:r>
          </a:p>
          <a:p>
            <a:pPr lvl="1" indent="-358775">
              <a:spcBef>
                <a:spcPts val="600"/>
              </a:spcBef>
              <a:tabLst>
                <a:tab pos="266700" algn="l"/>
              </a:tabLst>
            </a:pPr>
            <a:r>
              <a:rPr lang="en-US" sz="2000" dirty="0" smtClean="0"/>
              <a:t>Markets are slow-growing or are declining and demand </a:t>
            </a:r>
            <a:r>
              <a:rPr lang="en-US" sz="2000" dirty="0"/>
              <a:t>is </a:t>
            </a:r>
            <a:r>
              <a:rPr lang="en-US" sz="2000" dirty="0" smtClean="0"/>
              <a:t>off, resulting in no growth opportunities, excess </a:t>
            </a:r>
            <a:r>
              <a:rPr lang="en-US" sz="2000" dirty="0"/>
              <a:t>capacity </a:t>
            </a:r>
            <a:r>
              <a:rPr lang="en-US" sz="2000" dirty="0" smtClean="0"/>
              <a:t>and </a:t>
            </a:r>
            <a:r>
              <a:rPr lang="en-US" sz="2000" dirty="0"/>
              <a:t>inventory.</a:t>
            </a:r>
          </a:p>
          <a:p>
            <a:pPr lvl="1" indent="-358775">
              <a:spcBef>
                <a:spcPts val="600"/>
              </a:spcBef>
              <a:tabLst>
                <a:tab pos="266700" algn="l"/>
              </a:tabLst>
            </a:pPr>
            <a:r>
              <a:rPr lang="en-US" sz="2000" dirty="0" smtClean="0"/>
              <a:t>It has become less </a:t>
            </a:r>
            <a:r>
              <a:rPr lang="en-US" sz="2000" dirty="0"/>
              <a:t>costly for buyers to switch brands</a:t>
            </a:r>
            <a:r>
              <a:rPr lang="en-US" sz="2000" dirty="0" smtClean="0"/>
              <a:t>.</a:t>
            </a:r>
          </a:p>
          <a:p>
            <a:pPr lvl="1" indent="-358775">
              <a:spcBef>
                <a:spcPts val="600"/>
              </a:spcBef>
              <a:tabLst>
                <a:tab pos="266700" algn="l"/>
              </a:tabLst>
            </a:pPr>
            <a:r>
              <a:rPr lang="en-US" sz="2000" dirty="0" smtClean="0"/>
              <a:t>The </a:t>
            </a:r>
            <a:r>
              <a:rPr lang="en-US" sz="2000" dirty="0"/>
              <a:t>products of rival sellers </a:t>
            </a:r>
            <a:r>
              <a:rPr lang="en-US" sz="2000" dirty="0" smtClean="0"/>
              <a:t>have become </a:t>
            </a:r>
            <a:r>
              <a:rPr lang="en-US" sz="2000" dirty="0"/>
              <a:t>more </a:t>
            </a:r>
            <a:r>
              <a:rPr lang="en-US" sz="2000" dirty="0" smtClean="0"/>
              <a:t>standardized.</a:t>
            </a:r>
          </a:p>
          <a:p>
            <a:pPr lvl="1" indent="-358775">
              <a:spcBef>
                <a:spcPts val="600"/>
              </a:spcBef>
              <a:tabLst>
                <a:tab pos="266700" algn="l"/>
              </a:tabLst>
            </a:pPr>
            <a:r>
              <a:rPr lang="en-US" sz="2000" dirty="0" smtClean="0"/>
              <a:t>Industry </a:t>
            </a:r>
            <a:r>
              <a:rPr lang="en-US" sz="2000" dirty="0"/>
              <a:t>conditions tempt competitors to </a:t>
            </a:r>
            <a:r>
              <a:rPr lang="en-US" sz="2000" dirty="0" smtClean="0"/>
              <a:t>use price </a:t>
            </a:r>
            <a:r>
              <a:rPr lang="en-US" sz="2000" dirty="0"/>
              <a:t>cuts or other competitive weapons to boost unit volume</a:t>
            </a:r>
            <a:r>
              <a:rPr lang="en-US" sz="2000" dirty="0" smtClean="0"/>
              <a:t>.</a:t>
            </a:r>
          </a:p>
          <a:p>
            <a:pPr lvl="1" indent="-358775">
              <a:spcBef>
                <a:spcPts val="600"/>
              </a:spcBef>
              <a:tabLst>
                <a:tab pos="266700" algn="l"/>
              </a:tabLst>
            </a:pPr>
            <a:r>
              <a:rPr lang="en-US" sz="2000" dirty="0" smtClean="0"/>
              <a:t>Competitors have become </a:t>
            </a:r>
            <a:r>
              <a:rPr lang="en-US" sz="2000" dirty="0"/>
              <a:t>dissatisfied with </a:t>
            </a:r>
            <a:r>
              <a:rPr lang="en-US" sz="2000" dirty="0" smtClean="0"/>
              <a:t>their market position.</a:t>
            </a:r>
          </a:p>
          <a:p>
            <a:pPr lvl="1" indent="-358775">
              <a:spcBef>
                <a:spcPts val="600"/>
              </a:spcBef>
              <a:tabLst>
                <a:tab pos="266700" algn="l"/>
              </a:tabLst>
            </a:pPr>
            <a:r>
              <a:rPr lang="en-US" sz="2000" dirty="0" smtClean="0"/>
              <a:t>Strong outside firms acquire </a:t>
            </a:r>
            <a:r>
              <a:rPr lang="en-US" sz="2000" dirty="0"/>
              <a:t>weak </a:t>
            </a:r>
            <a:r>
              <a:rPr lang="en-US" sz="2000" dirty="0" smtClean="0"/>
              <a:t>firms in </a:t>
            </a:r>
            <a:r>
              <a:rPr lang="en-US" sz="2000" dirty="0"/>
              <a:t>the industry and launch aggressive, well-funded moves to build market share.</a:t>
            </a:r>
            <a:endParaRPr lang="en-US" sz="2000" dirty="0" smtClean="0"/>
          </a:p>
        </p:txBody>
      </p:sp>
    </p:spTree>
    <p:extLst>
      <p:ext uri="{BB962C8B-B14F-4D97-AF65-F5344CB8AC3E}">
        <p14:creationId xmlns:p14="http://schemas.microsoft.com/office/powerpoint/2010/main" val="3137973693"/>
      </p:ext>
    </p:extLst>
  </p:cSld>
  <p:clrMapOvr>
    <a:masterClrMapping/>
  </p:clrMapOvr>
  <p:transition spd="slow">
    <p:cut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Competitive Force of Rivalry </a:t>
            </a:r>
            <a:br>
              <a:rPr lang="en-US" dirty="0" smtClean="0"/>
            </a:br>
            <a:r>
              <a:rPr lang="en-US" dirty="0" smtClean="0"/>
              <a:t>among Competing Sellers (cont’d)</a:t>
            </a:r>
            <a:endParaRPr lang="en-US" dirty="0"/>
          </a:p>
        </p:txBody>
      </p:sp>
      <p:sp>
        <p:nvSpPr>
          <p:cNvPr id="11267" name="Rectangle 3"/>
          <p:cNvSpPr>
            <a:spLocks noGrp="1" noChangeArrowheads="1"/>
          </p:cNvSpPr>
          <p:nvPr>
            <p:ph idx="1"/>
          </p:nvPr>
        </p:nvSpPr>
        <p:spPr/>
        <p:txBody>
          <a:bodyPr/>
          <a:lstStyle/>
          <a:p>
            <a:pPr>
              <a:spcBef>
                <a:spcPts val="1200"/>
              </a:spcBef>
            </a:pPr>
            <a:r>
              <a:rPr lang="en-US" sz="2400" dirty="0" smtClean="0"/>
              <a:t>The rivalry among industry competitors is usually weaker in industries where: </a:t>
            </a:r>
          </a:p>
          <a:p>
            <a:pPr marL="533400" lvl="1" indent="-266700">
              <a:spcBef>
                <a:spcPts val="1200"/>
              </a:spcBef>
            </a:pPr>
            <a:r>
              <a:rPr lang="en-US" sz="2000" dirty="0" smtClean="0"/>
              <a:t>The </a:t>
            </a:r>
            <a:r>
              <a:rPr lang="en-US" sz="2000" dirty="0"/>
              <a:t>products of industry rivals become more </a:t>
            </a:r>
            <a:r>
              <a:rPr lang="en-US" sz="2000" dirty="0" smtClean="0"/>
              <a:t>differentiated.</a:t>
            </a:r>
            <a:endParaRPr lang="en-US" sz="2000" dirty="0"/>
          </a:p>
          <a:p>
            <a:pPr marL="533400" lvl="1" indent="-266700">
              <a:spcBef>
                <a:spcPts val="1200"/>
              </a:spcBef>
            </a:pPr>
            <a:r>
              <a:rPr lang="en-US" sz="2000" dirty="0" smtClean="0"/>
              <a:t>Markets or market segments are expanding and fast-growing.</a:t>
            </a:r>
          </a:p>
          <a:p>
            <a:pPr marL="533400" lvl="1" indent="-266700">
              <a:spcBef>
                <a:spcPts val="1200"/>
              </a:spcBef>
            </a:pPr>
            <a:r>
              <a:rPr lang="en-US" sz="2000" dirty="0" smtClean="0"/>
              <a:t>Markets are comprised of vast numbers of small rivals; likewise, it is often weak when there are fewer than five competitors.</a:t>
            </a:r>
            <a:endParaRPr lang="en-US" sz="2000" dirty="0"/>
          </a:p>
        </p:txBody>
      </p:sp>
    </p:spTree>
    <p:extLst>
      <p:ext uri="{BB962C8B-B14F-4D97-AF65-F5344CB8AC3E}">
        <p14:creationId xmlns:p14="http://schemas.microsoft.com/office/powerpoint/2010/main" val="133862106"/>
      </p:ext>
    </p:extLst>
  </p:cSld>
  <p:clrMapOvr>
    <a:masterClrMapping/>
  </p:clrMapOvr>
  <p:transition spd="slow">
    <p:cut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123" y="470517"/>
            <a:ext cx="7930131" cy="6067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Box 4"/>
          <p:cNvSpPr txBox="1">
            <a:spLocks noChangeArrowheads="1"/>
          </p:cNvSpPr>
          <p:nvPr/>
        </p:nvSpPr>
        <p:spPr bwMode="auto">
          <a:xfrm>
            <a:off x="1554513" y="45757"/>
            <a:ext cx="58339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eaLnBrk="1" hangingPunct="1">
              <a:spcBef>
                <a:spcPct val="50000"/>
              </a:spcBef>
              <a:defRPr sz="1600" b="1">
                <a:solidFill>
                  <a:srgbClr val="292929"/>
                </a:solidFill>
                <a:latin typeface="+mn-lt"/>
                <a:ea typeface="Verdana" pitchFamily="34" charset="0"/>
                <a:cs typeface="Calibri"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dirty="0"/>
              <a:t>Factors Affecting the Strength of Competitive Rivalry</a:t>
            </a:r>
          </a:p>
        </p:txBody>
      </p:sp>
      <p:sp>
        <p:nvSpPr>
          <p:cNvPr id="3" name="Snip Single Corner Rectangle 2"/>
          <p:cNvSpPr/>
          <p:nvPr/>
        </p:nvSpPr>
        <p:spPr bwMode="auto">
          <a:xfrm flipV="1">
            <a:off x="50" y="35099"/>
            <a:ext cx="1554463" cy="559291"/>
          </a:xfrm>
          <a:prstGeom prst="snip1Rect">
            <a:avLst>
              <a:gd name="adj" fmla="val 41103"/>
            </a:avLst>
          </a:prstGeom>
          <a:solidFill>
            <a:srgbClr val="74848D"/>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cxnSp>
        <p:nvCxnSpPr>
          <p:cNvPr id="4" name="Straight Connector 3"/>
          <p:cNvCxnSpPr/>
          <p:nvPr/>
        </p:nvCxnSpPr>
        <p:spPr bwMode="auto">
          <a:xfrm>
            <a:off x="50" y="14478"/>
            <a:ext cx="9143950" cy="0"/>
          </a:xfrm>
          <a:prstGeom prst="line">
            <a:avLst/>
          </a:prstGeom>
          <a:noFill/>
          <a:ln w="38100" cap="flat" cmpd="sng" algn="ctr">
            <a:solidFill>
              <a:srgbClr val="74848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 Box 3" descr="SecGrnbkg03"/>
          <p:cNvSpPr txBox="1">
            <a:spLocks noChangeArrowheads="1"/>
          </p:cNvSpPr>
          <p:nvPr/>
        </p:nvSpPr>
        <p:spPr bwMode="blackWhite">
          <a:xfrm>
            <a:off x="158737" y="52845"/>
            <a:ext cx="1381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600" b="1" dirty="0" smtClean="0">
                <a:solidFill>
                  <a:schemeClr val="bg1"/>
                </a:solidFill>
                <a:effectLst>
                  <a:outerShdw blurRad="38100" dist="38100" dir="2700000" algn="tl">
                    <a:srgbClr val="000000">
                      <a:alpha val="43137"/>
                    </a:srgbClr>
                  </a:outerShdw>
                </a:effectLst>
                <a:cs typeface="Tahoma" pitchFamily="34" charset="0"/>
              </a:rPr>
              <a:t>FIGURE 3.7</a:t>
            </a:r>
            <a:endParaRPr lang="en-US" sz="1600" b="1" dirty="0">
              <a:solidFill>
                <a:schemeClr val="bg1"/>
              </a:solidFill>
              <a:effectLst>
                <a:outerShdw blurRad="38100" dist="38100" dir="2700000" algn="tl">
                  <a:srgbClr val="000000">
                    <a:alpha val="43137"/>
                  </a:srgbClr>
                </a:outerShdw>
              </a:effectLst>
              <a:cs typeface="Tahoma" pitchFamily="34" charset="0"/>
            </a:endParaRPr>
          </a:p>
        </p:txBody>
      </p:sp>
    </p:spTree>
    <p:extLst>
      <p:ext uri="{BB962C8B-B14F-4D97-AF65-F5344CB8AC3E}">
        <p14:creationId xmlns:p14="http://schemas.microsoft.com/office/powerpoint/2010/main" val="1489150200"/>
      </p:ext>
    </p:extLst>
  </p:cSld>
  <p:clrMapOvr>
    <a:masterClrMapping/>
  </p:clrMapOvr>
  <p:transition spd="slow">
    <p:cut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Industry Rivalry</a:t>
            </a:r>
            <a:endParaRPr lang="en-US" dirty="0">
              <a:solidFill>
                <a:srgbClr val="0070C0"/>
              </a:solidFill>
            </a:endParaRPr>
          </a:p>
        </p:txBody>
      </p:sp>
      <p:sp>
        <p:nvSpPr>
          <p:cNvPr id="11" name="Rectangle 3"/>
          <p:cNvSpPr>
            <a:spLocks noChangeArrowheads="1"/>
          </p:cNvSpPr>
          <p:nvPr/>
        </p:nvSpPr>
        <p:spPr bwMode="blackWhite">
          <a:xfrm>
            <a:off x="823001" y="1325903"/>
            <a:ext cx="1844044" cy="1066800"/>
          </a:xfrm>
          <a:prstGeom prst="rect">
            <a:avLst/>
          </a:prstGeom>
          <a:solidFill>
            <a:srgbClr val="0099CC"/>
          </a:solidFill>
          <a:ln w="3175">
            <a:noFill/>
            <a:miter lim="800000"/>
            <a:headEnd/>
            <a:tailEnd/>
          </a:ln>
          <a:effectLst>
            <a:outerShdw blurRad="63500" dist="63500" dir="2700000" algn="tl" rotWithShape="0">
              <a:prstClr val="black">
                <a:alpha val="40000"/>
              </a:prstClr>
            </a:outerShdw>
          </a:effectLst>
          <a:extLst/>
        </p:spPr>
        <p:txBody>
          <a:bodyPr lIns="90488" tIns="44450" rIns="90488" bIns="44450" anchor="ctr"/>
          <a:lstStyle/>
          <a:p>
            <a:pPr algn="ctr" eaLnBrk="0" hangingPunct="0">
              <a:defRPr/>
            </a:pPr>
            <a:r>
              <a:rPr lang="en-US" sz="2000" b="1" dirty="0" smtClean="0">
                <a:solidFill>
                  <a:srgbClr val="FFFFFF"/>
                </a:solidFill>
                <a:effectLst>
                  <a:outerShdw blurRad="38100" dist="38100" dir="2700000" algn="tl">
                    <a:srgbClr val="000000"/>
                  </a:outerShdw>
                </a:effectLst>
                <a:latin typeface="Arial" charset="0"/>
                <a:cs typeface="+mn-cs"/>
              </a:rPr>
              <a:t>Cutthroat </a:t>
            </a:r>
            <a:br>
              <a:rPr lang="en-US" sz="2000" b="1" dirty="0" smtClean="0">
                <a:solidFill>
                  <a:srgbClr val="FFFFFF"/>
                </a:solidFill>
                <a:effectLst>
                  <a:outerShdw blurRad="38100" dist="38100" dir="2700000" algn="tl">
                    <a:srgbClr val="000000"/>
                  </a:outerShdw>
                </a:effectLst>
                <a:latin typeface="Arial" charset="0"/>
                <a:cs typeface="+mn-cs"/>
              </a:rPr>
            </a:br>
            <a:r>
              <a:rPr lang="en-US" sz="2000" b="1" dirty="0" smtClean="0">
                <a:solidFill>
                  <a:srgbClr val="FFFFFF"/>
                </a:solidFill>
                <a:effectLst>
                  <a:outerShdw blurRad="38100" dist="38100" dir="2700000" algn="tl">
                    <a:srgbClr val="000000"/>
                  </a:outerShdw>
                </a:effectLst>
                <a:latin typeface="Arial" charset="0"/>
                <a:cs typeface="+mn-cs"/>
              </a:rPr>
              <a:t>(Brutal)</a:t>
            </a:r>
            <a:endParaRPr lang="en-US" sz="2000" b="1" dirty="0">
              <a:solidFill>
                <a:srgbClr val="FFFFFF"/>
              </a:solidFill>
              <a:effectLst>
                <a:outerShdw blurRad="38100" dist="38100" dir="2700000" algn="tl">
                  <a:srgbClr val="000000"/>
                </a:outerShdw>
              </a:effectLst>
              <a:latin typeface="Arial" charset="0"/>
              <a:cs typeface="+mn-cs"/>
            </a:endParaRPr>
          </a:p>
        </p:txBody>
      </p:sp>
      <p:sp>
        <p:nvSpPr>
          <p:cNvPr id="12" name="Rectangle 4"/>
          <p:cNvSpPr>
            <a:spLocks noChangeArrowheads="1"/>
          </p:cNvSpPr>
          <p:nvPr/>
        </p:nvSpPr>
        <p:spPr bwMode="blackWhite">
          <a:xfrm>
            <a:off x="1706529" y="3992863"/>
            <a:ext cx="1844044" cy="990600"/>
          </a:xfrm>
          <a:prstGeom prst="rect">
            <a:avLst/>
          </a:prstGeom>
          <a:solidFill>
            <a:srgbClr val="0099CC"/>
          </a:solidFill>
          <a:ln w="3175">
            <a:noFill/>
            <a:miter lim="800000"/>
            <a:headEnd/>
            <a:tailEnd/>
          </a:ln>
          <a:effectLst>
            <a:outerShdw blurRad="63500" dist="63500" dir="2700000" algn="tl" rotWithShape="0">
              <a:prstClr val="black">
                <a:alpha val="40000"/>
              </a:prstClr>
            </a:outerShdw>
          </a:effectLst>
          <a:extLst/>
        </p:spPr>
        <p:txBody>
          <a:bodyPr lIns="90488" tIns="44450" rIns="90488" bIns="44450" anchor="ctr"/>
          <a:lstStyle/>
          <a:p>
            <a:pPr algn="ctr" eaLnBrk="0" hangingPunct="0">
              <a:defRPr/>
            </a:pPr>
            <a:r>
              <a:rPr lang="en-US" sz="2000" b="1" dirty="0" smtClean="0">
                <a:solidFill>
                  <a:srgbClr val="FFFFFF"/>
                </a:solidFill>
                <a:effectLst>
                  <a:outerShdw blurRad="38100" dist="38100" dir="2700000" algn="tl">
                    <a:srgbClr val="000000"/>
                  </a:outerShdw>
                </a:effectLst>
                <a:latin typeface="Arial" charset="0"/>
                <a:cs typeface="+mn-cs"/>
              </a:rPr>
              <a:t>Moderate</a:t>
            </a:r>
            <a:br>
              <a:rPr lang="en-US" sz="2000" b="1" dirty="0" smtClean="0">
                <a:solidFill>
                  <a:srgbClr val="FFFFFF"/>
                </a:solidFill>
                <a:effectLst>
                  <a:outerShdw blurRad="38100" dist="38100" dir="2700000" algn="tl">
                    <a:srgbClr val="000000"/>
                  </a:outerShdw>
                </a:effectLst>
                <a:latin typeface="Arial" charset="0"/>
                <a:cs typeface="+mn-cs"/>
              </a:rPr>
            </a:br>
            <a:r>
              <a:rPr lang="en-US" sz="2000" b="1" dirty="0" smtClean="0">
                <a:solidFill>
                  <a:srgbClr val="FFFFFF"/>
                </a:solidFill>
                <a:effectLst>
                  <a:outerShdw blurRad="38100" dist="38100" dir="2700000" algn="tl">
                    <a:srgbClr val="000000"/>
                  </a:outerShdw>
                </a:effectLst>
                <a:latin typeface="Arial" charset="0"/>
                <a:cs typeface="+mn-cs"/>
              </a:rPr>
              <a:t>(Normal)</a:t>
            </a:r>
            <a:endParaRPr lang="en-US" sz="2000" b="1" dirty="0">
              <a:solidFill>
                <a:srgbClr val="FFFFFF"/>
              </a:solidFill>
              <a:effectLst>
                <a:outerShdw blurRad="38100" dist="38100" dir="2700000" algn="tl">
                  <a:srgbClr val="000000"/>
                </a:outerShdw>
              </a:effectLst>
              <a:latin typeface="Arial" charset="0"/>
              <a:cs typeface="+mn-cs"/>
            </a:endParaRPr>
          </a:p>
        </p:txBody>
      </p:sp>
      <p:sp>
        <p:nvSpPr>
          <p:cNvPr id="13" name="Rectangle 5"/>
          <p:cNvSpPr>
            <a:spLocks noChangeArrowheads="1"/>
          </p:cNvSpPr>
          <p:nvPr/>
        </p:nvSpPr>
        <p:spPr bwMode="blackWhite">
          <a:xfrm>
            <a:off x="1249334" y="2697488"/>
            <a:ext cx="1844044" cy="990600"/>
          </a:xfrm>
          <a:prstGeom prst="rect">
            <a:avLst/>
          </a:prstGeom>
          <a:solidFill>
            <a:srgbClr val="0099CC"/>
          </a:solidFill>
          <a:ln w="3175">
            <a:noFill/>
            <a:miter lim="800000"/>
            <a:headEnd/>
            <a:tailEnd/>
          </a:ln>
          <a:effectLst>
            <a:outerShdw blurRad="63500" dist="63500" dir="2700000" algn="tl" rotWithShape="0">
              <a:prstClr val="black">
                <a:alpha val="40000"/>
              </a:prstClr>
            </a:outerShdw>
          </a:effectLst>
          <a:extLst/>
        </p:spPr>
        <p:txBody>
          <a:bodyPr lIns="90488" tIns="44450" rIns="90488" bIns="44450" anchor="ctr"/>
          <a:lstStyle/>
          <a:p>
            <a:pPr algn="ctr" eaLnBrk="0" hangingPunct="0">
              <a:defRPr/>
            </a:pPr>
            <a:r>
              <a:rPr lang="en-US" sz="2000" b="1" dirty="0" smtClean="0">
                <a:solidFill>
                  <a:srgbClr val="FFFFFF"/>
                </a:solidFill>
                <a:effectLst>
                  <a:outerShdw blurRad="38100" dist="38100" dir="2700000" algn="tl">
                    <a:srgbClr val="000000"/>
                  </a:outerShdw>
                </a:effectLst>
                <a:latin typeface="Arial" charset="0"/>
                <a:cs typeface="+mn-cs"/>
              </a:rPr>
              <a:t>Fierce</a:t>
            </a:r>
            <a:br>
              <a:rPr lang="en-US" sz="2000" b="1" dirty="0" smtClean="0">
                <a:solidFill>
                  <a:srgbClr val="FFFFFF"/>
                </a:solidFill>
                <a:effectLst>
                  <a:outerShdw blurRad="38100" dist="38100" dir="2700000" algn="tl">
                    <a:srgbClr val="000000"/>
                  </a:outerShdw>
                </a:effectLst>
                <a:latin typeface="Arial" charset="0"/>
                <a:cs typeface="+mn-cs"/>
              </a:rPr>
            </a:br>
            <a:r>
              <a:rPr lang="en-US" sz="2000" b="1" dirty="0" smtClean="0">
                <a:solidFill>
                  <a:srgbClr val="FFFFFF"/>
                </a:solidFill>
                <a:effectLst>
                  <a:outerShdw blurRad="38100" dist="38100" dir="2700000" algn="tl">
                    <a:srgbClr val="000000"/>
                  </a:outerShdw>
                </a:effectLst>
                <a:latin typeface="Arial" charset="0"/>
                <a:cs typeface="+mn-cs"/>
              </a:rPr>
              <a:t>(Strong)</a:t>
            </a:r>
            <a:endParaRPr lang="en-US" sz="2000" b="1" dirty="0">
              <a:solidFill>
                <a:srgbClr val="FFFFFF"/>
              </a:solidFill>
              <a:effectLst>
                <a:outerShdw blurRad="38100" dist="38100" dir="2700000" algn="tl">
                  <a:srgbClr val="000000"/>
                </a:outerShdw>
              </a:effectLst>
              <a:latin typeface="Arial" charset="0"/>
              <a:cs typeface="+mn-cs"/>
            </a:endParaRPr>
          </a:p>
        </p:txBody>
      </p:sp>
      <p:sp>
        <p:nvSpPr>
          <p:cNvPr id="14" name="Rectangle 6"/>
          <p:cNvSpPr>
            <a:spLocks noChangeArrowheads="1"/>
          </p:cNvSpPr>
          <p:nvPr/>
        </p:nvSpPr>
        <p:spPr bwMode="blackWhite">
          <a:xfrm>
            <a:off x="2665458" y="1325903"/>
            <a:ext cx="4497357" cy="1066800"/>
          </a:xfrm>
          <a:prstGeom prst="rect">
            <a:avLst/>
          </a:prstGeom>
          <a:solidFill>
            <a:srgbClr val="CCECFF"/>
          </a:solidFill>
          <a:ln w="3175">
            <a:noFill/>
            <a:miter lim="800000"/>
            <a:headEnd/>
            <a:tailEnd/>
          </a:ln>
          <a:effectLst>
            <a:outerShdw blurRad="63500" dist="63500" dir="2700000" algn="tl" rotWithShape="0">
              <a:prstClr val="black">
                <a:alpha val="40000"/>
              </a:prstClr>
            </a:outerShdw>
          </a:effectLst>
        </p:spPr>
        <p:txBody>
          <a:bodyPr lIns="182880" tIns="44450" rIns="90488" bIns="44450" anchor="ctr"/>
          <a:lstStyle/>
          <a:p>
            <a:pPr eaLnBrk="0" hangingPunct="0"/>
            <a:r>
              <a:rPr lang="en-US" sz="1600" dirty="0" smtClean="0"/>
              <a:t>Competitors engage in </a:t>
            </a:r>
            <a:r>
              <a:rPr lang="en-US" sz="1600" dirty="0"/>
              <a:t>protracted price wars or habitually employ other aggressive tactics </a:t>
            </a:r>
            <a:r>
              <a:rPr lang="en-US" sz="1600" dirty="0" smtClean="0"/>
              <a:t>that are </a:t>
            </a:r>
            <a:r>
              <a:rPr lang="en-US" sz="1600" dirty="0"/>
              <a:t>mutually destructive to profitability.</a:t>
            </a:r>
          </a:p>
        </p:txBody>
      </p:sp>
      <p:sp>
        <p:nvSpPr>
          <p:cNvPr id="15" name="Rectangle 7"/>
          <p:cNvSpPr>
            <a:spLocks noChangeArrowheads="1"/>
          </p:cNvSpPr>
          <p:nvPr/>
        </p:nvSpPr>
        <p:spPr bwMode="blackWhite">
          <a:xfrm>
            <a:off x="3087029" y="2697488"/>
            <a:ext cx="4494858" cy="990600"/>
          </a:xfrm>
          <a:prstGeom prst="rect">
            <a:avLst/>
          </a:prstGeom>
          <a:solidFill>
            <a:srgbClr val="CCECFF"/>
          </a:solidFill>
          <a:ln w="3175" algn="ctr">
            <a:noFill/>
            <a:miter lim="800000"/>
            <a:headEnd/>
            <a:tailEnd/>
          </a:ln>
          <a:effectLst>
            <a:outerShdw blurRad="63500" dist="63500" dir="2700000" algn="tl" rotWithShape="0">
              <a:prstClr val="black">
                <a:alpha val="40000"/>
              </a:prstClr>
            </a:outerShdw>
          </a:effectLst>
        </p:spPr>
        <p:txBody>
          <a:bodyPr lIns="182880" tIns="44450" rIns="90488" bIns="44450" anchor="ctr"/>
          <a:lstStyle/>
          <a:p>
            <a:pPr eaLnBrk="0" hangingPunct="0"/>
            <a:r>
              <a:rPr lang="en-US" sz="1600" dirty="0" smtClean="0"/>
              <a:t>The </a:t>
            </a:r>
            <a:r>
              <a:rPr lang="en-US" sz="1600" dirty="0"/>
              <a:t>battle for market share is so vigorous that the profit </a:t>
            </a:r>
            <a:r>
              <a:rPr lang="en-US" sz="1600" dirty="0" smtClean="0"/>
              <a:t>margins of </a:t>
            </a:r>
            <a:r>
              <a:rPr lang="en-US" sz="1600" dirty="0"/>
              <a:t>most industry members are squeezed to bare-bones levels.</a:t>
            </a:r>
          </a:p>
        </p:txBody>
      </p:sp>
      <p:sp>
        <p:nvSpPr>
          <p:cNvPr id="16" name="Rectangle 8"/>
          <p:cNvSpPr>
            <a:spLocks noChangeArrowheads="1"/>
          </p:cNvSpPr>
          <p:nvPr/>
        </p:nvSpPr>
        <p:spPr bwMode="blackWhite">
          <a:xfrm>
            <a:off x="3550574" y="3992863"/>
            <a:ext cx="4496108" cy="990600"/>
          </a:xfrm>
          <a:prstGeom prst="rect">
            <a:avLst/>
          </a:prstGeom>
          <a:solidFill>
            <a:srgbClr val="CCECFF"/>
          </a:solidFill>
          <a:ln w="3175" algn="ctr">
            <a:noFill/>
            <a:miter lim="800000"/>
            <a:headEnd/>
            <a:tailEnd/>
          </a:ln>
          <a:effectLst>
            <a:outerShdw blurRad="63500" dist="63500" dir="2700000" algn="tl" rotWithShape="0">
              <a:prstClr val="black">
                <a:alpha val="40000"/>
              </a:prstClr>
            </a:outerShdw>
          </a:effectLst>
        </p:spPr>
        <p:txBody>
          <a:bodyPr lIns="182880" tIns="44450" rIns="90488" bIns="44450" anchor="ctr"/>
          <a:lstStyle/>
          <a:p>
            <a:pPr eaLnBrk="0" hangingPunct="0"/>
            <a:r>
              <a:rPr lang="en-US" sz="1600" dirty="0" smtClean="0"/>
              <a:t>The </a:t>
            </a:r>
            <a:r>
              <a:rPr lang="en-US" sz="1600" dirty="0"/>
              <a:t>maneuvering among </a:t>
            </a:r>
            <a:r>
              <a:rPr lang="en-US" sz="1600" dirty="0" smtClean="0"/>
              <a:t>industry members</a:t>
            </a:r>
            <a:r>
              <a:rPr lang="en-US" sz="1600" dirty="0"/>
              <a:t>, while lively and healthy, still allows most industry members to </a:t>
            </a:r>
            <a:r>
              <a:rPr lang="en-US" sz="1600" dirty="0" smtClean="0"/>
              <a:t>earn acceptable </a:t>
            </a:r>
            <a:r>
              <a:rPr lang="en-US" sz="1600" dirty="0"/>
              <a:t>profits.</a:t>
            </a:r>
          </a:p>
        </p:txBody>
      </p:sp>
      <p:sp>
        <p:nvSpPr>
          <p:cNvPr id="17" name="Rectangle 4"/>
          <p:cNvSpPr>
            <a:spLocks noChangeArrowheads="1"/>
          </p:cNvSpPr>
          <p:nvPr/>
        </p:nvSpPr>
        <p:spPr bwMode="blackWhite">
          <a:xfrm>
            <a:off x="2163724" y="5273009"/>
            <a:ext cx="1844044" cy="990600"/>
          </a:xfrm>
          <a:prstGeom prst="rect">
            <a:avLst/>
          </a:prstGeom>
          <a:solidFill>
            <a:srgbClr val="0099CC"/>
          </a:solidFill>
          <a:ln w="3175">
            <a:noFill/>
            <a:miter lim="800000"/>
            <a:headEnd/>
            <a:tailEnd/>
          </a:ln>
          <a:effectLst>
            <a:outerShdw blurRad="63500" dist="63500" dir="2700000" algn="tl" rotWithShape="0">
              <a:prstClr val="black">
                <a:alpha val="40000"/>
              </a:prstClr>
            </a:outerShdw>
          </a:effectLst>
          <a:extLst/>
        </p:spPr>
        <p:txBody>
          <a:bodyPr lIns="90488" tIns="44450" rIns="90488" bIns="44450" anchor="ctr"/>
          <a:lstStyle/>
          <a:p>
            <a:pPr algn="ctr" eaLnBrk="0" hangingPunct="0">
              <a:defRPr/>
            </a:pPr>
            <a:r>
              <a:rPr lang="en-US" sz="2000" b="1" dirty="0" smtClean="0">
                <a:solidFill>
                  <a:srgbClr val="FFFFFF"/>
                </a:solidFill>
                <a:effectLst>
                  <a:outerShdw blurRad="38100" dist="38100" dir="2700000" algn="tl">
                    <a:srgbClr val="000000"/>
                  </a:outerShdw>
                </a:effectLst>
                <a:latin typeface="Arial" charset="0"/>
                <a:cs typeface="+mn-cs"/>
              </a:rPr>
              <a:t>Weak</a:t>
            </a:r>
            <a:endParaRPr lang="en-US" sz="2000" b="1" dirty="0">
              <a:solidFill>
                <a:srgbClr val="FFFFFF"/>
              </a:solidFill>
              <a:effectLst>
                <a:outerShdw blurRad="38100" dist="38100" dir="2700000" algn="tl">
                  <a:srgbClr val="000000"/>
                </a:outerShdw>
              </a:effectLst>
              <a:latin typeface="Arial" charset="0"/>
              <a:cs typeface="+mn-cs"/>
            </a:endParaRPr>
          </a:p>
        </p:txBody>
      </p:sp>
      <p:sp>
        <p:nvSpPr>
          <p:cNvPr id="18" name="Rectangle 8"/>
          <p:cNvSpPr>
            <a:spLocks noChangeArrowheads="1"/>
          </p:cNvSpPr>
          <p:nvPr/>
        </p:nvSpPr>
        <p:spPr bwMode="blackWhite">
          <a:xfrm>
            <a:off x="4007769" y="5273009"/>
            <a:ext cx="4496108" cy="990600"/>
          </a:xfrm>
          <a:prstGeom prst="rect">
            <a:avLst/>
          </a:prstGeom>
          <a:solidFill>
            <a:srgbClr val="CCECFF"/>
          </a:solidFill>
          <a:ln w="3175" algn="ctr">
            <a:noFill/>
            <a:miter lim="800000"/>
            <a:headEnd/>
            <a:tailEnd/>
          </a:ln>
          <a:effectLst>
            <a:outerShdw blurRad="63500" dist="63500" dir="2700000" algn="tl" rotWithShape="0">
              <a:prstClr val="black">
                <a:alpha val="40000"/>
              </a:prstClr>
            </a:outerShdw>
          </a:effectLst>
        </p:spPr>
        <p:txBody>
          <a:bodyPr lIns="182880" tIns="44450" rIns="90488" bIns="44450" anchor="ctr"/>
          <a:lstStyle/>
          <a:p>
            <a:pPr eaLnBrk="0" hangingPunct="0"/>
            <a:r>
              <a:rPr lang="en-US" sz="1600" dirty="0" smtClean="0"/>
              <a:t>Most industry members are satisfied </a:t>
            </a:r>
            <a:r>
              <a:rPr lang="en-US" sz="1600" dirty="0"/>
              <a:t>with </a:t>
            </a:r>
            <a:r>
              <a:rPr lang="en-US" sz="1600" dirty="0" smtClean="0"/>
              <a:t>their sales </a:t>
            </a:r>
            <a:r>
              <a:rPr lang="en-US" sz="1600" dirty="0"/>
              <a:t>growth and market share and </a:t>
            </a:r>
            <a:r>
              <a:rPr lang="en-US" sz="1600" dirty="0" smtClean="0"/>
              <a:t>rarely undertake </a:t>
            </a:r>
            <a:r>
              <a:rPr lang="en-US" sz="1600" dirty="0"/>
              <a:t>offensives </a:t>
            </a:r>
            <a:r>
              <a:rPr lang="en-US" sz="1600" dirty="0" smtClean="0"/>
              <a:t>against their competitors.</a:t>
            </a:r>
            <a:endParaRPr lang="en-US" sz="1600" dirty="0"/>
          </a:p>
        </p:txBody>
      </p:sp>
    </p:spTree>
    <p:extLst>
      <p:ext uri="{BB962C8B-B14F-4D97-AF65-F5344CB8AC3E}">
        <p14:creationId xmlns:p14="http://schemas.microsoft.com/office/powerpoint/2010/main" val="788432382"/>
      </p:ext>
    </p:extLst>
  </p:cSld>
  <p:clrMapOvr>
    <a:masterClrMapping/>
  </p:clrMapOvr>
  <p:transition spd="slow">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t>The First Test of a Winning Strategy: </a:t>
            </a:r>
            <a:br>
              <a:rPr lang="en-US" dirty="0" smtClean="0"/>
            </a:br>
            <a:r>
              <a:rPr lang="en-US" dirty="0"/>
              <a:t>“How well does </a:t>
            </a:r>
            <a:r>
              <a:rPr lang="en-US" dirty="0" smtClean="0"/>
              <a:t>the strategy </a:t>
            </a:r>
            <a:r>
              <a:rPr lang="en-US" dirty="0"/>
              <a:t>fit the company’s situation</a:t>
            </a:r>
            <a:r>
              <a:rPr lang="en-US" dirty="0" smtClean="0"/>
              <a:t>?”</a:t>
            </a:r>
            <a:endParaRPr lang="en-US" dirty="0"/>
          </a:p>
        </p:txBody>
      </p:sp>
      <p:sp>
        <p:nvSpPr>
          <p:cNvPr id="7171" name="Rectangle 3"/>
          <p:cNvSpPr>
            <a:spLocks noGrp="1" noChangeArrowheads="1"/>
          </p:cNvSpPr>
          <p:nvPr>
            <p:ph idx="1"/>
          </p:nvPr>
        </p:nvSpPr>
        <p:spPr/>
        <p:txBody>
          <a:bodyPr/>
          <a:lstStyle/>
          <a:p>
            <a:pPr>
              <a:spcBef>
                <a:spcPts val="1200"/>
              </a:spcBef>
            </a:pPr>
            <a:r>
              <a:rPr lang="en-US" dirty="0"/>
              <a:t>Two facets of the company’s </a:t>
            </a:r>
            <a:r>
              <a:rPr lang="en-US" dirty="0" smtClean="0"/>
              <a:t>situation</a:t>
            </a:r>
          </a:p>
          <a:p>
            <a:pPr lvl="1" indent="-358775">
              <a:spcBef>
                <a:spcPts val="1200"/>
              </a:spcBef>
            </a:pPr>
            <a:r>
              <a:rPr lang="en-US" dirty="0" smtClean="0"/>
              <a:t>The </a:t>
            </a:r>
            <a:r>
              <a:rPr lang="en-US" i="1" dirty="0">
                <a:solidFill>
                  <a:srgbClr val="C00000"/>
                </a:solidFill>
              </a:rPr>
              <a:t>industry and competitive environments </a:t>
            </a:r>
            <a:r>
              <a:rPr lang="en-US" dirty="0"/>
              <a:t>in which the company </a:t>
            </a:r>
            <a:r>
              <a:rPr lang="en-US" dirty="0" smtClean="0"/>
              <a:t>operates—its </a:t>
            </a:r>
            <a:r>
              <a:rPr lang="en-US" dirty="0"/>
              <a:t>external </a:t>
            </a:r>
            <a:r>
              <a:rPr lang="en-US" dirty="0" smtClean="0"/>
              <a:t>environment</a:t>
            </a:r>
          </a:p>
          <a:p>
            <a:pPr lvl="1" indent="-358775">
              <a:spcBef>
                <a:spcPts val="1200"/>
              </a:spcBef>
            </a:pPr>
            <a:r>
              <a:rPr lang="en-US" dirty="0" smtClean="0"/>
              <a:t>The </a:t>
            </a:r>
            <a:r>
              <a:rPr lang="en-US" dirty="0"/>
              <a:t>company’s </a:t>
            </a:r>
            <a:r>
              <a:rPr lang="en-US" i="1" dirty="0">
                <a:solidFill>
                  <a:srgbClr val="C00000"/>
                </a:solidFill>
              </a:rPr>
              <a:t>resources and </a:t>
            </a:r>
            <a:r>
              <a:rPr lang="en-US" i="1" dirty="0" smtClean="0">
                <a:solidFill>
                  <a:srgbClr val="C00000"/>
                </a:solidFill>
              </a:rPr>
              <a:t>organizational capabilities</a:t>
            </a:r>
            <a:r>
              <a:rPr lang="en-US" dirty="0" smtClean="0"/>
              <a:t>—its </a:t>
            </a:r>
            <a:r>
              <a:rPr lang="en-US" dirty="0"/>
              <a:t>internal </a:t>
            </a:r>
            <a:r>
              <a:rPr lang="en-US" dirty="0" smtClean="0"/>
              <a:t>environment</a:t>
            </a:r>
            <a:endParaRPr lang="en-US" dirty="0"/>
          </a:p>
        </p:txBody>
      </p:sp>
    </p:spTree>
    <p:extLst>
      <p:ext uri="{BB962C8B-B14F-4D97-AF65-F5344CB8AC3E}">
        <p14:creationId xmlns:p14="http://schemas.microsoft.com/office/powerpoint/2010/main" val="3490764284"/>
      </p:ext>
    </p:extLst>
  </p:cSld>
  <p:clrMapOvr>
    <a:masterClrMapping/>
  </p:clrMapOvr>
  <p:transition spd="slow">
    <p:cut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The Collective Strengths of the Five Competitive Forces and Industry Profitability</a:t>
            </a:r>
            <a:br>
              <a:rPr lang="en-US" smtClean="0"/>
            </a:br>
            <a:endParaRPr lang="en-US" dirty="0"/>
          </a:p>
        </p:txBody>
      </p:sp>
      <p:sp>
        <p:nvSpPr>
          <p:cNvPr id="4" name="Rounded Rectangle 3"/>
          <p:cNvSpPr/>
          <p:nvPr/>
        </p:nvSpPr>
        <p:spPr>
          <a:xfrm>
            <a:off x="548685" y="2333364"/>
            <a:ext cx="8412387" cy="3198733"/>
          </a:xfrm>
          <a:prstGeom prst="roundRect">
            <a:avLst>
              <a:gd name="adj" fmla="val 3834"/>
            </a:avLst>
          </a:prstGeom>
          <a:solidFill>
            <a:schemeClr val="bg1"/>
          </a:solidFill>
          <a:ln w="19050">
            <a:solidFill>
              <a:srgbClr val="336699"/>
            </a:solidFill>
          </a:ln>
          <a:effectLst>
            <a:outerShdw blurRad="76200" dist="76200" dir="2700000" algn="tl" rotWithShape="0">
              <a:prstClr val="black">
                <a:alpha val="40000"/>
              </a:prstClr>
            </a:outerShdw>
          </a:effectLst>
        </p:spPr>
        <p:txBody>
          <a:bodyPr wrap="square" lIns="182880" tIns="182880" rIns="182880" bIns="182880" rtlCol="0" anchor="ctr" anchorCtr="1">
            <a:spAutoFit/>
          </a:bodyPr>
          <a:lstStyle/>
          <a:p>
            <a:pPr>
              <a:spcBef>
                <a:spcPts val="1200"/>
              </a:spcBef>
            </a:pPr>
            <a:r>
              <a:rPr lang="en-US" sz="2800" dirty="0" smtClean="0"/>
              <a:t>As </a:t>
            </a:r>
            <a:r>
              <a:rPr lang="en-US" sz="2800" dirty="0"/>
              <a:t>a rule, the stronger the collective </a:t>
            </a:r>
            <a:r>
              <a:rPr lang="en-US" sz="2800" dirty="0" smtClean="0"/>
              <a:t>impact of </a:t>
            </a:r>
            <a:r>
              <a:rPr lang="en-US" sz="2800" dirty="0"/>
              <a:t>the five competitive forces, the </a:t>
            </a:r>
            <a:r>
              <a:rPr lang="en-US" sz="2800" dirty="0" smtClean="0"/>
              <a:t>lower the </a:t>
            </a:r>
            <a:r>
              <a:rPr lang="en-US" sz="2800" dirty="0"/>
              <a:t>combined profitability of </a:t>
            </a:r>
            <a:r>
              <a:rPr lang="en-US" sz="2800" dirty="0" smtClean="0"/>
              <a:t>industry participants.</a:t>
            </a:r>
          </a:p>
          <a:p>
            <a:pPr>
              <a:spcBef>
                <a:spcPts val="1200"/>
              </a:spcBef>
            </a:pPr>
            <a:r>
              <a:rPr lang="en-US" sz="2800" dirty="0"/>
              <a:t>The stronger the forces of competition, </a:t>
            </a:r>
            <a:r>
              <a:rPr lang="en-US" sz="2800" dirty="0" smtClean="0"/>
              <a:t>the much harder </a:t>
            </a:r>
            <a:r>
              <a:rPr lang="en-US" sz="2800" dirty="0"/>
              <a:t>it becomes for industry members </a:t>
            </a:r>
            <a:r>
              <a:rPr lang="en-US" sz="2800" dirty="0" smtClean="0"/>
              <a:t>to earn </a:t>
            </a:r>
            <a:r>
              <a:rPr lang="en-US" sz="2800" dirty="0"/>
              <a:t>attractive profits.</a:t>
            </a:r>
          </a:p>
        </p:txBody>
      </p:sp>
    </p:spTree>
    <p:extLst>
      <p:ext uri="{BB962C8B-B14F-4D97-AF65-F5344CB8AC3E}">
        <p14:creationId xmlns:p14="http://schemas.microsoft.com/office/powerpoint/2010/main" val="2330833181"/>
      </p:ext>
    </p:extLst>
  </p:cSld>
  <p:clrMapOvr>
    <a:masterClrMapping/>
  </p:clrMapOvr>
  <p:transition spd="slow">
    <p:cut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When Do the Five Competitive Forces Result in Attractive industry Conditions?</a:t>
            </a:r>
            <a:endParaRPr lang="en-US" dirty="0"/>
          </a:p>
        </p:txBody>
      </p:sp>
      <p:sp>
        <p:nvSpPr>
          <p:cNvPr id="16387" name="Rectangle 3"/>
          <p:cNvSpPr>
            <a:spLocks noGrp="1" noChangeArrowheads="1"/>
          </p:cNvSpPr>
          <p:nvPr>
            <p:ph idx="1"/>
          </p:nvPr>
        </p:nvSpPr>
        <p:spPr/>
        <p:txBody>
          <a:bodyPr/>
          <a:lstStyle/>
          <a:p>
            <a:r>
              <a:rPr lang="en-US" dirty="0"/>
              <a:t>The ideal competitive environment for earning superior profits </a:t>
            </a:r>
            <a:r>
              <a:rPr lang="en-US" dirty="0" smtClean="0"/>
              <a:t>is when</a:t>
            </a:r>
            <a:r>
              <a:rPr lang="en-US" dirty="0"/>
              <a:t>:</a:t>
            </a:r>
          </a:p>
          <a:p>
            <a:pPr lvl="1" indent="-358775"/>
            <a:r>
              <a:rPr lang="en-US" dirty="0"/>
              <a:t>Suppliers and customers are in weak bargaining positions</a:t>
            </a:r>
          </a:p>
          <a:p>
            <a:pPr lvl="1" indent="-358775"/>
            <a:r>
              <a:rPr lang="en-US" dirty="0" smtClean="0"/>
              <a:t>There are no good substitutes</a:t>
            </a:r>
            <a:endParaRPr lang="en-US" dirty="0"/>
          </a:p>
          <a:p>
            <a:pPr lvl="1" indent="-358775"/>
            <a:r>
              <a:rPr lang="en-US" dirty="0"/>
              <a:t>High entry barriers deter entry of new competitors</a:t>
            </a:r>
          </a:p>
          <a:p>
            <a:pPr lvl="1" indent="-358775"/>
            <a:r>
              <a:rPr lang="en-US" dirty="0" smtClean="0"/>
              <a:t>Internal rivalry is producing only moderate competitive pressure</a:t>
            </a:r>
          </a:p>
          <a:p>
            <a:pPr marL="233363" indent="-233363">
              <a:buNone/>
            </a:pPr>
            <a:r>
              <a:rPr lang="en-US" i="1" dirty="0" smtClean="0">
                <a:solidFill>
                  <a:srgbClr val="336600"/>
                </a:solidFill>
              </a:rPr>
              <a:t>	</a:t>
            </a:r>
          </a:p>
        </p:txBody>
      </p:sp>
    </p:spTree>
    <p:extLst>
      <p:ext uri="{BB962C8B-B14F-4D97-AF65-F5344CB8AC3E}">
        <p14:creationId xmlns:p14="http://schemas.microsoft.com/office/powerpoint/2010/main" val="2369791488"/>
      </p:ext>
    </p:extLst>
  </p:cSld>
  <p:clrMapOvr>
    <a:masterClrMapping/>
  </p:clrMapOvr>
  <p:transition spd="slow">
    <p:cut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smtClean="0"/>
              <a:t>When Do the Five Competitive Forces </a:t>
            </a:r>
            <a:br>
              <a:rPr lang="en-US" dirty="0" smtClean="0"/>
            </a:br>
            <a:r>
              <a:rPr lang="en-US" dirty="0" smtClean="0"/>
              <a:t>Result in Unattractive Industry Conditions?</a:t>
            </a:r>
            <a:endParaRPr lang="en-US" dirty="0"/>
          </a:p>
        </p:txBody>
      </p:sp>
      <p:sp>
        <p:nvSpPr>
          <p:cNvPr id="39939" name="Rectangle 3"/>
          <p:cNvSpPr>
            <a:spLocks noGrp="1" noChangeArrowheads="1"/>
          </p:cNvSpPr>
          <p:nvPr>
            <p:ph idx="1"/>
          </p:nvPr>
        </p:nvSpPr>
        <p:spPr/>
        <p:txBody>
          <a:bodyPr/>
          <a:lstStyle/>
          <a:p>
            <a:pPr>
              <a:spcBef>
                <a:spcPts val="600"/>
              </a:spcBef>
            </a:pPr>
            <a:r>
              <a:rPr lang="en-US" dirty="0" smtClean="0"/>
              <a:t>An industry is competitively </a:t>
            </a:r>
            <a:r>
              <a:rPr lang="en-US" dirty="0"/>
              <a:t>unattractive when all five forces are producing strong </a:t>
            </a:r>
            <a:r>
              <a:rPr lang="en-US" dirty="0" smtClean="0"/>
              <a:t>competitive pressures</a:t>
            </a:r>
            <a:r>
              <a:rPr lang="en-US" dirty="0"/>
              <a:t>:</a:t>
            </a:r>
          </a:p>
          <a:p>
            <a:pPr lvl="1" indent="-358775">
              <a:spcBef>
                <a:spcPts val="600"/>
              </a:spcBef>
            </a:pPr>
            <a:r>
              <a:rPr lang="en-US" dirty="0" smtClean="0"/>
              <a:t>Internal rivalry among competitors is strong.</a:t>
            </a:r>
          </a:p>
          <a:p>
            <a:pPr lvl="1" indent="-358775">
              <a:spcBef>
                <a:spcPts val="600"/>
              </a:spcBef>
            </a:pPr>
            <a:r>
              <a:rPr lang="en-US" dirty="0" smtClean="0"/>
              <a:t>Low entry barriers result in entry of new </a:t>
            </a:r>
            <a:r>
              <a:rPr lang="en-US" dirty="0" smtClean="0"/>
              <a:t>competitors.</a:t>
            </a:r>
            <a:endParaRPr lang="en-US" dirty="0" smtClean="0"/>
          </a:p>
          <a:p>
            <a:pPr lvl="1" indent="-358775">
              <a:spcBef>
                <a:spcPts val="600"/>
              </a:spcBef>
            </a:pPr>
            <a:r>
              <a:rPr lang="en-US" dirty="0" smtClean="0"/>
              <a:t>Competition </a:t>
            </a:r>
            <a:r>
              <a:rPr lang="en-US" dirty="0"/>
              <a:t>from substitutes is </a:t>
            </a:r>
            <a:r>
              <a:rPr lang="en-US" dirty="0" smtClean="0"/>
              <a:t>intense.</a:t>
            </a:r>
          </a:p>
          <a:p>
            <a:pPr lvl="1" indent="-358775">
              <a:spcBef>
                <a:spcPts val="600"/>
              </a:spcBef>
            </a:pPr>
            <a:r>
              <a:rPr lang="en-US" dirty="0" smtClean="0"/>
              <a:t>Suppliers and customers are in strong bargaining positions.</a:t>
            </a:r>
          </a:p>
        </p:txBody>
      </p:sp>
    </p:spTree>
    <p:extLst>
      <p:ext uri="{BB962C8B-B14F-4D97-AF65-F5344CB8AC3E}">
        <p14:creationId xmlns:p14="http://schemas.microsoft.com/office/powerpoint/2010/main" val="3048941405"/>
      </p:ext>
    </p:extLst>
  </p:cSld>
  <p:clrMapOvr>
    <a:masterClrMapping/>
  </p:clrMapOvr>
  <p:transition spd="slow">
    <p:cut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b="1" dirty="0"/>
              <a:t>Driving forces </a:t>
            </a:r>
            <a:r>
              <a:rPr lang="en-US" dirty="0"/>
              <a:t>are the major underlying causes </a:t>
            </a:r>
            <a:r>
              <a:rPr lang="en-US" dirty="0" smtClean="0"/>
              <a:t>of change </a:t>
            </a:r>
            <a:r>
              <a:rPr lang="en-US" dirty="0"/>
              <a:t>in industry and competitive conditions</a:t>
            </a:r>
            <a:r>
              <a:rPr lang="en-US" dirty="0" smtClean="0"/>
              <a:t>.</a:t>
            </a:r>
          </a:p>
          <a:p>
            <a:r>
              <a:rPr lang="en-US" dirty="0"/>
              <a:t>Some </a:t>
            </a:r>
            <a:r>
              <a:rPr lang="en-US" dirty="0" smtClean="0"/>
              <a:t>driving forces </a:t>
            </a:r>
            <a:r>
              <a:rPr lang="en-US" dirty="0"/>
              <a:t>originate in the outer ring of the company’s macro-environment </a:t>
            </a:r>
            <a:r>
              <a:rPr lang="en-US" dirty="0" smtClean="0"/>
              <a:t>but </a:t>
            </a:r>
            <a:r>
              <a:rPr lang="en-US" dirty="0"/>
              <a:t>most originate in the company’s more immediate industry </a:t>
            </a:r>
            <a:r>
              <a:rPr lang="en-US" dirty="0" smtClean="0"/>
              <a:t>and competitive </a:t>
            </a:r>
            <a:r>
              <a:rPr lang="en-US" dirty="0"/>
              <a:t>environment.</a:t>
            </a:r>
            <a:endParaRPr lang="en-US" dirty="0" smtClean="0"/>
          </a:p>
          <a:p>
            <a:endParaRPr lang="en-US" dirty="0"/>
          </a:p>
        </p:txBody>
      </p:sp>
    </p:spTree>
    <p:extLst>
      <p:ext uri="{BB962C8B-B14F-4D97-AF65-F5344CB8AC3E}">
        <p14:creationId xmlns:p14="http://schemas.microsoft.com/office/powerpoint/2010/main" val="4091712654"/>
      </p:ext>
    </p:extLst>
  </p:cSld>
  <p:clrMapOvr>
    <a:masterClrMapping/>
  </p:clrMapOvr>
  <p:transition spd="slow">
    <p:cut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smtClean="0"/>
              <a:t>Question 3: What Are the Industry’s Driving Forces of Change and </a:t>
            </a:r>
            <a:br>
              <a:rPr lang="en-US" dirty="0" smtClean="0"/>
            </a:br>
            <a:r>
              <a:rPr lang="en-US" dirty="0" smtClean="0"/>
              <a:t>What Impact Will They Have?</a:t>
            </a:r>
            <a:endParaRPr lang="en-US" dirty="0"/>
          </a:p>
        </p:txBody>
      </p:sp>
      <p:sp>
        <p:nvSpPr>
          <p:cNvPr id="40966" name="Rectangle 6"/>
          <p:cNvSpPr>
            <a:spLocks noGrp="1" noChangeArrowheads="1"/>
          </p:cNvSpPr>
          <p:nvPr>
            <p:ph idx="1"/>
          </p:nvPr>
        </p:nvSpPr>
        <p:spPr/>
        <p:txBody>
          <a:bodyPr/>
          <a:lstStyle/>
          <a:p>
            <a:pPr>
              <a:spcBef>
                <a:spcPts val="1200"/>
              </a:spcBef>
            </a:pPr>
            <a:r>
              <a:rPr lang="en-US" dirty="0"/>
              <a:t>Driving forces analysis has three steps</a:t>
            </a:r>
            <a:r>
              <a:rPr lang="en-US" dirty="0" smtClean="0"/>
              <a:t>:</a:t>
            </a:r>
          </a:p>
          <a:p>
            <a:pPr marL="631825" lvl="1" indent="-365125">
              <a:spcBef>
                <a:spcPts val="1200"/>
              </a:spcBef>
              <a:buFont typeface="+mj-lt"/>
              <a:buAutoNum type="arabicPeriod"/>
            </a:pPr>
            <a:r>
              <a:rPr lang="en-US" dirty="0" smtClean="0"/>
              <a:t>Identifying the present driving forces, </a:t>
            </a:r>
            <a:r>
              <a:rPr lang="en-US" dirty="0"/>
              <a:t>as </a:t>
            </a:r>
            <a:r>
              <a:rPr lang="en-US" dirty="0" smtClean="0"/>
              <a:t>only </a:t>
            </a:r>
            <a:r>
              <a:rPr lang="en-US" dirty="0"/>
              <a:t>3–4 factors qualify as real drivers of </a:t>
            </a:r>
            <a:r>
              <a:rPr lang="en-US" dirty="0" smtClean="0"/>
              <a:t>change</a:t>
            </a:r>
          </a:p>
          <a:p>
            <a:pPr marL="631825" lvl="1" indent="-365125">
              <a:spcBef>
                <a:spcPts val="1200"/>
              </a:spcBef>
              <a:buFont typeface="+mj-lt"/>
              <a:buAutoNum type="arabicPeriod"/>
            </a:pPr>
            <a:r>
              <a:rPr lang="en-US" dirty="0" smtClean="0"/>
              <a:t>Assessing how strongly the forces </a:t>
            </a:r>
            <a:r>
              <a:rPr lang="en-US" dirty="0"/>
              <a:t>are, individually or </a:t>
            </a:r>
            <a:r>
              <a:rPr lang="en-US" dirty="0" smtClean="0"/>
              <a:t>collectively, impacting industry attractiveness by affecting demand, competition, and profitability.</a:t>
            </a:r>
          </a:p>
          <a:p>
            <a:pPr marL="631825" lvl="1" indent="-365125">
              <a:spcBef>
                <a:spcPts val="1200"/>
              </a:spcBef>
              <a:buFont typeface="+mj-lt"/>
              <a:buAutoNum type="arabicPeriod"/>
            </a:pPr>
            <a:r>
              <a:rPr lang="en-US" dirty="0" smtClean="0"/>
              <a:t>Determining what </a:t>
            </a:r>
            <a:r>
              <a:rPr lang="en-US" dirty="0"/>
              <a:t>strategy changes are needed to prepare for the impact of the </a:t>
            </a:r>
            <a:r>
              <a:rPr lang="en-US" dirty="0" smtClean="0"/>
              <a:t>driving forces</a:t>
            </a:r>
            <a:r>
              <a:rPr lang="en-US" dirty="0"/>
              <a:t>.</a:t>
            </a:r>
          </a:p>
        </p:txBody>
      </p:sp>
    </p:spTree>
    <p:extLst>
      <p:ext uri="{BB962C8B-B14F-4D97-AF65-F5344CB8AC3E}">
        <p14:creationId xmlns:p14="http://schemas.microsoft.com/office/powerpoint/2010/main" val="2560134075"/>
      </p:ext>
    </p:extLst>
  </p:cSld>
  <p:clrMapOvr>
    <a:masterClrMapping/>
  </p:clrMapOvr>
  <p:transition spd="slow">
    <p:cut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ext Box 3" descr="SecGrnbkg03"/>
          <p:cNvSpPr txBox="1">
            <a:spLocks noChangeArrowheads="1"/>
          </p:cNvSpPr>
          <p:nvPr/>
        </p:nvSpPr>
        <p:spPr bwMode="blackWhite">
          <a:xfrm>
            <a:off x="91489" y="45757"/>
            <a:ext cx="11993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600" dirty="0" smtClean="0">
                <a:cs typeface="Tahoma" pitchFamily="34" charset="0"/>
              </a:rPr>
              <a:t>TABLE 3.2</a:t>
            </a:r>
            <a:endParaRPr lang="en-US" sz="1600" dirty="0">
              <a:cs typeface="Tahoma" pitchFamily="34" charset="0"/>
            </a:endParaRPr>
          </a:p>
        </p:txBody>
      </p:sp>
      <p:sp>
        <p:nvSpPr>
          <p:cNvPr id="6" name="Text Box 4"/>
          <p:cNvSpPr txBox="1">
            <a:spLocks noChangeArrowheads="1"/>
          </p:cNvSpPr>
          <p:nvPr/>
        </p:nvSpPr>
        <p:spPr bwMode="ltGray">
          <a:xfrm>
            <a:off x="1554513" y="45757"/>
            <a:ext cx="6583608" cy="338554"/>
          </a:xfrm>
          <a:prstGeom prst="rect">
            <a:avLst/>
          </a:prstGeom>
          <a:noFill/>
          <a:ln>
            <a:noFill/>
          </a:ln>
          <a:effectLst/>
          <a:extLst/>
        </p:spPr>
        <p:txBody>
          <a:bodyPr wrap="squar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defRPr/>
            </a:pPr>
            <a:r>
              <a:rPr lang="en-US" sz="1600" b="1" dirty="0">
                <a:solidFill>
                  <a:schemeClr val="bg1"/>
                </a:solidFill>
                <a:effectLst>
                  <a:outerShdw blurRad="38100" dist="38100" dir="2700000" algn="tl">
                    <a:srgbClr val="000000">
                      <a:alpha val="43137"/>
                    </a:srgbClr>
                  </a:outerShdw>
                </a:effectLst>
                <a:latin typeface="+mn-lt"/>
                <a:ea typeface="Verdana" pitchFamily="34" charset="0"/>
                <a:cs typeface="Calibri" pitchFamily="34" charset="0"/>
              </a:rPr>
              <a:t>Common Driving Forces</a:t>
            </a:r>
            <a:endParaRPr lang="en-US" sz="1600" b="1" dirty="0" smtClean="0">
              <a:solidFill>
                <a:schemeClr val="bg1"/>
              </a:solidFill>
              <a:effectLst>
                <a:outerShdw blurRad="38100" dist="38100" dir="2700000" algn="tl">
                  <a:srgbClr val="000000">
                    <a:alpha val="43137"/>
                  </a:srgbClr>
                </a:outerShdw>
              </a:effectLst>
              <a:latin typeface="+mn-lt"/>
              <a:ea typeface="Verdana" pitchFamily="34" charset="0"/>
              <a:cs typeface="Calibri"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074552507"/>
              </p:ext>
            </p:extLst>
          </p:nvPr>
        </p:nvGraphicFramePr>
        <p:xfrm>
          <a:off x="446611" y="777269"/>
          <a:ext cx="8422751" cy="5212080"/>
        </p:xfrm>
        <a:graphic>
          <a:graphicData uri="http://schemas.openxmlformats.org/drawingml/2006/table">
            <a:tbl>
              <a:tblPr firstRow="1" bandRow="1">
                <a:tableStyleId>{5940675A-B579-460E-94D1-54222C63F5DA}</a:tableStyleId>
              </a:tblPr>
              <a:tblGrid>
                <a:gridCol w="8422751"/>
              </a:tblGrid>
              <a:tr h="370840">
                <a:tc>
                  <a:txBody>
                    <a:bodyPr/>
                    <a:lstStyle/>
                    <a:p>
                      <a:pPr marL="403225" indent="-403225">
                        <a:spcBef>
                          <a:spcPts val="600"/>
                        </a:spcBef>
                        <a:buFont typeface="+mj-lt"/>
                        <a:buAutoNum type="arabicPeriod"/>
                      </a:pPr>
                      <a:r>
                        <a:rPr lang="en-US" sz="1800" dirty="0" smtClean="0"/>
                        <a:t>Changes in the long-term industry growth rate.</a:t>
                      </a:r>
                    </a:p>
                    <a:p>
                      <a:pPr marL="403225" indent="-403225">
                        <a:spcBef>
                          <a:spcPts val="600"/>
                        </a:spcBef>
                        <a:buFont typeface="+mj-lt"/>
                        <a:buAutoNum type="arabicPeriod"/>
                      </a:pPr>
                      <a:r>
                        <a:rPr lang="en-US" sz="1800" dirty="0" smtClean="0"/>
                        <a:t>Increasing globalization.</a:t>
                      </a:r>
                    </a:p>
                    <a:p>
                      <a:pPr marL="403225" indent="-403225">
                        <a:spcBef>
                          <a:spcPts val="600"/>
                        </a:spcBef>
                        <a:buFont typeface="+mj-lt"/>
                        <a:buAutoNum type="arabicPeriod"/>
                      </a:pPr>
                      <a:r>
                        <a:rPr lang="en-US" sz="1800" dirty="0" smtClean="0"/>
                        <a:t>Emerging new Internet capabilities and applications.</a:t>
                      </a:r>
                    </a:p>
                    <a:p>
                      <a:pPr marL="403225" indent="-403225">
                        <a:spcBef>
                          <a:spcPts val="600"/>
                        </a:spcBef>
                        <a:buFont typeface="+mj-lt"/>
                        <a:buAutoNum type="arabicPeriod"/>
                      </a:pPr>
                      <a:r>
                        <a:rPr lang="en-US" sz="1800" dirty="0" smtClean="0"/>
                        <a:t>Changes in who buys the product and how they use it.</a:t>
                      </a:r>
                    </a:p>
                    <a:p>
                      <a:pPr marL="403225" indent="-403225">
                        <a:spcBef>
                          <a:spcPts val="600"/>
                        </a:spcBef>
                        <a:buFont typeface="+mj-lt"/>
                        <a:buAutoNum type="arabicPeriod"/>
                      </a:pPr>
                      <a:r>
                        <a:rPr lang="en-US" sz="1800" dirty="0" smtClean="0"/>
                        <a:t>Product innovation.</a:t>
                      </a:r>
                    </a:p>
                    <a:p>
                      <a:pPr marL="403225" indent="-403225">
                        <a:spcBef>
                          <a:spcPts val="600"/>
                        </a:spcBef>
                        <a:buFont typeface="+mj-lt"/>
                        <a:buAutoNum type="arabicPeriod"/>
                      </a:pPr>
                      <a:r>
                        <a:rPr lang="en-US" sz="1800" dirty="0" smtClean="0"/>
                        <a:t>Technological change and manufacturing process innovation.</a:t>
                      </a:r>
                    </a:p>
                    <a:p>
                      <a:pPr marL="403225" indent="-403225">
                        <a:spcBef>
                          <a:spcPts val="600"/>
                        </a:spcBef>
                        <a:buFont typeface="+mj-lt"/>
                        <a:buAutoNum type="arabicPeriod"/>
                      </a:pPr>
                      <a:r>
                        <a:rPr lang="en-US" sz="1800" dirty="0" smtClean="0"/>
                        <a:t>Marketing innovation.</a:t>
                      </a:r>
                    </a:p>
                    <a:p>
                      <a:pPr marL="403225" indent="-403225">
                        <a:spcBef>
                          <a:spcPts val="600"/>
                        </a:spcBef>
                        <a:buFont typeface="+mj-lt"/>
                        <a:buAutoNum type="arabicPeriod"/>
                      </a:pPr>
                      <a:r>
                        <a:rPr lang="en-US" sz="1800" dirty="0" smtClean="0"/>
                        <a:t>Entry or exit of major firms.</a:t>
                      </a:r>
                    </a:p>
                    <a:p>
                      <a:pPr marL="403225" indent="-403225">
                        <a:spcBef>
                          <a:spcPts val="600"/>
                        </a:spcBef>
                        <a:buFont typeface="+mj-lt"/>
                        <a:buAutoNum type="arabicPeriod"/>
                      </a:pPr>
                      <a:r>
                        <a:rPr lang="en-US" sz="1800" dirty="0" smtClean="0"/>
                        <a:t>Diffusion of technical know-how across more companies and more countries.</a:t>
                      </a:r>
                    </a:p>
                    <a:p>
                      <a:pPr marL="403225" indent="-403225">
                        <a:spcBef>
                          <a:spcPts val="600"/>
                        </a:spcBef>
                        <a:buFont typeface="+mj-lt"/>
                        <a:buAutoNum type="arabicPeriod"/>
                      </a:pPr>
                      <a:r>
                        <a:rPr lang="en-US" sz="1800" dirty="0" smtClean="0"/>
                        <a:t>Changes in cost and efficiency.</a:t>
                      </a:r>
                    </a:p>
                    <a:p>
                      <a:pPr marL="403225" indent="-403225">
                        <a:spcBef>
                          <a:spcPts val="600"/>
                        </a:spcBef>
                        <a:buFont typeface="+mj-lt"/>
                        <a:buAutoNum type="arabicPeriod"/>
                      </a:pPr>
                      <a:r>
                        <a:rPr lang="en-US" sz="1800" dirty="0" smtClean="0"/>
                        <a:t>Growing buyer preferences for differentiated products instead of a standardized commodity product (or for a more standardized product instead of strongly differentiated products).</a:t>
                      </a:r>
                    </a:p>
                    <a:p>
                      <a:pPr marL="403225" indent="-403225">
                        <a:spcBef>
                          <a:spcPts val="600"/>
                        </a:spcBef>
                        <a:buFont typeface="+mj-lt"/>
                        <a:buAutoNum type="arabicPeriod"/>
                      </a:pPr>
                      <a:r>
                        <a:rPr lang="en-US" sz="1800" dirty="0" smtClean="0"/>
                        <a:t>Regulatory influences and government policy changes.</a:t>
                      </a:r>
                    </a:p>
                    <a:p>
                      <a:pPr marL="403225" indent="-403225">
                        <a:spcBef>
                          <a:spcPts val="600"/>
                        </a:spcBef>
                        <a:buFont typeface="+mj-lt"/>
                        <a:buAutoNum type="arabicPeriod"/>
                      </a:pPr>
                      <a:r>
                        <a:rPr lang="en-US" sz="1800" dirty="0" smtClean="0"/>
                        <a:t>Changing societal concerns, attitudes, and lifestyles.</a:t>
                      </a:r>
                      <a:endParaRPr lang="en-US" sz="1800" dirty="0"/>
                    </a:p>
                  </a:txBody>
                  <a:tcPr marT="91440" marB="91440">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992648538"/>
      </p:ext>
    </p:extLst>
  </p:cSld>
  <p:clrMapOvr>
    <a:masterClrMapping/>
  </p:clrMapOvr>
  <p:transition spd="slow">
    <p:cut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Question 4: How Are Industry Rivals Positioned?</a:t>
            </a:r>
            <a:endParaRPr lang="en-US" dirty="0"/>
          </a:p>
        </p:txBody>
      </p:sp>
      <p:sp>
        <p:nvSpPr>
          <p:cNvPr id="8" name="Content Placeholder 7"/>
          <p:cNvSpPr>
            <a:spLocks noGrp="1"/>
          </p:cNvSpPr>
          <p:nvPr>
            <p:ph idx="1"/>
          </p:nvPr>
        </p:nvSpPr>
        <p:spPr/>
        <p:txBody>
          <a:bodyPr/>
          <a:lstStyle/>
          <a:p>
            <a:r>
              <a:rPr lang="en-US" dirty="0" smtClean="0"/>
              <a:t>Strategic Group Mapping</a:t>
            </a:r>
          </a:p>
          <a:p>
            <a:pPr lvl="1" indent="-358775"/>
            <a:r>
              <a:rPr lang="en-US" dirty="0" smtClean="0"/>
              <a:t>Is </a:t>
            </a:r>
            <a:r>
              <a:rPr lang="en-US" dirty="0"/>
              <a:t>a technique </a:t>
            </a:r>
            <a:r>
              <a:rPr lang="en-US" dirty="0" smtClean="0"/>
              <a:t>for graphically </a:t>
            </a:r>
            <a:r>
              <a:rPr lang="en-US" dirty="0"/>
              <a:t>displaying the different market or competitive positions that rival firms occupy in the industry.</a:t>
            </a:r>
          </a:p>
          <a:p>
            <a:r>
              <a:rPr lang="en-US" dirty="0" smtClean="0"/>
              <a:t>A Strategic Group</a:t>
            </a:r>
          </a:p>
          <a:p>
            <a:pPr lvl="1" indent="-358775"/>
            <a:r>
              <a:rPr lang="en-US" dirty="0" smtClean="0"/>
              <a:t>Is </a:t>
            </a:r>
            <a:r>
              <a:rPr lang="en-US" dirty="0"/>
              <a:t>a cluster of industry rivals that have </a:t>
            </a:r>
            <a:r>
              <a:rPr lang="en-US" dirty="0" smtClean="0"/>
              <a:t>similar competitive </a:t>
            </a:r>
            <a:r>
              <a:rPr lang="en-US" dirty="0"/>
              <a:t>approaches and market positions.</a:t>
            </a:r>
          </a:p>
          <a:p>
            <a:pPr marL="625475" indent="-358775"/>
            <a:endParaRPr lang="en-US" dirty="0"/>
          </a:p>
        </p:txBody>
      </p:sp>
    </p:spTree>
    <p:extLst>
      <p:ext uri="{BB962C8B-B14F-4D97-AF65-F5344CB8AC3E}">
        <p14:creationId xmlns:p14="http://schemas.microsoft.com/office/powerpoint/2010/main" val="3287671106"/>
      </p:ext>
    </p:extLst>
  </p:cSld>
  <p:clrMapOvr>
    <a:masterClrMapping/>
  </p:clrMapOvr>
  <p:transition spd="slow">
    <p:cut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840" y="1417342"/>
            <a:ext cx="8412118" cy="3200365"/>
          </a:xfrm>
        </p:spPr>
        <p:txBody>
          <a:bodyPr/>
          <a:lstStyle/>
          <a:p>
            <a:pPr>
              <a:spcBef>
                <a:spcPts val="1200"/>
              </a:spcBef>
            </a:pPr>
            <a:r>
              <a:rPr lang="en-US" b="1" dirty="0"/>
              <a:t>Strategic group mapping </a:t>
            </a:r>
            <a:r>
              <a:rPr lang="en-US" dirty="0"/>
              <a:t>is a technique for displaying the different market or competitive positions that rival firms occupy in the industry.</a:t>
            </a:r>
          </a:p>
          <a:p>
            <a:pPr>
              <a:spcBef>
                <a:spcPts val="1200"/>
              </a:spcBef>
            </a:pPr>
            <a:r>
              <a:rPr lang="en-US" b="1" dirty="0"/>
              <a:t>A strategic group </a:t>
            </a:r>
            <a:r>
              <a:rPr lang="en-US" dirty="0"/>
              <a:t>is a cluster of industry rivals that have similar competitive approaches and market positions.</a:t>
            </a:r>
          </a:p>
          <a:p>
            <a:endParaRPr lang="en-US" dirty="0"/>
          </a:p>
        </p:txBody>
      </p:sp>
    </p:spTree>
    <p:extLst>
      <p:ext uri="{BB962C8B-B14F-4D97-AF65-F5344CB8AC3E}">
        <p14:creationId xmlns:p14="http://schemas.microsoft.com/office/powerpoint/2010/main" val="740133723"/>
      </p:ext>
    </p:extLst>
  </p:cSld>
  <p:clrMapOvr>
    <a:masterClrMapping/>
  </p:clrMapOvr>
  <p:transition spd="slow">
    <p:cut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a Strategic Group Map</a:t>
            </a:r>
            <a:endParaRPr lang="en-US" dirty="0"/>
          </a:p>
        </p:txBody>
      </p:sp>
      <p:sp>
        <p:nvSpPr>
          <p:cNvPr id="3" name="Content Placeholder 2"/>
          <p:cNvSpPr>
            <a:spLocks noGrp="1"/>
          </p:cNvSpPr>
          <p:nvPr>
            <p:ph idx="1"/>
          </p:nvPr>
        </p:nvSpPr>
        <p:spPr>
          <a:xfrm>
            <a:off x="514350" y="1325903"/>
            <a:ext cx="8102600" cy="4937420"/>
          </a:xfrm>
        </p:spPr>
        <p:txBody>
          <a:bodyPr/>
          <a:lstStyle/>
          <a:p>
            <a:pPr>
              <a:spcBef>
                <a:spcPts val="900"/>
              </a:spcBef>
            </a:pPr>
            <a:r>
              <a:rPr lang="en-US" sz="2200" dirty="0" smtClean="0"/>
              <a:t>Identify the competitive characteristics that delineate strategic approaches used in the industry.</a:t>
            </a:r>
          </a:p>
          <a:p>
            <a:pPr marL="533400" lvl="1" indent="-266700">
              <a:spcBef>
                <a:spcPts val="900"/>
              </a:spcBef>
            </a:pPr>
            <a:r>
              <a:rPr lang="en-US" sz="1800" dirty="0" smtClean="0"/>
              <a:t>Typical variables: the price/quality range (high, medium, low), geographic coverage (local, regional, national, global), degree of vertical integration (none, partial, full), product-line breadth (wide, narrow), choice of distribution channels (retail, wholesale, Internet, multiple channels), and degree of service offered (no-frills, limited, full).</a:t>
            </a:r>
          </a:p>
          <a:p>
            <a:pPr>
              <a:spcBef>
                <a:spcPts val="900"/>
              </a:spcBef>
            </a:pPr>
            <a:r>
              <a:rPr lang="en-US" sz="2200" dirty="0" smtClean="0"/>
              <a:t>Plot firms on a two-variable map based upon their strategic approaches.</a:t>
            </a:r>
          </a:p>
          <a:p>
            <a:pPr>
              <a:spcBef>
                <a:spcPts val="900"/>
              </a:spcBef>
            </a:pPr>
            <a:r>
              <a:rPr lang="en-US" sz="2200" dirty="0" smtClean="0"/>
              <a:t>Assign firms occupying the same map location to a common strategic group.</a:t>
            </a:r>
          </a:p>
          <a:p>
            <a:pPr>
              <a:spcBef>
                <a:spcPts val="900"/>
              </a:spcBef>
            </a:pPr>
            <a:r>
              <a:rPr lang="en-US" sz="2200" dirty="0" smtClean="0"/>
              <a:t>Draw circles around each strategic group, making the circles proportional to the size of the group’s share of total industry sales revenues.</a:t>
            </a:r>
            <a:endParaRPr lang="en-US" sz="2200" dirty="0"/>
          </a:p>
        </p:txBody>
      </p:sp>
    </p:spTree>
    <p:extLst>
      <p:ext uri="{BB962C8B-B14F-4D97-AF65-F5344CB8AC3E}">
        <p14:creationId xmlns:p14="http://schemas.microsoft.com/office/powerpoint/2010/main" val="3033456772"/>
      </p:ext>
    </p:extLst>
  </p:cSld>
  <p:clrMapOvr>
    <a:masterClrMapping/>
  </p:clrMapOvr>
  <p:transition spd="slow">
    <p:cut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50602" y="28613"/>
            <a:ext cx="7293398" cy="646331"/>
          </a:xfrm>
        </p:spPr>
        <p:txBody>
          <a:bodyPr/>
          <a:lstStyle/>
          <a:p>
            <a:r>
              <a:rPr lang="en-US" sz="1800" dirty="0"/>
              <a:t>COMPARATIVE MARKET POSITIONS OF SELECTED RETAIL CHAINS: A STRATEGIC </a:t>
            </a:r>
            <a:r>
              <a:rPr lang="en-US" sz="1800" dirty="0" smtClean="0"/>
              <a:t>GROUP MAP </a:t>
            </a:r>
            <a:r>
              <a:rPr lang="en-US" sz="1800" dirty="0"/>
              <a:t>APPLICATION</a:t>
            </a:r>
          </a:p>
        </p:txBody>
      </p:sp>
      <p:sp>
        <p:nvSpPr>
          <p:cNvPr id="5" name="TextBox 4"/>
          <p:cNvSpPr txBox="1"/>
          <p:nvPr/>
        </p:nvSpPr>
        <p:spPr>
          <a:xfrm>
            <a:off x="114348" y="22897"/>
            <a:ext cx="1737342" cy="584775"/>
          </a:xfrm>
          <a:prstGeom prst="rect">
            <a:avLst/>
          </a:prstGeom>
          <a:noFill/>
        </p:spPr>
        <p:txBody>
          <a:bodyPr wrap="square" rtlCol="0">
            <a:spAutoFit/>
          </a:bodyPr>
          <a:lstStyle/>
          <a:p>
            <a:r>
              <a:rPr lang="en-US" sz="1600" dirty="0" smtClean="0">
                <a:solidFill>
                  <a:schemeClr val="bg1"/>
                </a:solidFill>
                <a:effectLst>
                  <a:outerShdw blurRad="38100" dist="38100" dir="2700000" algn="tl">
                    <a:srgbClr val="000000">
                      <a:alpha val="43137"/>
                    </a:srgbClr>
                  </a:outerShdw>
                </a:effectLst>
              </a:rPr>
              <a:t>Concepts &amp;</a:t>
            </a:r>
            <a:r>
              <a:rPr lang="en-US" sz="1600" baseline="0" dirty="0" smtClean="0">
                <a:solidFill>
                  <a:schemeClr val="bg1"/>
                </a:solidFill>
                <a:effectLst>
                  <a:outerShdw blurRad="38100" dist="38100" dir="2700000" algn="tl">
                    <a:srgbClr val="000000">
                      <a:alpha val="43137"/>
                    </a:srgbClr>
                  </a:outerShdw>
                </a:effectLst>
              </a:rPr>
              <a:t> Connections 3.1</a:t>
            </a:r>
            <a:endParaRPr lang="en-US" sz="1600" dirty="0">
              <a:solidFill>
                <a:schemeClr val="bg1"/>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2"/>
          <a:stretch>
            <a:fillRect/>
          </a:stretch>
        </p:blipFill>
        <p:spPr>
          <a:xfrm>
            <a:off x="1543050" y="912462"/>
            <a:ext cx="6057900" cy="5534025"/>
          </a:xfrm>
          <a:prstGeom prst="rect">
            <a:avLst/>
          </a:prstGeom>
        </p:spPr>
      </p:pic>
    </p:spTree>
    <p:extLst>
      <p:ext uri="{BB962C8B-B14F-4D97-AF65-F5344CB8AC3E}">
        <p14:creationId xmlns:p14="http://schemas.microsoft.com/office/powerpoint/2010/main" val="1102196509"/>
      </p:ext>
    </p:extLst>
  </p:cSld>
  <p:clrMapOvr>
    <a:masterClrMapping/>
  </p:clrMapOvr>
  <p:transition spd="slow">
    <p:cut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554513" y="45757"/>
            <a:ext cx="58339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eaLnBrk="1" hangingPunct="1">
              <a:spcBef>
                <a:spcPct val="50000"/>
              </a:spcBef>
              <a:defRPr sz="1600" b="1">
                <a:solidFill>
                  <a:srgbClr val="292929"/>
                </a:solidFill>
                <a:latin typeface="+mn-lt"/>
                <a:ea typeface="Verdana" pitchFamily="34" charset="0"/>
                <a:cs typeface="Calibri"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dirty="0"/>
              <a:t>The Components of a Company’s </a:t>
            </a:r>
            <a:r>
              <a:rPr lang="en-US" dirty="0" smtClean="0"/>
              <a:t>External Environment</a:t>
            </a:r>
            <a:endParaRPr lang="en-US" dirty="0"/>
          </a:p>
        </p:txBody>
      </p:sp>
      <p:sp>
        <p:nvSpPr>
          <p:cNvPr id="3" name="Snip Single Corner Rectangle 2"/>
          <p:cNvSpPr/>
          <p:nvPr/>
        </p:nvSpPr>
        <p:spPr bwMode="auto">
          <a:xfrm flipV="1">
            <a:off x="50" y="35099"/>
            <a:ext cx="1554463" cy="559291"/>
          </a:xfrm>
          <a:prstGeom prst="snip1Rect">
            <a:avLst>
              <a:gd name="adj" fmla="val 41103"/>
            </a:avLst>
          </a:prstGeom>
          <a:solidFill>
            <a:srgbClr val="74848D"/>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cxnSp>
        <p:nvCxnSpPr>
          <p:cNvPr id="4" name="Straight Connector 3"/>
          <p:cNvCxnSpPr/>
          <p:nvPr/>
        </p:nvCxnSpPr>
        <p:spPr bwMode="auto">
          <a:xfrm>
            <a:off x="50" y="14478"/>
            <a:ext cx="9143950" cy="0"/>
          </a:xfrm>
          <a:prstGeom prst="line">
            <a:avLst/>
          </a:prstGeom>
          <a:noFill/>
          <a:ln w="38100" cap="flat" cmpd="sng" algn="ctr">
            <a:solidFill>
              <a:srgbClr val="74848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 Box 3" descr="SecGrnbkg03"/>
          <p:cNvSpPr txBox="1">
            <a:spLocks noChangeArrowheads="1"/>
          </p:cNvSpPr>
          <p:nvPr/>
        </p:nvSpPr>
        <p:spPr bwMode="blackWhite">
          <a:xfrm>
            <a:off x="158737" y="52845"/>
            <a:ext cx="138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600" b="1" dirty="0" smtClean="0">
                <a:solidFill>
                  <a:schemeClr val="bg1"/>
                </a:solidFill>
                <a:effectLst>
                  <a:outerShdw blurRad="38100" dist="38100" dir="2700000" algn="tl">
                    <a:srgbClr val="000000">
                      <a:alpha val="43137"/>
                    </a:srgbClr>
                  </a:outerShdw>
                </a:effectLst>
                <a:cs typeface="Tahoma" pitchFamily="34" charset="0"/>
              </a:rPr>
              <a:t>FIGURE 3.1</a:t>
            </a:r>
            <a:endParaRPr lang="en-US" sz="1600" b="1" dirty="0">
              <a:solidFill>
                <a:schemeClr val="bg1"/>
              </a:solidFill>
              <a:effectLst>
                <a:outerShdw blurRad="38100" dist="38100" dir="2700000" algn="tl">
                  <a:srgbClr val="000000">
                    <a:alpha val="43137"/>
                  </a:srgbClr>
                </a:outerShdw>
              </a:effectLst>
              <a:cs typeface="Tahoma" pitchFamily="34" charset="0"/>
            </a:endParaRPr>
          </a:p>
        </p:txBody>
      </p:sp>
      <p:pic>
        <p:nvPicPr>
          <p:cNvPr id="9" name="Picture 8"/>
          <p:cNvPicPr>
            <a:picLocks noChangeAspect="1"/>
          </p:cNvPicPr>
          <p:nvPr/>
        </p:nvPicPr>
        <p:blipFill>
          <a:blip r:embed="rId3"/>
          <a:stretch>
            <a:fillRect/>
          </a:stretch>
        </p:blipFill>
        <p:spPr>
          <a:xfrm>
            <a:off x="295275" y="1057275"/>
            <a:ext cx="8553450" cy="4743450"/>
          </a:xfrm>
          <a:prstGeom prst="rect">
            <a:avLst/>
          </a:prstGeom>
        </p:spPr>
      </p:pic>
    </p:spTree>
    <p:extLst>
      <p:ext uri="{BB962C8B-B14F-4D97-AF65-F5344CB8AC3E}">
        <p14:creationId xmlns:p14="http://schemas.microsoft.com/office/powerpoint/2010/main" val="3974903130"/>
      </p:ext>
    </p:extLst>
  </p:cSld>
  <p:clrMapOvr>
    <a:masterClrMapping/>
  </p:clrMapOvr>
  <p:transition spd="slow">
    <p:cut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What Can Be Learned from  </a:t>
            </a:r>
            <a:br>
              <a:rPr lang="en-US" smtClean="0"/>
            </a:br>
            <a:r>
              <a:rPr lang="en-US" smtClean="0"/>
              <a:t>Strategic Group Maps?</a:t>
            </a:r>
            <a:endParaRPr lang="en-US" dirty="0"/>
          </a:p>
        </p:txBody>
      </p:sp>
      <p:sp>
        <p:nvSpPr>
          <p:cNvPr id="19459" name="Rectangle 3"/>
          <p:cNvSpPr>
            <a:spLocks noGrp="1" noChangeArrowheads="1"/>
          </p:cNvSpPr>
          <p:nvPr>
            <p:ph idx="1"/>
          </p:nvPr>
        </p:nvSpPr>
        <p:spPr/>
        <p:txBody>
          <a:bodyPr/>
          <a:lstStyle/>
          <a:p>
            <a:r>
              <a:rPr lang="en-US" dirty="0" smtClean="0"/>
              <a:t>Industry driving forces may favor the growth of some strategic groups and hurt the prospects of others.</a:t>
            </a:r>
          </a:p>
          <a:p>
            <a:r>
              <a:rPr lang="en-US" dirty="0" smtClean="0"/>
              <a:t>External competitive pressures and intragroup competitive rivalries may cause the profit potential of different strategic groups to vary.</a:t>
            </a:r>
          </a:p>
          <a:p>
            <a:endParaRPr lang="en-US" dirty="0"/>
          </a:p>
        </p:txBody>
      </p:sp>
    </p:spTree>
    <p:extLst>
      <p:ext uri="{BB962C8B-B14F-4D97-AF65-F5344CB8AC3E}">
        <p14:creationId xmlns:p14="http://schemas.microsoft.com/office/powerpoint/2010/main" val="1623330393"/>
      </p:ext>
    </p:extLst>
  </p:cSld>
  <p:clrMapOvr>
    <a:masterClrMapping/>
  </p:clrMapOvr>
  <p:transition spd="slow">
    <p:cut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 5: What Strategic Moves </a:t>
            </a:r>
            <a:br>
              <a:rPr lang="en-US" smtClean="0"/>
            </a:br>
            <a:r>
              <a:rPr lang="en-US" smtClean="0"/>
              <a:t>Are Rivals Likely to Make Next?</a:t>
            </a:r>
            <a:endParaRPr lang="en-US" dirty="0"/>
          </a:p>
        </p:txBody>
      </p:sp>
      <p:sp>
        <p:nvSpPr>
          <p:cNvPr id="3" name="Content Placeholder 2"/>
          <p:cNvSpPr>
            <a:spLocks noGrp="1"/>
          </p:cNvSpPr>
          <p:nvPr>
            <p:ph idx="1"/>
          </p:nvPr>
        </p:nvSpPr>
        <p:spPr/>
        <p:txBody>
          <a:bodyPr/>
          <a:lstStyle/>
          <a:p>
            <a:r>
              <a:rPr lang="en-US" sz="2400" dirty="0" smtClean="0"/>
              <a:t>Considerations in predicting what strategic moves rivals are likely to make next include the following:</a:t>
            </a:r>
          </a:p>
          <a:p>
            <a:pPr lvl="1" indent="-358775"/>
            <a:r>
              <a:rPr lang="en-US" sz="2000" dirty="0" smtClean="0"/>
              <a:t>What executives are saying about where the industry is headed, the firm’s situation, and their past actions and leadership styles.</a:t>
            </a:r>
          </a:p>
          <a:p>
            <a:pPr lvl="1" indent="-358775"/>
            <a:r>
              <a:rPr lang="en-US" sz="2000" dirty="0" smtClean="0"/>
              <a:t>Identifying trends in the timing of product launches or new marketing promotions.</a:t>
            </a:r>
          </a:p>
          <a:p>
            <a:pPr lvl="1" indent="-358775"/>
            <a:r>
              <a:rPr lang="en-US" sz="2000" dirty="0" smtClean="0"/>
              <a:t>Determining which rivals badly need to increase unit sales and market share.</a:t>
            </a:r>
          </a:p>
          <a:p>
            <a:pPr lvl="1" indent="-358775"/>
            <a:r>
              <a:rPr lang="en-US" sz="2000" dirty="0" smtClean="0"/>
              <a:t>Considering which rivals have a strong incentive, along with the resources, to make major strategic changes.</a:t>
            </a:r>
          </a:p>
          <a:p>
            <a:pPr lvl="1" indent="-358775"/>
            <a:r>
              <a:rPr lang="en-US" sz="2000" dirty="0" smtClean="0"/>
              <a:t>Knowing which rivals are likely to enter new geographic markets.</a:t>
            </a:r>
          </a:p>
          <a:p>
            <a:pPr lvl="1" indent="-358775"/>
            <a:r>
              <a:rPr lang="en-US" sz="2000" dirty="0" smtClean="0"/>
              <a:t>Deciding which rivals are strong candidates to expand their product offerings and enter new product segments.</a:t>
            </a:r>
            <a:endParaRPr lang="en-US" sz="2000" dirty="0"/>
          </a:p>
        </p:txBody>
      </p:sp>
    </p:spTree>
    <p:extLst>
      <p:ext uri="{BB962C8B-B14F-4D97-AF65-F5344CB8AC3E}">
        <p14:creationId xmlns:p14="http://schemas.microsoft.com/office/powerpoint/2010/main" val="1231353816"/>
      </p:ext>
    </p:extLst>
  </p:cSld>
  <p:clrMapOvr>
    <a:masterClrMapping/>
  </p:clrMapOvr>
  <p:transition spd="slow">
    <p:cut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Predicting the Next Strategic Moves Rivals Are Likely to Make</a:t>
            </a:r>
            <a:endParaRPr lang="en-US" dirty="0"/>
          </a:p>
        </p:txBody>
      </p:sp>
      <p:sp>
        <p:nvSpPr>
          <p:cNvPr id="20483" name="Rectangle 3"/>
          <p:cNvSpPr>
            <a:spLocks noGrp="1" noChangeArrowheads="1"/>
          </p:cNvSpPr>
          <p:nvPr>
            <p:ph idx="1"/>
          </p:nvPr>
        </p:nvSpPr>
        <p:spPr/>
        <p:txBody>
          <a:bodyPr/>
          <a:lstStyle/>
          <a:p>
            <a:pPr>
              <a:spcBef>
                <a:spcPts val="1200"/>
              </a:spcBef>
            </a:pPr>
            <a:r>
              <a:rPr lang="en-US" dirty="0" smtClean="0"/>
              <a:t>Profiling key rivals involves gathering competitive intelligence about:</a:t>
            </a:r>
          </a:p>
          <a:p>
            <a:pPr lvl="1" indent="-358775">
              <a:spcBef>
                <a:spcPts val="1200"/>
              </a:spcBef>
            </a:pPr>
            <a:r>
              <a:rPr lang="en-US" dirty="0" smtClean="0"/>
              <a:t>Thinking and leadership styles of top executives</a:t>
            </a:r>
          </a:p>
          <a:p>
            <a:pPr lvl="1" indent="-358775">
              <a:spcBef>
                <a:spcPts val="1200"/>
              </a:spcBef>
            </a:pPr>
            <a:r>
              <a:rPr lang="en-US" dirty="0" smtClean="0"/>
              <a:t>Identifying trends in the timing of new product launches and marketing promotions</a:t>
            </a:r>
          </a:p>
          <a:p>
            <a:pPr lvl="1" indent="-358775">
              <a:spcBef>
                <a:spcPts val="1200"/>
              </a:spcBef>
            </a:pPr>
            <a:r>
              <a:rPr lang="en-US" dirty="0" smtClean="0"/>
              <a:t>Considering which rivals have the motivation and capability to make major strategy changes</a:t>
            </a:r>
            <a:endParaRPr lang="en-US" dirty="0"/>
          </a:p>
        </p:txBody>
      </p:sp>
    </p:spTree>
    <p:extLst>
      <p:ext uri="{BB962C8B-B14F-4D97-AF65-F5344CB8AC3E}">
        <p14:creationId xmlns:p14="http://schemas.microsoft.com/office/powerpoint/2010/main" val="2705784695"/>
      </p:ext>
    </p:extLst>
  </p:cSld>
  <p:clrMapOvr>
    <a:masterClrMapping/>
  </p:clrMapOvr>
  <p:transition spd="slow">
    <p:cut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30" y="150737"/>
            <a:ext cx="7315170" cy="400110"/>
          </a:xfrm>
        </p:spPr>
        <p:txBody>
          <a:bodyPr/>
          <a:lstStyle/>
          <a:p>
            <a:r>
              <a:rPr lang="en-US" dirty="0"/>
              <a:t>Business Ethics And Competitive Intelligence</a:t>
            </a:r>
          </a:p>
        </p:txBody>
      </p:sp>
      <p:sp>
        <p:nvSpPr>
          <p:cNvPr id="6" name="Rectangle 5"/>
          <p:cNvSpPr/>
          <p:nvPr/>
        </p:nvSpPr>
        <p:spPr>
          <a:xfrm>
            <a:off x="457245" y="777269"/>
            <a:ext cx="8412118" cy="5478423"/>
          </a:xfrm>
          <a:prstGeom prst="rect">
            <a:avLst/>
          </a:prstGeom>
        </p:spPr>
        <p:txBody>
          <a:bodyPr wrap="square">
            <a:spAutoFit/>
          </a:bodyPr>
          <a:lstStyle/>
          <a:p>
            <a:pPr>
              <a:spcBef>
                <a:spcPts val="1200"/>
              </a:spcBef>
            </a:pPr>
            <a:r>
              <a:rPr lang="en-US" sz="2000" b="1" dirty="0"/>
              <a:t>Those who gather competitive </a:t>
            </a:r>
            <a:r>
              <a:rPr lang="en-US" sz="2000" b="1" dirty="0" smtClean="0"/>
              <a:t>intelligence on </a:t>
            </a:r>
            <a:r>
              <a:rPr lang="en-US" sz="2000" b="1" dirty="0"/>
              <a:t>rivals </a:t>
            </a:r>
            <a:r>
              <a:rPr lang="en-US" sz="2000" b="1" dirty="0" smtClean="0"/>
              <a:t>can sometimes </a:t>
            </a:r>
            <a:r>
              <a:rPr lang="en-US" sz="2000" b="1" dirty="0"/>
              <a:t>cross the fine line between honest inquiry </a:t>
            </a:r>
            <a:r>
              <a:rPr lang="en-US" sz="2000" b="1" dirty="0" smtClean="0"/>
              <a:t>and unethical </a:t>
            </a:r>
            <a:r>
              <a:rPr lang="en-US" sz="2000" b="1" dirty="0"/>
              <a:t>or even </a:t>
            </a:r>
            <a:r>
              <a:rPr lang="en-US" sz="2000" b="1" dirty="0" smtClean="0"/>
              <a:t>illegal behavior</a:t>
            </a:r>
            <a:r>
              <a:rPr lang="en-US" sz="2000" b="1" dirty="0"/>
              <a:t>. For example, calling </a:t>
            </a:r>
            <a:r>
              <a:rPr lang="en-US" sz="2000" b="1" dirty="0" smtClean="0"/>
              <a:t>rivals to </a:t>
            </a:r>
            <a:r>
              <a:rPr lang="en-US" sz="2000" b="1" dirty="0"/>
              <a:t>get information about prices, the dates of </a:t>
            </a:r>
            <a:r>
              <a:rPr lang="en-US" sz="2000" b="1" dirty="0" smtClean="0"/>
              <a:t>new-product introductions</a:t>
            </a:r>
            <a:r>
              <a:rPr lang="en-US" sz="2000" b="1" dirty="0"/>
              <a:t>, or wage and salary levels is legal, but </a:t>
            </a:r>
            <a:r>
              <a:rPr lang="en-US" sz="2000" b="1" dirty="0" smtClean="0"/>
              <a:t>misrepresenting one’s </a:t>
            </a:r>
            <a:r>
              <a:rPr lang="en-US" sz="2000" b="1" dirty="0"/>
              <a:t>company affiliation during such calls </a:t>
            </a:r>
            <a:r>
              <a:rPr lang="en-US" sz="2000" b="1" dirty="0" smtClean="0"/>
              <a:t>is unethical</a:t>
            </a:r>
            <a:r>
              <a:rPr lang="en-US" sz="2000" b="1" dirty="0"/>
              <a:t>. Pumping rivals’ representatives at trade </a:t>
            </a:r>
            <a:r>
              <a:rPr lang="en-US" sz="2000" b="1" dirty="0" smtClean="0"/>
              <a:t>shows is </a:t>
            </a:r>
            <a:r>
              <a:rPr lang="en-US" sz="2000" b="1" dirty="0"/>
              <a:t>ethical only if one wears a name tag with accurate </a:t>
            </a:r>
            <a:r>
              <a:rPr lang="en-US" sz="2000" b="1" dirty="0" smtClean="0"/>
              <a:t>company affiliation </a:t>
            </a:r>
            <a:r>
              <a:rPr lang="en-US" sz="2000" b="1" dirty="0"/>
              <a:t>indicated. </a:t>
            </a:r>
            <a:endParaRPr lang="en-US" sz="2000" b="1" dirty="0" smtClean="0"/>
          </a:p>
          <a:p>
            <a:pPr>
              <a:spcBef>
                <a:spcPts val="1200"/>
              </a:spcBef>
            </a:pPr>
            <a:r>
              <a:rPr lang="en-US" sz="2000" b="1" dirty="0" smtClean="0"/>
              <a:t>Avon </a:t>
            </a:r>
            <a:r>
              <a:rPr lang="en-US" sz="2000" b="1" dirty="0"/>
              <a:t>Products at one point </a:t>
            </a:r>
            <a:r>
              <a:rPr lang="en-US" sz="2000" b="1" dirty="0" smtClean="0"/>
              <a:t>secured information </a:t>
            </a:r>
            <a:r>
              <a:rPr lang="en-US" sz="2000" b="1" dirty="0"/>
              <a:t>about its biggest rival, Mary Kay Cosmetics (MKC</a:t>
            </a:r>
            <a:r>
              <a:rPr lang="en-US" sz="2000" b="1" dirty="0" smtClean="0"/>
              <a:t>), by </a:t>
            </a:r>
            <a:r>
              <a:rPr lang="en-US" sz="2000" b="1" dirty="0"/>
              <a:t>having its personnel search through the garbage bins </a:t>
            </a:r>
            <a:r>
              <a:rPr lang="en-US" sz="2000" b="1" dirty="0" smtClean="0"/>
              <a:t>outside MKC’s </a:t>
            </a:r>
            <a:r>
              <a:rPr lang="en-US" sz="2000" b="1" dirty="0"/>
              <a:t>headquarters. </a:t>
            </a:r>
            <a:r>
              <a:rPr lang="en-US" sz="2000" b="1" dirty="0" smtClean="0"/>
              <a:t>When </a:t>
            </a:r>
            <a:r>
              <a:rPr lang="en-US" sz="2000" b="1" dirty="0"/>
              <a:t>MKC officials learned of </a:t>
            </a:r>
            <a:r>
              <a:rPr lang="en-US" sz="2000" b="1" dirty="0" smtClean="0"/>
              <a:t>the action </a:t>
            </a:r>
            <a:r>
              <a:rPr lang="en-US" sz="2000" b="1" dirty="0"/>
              <a:t>and sued, Avon claimed it did nothing illegal </a:t>
            </a:r>
            <a:r>
              <a:rPr lang="en-US" sz="2000" b="1" dirty="0" smtClean="0"/>
              <a:t>because a </a:t>
            </a:r>
            <a:r>
              <a:rPr lang="en-US" sz="2000" b="1" dirty="0"/>
              <a:t>1988 Supreme Court ruling declared that trash left on </a:t>
            </a:r>
            <a:r>
              <a:rPr lang="en-US" sz="2000" b="1" dirty="0" smtClean="0"/>
              <a:t>public property </a:t>
            </a:r>
            <a:r>
              <a:rPr lang="en-US" sz="2000" b="1" dirty="0"/>
              <a:t>(in this case, a sidewalk) was anyone’s for the taking</a:t>
            </a:r>
            <a:r>
              <a:rPr lang="en-US" sz="2000" b="1" dirty="0" smtClean="0"/>
              <a:t>. Avon </a:t>
            </a:r>
            <a:r>
              <a:rPr lang="en-US" sz="2000" b="1" dirty="0"/>
              <a:t>even produced a videotape of its removal of the trash </a:t>
            </a:r>
            <a:r>
              <a:rPr lang="en-US" sz="2000" b="1" dirty="0" smtClean="0"/>
              <a:t>at the </a:t>
            </a:r>
            <a:r>
              <a:rPr lang="en-US" sz="2000" b="1" dirty="0"/>
              <a:t>MKC site. Avon won the lawsuit—but Avon’s action, </a:t>
            </a:r>
            <a:r>
              <a:rPr lang="en-US" sz="2000" b="1" dirty="0" smtClean="0"/>
              <a:t>while legal</a:t>
            </a:r>
            <a:r>
              <a:rPr lang="en-US" sz="2000" b="1" dirty="0"/>
              <a:t>, scarcely qualifies as ethical.</a:t>
            </a:r>
          </a:p>
        </p:txBody>
      </p:sp>
      <p:sp>
        <p:nvSpPr>
          <p:cNvPr id="8" name="TextBox 7"/>
          <p:cNvSpPr txBox="1"/>
          <p:nvPr/>
        </p:nvSpPr>
        <p:spPr>
          <a:xfrm>
            <a:off x="80602" y="22897"/>
            <a:ext cx="1737342" cy="584775"/>
          </a:xfrm>
          <a:prstGeom prst="rect">
            <a:avLst/>
          </a:prstGeom>
          <a:noFill/>
        </p:spPr>
        <p:txBody>
          <a:bodyPr wrap="square" rtlCol="0">
            <a:spAutoFit/>
          </a:bodyPr>
          <a:lstStyle/>
          <a:p>
            <a:r>
              <a:rPr lang="en-US" sz="1600" dirty="0" smtClean="0">
                <a:solidFill>
                  <a:schemeClr val="bg1"/>
                </a:solidFill>
                <a:effectLst>
                  <a:outerShdw blurRad="38100" dist="38100" dir="2700000" algn="tl">
                    <a:srgbClr val="000000">
                      <a:alpha val="43137"/>
                    </a:srgbClr>
                  </a:outerShdw>
                </a:effectLst>
              </a:rPr>
              <a:t>Concepts &amp;</a:t>
            </a:r>
            <a:r>
              <a:rPr lang="en-US" sz="1600" baseline="0" dirty="0" smtClean="0">
                <a:solidFill>
                  <a:schemeClr val="bg1"/>
                </a:solidFill>
                <a:effectLst>
                  <a:outerShdw blurRad="38100" dist="38100" dir="2700000" algn="tl">
                    <a:srgbClr val="000000">
                      <a:alpha val="43137"/>
                    </a:srgbClr>
                  </a:outerShdw>
                </a:effectLst>
              </a:rPr>
              <a:t> Connections 3.2</a:t>
            </a:r>
            <a:endParaRPr lang="en-US"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8695414"/>
      </p:ext>
    </p:extLst>
  </p:cSld>
  <p:clrMapOvr>
    <a:masterClrMapping/>
  </p:clrMapOvr>
  <p:transition spd="slow">
    <p:cut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Question 6: What Are the Industry </a:t>
            </a:r>
            <a:br>
              <a:rPr lang="en-US" smtClean="0"/>
            </a:br>
            <a:r>
              <a:rPr lang="en-US" smtClean="0"/>
              <a:t>Key Success Factors?</a:t>
            </a:r>
            <a:endParaRPr lang="en-US" dirty="0"/>
          </a:p>
        </p:txBody>
      </p:sp>
      <p:sp>
        <p:nvSpPr>
          <p:cNvPr id="21507" name="Rectangle 3"/>
          <p:cNvSpPr>
            <a:spLocks noGrp="1" noChangeArrowheads="1"/>
          </p:cNvSpPr>
          <p:nvPr>
            <p:ph idx="1"/>
          </p:nvPr>
        </p:nvSpPr>
        <p:spPr/>
        <p:txBody>
          <a:bodyPr/>
          <a:lstStyle/>
          <a:p>
            <a:r>
              <a:rPr lang="en-US" dirty="0" smtClean="0"/>
              <a:t>Key Success Factors (KSFs) are those competitive factors that most affect the ability of </a:t>
            </a:r>
            <a:r>
              <a:rPr lang="en-US" i="1" dirty="0" smtClean="0">
                <a:solidFill>
                  <a:srgbClr val="C00000"/>
                </a:solidFill>
              </a:rPr>
              <a:t>all</a:t>
            </a:r>
            <a:r>
              <a:rPr lang="en-US" dirty="0" smtClean="0"/>
              <a:t> firms in an industry to prosper. </a:t>
            </a:r>
          </a:p>
          <a:p>
            <a:r>
              <a:rPr lang="en-US" dirty="0" smtClean="0"/>
              <a:t>KSFs include:</a:t>
            </a:r>
          </a:p>
          <a:p>
            <a:pPr lvl="1" indent="-358775"/>
            <a:r>
              <a:rPr lang="en-US" dirty="0" smtClean="0"/>
              <a:t>Specific product attributes</a:t>
            </a:r>
          </a:p>
          <a:p>
            <a:pPr lvl="1" indent="-358775"/>
            <a:r>
              <a:rPr lang="en-US" dirty="0" smtClean="0"/>
              <a:t>Necessary resources, competencies, and capabilities</a:t>
            </a:r>
          </a:p>
          <a:p>
            <a:pPr lvl="1" indent="-358775"/>
            <a:r>
              <a:rPr lang="en-US" dirty="0" smtClean="0"/>
              <a:t>Specific intangible assets</a:t>
            </a:r>
          </a:p>
          <a:p>
            <a:pPr lvl="1" indent="-358775"/>
            <a:r>
              <a:rPr lang="en-US" dirty="0" smtClean="0"/>
              <a:t>Competitive capabilities</a:t>
            </a:r>
            <a:endParaRPr lang="en-US" dirty="0"/>
          </a:p>
        </p:txBody>
      </p:sp>
    </p:spTree>
    <p:extLst>
      <p:ext uri="{BB962C8B-B14F-4D97-AF65-F5344CB8AC3E}">
        <p14:creationId xmlns:p14="http://schemas.microsoft.com/office/powerpoint/2010/main" val="562153836"/>
      </p:ext>
    </p:extLst>
  </p:cSld>
  <p:clrMapOvr>
    <a:masterClrMapping/>
  </p:clrMapOvr>
  <p:transition spd="slow">
    <p:cut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840" y="1417342"/>
            <a:ext cx="8412118" cy="2103097"/>
          </a:xfrm>
        </p:spPr>
        <p:txBody>
          <a:bodyPr/>
          <a:lstStyle/>
          <a:p>
            <a:r>
              <a:rPr lang="en-US" b="1" dirty="0"/>
              <a:t>Key success factors </a:t>
            </a:r>
            <a:r>
              <a:rPr lang="en-US" dirty="0"/>
              <a:t>are the strategy elements</a:t>
            </a:r>
            <a:r>
              <a:rPr lang="en-US" dirty="0" smtClean="0"/>
              <a:t>, product </a:t>
            </a:r>
            <a:r>
              <a:rPr lang="en-US" dirty="0"/>
              <a:t>attributes, competitive capabilities, </a:t>
            </a:r>
            <a:r>
              <a:rPr lang="en-US" dirty="0" smtClean="0"/>
              <a:t>or intangible </a:t>
            </a:r>
            <a:r>
              <a:rPr lang="en-US" dirty="0"/>
              <a:t>assets with the greatest impact </a:t>
            </a:r>
            <a:r>
              <a:rPr lang="en-US" dirty="0" smtClean="0"/>
              <a:t>on future success </a:t>
            </a:r>
            <a:r>
              <a:rPr lang="en-US" dirty="0"/>
              <a:t>in the marketplace.</a:t>
            </a:r>
          </a:p>
        </p:txBody>
      </p:sp>
    </p:spTree>
    <p:extLst>
      <p:ext uri="{BB962C8B-B14F-4D97-AF65-F5344CB8AC3E}">
        <p14:creationId xmlns:p14="http://schemas.microsoft.com/office/powerpoint/2010/main" val="3324734209"/>
      </p:ext>
    </p:extLst>
  </p:cSld>
  <p:clrMapOvr>
    <a:masterClrMapping/>
  </p:clrMapOvr>
  <p:transition spd="slow">
    <p:cut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23875" y="228635"/>
            <a:ext cx="8077200" cy="1077218"/>
          </a:xfrm>
        </p:spPr>
        <p:txBody>
          <a:bodyPr/>
          <a:lstStyle/>
          <a:p>
            <a:r>
              <a:rPr lang="en-US" dirty="0" smtClean="0"/>
              <a:t>Questions to Ask in Identifying </a:t>
            </a:r>
            <a:br>
              <a:rPr lang="en-US" dirty="0" smtClean="0"/>
            </a:br>
            <a:r>
              <a:rPr lang="en-US" dirty="0" smtClean="0"/>
              <a:t>Industry Key Success Factors</a:t>
            </a:r>
            <a:endParaRPr lang="en-US" dirty="0"/>
          </a:p>
        </p:txBody>
      </p:sp>
      <p:sp>
        <p:nvSpPr>
          <p:cNvPr id="34819" name="Rectangle 3"/>
          <p:cNvSpPr>
            <a:spLocks noGrp="1" noChangeArrowheads="1"/>
          </p:cNvSpPr>
          <p:nvPr>
            <p:ph idx="1"/>
          </p:nvPr>
        </p:nvSpPr>
        <p:spPr/>
        <p:txBody>
          <a:bodyPr/>
          <a:lstStyle/>
          <a:p>
            <a:pPr marL="457200" indent="-457200">
              <a:spcBef>
                <a:spcPts val="1200"/>
              </a:spcBef>
              <a:buFont typeface="+mj-lt"/>
              <a:buAutoNum type="arabicPeriod"/>
            </a:pPr>
            <a:r>
              <a:rPr lang="en-US" sz="2400" dirty="0" smtClean="0"/>
              <a:t>On what basis do buyers of the industry’s product choose between the competing brands of sellers? That is, what product attributes are crucial?</a:t>
            </a:r>
          </a:p>
          <a:p>
            <a:pPr marL="457200" indent="-457200">
              <a:spcBef>
                <a:spcPts val="1200"/>
              </a:spcBef>
              <a:buFont typeface="+mj-lt"/>
              <a:buAutoNum type="arabicPeriod"/>
            </a:pPr>
            <a:r>
              <a:rPr lang="en-US" sz="2400" dirty="0" smtClean="0"/>
              <a:t>Given the nature of the competitive forces prevailing in the marketplace, what resources and competitive capabilities does a company need to have to be competitively successful?</a:t>
            </a:r>
          </a:p>
          <a:p>
            <a:pPr marL="457200" indent="-457200">
              <a:spcBef>
                <a:spcPts val="1200"/>
              </a:spcBef>
              <a:buFont typeface="+mj-lt"/>
              <a:buAutoNum type="arabicPeriod"/>
            </a:pPr>
            <a:r>
              <a:rPr lang="en-US" sz="2400" dirty="0" smtClean="0"/>
              <a:t>What shortcomings are almost certain to put a company firm at a significant competitive disadvantage?</a:t>
            </a:r>
            <a:endParaRPr lang="en-US" sz="2400" dirty="0"/>
          </a:p>
        </p:txBody>
      </p:sp>
    </p:spTree>
    <p:extLst>
      <p:ext uri="{BB962C8B-B14F-4D97-AF65-F5344CB8AC3E}">
        <p14:creationId xmlns:p14="http://schemas.microsoft.com/office/powerpoint/2010/main" val="1976028259"/>
      </p:ext>
    </p:extLst>
  </p:cSld>
  <p:clrMapOvr>
    <a:masterClrMapping/>
  </p:clrMapOvr>
  <p:transition spd="slow">
    <p:cut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descr="SecGrnbkg03"/>
          <p:cNvSpPr txBox="1">
            <a:spLocks noChangeArrowheads="1"/>
          </p:cNvSpPr>
          <p:nvPr/>
        </p:nvSpPr>
        <p:spPr bwMode="blackWhite">
          <a:xfrm>
            <a:off x="91489" y="45757"/>
            <a:ext cx="11993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600" dirty="0" smtClean="0">
                <a:cs typeface="Tahoma" pitchFamily="34" charset="0"/>
              </a:rPr>
              <a:t>TABLE 3.4</a:t>
            </a:r>
            <a:endParaRPr lang="en-US" sz="1600" dirty="0">
              <a:cs typeface="Tahoma" pitchFamily="34" charset="0"/>
            </a:endParaRPr>
          </a:p>
        </p:txBody>
      </p:sp>
      <p:sp>
        <p:nvSpPr>
          <p:cNvPr id="13" name="Text Box 4"/>
          <p:cNvSpPr txBox="1">
            <a:spLocks noChangeArrowheads="1"/>
          </p:cNvSpPr>
          <p:nvPr/>
        </p:nvSpPr>
        <p:spPr bwMode="ltGray">
          <a:xfrm>
            <a:off x="1554513" y="29415"/>
            <a:ext cx="6136269" cy="338554"/>
          </a:xfrm>
          <a:prstGeom prst="rect">
            <a:avLst/>
          </a:prstGeom>
          <a:noFill/>
          <a:ln>
            <a:noFill/>
          </a:ln>
          <a:effectLst/>
          <a:extLst/>
        </p:spPr>
        <p:txBody>
          <a:bodyPr wrap="squar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defRPr/>
            </a:pPr>
            <a:r>
              <a:rPr lang="en-US" sz="1600" b="1" dirty="0">
                <a:solidFill>
                  <a:schemeClr val="bg1"/>
                </a:solidFill>
                <a:effectLst>
                  <a:outerShdw blurRad="38100" dist="38100" dir="2700000" algn="tl">
                    <a:srgbClr val="000000">
                      <a:alpha val="43137"/>
                    </a:srgbClr>
                  </a:outerShdw>
                </a:effectLst>
                <a:latin typeface="+mn-lt"/>
                <a:ea typeface="Verdana" pitchFamily="34" charset="0"/>
                <a:cs typeface="Calibri" pitchFamily="34" charset="0"/>
              </a:rPr>
              <a:t>Common Types of Industry Key Success Factors</a:t>
            </a:r>
            <a:endParaRPr lang="en-US" sz="1600" b="1" dirty="0" smtClean="0">
              <a:solidFill>
                <a:schemeClr val="bg1"/>
              </a:solidFill>
              <a:effectLst>
                <a:outerShdw blurRad="38100" dist="38100" dir="2700000" algn="tl">
                  <a:srgbClr val="000000">
                    <a:alpha val="43137"/>
                  </a:srgbClr>
                </a:outerShdw>
              </a:effectLst>
              <a:latin typeface="+mn-lt"/>
              <a:ea typeface="Verdana" pitchFamily="34" charset="0"/>
              <a:cs typeface="Calibri"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932424498"/>
              </p:ext>
            </p:extLst>
          </p:nvPr>
        </p:nvGraphicFramePr>
        <p:xfrm>
          <a:off x="182927" y="685830"/>
          <a:ext cx="8686435" cy="5021580"/>
        </p:xfrm>
        <a:graphic>
          <a:graphicData uri="http://schemas.openxmlformats.org/drawingml/2006/table">
            <a:tbl>
              <a:tblPr firstRow="1" bandRow="1">
                <a:tableStyleId>{5940675A-B579-460E-94D1-54222C63F5DA}</a:tableStyleId>
              </a:tblPr>
              <a:tblGrid>
                <a:gridCol w="1845026"/>
                <a:gridCol w="6841409"/>
              </a:tblGrid>
              <a:tr h="370840">
                <a:tc>
                  <a:txBody>
                    <a:bodyPr/>
                    <a:lstStyle/>
                    <a:p>
                      <a:r>
                        <a:rPr lang="en-US" sz="1600" b="1" dirty="0" smtClean="0"/>
                        <a:t>Technology-related KSFs</a:t>
                      </a:r>
                      <a:endParaRPr lang="en-US" sz="1600" b="1" dirty="0"/>
                    </a:p>
                  </a:txBody>
                  <a:tcPr marT="91440" marB="9144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69863" indent="-169863" algn="l">
                        <a:spcBef>
                          <a:spcPts val="300"/>
                        </a:spcBef>
                        <a:buFont typeface="Arial" pitchFamily="34" charset="0"/>
                        <a:buChar char="•"/>
                      </a:pPr>
                      <a:r>
                        <a:rPr lang="en-US" sz="1600" dirty="0" smtClean="0"/>
                        <a:t>Expertise in a particular technology or in scientific research (important in pharmaceuticals, Internet applications, mobile communications, and most high-tech industries)</a:t>
                      </a:r>
                    </a:p>
                    <a:p>
                      <a:pPr marL="169863" indent="-169863" algn="l">
                        <a:spcBef>
                          <a:spcPts val="300"/>
                        </a:spcBef>
                        <a:buFont typeface="Arial" pitchFamily="34" charset="0"/>
                        <a:buChar char="•"/>
                      </a:pPr>
                      <a:r>
                        <a:rPr lang="en-US" sz="1600" dirty="0" smtClean="0"/>
                        <a:t>Proven ability to improve production processes (important in industries where advancing technology opens the way for higher manufacturing efficiency and lower production costs)</a:t>
                      </a:r>
                      <a:endParaRPr lang="en-US" sz="1600" dirty="0"/>
                    </a:p>
                  </a:txBody>
                  <a:tcPr marT="91440" marB="9144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b="1" dirty="0" smtClean="0"/>
                        <a:t>Manufacturing-related KSFs</a:t>
                      </a:r>
                      <a:endParaRPr lang="en-US" sz="1600" b="1"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69863" indent="-169863" algn="l">
                        <a:spcBef>
                          <a:spcPts val="300"/>
                        </a:spcBef>
                        <a:buFont typeface="Arial" pitchFamily="34" charset="0"/>
                        <a:buChar char="•"/>
                      </a:pPr>
                      <a:r>
                        <a:rPr lang="en-US" sz="1600" dirty="0" smtClean="0"/>
                        <a:t>Ability to achieve scale economies and/or capture experience curve effects (important to achieving low production costs)</a:t>
                      </a:r>
                    </a:p>
                    <a:p>
                      <a:pPr marL="169863" indent="-169863" algn="l">
                        <a:spcBef>
                          <a:spcPts val="300"/>
                        </a:spcBef>
                        <a:buFont typeface="Arial" pitchFamily="34" charset="0"/>
                        <a:buChar char="•"/>
                      </a:pPr>
                      <a:r>
                        <a:rPr lang="en-US" sz="1600" dirty="0" smtClean="0"/>
                        <a:t>Quality control know-how (important in industries where customers insist on product reliability)</a:t>
                      </a:r>
                    </a:p>
                    <a:p>
                      <a:pPr marL="169863" indent="-169863" algn="l">
                        <a:spcBef>
                          <a:spcPts val="300"/>
                        </a:spcBef>
                        <a:buFont typeface="Arial" pitchFamily="34" charset="0"/>
                        <a:buChar char="•"/>
                      </a:pPr>
                      <a:r>
                        <a:rPr lang="en-US" sz="1600" dirty="0" smtClean="0"/>
                        <a:t>High utilization of fixed assets (important in capital-intensive/high fixed-cost industries)</a:t>
                      </a:r>
                    </a:p>
                    <a:p>
                      <a:pPr marL="169863" indent="-169863" algn="l">
                        <a:spcBef>
                          <a:spcPts val="300"/>
                        </a:spcBef>
                        <a:buFont typeface="Arial" pitchFamily="34" charset="0"/>
                        <a:buChar char="•"/>
                      </a:pPr>
                      <a:r>
                        <a:rPr lang="en-US" sz="1600" dirty="0" smtClean="0"/>
                        <a:t>Access to attractive supplies of skilled labor</a:t>
                      </a:r>
                    </a:p>
                    <a:p>
                      <a:pPr marL="169863" indent="-169863" algn="l">
                        <a:spcBef>
                          <a:spcPts val="300"/>
                        </a:spcBef>
                        <a:buFont typeface="Arial" pitchFamily="34" charset="0"/>
                        <a:buChar char="•"/>
                      </a:pPr>
                      <a:r>
                        <a:rPr lang="en-US" sz="1600" dirty="0" smtClean="0"/>
                        <a:t>High labor productivity (important for items with high labor content)</a:t>
                      </a:r>
                    </a:p>
                    <a:p>
                      <a:pPr marL="169863" indent="-169863" algn="l">
                        <a:spcBef>
                          <a:spcPts val="300"/>
                        </a:spcBef>
                        <a:buFont typeface="Arial" pitchFamily="34" charset="0"/>
                        <a:buChar char="•"/>
                      </a:pPr>
                      <a:r>
                        <a:rPr lang="en-US" sz="1600" dirty="0" smtClean="0"/>
                        <a:t>Low-cost product design and engineering (reduces manufacturing costs)</a:t>
                      </a:r>
                    </a:p>
                    <a:p>
                      <a:pPr marL="169863" indent="-169863" algn="l">
                        <a:spcBef>
                          <a:spcPts val="300"/>
                        </a:spcBef>
                        <a:buFont typeface="Arial" pitchFamily="34" charset="0"/>
                        <a:buChar char="•"/>
                      </a:pPr>
                      <a:r>
                        <a:rPr lang="en-US" sz="1600" dirty="0" smtClean="0"/>
                        <a:t>Ability to manufacture or assemble products that are customized to buyer specifications</a:t>
                      </a:r>
                      <a:endParaRPr lang="en-US" sz="1600"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231302948"/>
      </p:ext>
    </p:extLst>
  </p:cSld>
  <p:clrMapOvr>
    <a:masterClrMapping/>
  </p:clrMapOvr>
  <p:transition spd="slow">
    <p:cut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descr="SecGrnbkg03"/>
          <p:cNvSpPr txBox="1">
            <a:spLocks noChangeArrowheads="1"/>
          </p:cNvSpPr>
          <p:nvPr/>
        </p:nvSpPr>
        <p:spPr bwMode="blackWhite">
          <a:xfrm>
            <a:off x="91489" y="45757"/>
            <a:ext cx="11993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600" dirty="0" smtClean="0">
                <a:cs typeface="Tahoma" pitchFamily="34" charset="0"/>
              </a:rPr>
              <a:t>TABLE 3.4</a:t>
            </a:r>
            <a:endParaRPr lang="en-US" sz="1600" dirty="0">
              <a:cs typeface="Tahoma" pitchFamily="34" charset="0"/>
            </a:endParaRPr>
          </a:p>
        </p:txBody>
      </p:sp>
      <p:sp>
        <p:nvSpPr>
          <p:cNvPr id="13" name="Text Box 4"/>
          <p:cNvSpPr txBox="1">
            <a:spLocks noChangeArrowheads="1"/>
          </p:cNvSpPr>
          <p:nvPr/>
        </p:nvSpPr>
        <p:spPr bwMode="ltGray">
          <a:xfrm>
            <a:off x="1554513" y="29415"/>
            <a:ext cx="6136269" cy="338554"/>
          </a:xfrm>
          <a:prstGeom prst="rect">
            <a:avLst/>
          </a:prstGeom>
          <a:noFill/>
          <a:ln>
            <a:noFill/>
          </a:ln>
          <a:effectLst/>
          <a:extLst/>
        </p:spPr>
        <p:txBody>
          <a:bodyPr wrap="squar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defRPr/>
            </a:pPr>
            <a:r>
              <a:rPr lang="en-US" sz="1600" b="1" dirty="0">
                <a:solidFill>
                  <a:schemeClr val="bg1"/>
                </a:solidFill>
                <a:effectLst>
                  <a:outerShdw blurRad="38100" dist="38100" dir="2700000" algn="tl">
                    <a:srgbClr val="000000">
                      <a:alpha val="43137"/>
                    </a:srgbClr>
                  </a:outerShdw>
                </a:effectLst>
                <a:latin typeface="+mn-lt"/>
                <a:ea typeface="Verdana" pitchFamily="34" charset="0"/>
                <a:cs typeface="Calibri" pitchFamily="34" charset="0"/>
              </a:rPr>
              <a:t>Common Types of Industry Key Success Factors</a:t>
            </a:r>
            <a:endParaRPr lang="en-US" sz="1600" b="1" dirty="0" smtClean="0">
              <a:solidFill>
                <a:schemeClr val="bg1"/>
              </a:solidFill>
              <a:effectLst>
                <a:outerShdw blurRad="38100" dist="38100" dir="2700000" algn="tl">
                  <a:srgbClr val="000000">
                    <a:alpha val="43137"/>
                  </a:srgbClr>
                </a:outerShdw>
              </a:effectLst>
              <a:latin typeface="+mn-lt"/>
              <a:ea typeface="Verdana" pitchFamily="34" charset="0"/>
              <a:cs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222828395"/>
              </p:ext>
            </p:extLst>
          </p:nvPr>
        </p:nvGraphicFramePr>
        <p:xfrm>
          <a:off x="182927" y="685830"/>
          <a:ext cx="8686435" cy="3596640"/>
        </p:xfrm>
        <a:graphic>
          <a:graphicData uri="http://schemas.openxmlformats.org/drawingml/2006/table">
            <a:tbl>
              <a:tblPr firstRow="1" bandRow="1">
                <a:tableStyleId>{5940675A-B579-460E-94D1-54222C63F5DA}</a:tableStyleId>
              </a:tblPr>
              <a:tblGrid>
                <a:gridCol w="1651995"/>
                <a:gridCol w="7034440"/>
              </a:tblGrid>
              <a:tr h="370840">
                <a:tc>
                  <a:txBody>
                    <a:bodyPr/>
                    <a:lstStyle/>
                    <a:p>
                      <a:r>
                        <a:rPr lang="en-US" sz="1600" b="1" dirty="0" smtClean="0"/>
                        <a:t>Distribution-related KSFs</a:t>
                      </a:r>
                      <a:endParaRPr lang="en-US" sz="1600" b="1" dirty="0"/>
                    </a:p>
                  </a:txBody>
                  <a:tcPr marT="91440" marB="9144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69863" indent="-169863" algn="l">
                        <a:spcBef>
                          <a:spcPts val="300"/>
                        </a:spcBef>
                        <a:buFont typeface="Arial" pitchFamily="34" charset="0"/>
                        <a:buChar char="•"/>
                      </a:pPr>
                      <a:r>
                        <a:rPr lang="en-US" sz="1600" dirty="0" smtClean="0"/>
                        <a:t>A strong network of wholesale distributors/dealers</a:t>
                      </a:r>
                    </a:p>
                    <a:p>
                      <a:pPr marL="169863" indent="-169863" algn="l">
                        <a:spcBef>
                          <a:spcPts val="300"/>
                        </a:spcBef>
                        <a:buFont typeface="Arial" pitchFamily="34" charset="0"/>
                        <a:buChar char="•"/>
                      </a:pPr>
                      <a:r>
                        <a:rPr lang="en-US" sz="1600" dirty="0" smtClean="0"/>
                        <a:t>Strong direct sales capabilities via the Internet and/or having company-owned retail outlets</a:t>
                      </a:r>
                    </a:p>
                    <a:p>
                      <a:pPr marL="169863" indent="-169863" algn="l">
                        <a:spcBef>
                          <a:spcPts val="300"/>
                        </a:spcBef>
                        <a:buFont typeface="Arial" pitchFamily="34" charset="0"/>
                        <a:buChar char="•"/>
                      </a:pPr>
                      <a:r>
                        <a:rPr lang="en-US" sz="1600" dirty="0" smtClean="0"/>
                        <a:t>Ability to secure favorable display space on retailer shelves</a:t>
                      </a:r>
                      <a:endParaRPr lang="en-US" sz="1600" dirty="0"/>
                    </a:p>
                  </a:txBody>
                  <a:tcPr marT="91440" marB="9144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b="1" dirty="0" smtClean="0"/>
                        <a:t>Marketing-related KSFs</a:t>
                      </a:r>
                      <a:endParaRPr lang="en-US" sz="1600" b="1"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69863" indent="-169863" algn="l">
                        <a:spcBef>
                          <a:spcPts val="300"/>
                        </a:spcBef>
                        <a:buFont typeface="Arial" pitchFamily="34" charset="0"/>
                        <a:buChar char="•"/>
                      </a:pPr>
                      <a:r>
                        <a:rPr lang="en-US" sz="1600" dirty="0" smtClean="0"/>
                        <a:t>Breadth of product line and product selection</a:t>
                      </a:r>
                    </a:p>
                    <a:p>
                      <a:pPr marL="169863" indent="-169863" algn="l">
                        <a:spcBef>
                          <a:spcPts val="300"/>
                        </a:spcBef>
                        <a:buFont typeface="Arial" pitchFamily="34" charset="0"/>
                        <a:buChar char="•"/>
                      </a:pPr>
                      <a:r>
                        <a:rPr lang="en-US" sz="1600" dirty="0" smtClean="0"/>
                        <a:t>A well-known and well-respected brand name</a:t>
                      </a:r>
                    </a:p>
                    <a:p>
                      <a:pPr marL="169863" indent="-169863" algn="l">
                        <a:spcBef>
                          <a:spcPts val="300"/>
                        </a:spcBef>
                        <a:buFont typeface="Arial" pitchFamily="34" charset="0"/>
                        <a:buChar char="•"/>
                      </a:pPr>
                      <a:r>
                        <a:rPr lang="en-US" sz="1600" dirty="0" smtClean="0"/>
                        <a:t>Fast, accurate technical assistance</a:t>
                      </a:r>
                    </a:p>
                    <a:p>
                      <a:pPr marL="169863" indent="-169863" algn="l">
                        <a:spcBef>
                          <a:spcPts val="300"/>
                        </a:spcBef>
                        <a:buFont typeface="Arial" pitchFamily="34" charset="0"/>
                        <a:buChar char="•"/>
                      </a:pPr>
                      <a:r>
                        <a:rPr lang="en-US" sz="1600" dirty="0" smtClean="0"/>
                        <a:t>Courteous, personalized customer service</a:t>
                      </a:r>
                    </a:p>
                    <a:p>
                      <a:pPr marL="169863" indent="-169863" algn="l">
                        <a:spcBef>
                          <a:spcPts val="300"/>
                        </a:spcBef>
                        <a:buFont typeface="Arial" pitchFamily="34" charset="0"/>
                        <a:buChar char="•"/>
                      </a:pPr>
                      <a:r>
                        <a:rPr lang="en-US" sz="1600" dirty="0" smtClean="0"/>
                        <a:t>Accurate filling of buyer orders (few back orders or mistakes)</a:t>
                      </a:r>
                    </a:p>
                    <a:p>
                      <a:pPr marL="169863" indent="-169863" algn="l">
                        <a:spcBef>
                          <a:spcPts val="300"/>
                        </a:spcBef>
                        <a:buFont typeface="Arial" pitchFamily="34" charset="0"/>
                        <a:buChar char="•"/>
                      </a:pPr>
                      <a:r>
                        <a:rPr lang="en-US" sz="1600" dirty="0" smtClean="0"/>
                        <a:t>Customer guarantees and warranties (important in mail-order and online retailing, big-ticket purchases, and new-product introductions)</a:t>
                      </a:r>
                    </a:p>
                    <a:p>
                      <a:pPr marL="169863" indent="-169863" algn="l">
                        <a:spcBef>
                          <a:spcPts val="300"/>
                        </a:spcBef>
                        <a:buFont typeface="Arial" pitchFamily="34" charset="0"/>
                        <a:buChar char="•"/>
                      </a:pPr>
                      <a:r>
                        <a:rPr lang="en-US" sz="1600" dirty="0" smtClean="0"/>
                        <a:t>Clever advertising</a:t>
                      </a:r>
                      <a:endParaRPr lang="en-US" sz="1600"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635044843"/>
      </p:ext>
    </p:extLst>
  </p:cSld>
  <p:clrMapOvr>
    <a:masterClrMapping/>
  </p:clrMapOvr>
  <p:transition spd="slow">
    <p:cut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descr="SecGrnbkg03"/>
          <p:cNvSpPr txBox="1">
            <a:spLocks noChangeArrowheads="1"/>
          </p:cNvSpPr>
          <p:nvPr/>
        </p:nvSpPr>
        <p:spPr bwMode="blackWhite">
          <a:xfrm>
            <a:off x="91489" y="45757"/>
            <a:ext cx="11993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600" dirty="0" smtClean="0">
                <a:cs typeface="Tahoma" pitchFamily="34" charset="0"/>
              </a:rPr>
              <a:t>TABLE 3.4</a:t>
            </a:r>
            <a:endParaRPr lang="en-US" sz="1600" dirty="0">
              <a:cs typeface="Tahoma" pitchFamily="34" charset="0"/>
            </a:endParaRPr>
          </a:p>
        </p:txBody>
      </p:sp>
      <p:sp>
        <p:nvSpPr>
          <p:cNvPr id="13" name="Text Box 4"/>
          <p:cNvSpPr txBox="1">
            <a:spLocks noChangeArrowheads="1"/>
          </p:cNvSpPr>
          <p:nvPr/>
        </p:nvSpPr>
        <p:spPr bwMode="ltGray">
          <a:xfrm>
            <a:off x="1554513" y="29415"/>
            <a:ext cx="6136269" cy="338554"/>
          </a:xfrm>
          <a:prstGeom prst="rect">
            <a:avLst/>
          </a:prstGeom>
          <a:noFill/>
          <a:ln>
            <a:noFill/>
          </a:ln>
          <a:effectLst/>
          <a:extLst/>
        </p:spPr>
        <p:txBody>
          <a:bodyPr wrap="squar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defRPr/>
            </a:pPr>
            <a:r>
              <a:rPr lang="en-US" sz="1600" b="1" dirty="0">
                <a:solidFill>
                  <a:schemeClr val="bg1"/>
                </a:solidFill>
                <a:effectLst>
                  <a:outerShdw blurRad="38100" dist="38100" dir="2700000" algn="tl">
                    <a:srgbClr val="000000">
                      <a:alpha val="43137"/>
                    </a:srgbClr>
                  </a:outerShdw>
                </a:effectLst>
                <a:latin typeface="+mn-lt"/>
                <a:ea typeface="Verdana" pitchFamily="34" charset="0"/>
                <a:cs typeface="Calibri" pitchFamily="34" charset="0"/>
              </a:rPr>
              <a:t>Common Types of Industry Key Success Factors</a:t>
            </a:r>
            <a:endParaRPr lang="en-US" sz="1600" b="1" dirty="0" smtClean="0">
              <a:solidFill>
                <a:schemeClr val="bg1"/>
              </a:solidFill>
              <a:effectLst>
                <a:outerShdw blurRad="38100" dist="38100" dir="2700000" algn="tl">
                  <a:srgbClr val="000000">
                    <a:alpha val="43137"/>
                  </a:srgbClr>
                </a:outerShdw>
              </a:effectLst>
              <a:latin typeface="+mn-lt"/>
              <a:ea typeface="Verdana" pitchFamily="34" charset="0"/>
              <a:cs typeface="Calibri"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009927760"/>
              </p:ext>
            </p:extLst>
          </p:nvPr>
        </p:nvGraphicFramePr>
        <p:xfrm>
          <a:off x="193813" y="685830"/>
          <a:ext cx="8675549" cy="5135880"/>
        </p:xfrm>
        <a:graphic>
          <a:graphicData uri="http://schemas.openxmlformats.org/drawingml/2006/table">
            <a:tbl>
              <a:tblPr firstRow="1" bandRow="1">
                <a:tableStyleId>{5940675A-B579-460E-94D1-54222C63F5DA}</a:tableStyleId>
              </a:tblPr>
              <a:tblGrid>
                <a:gridCol w="1649924"/>
                <a:gridCol w="7025625"/>
              </a:tblGrid>
              <a:tr h="370840">
                <a:tc>
                  <a:txBody>
                    <a:bodyPr/>
                    <a:lstStyle/>
                    <a:p>
                      <a:r>
                        <a:rPr lang="en-US" sz="1600" b="1" dirty="0" smtClean="0"/>
                        <a:t>Skills-and </a:t>
                      </a:r>
                      <a:r>
                        <a:rPr lang="en-US" sz="1600" b="1" dirty="0" smtClean="0"/>
                        <a:t>capability-related KSFs</a:t>
                      </a:r>
                      <a:endParaRPr lang="en-US" sz="1600" b="1" dirty="0"/>
                    </a:p>
                  </a:txBody>
                  <a:tcPr marT="91440" marB="9144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69863" indent="-169863" algn="l">
                        <a:spcBef>
                          <a:spcPts val="300"/>
                        </a:spcBef>
                        <a:buFont typeface="Arial" pitchFamily="34" charset="0"/>
                        <a:buChar char="•"/>
                      </a:pPr>
                      <a:r>
                        <a:rPr lang="en-US" sz="1600" dirty="0" smtClean="0"/>
                        <a:t>A talented workforce (superior talent is important in professional services such as accounting and investment banking)</a:t>
                      </a:r>
                    </a:p>
                    <a:p>
                      <a:pPr marL="169863" indent="-169863" algn="l">
                        <a:spcBef>
                          <a:spcPts val="300"/>
                        </a:spcBef>
                        <a:buFont typeface="Arial" pitchFamily="34" charset="0"/>
                        <a:buChar char="•"/>
                      </a:pPr>
                      <a:r>
                        <a:rPr lang="en-US" sz="1600" dirty="0" smtClean="0"/>
                        <a:t>National or global distribution capabilities</a:t>
                      </a:r>
                    </a:p>
                    <a:p>
                      <a:pPr marL="169863" indent="-169863" algn="l">
                        <a:spcBef>
                          <a:spcPts val="300"/>
                        </a:spcBef>
                        <a:buFont typeface="Arial" pitchFamily="34" charset="0"/>
                        <a:buChar char="•"/>
                      </a:pPr>
                      <a:r>
                        <a:rPr lang="en-US" sz="1600" dirty="0" smtClean="0"/>
                        <a:t>Product innovation capabilities (important where rivals are racing to be first to market with new product attributes or performance features)</a:t>
                      </a:r>
                    </a:p>
                    <a:p>
                      <a:pPr marL="169863" indent="-169863" algn="l">
                        <a:spcBef>
                          <a:spcPts val="300"/>
                        </a:spcBef>
                        <a:buFont typeface="Arial" pitchFamily="34" charset="0"/>
                        <a:buChar char="•"/>
                      </a:pPr>
                      <a:r>
                        <a:rPr lang="en-US" sz="1600" dirty="0" smtClean="0"/>
                        <a:t>Design expertise (important in fashion and apparel industries)</a:t>
                      </a:r>
                    </a:p>
                    <a:p>
                      <a:pPr marL="169863" indent="-169863" algn="l">
                        <a:spcBef>
                          <a:spcPts val="300"/>
                        </a:spcBef>
                        <a:buFont typeface="Arial" pitchFamily="34" charset="0"/>
                        <a:buChar char="•"/>
                      </a:pPr>
                      <a:r>
                        <a:rPr lang="en-US" sz="1600" dirty="0" smtClean="0"/>
                        <a:t>Short delivery time capability</a:t>
                      </a:r>
                    </a:p>
                    <a:p>
                      <a:pPr marL="169863" indent="-169863" algn="l">
                        <a:spcBef>
                          <a:spcPts val="300"/>
                        </a:spcBef>
                        <a:buFont typeface="Arial" pitchFamily="34" charset="0"/>
                        <a:buChar char="•"/>
                      </a:pPr>
                      <a:r>
                        <a:rPr lang="en-US" sz="1600" dirty="0" smtClean="0"/>
                        <a:t>Supply chain management capabilities</a:t>
                      </a:r>
                    </a:p>
                    <a:p>
                      <a:pPr marL="169863" indent="-169863" algn="l">
                        <a:spcBef>
                          <a:spcPts val="300"/>
                        </a:spcBef>
                        <a:buFont typeface="Arial" pitchFamily="34" charset="0"/>
                        <a:buChar char="•"/>
                      </a:pPr>
                      <a:r>
                        <a:rPr lang="en-US" sz="1600" dirty="0" smtClean="0"/>
                        <a:t>Strong e-commerce capabilities—a user-friendly website and/or skills in using Internet applications to streamline internal operations</a:t>
                      </a:r>
                      <a:endParaRPr lang="en-US" sz="1600" dirty="0"/>
                    </a:p>
                  </a:txBody>
                  <a:tcPr marT="91440" marB="9144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b="1" dirty="0" smtClean="0"/>
                        <a:t>Other types </a:t>
                      </a:r>
                      <a:br>
                        <a:rPr lang="en-US" sz="1600" b="1" dirty="0" smtClean="0"/>
                      </a:br>
                      <a:r>
                        <a:rPr lang="en-US" sz="1600" b="1" dirty="0" smtClean="0"/>
                        <a:t>of KSFs</a:t>
                      </a:r>
                      <a:endParaRPr lang="en-US" sz="1600" b="1"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69863" indent="-169863" algn="l">
                        <a:spcBef>
                          <a:spcPts val="300"/>
                        </a:spcBef>
                        <a:buFont typeface="Arial" pitchFamily="34" charset="0"/>
                        <a:buChar char="•"/>
                      </a:pPr>
                      <a:r>
                        <a:rPr lang="en-US" sz="1600" dirty="0" smtClean="0"/>
                        <a:t>Overall low costs (not just in manufacturing) to be able to meet low-price expectations of customers</a:t>
                      </a:r>
                    </a:p>
                    <a:p>
                      <a:pPr marL="169863" indent="-169863" algn="l">
                        <a:spcBef>
                          <a:spcPts val="300"/>
                        </a:spcBef>
                        <a:buFont typeface="Arial" pitchFamily="34" charset="0"/>
                        <a:buChar char="•"/>
                      </a:pPr>
                      <a:r>
                        <a:rPr lang="en-US" sz="1600" dirty="0" smtClean="0"/>
                        <a:t>Convenient locations (important in many retailing businesses)</a:t>
                      </a:r>
                    </a:p>
                    <a:p>
                      <a:pPr marL="169863" indent="-169863" algn="l">
                        <a:spcBef>
                          <a:spcPts val="300"/>
                        </a:spcBef>
                        <a:buFont typeface="Arial" pitchFamily="34" charset="0"/>
                        <a:buChar char="•"/>
                      </a:pPr>
                      <a:r>
                        <a:rPr lang="en-US" sz="1600" dirty="0" smtClean="0"/>
                        <a:t>Ability to provide fast, convenient, after-the-sale repairs and service</a:t>
                      </a:r>
                    </a:p>
                    <a:p>
                      <a:pPr marL="169863" indent="-169863" algn="l">
                        <a:spcBef>
                          <a:spcPts val="300"/>
                        </a:spcBef>
                        <a:buFont typeface="Arial" pitchFamily="34" charset="0"/>
                        <a:buChar char="•"/>
                      </a:pPr>
                      <a:r>
                        <a:rPr lang="en-US" sz="1600" dirty="0" smtClean="0"/>
                        <a:t>A strong balance sheet and access to financial capital (important in newly emerging industries with high degrees of business risk and in capital-intensive industries)</a:t>
                      </a:r>
                    </a:p>
                    <a:p>
                      <a:pPr marL="169863" indent="-169863" algn="l">
                        <a:spcBef>
                          <a:spcPts val="300"/>
                        </a:spcBef>
                        <a:buFont typeface="Arial" pitchFamily="34" charset="0"/>
                        <a:buChar char="•"/>
                      </a:pPr>
                      <a:r>
                        <a:rPr lang="en-US" sz="1600" dirty="0" smtClean="0"/>
                        <a:t>Patent protection</a:t>
                      </a:r>
                      <a:endParaRPr lang="en-US" sz="1600"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635113195"/>
      </p:ext>
    </p:extLst>
  </p:cSld>
  <p:clrMapOvr>
    <a:masterClrMapping/>
  </p:clrMapOvr>
  <p:transition spd="slow">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3875" y="228635"/>
            <a:ext cx="8077200" cy="1569660"/>
          </a:xfrm>
        </p:spPr>
        <p:txBody>
          <a:bodyPr/>
          <a:lstStyle/>
          <a:p>
            <a:r>
              <a:rPr lang="en-US" dirty="0"/>
              <a:t>Evaluating the Strategically Relevant</a:t>
            </a:r>
            <a:br>
              <a:rPr lang="en-US" dirty="0"/>
            </a:br>
            <a:r>
              <a:rPr lang="en-US" dirty="0"/>
              <a:t>Components of a </a:t>
            </a:r>
            <a:r>
              <a:rPr lang="en-US" dirty="0" smtClean="0"/>
              <a:t>Company’s </a:t>
            </a:r>
            <a:br>
              <a:rPr lang="en-US" dirty="0" smtClean="0"/>
            </a:br>
            <a:r>
              <a:rPr lang="en-US" dirty="0" smtClean="0"/>
              <a:t>Macro-Environment</a:t>
            </a:r>
            <a:endParaRPr lang="en-US" dirty="0"/>
          </a:p>
        </p:txBody>
      </p:sp>
      <p:sp>
        <p:nvSpPr>
          <p:cNvPr id="6" name="Content Placeholder 5"/>
          <p:cNvSpPr>
            <a:spLocks noGrp="1"/>
          </p:cNvSpPr>
          <p:nvPr>
            <p:ph idx="1"/>
          </p:nvPr>
        </p:nvSpPr>
        <p:spPr/>
        <p:txBody>
          <a:bodyPr/>
          <a:lstStyle/>
          <a:p>
            <a:pPr>
              <a:spcBef>
                <a:spcPts val="1200"/>
              </a:spcBef>
            </a:pPr>
            <a:r>
              <a:rPr lang="en-US" dirty="0" smtClean="0"/>
              <a:t>Relevant Factors</a:t>
            </a:r>
          </a:p>
          <a:p>
            <a:pPr lvl="1" indent="-358775">
              <a:spcBef>
                <a:spcPts val="1200"/>
              </a:spcBef>
            </a:pPr>
            <a:r>
              <a:rPr lang="en-US" dirty="0" smtClean="0"/>
              <a:t>Play a significant role in shaping </a:t>
            </a:r>
            <a:r>
              <a:rPr lang="en-US" dirty="0"/>
              <a:t>management’s decisions regarding the </a:t>
            </a:r>
            <a:r>
              <a:rPr lang="en-US" dirty="0" smtClean="0"/>
              <a:t>company’s long-term </a:t>
            </a:r>
            <a:r>
              <a:rPr lang="en-US" dirty="0"/>
              <a:t>direction, objectives, strategy</a:t>
            </a:r>
            <a:r>
              <a:rPr lang="en-US" dirty="0" smtClean="0"/>
              <a:t>, and </a:t>
            </a:r>
            <a:r>
              <a:rPr lang="en-US" dirty="0"/>
              <a:t>business model</a:t>
            </a:r>
            <a:r>
              <a:rPr lang="en-US" dirty="0" smtClean="0"/>
              <a:t>.</a:t>
            </a:r>
          </a:p>
          <a:p>
            <a:pPr lvl="1" indent="-358775">
              <a:spcBef>
                <a:spcPts val="1200"/>
              </a:spcBef>
            </a:pPr>
            <a:r>
              <a:rPr lang="en-US" dirty="0" smtClean="0"/>
              <a:t>Are on the immediate </a:t>
            </a:r>
            <a:r>
              <a:rPr lang="en-US" dirty="0"/>
              <a:t>inner ring industry and competitive </a:t>
            </a:r>
            <a:r>
              <a:rPr lang="en-US" dirty="0" smtClean="0"/>
              <a:t>environment of the company—competitive pressures</a:t>
            </a:r>
            <a:r>
              <a:rPr lang="en-US" dirty="0"/>
              <a:t>, the actions of rivals firms, buyer behavior, supplier-related considerations</a:t>
            </a:r>
            <a:r>
              <a:rPr lang="en-US" dirty="0" smtClean="0"/>
              <a:t>, and </a:t>
            </a:r>
            <a:r>
              <a:rPr lang="en-US" dirty="0"/>
              <a:t>so on.</a:t>
            </a:r>
          </a:p>
        </p:txBody>
      </p:sp>
    </p:spTree>
    <p:extLst>
      <p:ext uri="{BB962C8B-B14F-4D97-AF65-F5344CB8AC3E}">
        <p14:creationId xmlns:p14="http://schemas.microsoft.com/office/powerpoint/2010/main" val="3792165195"/>
      </p:ext>
    </p:extLst>
  </p:cSld>
  <p:clrMapOvr>
    <a:masterClrMapping/>
  </p:clrMapOvr>
  <p:transition spd="slow">
    <p:cut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3200" dirty="0" smtClean="0"/>
              <a:t>Examples of Industry </a:t>
            </a:r>
            <a:br>
              <a:rPr lang="en-US" sz="3200" dirty="0" smtClean="0"/>
            </a:br>
            <a:r>
              <a:rPr lang="en-US" sz="3200" dirty="0" smtClean="0"/>
              <a:t>Key </a:t>
            </a:r>
            <a:r>
              <a:rPr lang="en-US" sz="3200" dirty="0"/>
              <a:t>Success Factors</a:t>
            </a:r>
          </a:p>
        </p:txBody>
      </p:sp>
      <p:sp>
        <p:nvSpPr>
          <p:cNvPr id="35843" name="Rectangle 3"/>
          <p:cNvSpPr>
            <a:spLocks noGrp="1" noChangeArrowheads="1"/>
          </p:cNvSpPr>
          <p:nvPr>
            <p:ph idx="1"/>
          </p:nvPr>
        </p:nvSpPr>
        <p:spPr/>
        <p:txBody>
          <a:bodyPr/>
          <a:lstStyle/>
          <a:p>
            <a:pPr marL="339725" indent="-339725">
              <a:spcBef>
                <a:spcPts val="1200"/>
              </a:spcBef>
              <a:spcAft>
                <a:spcPts val="0"/>
              </a:spcAft>
            </a:pPr>
            <a:r>
              <a:rPr lang="en-US" sz="2800" dirty="0"/>
              <a:t>Expertise in a particular technology</a:t>
            </a:r>
          </a:p>
          <a:p>
            <a:pPr marL="339725" indent="-339725">
              <a:spcBef>
                <a:spcPts val="1200"/>
              </a:spcBef>
              <a:spcAft>
                <a:spcPts val="0"/>
              </a:spcAft>
            </a:pPr>
            <a:r>
              <a:rPr lang="en-US" sz="2800" dirty="0"/>
              <a:t>Scale </a:t>
            </a:r>
            <a:r>
              <a:rPr lang="en-US" sz="2800" dirty="0" smtClean="0"/>
              <a:t>economies</a:t>
            </a:r>
          </a:p>
          <a:p>
            <a:pPr marL="339725" indent="-339725">
              <a:spcBef>
                <a:spcPts val="1200"/>
              </a:spcBef>
              <a:spcAft>
                <a:spcPts val="0"/>
              </a:spcAft>
            </a:pPr>
            <a:r>
              <a:rPr lang="en-US" dirty="0" smtClean="0"/>
              <a:t>E</a:t>
            </a:r>
            <a:r>
              <a:rPr lang="en-US" sz="2800" dirty="0" smtClean="0"/>
              <a:t>xperience </a:t>
            </a:r>
            <a:r>
              <a:rPr lang="en-US" sz="2800" dirty="0"/>
              <a:t>curve benefits</a:t>
            </a:r>
          </a:p>
          <a:p>
            <a:pPr marL="339725" indent="-339725">
              <a:spcBef>
                <a:spcPts val="1200"/>
              </a:spcBef>
              <a:spcAft>
                <a:spcPts val="0"/>
              </a:spcAft>
            </a:pPr>
            <a:r>
              <a:rPr lang="en-US" sz="2800" dirty="0"/>
              <a:t>High capacity utilization</a:t>
            </a:r>
          </a:p>
          <a:p>
            <a:pPr marL="339725" indent="-339725">
              <a:spcBef>
                <a:spcPts val="1200"/>
              </a:spcBef>
              <a:spcAft>
                <a:spcPts val="0"/>
              </a:spcAft>
            </a:pPr>
            <a:r>
              <a:rPr lang="en-US" sz="2800" dirty="0"/>
              <a:t>Strong network of wholesale distributors</a:t>
            </a:r>
          </a:p>
          <a:p>
            <a:pPr marL="339725" indent="-339725">
              <a:spcBef>
                <a:spcPts val="1200"/>
              </a:spcBef>
              <a:spcAft>
                <a:spcPts val="0"/>
              </a:spcAft>
            </a:pPr>
            <a:r>
              <a:rPr lang="en-US" sz="2800" dirty="0"/>
              <a:t>Brand building skills</a:t>
            </a:r>
          </a:p>
          <a:p>
            <a:pPr marL="339725" indent="-339725">
              <a:spcBef>
                <a:spcPts val="1200"/>
              </a:spcBef>
              <a:spcAft>
                <a:spcPts val="0"/>
              </a:spcAft>
            </a:pPr>
            <a:r>
              <a:rPr lang="en-US" sz="2800" dirty="0"/>
              <a:t>Convenient retail </a:t>
            </a:r>
            <a:r>
              <a:rPr lang="en-US" sz="2800" dirty="0" smtClean="0"/>
              <a:t>locations</a:t>
            </a:r>
            <a:endParaRPr lang="en-US" sz="2800" dirty="0"/>
          </a:p>
        </p:txBody>
      </p:sp>
    </p:spTree>
    <p:extLst>
      <p:ext uri="{BB962C8B-B14F-4D97-AF65-F5344CB8AC3E}">
        <p14:creationId xmlns:p14="http://schemas.microsoft.com/office/powerpoint/2010/main" val="3604382566"/>
      </p:ext>
    </p:extLst>
  </p:cSld>
  <p:clrMapOvr>
    <a:masterClrMapping/>
  </p:clrMapOvr>
  <p:transition spd="slow">
    <p:cut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Question 7: Does the Industry Offer Good Prospects for Attractive Profits?</a:t>
            </a:r>
            <a:endParaRPr lang="en-US" dirty="0"/>
          </a:p>
        </p:txBody>
      </p:sp>
      <p:sp>
        <p:nvSpPr>
          <p:cNvPr id="22531" name="Rectangle 3"/>
          <p:cNvSpPr>
            <a:spLocks noGrp="1" noChangeArrowheads="1"/>
          </p:cNvSpPr>
          <p:nvPr>
            <p:ph idx="1"/>
          </p:nvPr>
        </p:nvSpPr>
        <p:spPr/>
        <p:txBody>
          <a:bodyPr/>
          <a:lstStyle/>
          <a:p>
            <a:pPr>
              <a:spcBef>
                <a:spcPts val="1200"/>
              </a:spcBef>
            </a:pPr>
            <a:r>
              <a:rPr lang="en-US" sz="2400" dirty="0" smtClean="0"/>
              <a:t>Determining whether an </a:t>
            </a:r>
            <a:r>
              <a:rPr lang="en-US" sz="2400" dirty="0"/>
              <a:t>industry’s </a:t>
            </a:r>
            <a:r>
              <a:rPr lang="en-US" sz="2400" dirty="0" smtClean="0"/>
              <a:t>outlook presents sufficiently attractive opportunities for </a:t>
            </a:r>
            <a:r>
              <a:rPr lang="en-US" sz="2400" dirty="0"/>
              <a:t>growth </a:t>
            </a:r>
            <a:r>
              <a:rPr lang="en-US" sz="2400" dirty="0" smtClean="0"/>
              <a:t>and profitability based on:</a:t>
            </a:r>
          </a:p>
          <a:p>
            <a:pPr lvl="1" indent="-358775">
              <a:spcBef>
                <a:spcPts val="1200"/>
              </a:spcBef>
            </a:pPr>
            <a:r>
              <a:rPr lang="en-US" sz="2000" dirty="0" smtClean="0"/>
              <a:t>The industry’s growth potential</a:t>
            </a:r>
          </a:p>
          <a:p>
            <a:pPr lvl="1" indent="-358775">
              <a:spcBef>
                <a:spcPts val="1200"/>
              </a:spcBef>
            </a:pPr>
            <a:r>
              <a:rPr lang="en-US" sz="2000" dirty="0" smtClean="0"/>
              <a:t>The effect of industry competition on its future profitability</a:t>
            </a:r>
          </a:p>
          <a:p>
            <a:pPr lvl="1" indent="-358775">
              <a:spcBef>
                <a:spcPts val="1200"/>
              </a:spcBef>
            </a:pPr>
            <a:r>
              <a:rPr lang="en-US" sz="2000" dirty="0" smtClean="0"/>
              <a:t>The effect </a:t>
            </a:r>
            <a:r>
              <a:rPr lang="en-US" sz="2000" dirty="0"/>
              <a:t>of prevailing driving </a:t>
            </a:r>
            <a:r>
              <a:rPr lang="en-US" sz="2000" dirty="0" smtClean="0"/>
              <a:t>forces on industry profitability</a:t>
            </a:r>
          </a:p>
          <a:p>
            <a:pPr lvl="1" indent="-358775">
              <a:spcBef>
                <a:spcPts val="1200"/>
              </a:spcBef>
            </a:pPr>
            <a:r>
              <a:rPr lang="en-US" sz="2000" dirty="0" smtClean="0"/>
              <a:t>The firm’s competitive position in its </a:t>
            </a:r>
            <a:r>
              <a:rPr lang="en-US" sz="2000" dirty="0"/>
              <a:t>industry </a:t>
            </a:r>
            <a:r>
              <a:rPr lang="en-US" sz="2000" dirty="0" smtClean="0"/>
              <a:t>vis-à-vis its rivals</a:t>
            </a:r>
          </a:p>
          <a:p>
            <a:pPr lvl="1" indent="-358775">
              <a:spcBef>
                <a:spcPts val="1200"/>
              </a:spcBef>
            </a:pPr>
            <a:r>
              <a:rPr lang="en-US" sz="2000" dirty="0" smtClean="0"/>
              <a:t>The firm’s competence in performing the industry’s key success factors</a:t>
            </a:r>
            <a:endParaRPr lang="en-US" sz="2000" dirty="0"/>
          </a:p>
        </p:txBody>
      </p:sp>
    </p:spTree>
    <p:extLst>
      <p:ext uri="{BB962C8B-B14F-4D97-AF65-F5344CB8AC3E}">
        <p14:creationId xmlns:p14="http://schemas.microsoft.com/office/powerpoint/2010/main" val="1707243345"/>
      </p:ext>
    </p:extLst>
  </p:cSld>
  <p:clrMapOvr>
    <a:masterClrMapping/>
  </p:clrMapOvr>
  <p:transition spd="slow">
    <p:cut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72840" y="1417342"/>
            <a:ext cx="8412118" cy="4937421"/>
          </a:xfrm>
        </p:spPr>
        <p:txBody>
          <a:bodyPr anchor="t" anchorCtr="1"/>
          <a:lstStyle/>
          <a:p>
            <a:r>
              <a:rPr lang="en-US" dirty="0"/>
              <a:t>The </a:t>
            </a:r>
            <a:r>
              <a:rPr lang="en-US" b="1" dirty="0"/>
              <a:t>macro-environment </a:t>
            </a:r>
            <a:r>
              <a:rPr lang="en-US" dirty="0"/>
              <a:t>encompasses the </a:t>
            </a:r>
            <a:r>
              <a:rPr lang="en-US" dirty="0" smtClean="0"/>
              <a:t>broad environmental </a:t>
            </a:r>
            <a:r>
              <a:rPr lang="en-US" dirty="0"/>
              <a:t>context in which a </a:t>
            </a:r>
            <a:r>
              <a:rPr lang="en-US" dirty="0" smtClean="0"/>
              <a:t>firm </a:t>
            </a:r>
            <a:r>
              <a:rPr lang="en-US" dirty="0"/>
              <a:t>is </a:t>
            </a:r>
            <a:r>
              <a:rPr lang="en-US" dirty="0" smtClean="0"/>
              <a:t>situated and </a:t>
            </a:r>
            <a:r>
              <a:rPr lang="en-US" dirty="0"/>
              <a:t>is comprised of six </a:t>
            </a:r>
            <a:r>
              <a:rPr lang="en-US" dirty="0" smtClean="0"/>
              <a:t>principal components: political </a:t>
            </a:r>
            <a:r>
              <a:rPr lang="en-US" dirty="0"/>
              <a:t>factors, economic conditions, </a:t>
            </a:r>
            <a:r>
              <a:rPr lang="en-US" dirty="0" smtClean="0"/>
              <a:t>sociocultural forces</a:t>
            </a:r>
            <a:r>
              <a:rPr lang="en-US" dirty="0"/>
              <a:t>, technological factors, environmental factors</a:t>
            </a:r>
            <a:r>
              <a:rPr lang="en-US" dirty="0" smtClean="0"/>
              <a:t>, and </a:t>
            </a:r>
            <a:r>
              <a:rPr lang="en-US" dirty="0"/>
              <a:t>legal/regulatory conditions.</a:t>
            </a:r>
          </a:p>
          <a:p>
            <a:r>
              <a:rPr lang="en-US" b="1" dirty="0"/>
              <a:t>PESTEL analysis </a:t>
            </a:r>
            <a:r>
              <a:rPr lang="en-US" dirty="0"/>
              <a:t>can be used to assess the </a:t>
            </a:r>
            <a:r>
              <a:rPr lang="en-US" dirty="0" smtClean="0"/>
              <a:t>strategic relevance </a:t>
            </a:r>
            <a:r>
              <a:rPr lang="en-US" dirty="0"/>
              <a:t>of the six principal components </a:t>
            </a:r>
            <a:r>
              <a:rPr lang="en-US" dirty="0" smtClean="0"/>
              <a:t>of the </a:t>
            </a:r>
            <a:r>
              <a:rPr lang="en-US" dirty="0"/>
              <a:t>macro-environment: political, economic, social</a:t>
            </a:r>
            <a:r>
              <a:rPr lang="en-US" dirty="0" smtClean="0"/>
              <a:t>, technological</a:t>
            </a:r>
            <a:r>
              <a:rPr lang="en-US" dirty="0"/>
              <a:t>, environmental, and legal forces.</a:t>
            </a:r>
          </a:p>
        </p:txBody>
      </p:sp>
    </p:spTree>
    <p:extLst>
      <p:ext uri="{BB962C8B-B14F-4D97-AF65-F5344CB8AC3E}">
        <p14:creationId xmlns:p14="http://schemas.microsoft.com/office/powerpoint/2010/main" val="3876047132"/>
      </p:ext>
    </p:extLst>
  </p:cSld>
  <p:clrMapOvr>
    <a:masterClrMapping/>
  </p:clrMapOvr>
  <p:transition spd="slow">
    <p:cut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1554512" y="34871"/>
            <a:ext cx="5669219" cy="584775"/>
          </a:xfrm>
          <a:prstGeom prst="rect">
            <a:avLst/>
          </a:prstGeom>
          <a:noFill/>
          <a:ln>
            <a:noFill/>
          </a:ln>
          <a:effectLst/>
          <a:extLst/>
        </p:spPr>
        <p:txBody>
          <a:bodyPr wrap="square">
            <a:spAutoFit/>
          </a:bodyPr>
          <a:lstStyle>
            <a:defPPr>
              <a:defRPr lang="en-US"/>
            </a:defPPr>
            <a:lvl1pPr eaLnBrk="1" hangingPunct="1">
              <a:spcBef>
                <a:spcPct val="50000"/>
              </a:spcBef>
              <a:defRPr sz="1600" b="1">
                <a:solidFill>
                  <a:srgbClr val="292929"/>
                </a:solidFill>
                <a:latin typeface="+mn-lt"/>
                <a:ea typeface="Verdana" pitchFamily="34" charset="0"/>
                <a:cs typeface="Calibri"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dirty="0">
                <a:solidFill>
                  <a:schemeClr val="bg1"/>
                </a:solidFill>
                <a:effectLst>
                  <a:outerShdw blurRad="38100" dist="38100" dir="2700000" algn="tl">
                    <a:srgbClr val="000000">
                      <a:alpha val="43137"/>
                    </a:srgbClr>
                  </a:outerShdw>
                </a:effectLst>
              </a:rPr>
              <a:t>The Six Components of the Macro-Environment Included in a PESTEL Analysis</a:t>
            </a:r>
          </a:p>
        </p:txBody>
      </p:sp>
      <p:cxnSp>
        <p:nvCxnSpPr>
          <p:cNvPr id="9" name="Straight Connector 8"/>
          <p:cNvCxnSpPr/>
          <p:nvPr/>
        </p:nvCxnSpPr>
        <p:spPr bwMode="auto">
          <a:xfrm>
            <a:off x="50" y="14478"/>
            <a:ext cx="9143950" cy="0"/>
          </a:xfrm>
          <a:prstGeom prst="line">
            <a:avLst/>
          </a:prstGeom>
          <a:noFill/>
          <a:ln w="38100" cap="flat" cmpd="sng" algn="ctr">
            <a:solidFill>
              <a:srgbClr val="74848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3" descr="SecGrnbkg03"/>
          <p:cNvSpPr txBox="1">
            <a:spLocks noChangeArrowheads="1"/>
          </p:cNvSpPr>
          <p:nvPr/>
        </p:nvSpPr>
        <p:spPr bwMode="blackWhite">
          <a:xfrm>
            <a:off x="158737" y="34871"/>
            <a:ext cx="1381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defPPr>
              <a:defRPr lang="en-US"/>
            </a:defPPr>
            <a:lvl1pPr eaLnBrk="1" hangingPunct="1">
              <a:spcBef>
                <a:spcPct val="50000"/>
              </a:spcBef>
              <a:defRPr sz="1600">
                <a:cs typeface="Tahoma"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dirty="0"/>
              <a:t>TABLE </a:t>
            </a:r>
            <a:r>
              <a:rPr lang="en-US" dirty="0" smtClean="0"/>
              <a:t>3.1</a:t>
            </a:r>
            <a:endParaRPr lang="en-US" dirty="0"/>
          </a:p>
        </p:txBody>
      </p:sp>
      <p:grpSp>
        <p:nvGrpSpPr>
          <p:cNvPr id="11" name="Group 3"/>
          <p:cNvGrpSpPr>
            <a:grpSpLocks/>
          </p:cNvGrpSpPr>
          <p:nvPr/>
        </p:nvGrpSpPr>
        <p:grpSpPr bwMode="auto">
          <a:xfrm>
            <a:off x="607347" y="1508781"/>
            <a:ext cx="7955508" cy="3473450"/>
            <a:chOff x="723" y="1066"/>
            <a:chExt cx="4265" cy="2188"/>
          </a:xfrm>
          <a:effectLst>
            <a:outerShdw blurRad="76200" dist="76200" dir="2700000" algn="tl" rotWithShape="0">
              <a:prstClr val="black">
                <a:alpha val="40000"/>
              </a:prstClr>
            </a:outerShdw>
          </a:effectLst>
        </p:grpSpPr>
        <p:sp>
          <p:nvSpPr>
            <p:cNvPr id="12" name="Text Box 4" descr="Brown01"/>
            <p:cNvSpPr txBox="1">
              <a:spLocks noChangeArrowheads="1"/>
            </p:cNvSpPr>
            <p:nvPr/>
          </p:nvSpPr>
          <p:spPr bwMode="blackWhite">
            <a:xfrm>
              <a:off x="4016" y="1066"/>
              <a:ext cx="972" cy="578"/>
            </a:xfrm>
            <a:prstGeom prst="rect">
              <a:avLst/>
            </a:prstGeom>
            <a:solidFill>
              <a:srgbClr val="E0DDC6"/>
            </a:solidFill>
            <a:ln w="19050">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C0C0C0">
                        <a:alpha val="50000"/>
                      </a:srgbClr>
                    </a:outerShdw>
                  </a:effectLst>
                </a14:hiddenEffects>
              </a:ext>
            </a:extLst>
          </p:spPr>
          <p:txBody>
            <a:bodyPr anchor="ctr" anchorCtr="1"/>
            <a:lstStyle>
              <a:lvl1pPr eaLnBrk="0" hangingPunct="0">
                <a:defRPr sz="1000">
                  <a:solidFill>
                    <a:schemeClr val="tx1"/>
                  </a:solidFill>
                  <a:latin typeface="Times New Roman" pitchFamily="18" charset="0"/>
                  <a:cs typeface="Tahoma" pitchFamily="34" charset="0"/>
                </a:defRPr>
              </a:lvl1pPr>
              <a:lvl2pPr marL="742950" indent="-285750" eaLnBrk="0" hangingPunct="0">
                <a:defRPr sz="1000">
                  <a:solidFill>
                    <a:schemeClr val="tx1"/>
                  </a:solidFill>
                  <a:latin typeface="Times New Roman" pitchFamily="18" charset="0"/>
                  <a:cs typeface="Tahoma" pitchFamily="34" charset="0"/>
                </a:defRPr>
              </a:lvl2pPr>
              <a:lvl3pPr marL="1143000" indent="-228600" eaLnBrk="0" hangingPunct="0">
                <a:defRPr sz="1000">
                  <a:solidFill>
                    <a:schemeClr val="tx1"/>
                  </a:solidFill>
                  <a:latin typeface="Times New Roman" pitchFamily="18" charset="0"/>
                  <a:cs typeface="Tahoma" pitchFamily="34" charset="0"/>
                </a:defRPr>
              </a:lvl3pPr>
              <a:lvl4pPr marL="1600200" indent="-228600" eaLnBrk="0" hangingPunct="0">
                <a:defRPr sz="1000">
                  <a:solidFill>
                    <a:schemeClr val="tx1"/>
                  </a:solidFill>
                  <a:latin typeface="Times New Roman" pitchFamily="18" charset="0"/>
                  <a:cs typeface="Tahoma" pitchFamily="34" charset="0"/>
                </a:defRPr>
              </a:lvl4pPr>
              <a:lvl5pPr marL="2057400" indent="-228600" eaLnBrk="0" hangingPunct="0">
                <a:defRPr sz="1000">
                  <a:solidFill>
                    <a:schemeClr val="tx1"/>
                  </a:solidFill>
                  <a:latin typeface="Times New Roman" pitchFamily="18" charset="0"/>
                  <a:cs typeface="Tahoma" pitchFamily="34" charset="0"/>
                </a:defRPr>
              </a:lvl5pPr>
              <a:lvl6pPr marL="2514600" indent="-228600" eaLnBrk="0" fontAlgn="base" hangingPunct="0">
                <a:spcBef>
                  <a:spcPct val="0"/>
                </a:spcBef>
                <a:spcAft>
                  <a:spcPct val="0"/>
                </a:spcAft>
                <a:defRPr sz="1000">
                  <a:solidFill>
                    <a:schemeClr val="tx1"/>
                  </a:solidFill>
                  <a:latin typeface="Times New Roman" pitchFamily="18" charset="0"/>
                  <a:cs typeface="Tahoma" pitchFamily="34" charset="0"/>
                </a:defRPr>
              </a:lvl6pPr>
              <a:lvl7pPr marL="2971800" indent="-228600" eaLnBrk="0" fontAlgn="base" hangingPunct="0">
                <a:spcBef>
                  <a:spcPct val="0"/>
                </a:spcBef>
                <a:spcAft>
                  <a:spcPct val="0"/>
                </a:spcAft>
                <a:defRPr sz="1000">
                  <a:solidFill>
                    <a:schemeClr val="tx1"/>
                  </a:solidFill>
                  <a:latin typeface="Times New Roman" pitchFamily="18" charset="0"/>
                  <a:cs typeface="Tahoma" pitchFamily="34" charset="0"/>
                </a:defRPr>
              </a:lvl7pPr>
              <a:lvl8pPr marL="3429000" indent="-228600" eaLnBrk="0" fontAlgn="base" hangingPunct="0">
                <a:spcBef>
                  <a:spcPct val="0"/>
                </a:spcBef>
                <a:spcAft>
                  <a:spcPct val="0"/>
                </a:spcAft>
                <a:defRPr sz="1000">
                  <a:solidFill>
                    <a:schemeClr val="tx1"/>
                  </a:solidFill>
                  <a:latin typeface="Times New Roman" pitchFamily="18" charset="0"/>
                  <a:cs typeface="Tahoma" pitchFamily="34" charset="0"/>
                </a:defRPr>
              </a:lvl8pPr>
              <a:lvl9pPr marL="3886200" indent="-228600" eaLnBrk="0" fontAlgn="base" hangingPunct="0">
                <a:spcBef>
                  <a:spcPct val="0"/>
                </a:spcBef>
                <a:spcAft>
                  <a:spcPct val="0"/>
                </a:spcAft>
                <a:defRPr sz="1000">
                  <a:solidFill>
                    <a:schemeClr val="tx1"/>
                  </a:solidFill>
                  <a:latin typeface="Times New Roman" pitchFamily="18" charset="0"/>
                  <a:cs typeface="Tahoma" pitchFamily="34" charset="0"/>
                </a:defRPr>
              </a:lvl9pPr>
            </a:lstStyle>
            <a:p>
              <a:pPr algn="ctr" eaLnBrk="1" hangingPunct="1">
                <a:spcBef>
                  <a:spcPct val="50000"/>
                </a:spcBef>
              </a:pPr>
              <a:r>
                <a:rPr lang="en-US" sz="1600" b="1" dirty="0" smtClean="0">
                  <a:latin typeface="Arial" charset="0"/>
                </a:rPr>
                <a:t>Sociocultural factors</a:t>
              </a:r>
              <a:endParaRPr lang="en-US" sz="1600" b="1" dirty="0">
                <a:latin typeface="Arial" charset="0"/>
              </a:endParaRPr>
            </a:p>
          </p:txBody>
        </p:sp>
        <p:sp>
          <p:nvSpPr>
            <p:cNvPr id="13" name="Text Box 5" descr="Green01"/>
            <p:cNvSpPr txBox="1">
              <a:spLocks noChangeArrowheads="1"/>
            </p:cNvSpPr>
            <p:nvPr/>
          </p:nvSpPr>
          <p:spPr bwMode="blackWhite">
            <a:xfrm>
              <a:off x="4016" y="1859"/>
              <a:ext cx="972" cy="576"/>
            </a:xfrm>
            <a:prstGeom prst="rect">
              <a:avLst/>
            </a:prstGeom>
            <a:solidFill>
              <a:srgbClr val="F0CC85"/>
            </a:solidFill>
            <a:ln w="19050">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C0C0C0">
                        <a:alpha val="50000"/>
                      </a:srgbClr>
                    </a:outerShdw>
                  </a:effectLst>
                </a14:hiddenEffects>
              </a:ext>
            </a:extLst>
          </p:spPr>
          <p:txBody>
            <a:bodyPr anchor="ctr" anchorCtr="1"/>
            <a:lstStyle>
              <a:lvl1pPr eaLnBrk="0" hangingPunct="0">
                <a:defRPr sz="1000">
                  <a:solidFill>
                    <a:schemeClr val="tx1"/>
                  </a:solidFill>
                  <a:latin typeface="Times New Roman" pitchFamily="18" charset="0"/>
                  <a:cs typeface="Tahoma" pitchFamily="34" charset="0"/>
                </a:defRPr>
              </a:lvl1pPr>
              <a:lvl2pPr marL="742950" indent="-285750" eaLnBrk="0" hangingPunct="0">
                <a:defRPr sz="1000">
                  <a:solidFill>
                    <a:schemeClr val="tx1"/>
                  </a:solidFill>
                  <a:latin typeface="Times New Roman" pitchFamily="18" charset="0"/>
                  <a:cs typeface="Tahoma" pitchFamily="34" charset="0"/>
                </a:defRPr>
              </a:lvl2pPr>
              <a:lvl3pPr marL="1143000" indent="-228600" eaLnBrk="0" hangingPunct="0">
                <a:defRPr sz="1000">
                  <a:solidFill>
                    <a:schemeClr val="tx1"/>
                  </a:solidFill>
                  <a:latin typeface="Times New Roman" pitchFamily="18" charset="0"/>
                  <a:cs typeface="Tahoma" pitchFamily="34" charset="0"/>
                </a:defRPr>
              </a:lvl3pPr>
              <a:lvl4pPr marL="1600200" indent="-228600" eaLnBrk="0" hangingPunct="0">
                <a:defRPr sz="1000">
                  <a:solidFill>
                    <a:schemeClr val="tx1"/>
                  </a:solidFill>
                  <a:latin typeface="Times New Roman" pitchFamily="18" charset="0"/>
                  <a:cs typeface="Tahoma" pitchFamily="34" charset="0"/>
                </a:defRPr>
              </a:lvl4pPr>
              <a:lvl5pPr marL="2057400" indent="-228600" eaLnBrk="0" hangingPunct="0">
                <a:defRPr sz="1000">
                  <a:solidFill>
                    <a:schemeClr val="tx1"/>
                  </a:solidFill>
                  <a:latin typeface="Times New Roman" pitchFamily="18" charset="0"/>
                  <a:cs typeface="Tahoma" pitchFamily="34" charset="0"/>
                </a:defRPr>
              </a:lvl5pPr>
              <a:lvl6pPr marL="2514600" indent="-228600" eaLnBrk="0" fontAlgn="base" hangingPunct="0">
                <a:spcBef>
                  <a:spcPct val="0"/>
                </a:spcBef>
                <a:spcAft>
                  <a:spcPct val="0"/>
                </a:spcAft>
                <a:defRPr sz="1000">
                  <a:solidFill>
                    <a:schemeClr val="tx1"/>
                  </a:solidFill>
                  <a:latin typeface="Times New Roman" pitchFamily="18" charset="0"/>
                  <a:cs typeface="Tahoma" pitchFamily="34" charset="0"/>
                </a:defRPr>
              </a:lvl6pPr>
              <a:lvl7pPr marL="2971800" indent="-228600" eaLnBrk="0" fontAlgn="base" hangingPunct="0">
                <a:spcBef>
                  <a:spcPct val="0"/>
                </a:spcBef>
                <a:spcAft>
                  <a:spcPct val="0"/>
                </a:spcAft>
                <a:defRPr sz="1000">
                  <a:solidFill>
                    <a:schemeClr val="tx1"/>
                  </a:solidFill>
                  <a:latin typeface="Times New Roman" pitchFamily="18" charset="0"/>
                  <a:cs typeface="Tahoma" pitchFamily="34" charset="0"/>
                </a:defRPr>
              </a:lvl7pPr>
              <a:lvl8pPr marL="3429000" indent="-228600" eaLnBrk="0" fontAlgn="base" hangingPunct="0">
                <a:spcBef>
                  <a:spcPct val="0"/>
                </a:spcBef>
                <a:spcAft>
                  <a:spcPct val="0"/>
                </a:spcAft>
                <a:defRPr sz="1000">
                  <a:solidFill>
                    <a:schemeClr val="tx1"/>
                  </a:solidFill>
                  <a:latin typeface="Times New Roman" pitchFamily="18" charset="0"/>
                  <a:cs typeface="Tahoma" pitchFamily="34" charset="0"/>
                </a:defRPr>
              </a:lvl8pPr>
              <a:lvl9pPr marL="3886200" indent="-228600" eaLnBrk="0" fontAlgn="base" hangingPunct="0">
                <a:spcBef>
                  <a:spcPct val="0"/>
                </a:spcBef>
                <a:spcAft>
                  <a:spcPct val="0"/>
                </a:spcAft>
                <a:defRPr sz="1000">
                  <a:solidFill>
                    <a:schemeClr val="tx1"/>
                  </a:solidFill>
                  <a:latin typeface="Times New Roman" pitchFamily="18" charset="0"/>
                  <a:cs typeface="Tahoma" pitchFamily="34" charset="0"/>
                </a:defRPr>
              </a:lvl9pPr>
            </a:lstStyle>
            <a:p>
              <a:pPr algn="ctr" eaLnBrk="1" hangingPunct="1">
                <a:spcBef>
                  <a:spcPct val="50000"/>
                </a:spcBef>
              </a:pPr>
              <a:r>
                <a:rPr lang="en-US" sz="1600" b="1" dirty="0" smtClean="0">
                  <a:latin typeface="Arial" charset="0"/>
                </a:rPr>
                <a:t>Environmental forces</a:t>
              </a:r>
              <a:endParaRPr lang="en-US" sz="1600" b="1" dirty="0">
                <a:latin typeface="Arial" charset="0"/>
              </a:endParaRPr>
            </a:p>
          </p:txBody>
        </p:sp>
        <p:sp>
          <p:nvSpPr>
            <p:cNvPr id="14" name="Text Box 6" descr="Pink02"/>
            <p:cNvSpPr txBox="1">
              <a:spLocks noChangeArrowheads="1"/>
            </p:cNvSpPr>
            <p:nvPr/>
          </p:nvSpPr>
          <p:spPr bwMode="blackWhite">
            <a:xfrm>
              <a:off x="4016" y="2667"/>
              <a:ext cx="972" cy="578"/>
            </a:xfrm>
            <a:prstGeom prst="rect">
              <a:avLst/>
            </a:prstGeom>
            <a:solidFill>
              <a:srgbClr val="C2D7DB"/>
            </a:solidFill>
            <a:ln w="19050">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C0C0C0">
                        <a:alpha val="50000"/>
                      </a:srgbClr>
                    </a:outerShdw>
                  </a:effectLst>
                </a14:hiddenEffects>
              </a:ext>
            </a:extLst>
          </p:spPr>
          <p:txBody>
            <a:bodyPr anchor="ctr" anchorCtr="1"/>
            <a:lstStyle>
              <a:lvl1pPr eaLnBrk="0" hangingPunct="0">
                <a:defRPr sz="1000">
                  <a:solidFill>
                    <a:schemeClr val="tx1"/>
                  </a:solidFill>
                  <a:latin typeface="Times New Roman" pitchFamily="18" charset="0"/>
                  <a:cs typeface="Tahoma" pitchFamily="34" charset="0"/>
                </a:defRPr>
              </a:lvl1pPr>
              <a:lvl2pPr marL="742950" indent="-285750" eaLnBrk="0" hangingPunct="0">
                <a:defRPr sz="1000">
                  <a:solidFill>
                    <a:schemeClr val="tx1"/>
                  </a:solidFill>
                  <a:latin typeface="Times New Roman" pitchFamily="18" charset="0"/>
                  <a:cs typeface="Tahoma" pitchFamily="34" charset="0"/>
                </a:defRPr>
              </a:lvl2pPr>
              <a:lvl3pPr marL="1143000" indent="-228600" eaLnBrk="0" hangingPunct="0">
                <a:defRPr sz="1000">
                  <a:solidFill>
                    <a:schemeClr val="tx1"/>
                  </a:solidFill>
                  <a:latin typeface="Times New Roman" pitchFamily="18" charset="0"/>
                  <a:cs typeface="Tahoma" pitchFamily="34" charset="0"/>
                </a:defRPr>
              </a:lvl3pPr>
              <a:lvl4pPr marL="1600200" indent="-228600" eaLnBrk="0" hangingPunct="0">
                <a:defRPr sz="1000">
                  <a:solidFill>
                    <a:schemeClr val="tx1"/>
                  </a:solidFill>
                  <a:latin typeface="Times New Roman" pitchFamily="18" charset="0"/>
                  <a:cs typeface="Tahoma" pitchFamily="34" charset="0"/>
                </a:defRPr>
              </a:lvl4pPr>
              <a:lvl5pPr marL="2057400" indent="-228600" eaLnBrk="0" hangingPunct="0">
                <a:defRPr sz="1000">
                  <a:solidFill>
                    <a:schemeClr val="tx1"/>
                  </a:solidFill>
                  <a:latin typeface="Times New Roman" pitchFamily="18" charset="0"/>
                  <a:cs typeface="Tahoma" pitchFamily="34" charset="0"/>
                </a:defRPr>
              </a:lvl5pPr>
              <a:lvl6pPr marL="2514600" indent="-228600" eaLnBrk="0" fontAlgn="base" hangingPunct="0">
                <a:spcBef>
                  <a:spcPct val="0"/>
                </a:spcBef>
                <a:spcAft>
                  <a:spcPct val="0"/>
                </a:spcAft>
                <a:defRPr sz="1000">
                  <a:solidFill>
                    <a:schemeClr val="tx1"/>
                  </a:solidFill>
                  <a:latin typeface="Times New Roman" pitchFamily="18" charset="0"/>
                  <a:cs typeface="Tahoma" pitchFamily="34" charset="0"/>
                </a:defRPr>
              </a:lvl6pPr>
              <a:lvl7pPr marL="2971800" indent="-228600" eaLnBrk="0" fontAlgn="base" hangingPunct="0">
                <a:spcBef>
                  <a:spcPct val="0"/>
                </a:spcBef>
                <a:spcAft>
                  <a:spcPct val="0"/>
                </a:spcAft>
                <a:defRPr sz="1000">
                  <a:solidFill>
                    <a:schemeClr val="tx1"/>
                  </a:solidFill>
                  <a:latin typeface="Times New Roman" pitchFamily="18" charset="0"/>
                  <a:cs typeface="Tahoma" pitchFamily="34" charset="0"/>
                </a:defRPr>
              </a:lvl7pPr>
              <a:lvl8pPr marL="3429000" indent="-228600" eaLnBrk="0" fontAlgn="base" hangingPunct="0">
                <a:spcBef>
                  <a:spcPct val="0"/>
                </a:spcBef>
                <a:spcAft>
                  <a:spcPct val="0"/>
                </a:spcAft>
                <a:defRPr sz="1000">
                  <a:solidFill>
                    <a:schemeClr val="tx1"/>
                  </a:solidFill>
                  <a:latin typeface="Times New Roman" pitchFamily="18" charset="0"/>
                  <a:cs typeface="Tahoma" pitchFamily="34" charset="0"/>
                </a:defRPr>
              </a:lvl8pPr>
              <a:lvl9pPr marL="3886200" indent="-228600" eaLnBrk="0" fontAlgn="base" hangingPunct="0">
                <a:spcBef>
                  <a:spcPct val="0"/>
                </a:spcBef>
                <a:spcAft>
                  <a:spcPct val="0"/>
                </a:spcAft>
                <a:defRPr sz="1000">
                  <a:solidFill>
                    <a:schemeClr val="tx1"/>
                  </a:solidFill>
                  <a:latin typeface="Times New Roman" pitchFamily="18" charset="0"/>
                  <a:cs typeface="Tahoma" pitchFamily="34" charset="0"/>
                </a:defRPr>
              </a:lvl9pPr>
            </a:lstStyle>
            <a:p>
              <a:pPr algn="ctr" eaLnBrk="1" hangingPunct="1">
                <a:spcBef>
                  <a:spcPct val="50000"/>
                </a:spcBef>
              </a:pPr>
              <a:r>
                <a:rPr lang="en-US" sz="1600" b="1" dirty="0" smtClean="0">
                  <a:latin typeface="Arial" charset="0"/>
                </a:rPr>
                <a:t>Legal and regulatory factors</a:t>
              </a:r>
              <a:endParaRPr lang="en-US" sz="1600" b="1" dirty="0">
                <a:latin typeface="Arial" charset="0"/>
              </a:endParaRPr>
            </a:p>
          </p:txBody>
        </p:sp>
        <p:cxnSp>
          <p:nvCxnSpPr>
            <p:cNvPr id="15" name="AutoShape 7"/>
            <p:cNvCxnSpPr>
              <a:cxnSpLocks noChangeShapeType="1"/>
              <a:stCxn id="18" idx="7"/>
              <a:endCxn id="12" idx="1"/>
            </p:cNvCxnSpPr>
            <p:nvPr/>
          </p:nvCxnSpPr>
          <p:spPr bwMode="auto">
            <a:xfrm rot="5400000" flipH="1" flipV="1">
              <a:off x="3493" y="1349"/>
              <a:ext cx="516" cy="529"/>
            </a:xfrm>
            <a:prstGeom prst="bentConnector2">
              <a:avLst/>
            </a:prstGeom>
            <a:noFill/>
            <a:ln w="19050">
              <a:solidFill>
                <a:schemeClr val="tx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8"/>
            <p:cNvCxnSpPr>
              <a:cxnSpLocks noChangeShapeType="1"/>
              <a:stCxn id="18" idx="6"/>
              <a:endCxn id="13" idx="1"/>
            </p:cNvCxnSpPr>
            <p:nvPr/>
          </p:nvCxnSpPr>
          <p:spPr bwMode="auto">
            <a:xfrm flipV="1">
              <a:off x="3758" y="2147"/>
              <a:ext cx="258" cy="1"/>
            </a:xfrm>
            <a:prstGeom prst="straightConnector1">
              <a:avLst/>
            </a:prstGeom>
            <a:noFill/>
            <a:ln w="190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9"/>
            <p:cNvCxnSpPr>
              <a:cxnSpLocks noChangeShapeType="1"/>
              <a:stCxn id="18" idx="5"/>
              <a:endCxn id="14" idx="1"/>
            </p:cNvCxnSpPr>
            <p:nvPr/>
          </p:nvCxnSpPr>
          <p:spPr bwMode="auto">
            <a:xfrm rot="16200000" flipH="1">
              <a:off x="3485" y="2425"/>
              <a:ext cx="532" cy="529"/>
            </a:xfrm>
            <a:prstGeom prst="bentConnector2">
              <a:avLst/>
            </a:prstGeom>
            <a:noFill/>
            <a:ln w="19050">
              <a:solidFill>
                <a:schemeClr val="tx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Oval 10" descr="Orange01"/>
            <p:cNvSpPr>
              <a:spLocks noChangeArrowheads="1"/>
            </p:cNvSpPr>
            <p:nvPr/>
          </p:nvSpPr>
          <p:spPr bwMode="auto">
            <a:xfrm>
              <a:off x="1906" y="1757"/>
              <a:ext cx="1852" cy="781"/>
            </a:xfrm>
            <a:prstGeom prst="ellipse">
              <a:avLst/>
            </a:prstGeom>
            <a:solidFill>
              <a:schemeClr val="accent6">
                <a:lumMod val="20000"/>
                <a:lumOff val="80000"/>
              </a:schemeClr>
            </a:solidFill>
            <a:ln w="19050">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0" rIns="0" anchor="ctr"/>
            <a:lstStyle/>
            <a:p>
              <a:pPr algn="ctr"/>
              <a:r>
                <a:rPr lang="en-US" sz="2000" b="1" dirty="0" smtClean="0">
                  <a:solidFill>
                    <a:srgbClr val="990033"/>
                  </a:solidFill>
                </a:rPr>
                <a:t>PESTAL Analysis:</a:t>
              </a:r>
              <a:endParaRPr lang="en-US" sz="2000" b="1" dirty="0">
                <a:solidFill>
                  <a:srgbClr val="990033"/>
                </a:solidFill>
              </a:endParaRPr>
            </a:p>
            <a:p>
              <a:pPr algn="ctr"/>
              <a:r>
                <a:rPr lang="en-US" sz="1800" b="1" dirty="0" smtClean="0">
                  <a:solidFill>
                    <a:srgbClr val="990033"/>
                  </a:solidFill>
                </a:rPr>
                <a:t>Macro-Environmental Components</a:t>
              </a:r>
              <a:endParaRPr lang="en-US" sz="1800" b="1" dirty="0">
                <a:solidFill>
                  <a:srgbClr val="990033"/>
                </a:solidFill>
              </a:endParaRPr>
            </a:p>
          </p:txBody>
        </p:sp>
        <p:sp>
          <p:nvSpPr>
            <p:cNvPr id="19" name="Text Box 11" descr="Brown01"/>
            <p:cNvSpPr txBox="1">
              <a:spLocks noChangeArrowheads="1"/>
            </p:cNvSpPr>
            <p:nvPr/>
          </p:nvSpPr>
          <p:spPr bwMode="blackWhite">
            <a:xfrm>
              <a:off x="723" y="1075"/>
              <a:ext cx="973" cy="578"/>
            </a:xfrm>
            <a:prstGeom prst="rect">
              <a:avLst/>
            </a:prstGeom>
            <a:blipFill dpi="0" rotWithShape="1">
              <a:blip r:embed="rId3"/>
              <a:srcRect/>
              <a:stretch>
                <a:fillRect/>
              </a:stretch>
            </a:blipFill>
            <a:ln w="19050">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C0C0C0">
                        <a:alpha val="50000"/>
                      </a:srgbClr>
                    </a:outerShdw>
                  </a:effectLst>
                </a14:hiddenEffects>
              </a:ext>
            </a:extLst>
          </p:spPr>
          <p:txBody>
            <a:bodyPr anchor="ctr" anchorCtr="1"/>
            <a:lstStyle>
              <a:lvl1pPr eaLnBrk="0" hangingPunct="0">
                <a:defRPr sz="1000">
                  <a:solidFill>
                    <a:schemeClr val="tx1"/>
                  </a:solidFill>
                  <a:latin typeface="Times New Roman" pitchFamily="18" charset="0"/>
                  <a:cs typeface="Tahoma" pitchFamily="34" charset="0"/>
                </a:defRPr>
              </a:lvl1pPr>
              <a:lvl2pPr marL="742950" indent="-285750" eaLnBrk="0" hangingPunct="0">
                <a:defRPr sz="1000">
                  <a:solidFill>
                    <a:schemeClr val="tx1"/>
                  </a:solidFill>
                  <a:latin typeface="Times New Roman" pitchFamily="18" charset="0"/>
                  <a:cs typeface="Tahoma" pitchFamily="34" charset="0"/>
                </a:defRPr>
              </a:lvl2pPr>
              <a:lvl3pPr marL="1143000" indent="-228600" eaLnBrk="0" hangingPunct="0">
                <a:defRPr sz="1000">
                  <a:solidFill>
                    <a:schemeClr val="tx1"/>
                  </a:solidFill>
                  <a:latin typeface="Times New Roman" pitchFamily="18" charset="0"/>
                  <a:cs typeface="Tahoma" pitchFamily="34" charset="0"/>
                </a:defRPr>
              </a:lvl3pPr>
              <a:lvl4pPr marL="1600200" indent="-228600" eaLnBrk="0" hangingPunct="0">
                <a:defRPr sz="1000">
                  <a:solidFill>
                    <a:schemeClr val="tx1"/>
                  </a:solidFill>
                  <a:latin typeface="Times New Roman" pitchFamily="18" charset="0"/>
                  <a:cs typeface="Tahoma" pitchFamily="34" charset="0"/>
                </a:defRPr>
              </a:lvl4pPr>
              <a:lvl5pPr marL="2057400" indent="-228600" eaLnBrk="0" hangingPunct="0">
                <a:defRPr sz="1000">
                  <a:solidFill>
                    <a:schemeClr val="tx1"/>
                  </a:solidFill>
                  <a:latin typeface="Times New Roman" pitchFamily="18" charset="0"/>
                  <a:cs typeface="Tahoma" pitchFamily="34" charset="0"/>
                </a:defRPr>
              </a:lvl5pPr>
              <a:lvl6pPr marL="2514600" indent="-228600" eaLnBrk="0" fontAlgn="base" hangingPunct="0">
                <a:spcBef>
                  <a:spcPct val="0"/>
                </a:spcBef>
                <a:spcAft>
                  <a:spcPct val="0"/>
                </a:spcAft>
                <a:defRPr sz="1000">
                  <a:solidFill>
                    <a:schemeClr val="tx1"/>
                  </a:solidFill>
                  <a:latin typeface="Times New Roman" pitchFamily="18" charset="0"/>
                  <a:cs typeface="Tahoma" pitchFamily="34" charset="0"/>
                </a:defRPr>
              </a:lvl6pPr>
              <a:lvl7pPr marL="2971800" indent="-228600" eaLnBrk="0" fontAlgn="base" hangingPunct="0">
                <a:spcBef>
                  <a:spcPct val="0"/>
                </a:spcBef>
                <a:spcAft>
                  <a:spcPct val="0"/>
                </a:spcAft>
                <a:defRPr sz="1000">
                  <a:solidFill>
                    <a:schemeClr val="tx1"/>
                  </a:solidFill>
                  <a:latin typeface="Times New Roman" pitchFamily="18" charset="0"/>
                  <a:cs typeface="Tahoma" pitchFamily="34" charset="0"/>
                </a:defRPr>
              </a:lvl7pPr>
              <a:lvl8pPr marL="3429000" indent="-228600" eaLnBrk="0" fontAlgn="base" hangingPunct="0">
                <a:spcBef>
                  <a:spcPct val="0"/>
                </a:spcBef>
                <a:spcAft>
                  <a:spcPct val="0"/>
                </a:spcAft>
                <a:defRPr sz="1000">
                  <a:solidFill>
                    <a:schemeClr val="tx1"/>
                  </a:solidFill>
                  <a:latin typeface="Times New Roman" pitchFamily="18" charset="0"/>
                  <a:cs typeface="Tahoma" pitchFamily="34" charset="0"/>
                </a:defRPr>
              </a:lvl8pPr>
              <a:lvl9pPr marL="3886200" indent="-228600" eaLnBrk="0" fontAlgn="base" hangingPunct="0">
                <a:spcBef>
                  <a:spcPct val="0"/>
                </a:spcBef>
                <a:spcAft>
                  <a:spcPct val="0"/>
                </a:spcAft>
                <a:defRPr sz="1000">
                  <a:solidFill>
                    <a:schemeClr val="tx1"/>
                  </a:solidFill>
                  <a:latin typeface="Times New Roman" pitchFamily="18" charset="0"/>
                  <a:cs typeface="Tahoma" pitchFamily="34" charset="0"/>
                </a:defRPr>
              </a:lvl9pPr>
            </a:lstStyle>
            <a:p>
              <a:pPr algn="ctr" eaLnBrk="1" hangingPunct="1">
                <a:spcBef>
                  <a:spcPct val="50000"/>
                </a:spcBef>
              </a:pPr>
              <a:r>
                <a:rPr lang="en-US" sz="1600" b="1" dirty="0" smtClean="0">
                  <a:latin typeface="Arial" charset="0"/>
                </a:rPr>
                <a:t>Political </a:t>
              </a:r>
              <a:br>
                <a:rPr lang="en-US" sz="1600" b="1" dirty="0" smtClean="0">
                  <a:latin typeface="Arial" charset="0"/>
                </a:rPr>
              </a:br>
              <a:r>
                <a:rPr lang="en-US" sz="1600" b="1" dirty="0" smtClean="0">
                  <a:latin typeface="Arial" charset="0"/>
                </a:rPr>
                <a:t>factors</a:t>
              </a:r>
              <a:endParaRPr lang="en-US" sz="1600" b="1" dirty="0">
                <a:latin typeface="Arial" charset="0"/>
              </a:endParaRPr>
            </a:p>
          </p:txBody>
        </p:sp>
        <p:sp>
          <p:nvSpPr>
            <p:cNvPr id="20" name="Text Box 12" descr="Green01"/>
            <p:cNvSpPr txBox="1">
              <a:spLocks noChangeArrowheads="1"/>
            </p:cNvSpPr>
            <p:nvPr/>
          </p:nvSpPr>
          <p:spPr bwMode="blackWhite">
            <a:xfrm>
              <a:off x="723" y="1859"/>
              <a:ext cx="973" cy="576"/>
            </a:xfrm>
            <a:prstGeom prst="rect">
              <a:avLst/>
            </a:prstGeom>
            <a:blipFill dpi="0" rotWithShape="1">
              <a:blip r:embed="rId4"/>
              <a:srcRect/>
              <a:stretch>
                <a:fillRect/>
              </a:stretch>
            </a:blipFill>
            <a:ln w="19050">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C0C0C0">
                        <a:alpha val="50000"/>
                      </a:srgbClr>
                    </a:outerShdw>
                  </a:effectLst>
                </a14:hiddenEffects>
              </a:ext>
            </a:extLst>
          </p:spPr>
          <p:txBody>
            <a:bodyPr anchor="ctr" anchorCtr="1"/>
            <a:lstStyle>
              <a:lvl1pPr eaLnBrk="0" hangingPunct="0">
                <a:defRPr sz="1000">
                  <a:solidFill>
                    <a:schemeClr val="tx1"/>
                  </a:solidFill>
                  <a:latin typeface="Times New Roman" pitchFamily="18" charset="0"/>
                  <a:cs typeface="Tahoma" pitchFamily="34" charset="0"/>
                </a:defRPr>
              </a:lvl1pPr>
              <a:lvl2pPr marL="742950" indent="-285750" eaLnBrk="0" hangingPunct="0">
                <a:defRPr sz="1000">
                  <a:solidFill>
                    <a:schemeClr val="tx1"/>
                  </a:solidFill>
                  <a:latin typeface="Times New Roman" pitchFamily="18" charset="0"/>
                  <a:cs typeface="Tahoma" pitchFamily="34" charset="0"/>
                </a:defRPr>
              </a:lvl2pPr>
              <a:lvl3pPr marL="1143000" indent="-228600" eaLnBrk="0" hangingPunct="0">
                <a:defRPr sz="1000">
                  <a:solidFill>
                    <a:schemeClr val="tx1"/>
                  </a:solidFill>
                  <a:latin typeface="Times New Roman" pitchFamily="18" charset="0"/>
                  <a:cs typeface="Tahoma" pitchFamily="34" charset="0"/>
                </a:defRPr>
              </a:lvl3pPr>
              <a:lvl4pPr marL="1600200" indent="-228600" eaLnBrk="0" hangingPunct="0">
                <a:defRPr sz="1000">
                  <a:solidFill>
                    <a:schemeClr val="tx1"/>
                  </a:solidFill>
                  <a:latin typeface="Times New Roman" pitchFamily="18" charset="0"/>
                  <a:cs typeface="Tahoma" pitchFamily="34" charset="0"/>
                </a:defRPr>
              </a:lvl4pPr>
              <a:lvl5pPr marL="2057400" indent="-228600" eaLnBrk="0" hangingPunct="0">
                <a:defRPr sz="1000">
                  <a:solidFill>
                    <a:schemeClr val="tx1"/>
                  </a:solidFill>
                  <a:latin typeface="Times New Roman" pitchFamily="18" charset="0"/>
                  <a:cs typeface="Tahoma" pitchFamily="34" charset="0"/>
                </a:defRPr>
              </a:lvl5pPr>
              <a:lvl6pPr marL="2514600" indent="-228600" eaLnBrk="0" fontAlgn="base" hangingPunct="0">
                <a:spcBef>
                  <a:spcPct val="0"/>
                </a:spcBef>
                <a:spcAft>
                  <a:spcPct val="0"/>
                </a:spcAft>
                <a:defRPr sz="1000">
                  <a:solidFill>
                    <a:schemeClr val="tx1"/>
                  </a:solidFill>
                  <a:latin typeface="Times New Roman" pitchFamily="18" charset="0"/>
                  <a:cs typeface="Tahoma" pitchFamily="34" charset="0"/>
                </a:defRPr>
              </a:lvl6pPr>
              <a:lvl7pPr marL="2971800" indent="-228600" eaLnBrk="0" fontAlgn="base" hangingPunct="0">
                <a:spcBef>
                  <a:spcPct val="0"/>
                </a:spcBef>
                <a:spcAft>
                  <a:spcPct val="0"/>
                </a:spcAft>
                <a:defRPr sz="1000">
                  <a:solidFill>
                    <a:schemeClr val="tx1"/>
                  </a:solidFill>
                  <a:latin typeface="Times New Roman" pitchFamily="18" charset="0"/>
                  <a:cs typeface="Tahoma" pitchFamily="34" charset="0"/>
                </a:defRPr>
              </a:lvl7pPr>
              <a:lvl8pPr marL="3429000" indent="-228600" eaLnBrk="0" fontAlgn="base" hangingPunct="0">
                <a:spcBef>
                  <a:spcPct val="0"/>
                </a:spcBef>
                <a:spcAft>
                  <a:spcPct val="0"/>
                </a:spcAft>
                <a:defRPr sz="1000">
                  <a:solidFill>
                    <a:schemeClr val="tx1"/>
                  </a:solidFill>
                  <a:latin typeface="Times New Roman" pitchFamily="18" charset="0"/>
                  <a:cs typeface="Tahoma" pitchFamily="34" charset="0"/>
                </a:defRPr>
              </a:lvl8pPr>
              <a:lvl9pPr marL="3886200" indent="-228600" eaLnBrk="0" fontAlgn="base" hangingPunct="0">
                <a:spcBef>
                  <a:spcPct val="0"/>
                </a:spcBef>
                <a:spcAft>
                  <a:spcPct val="0"/>
                </a:spcAft>
                <a:defRPr sz="1000">
                  <a:solidFill>
                    <a:schemeClr val="tx1"/>
                  </a:solidFill>
                  <a:latin typeface="Times New Roman" pitchFamily="18" charset="0"/>
                  <a:cs typeface="Tahoma" pitchFamily="34" charset="0"/>
                </a:defRPr>
              </a:lvl9pPr>
            </a:lstStyle>
            <a:p>
              <a:pPr algn="ctr" eaLnBrk="1" hangingPunct="1">
                <a:spcBef>
                  <a:spcPct val="50000"/>
                </a:spcBef>
              </a:pPr>
              <a:r>
                <a:rPr lang="en-US" sz="1600" b="1" dirty="0" smtClean="0">
                  <a:latin typeface="Arial" charset="0"/>
                </a:rPr>
                <a:t>Economic conditions</a:t>
              </a:r>
              <a:endParaRPr lang="en-US" sz="1600" b="1" dirty="0">
                <a:latin typeface="Arial" charset="0"/>
              </a:endParaRPr>
            </a:p>
          </p:txBody>
        </p:sp>
        <p:sp>
          <p:nvSpPr>
            <p:cNvPr id="21" name="Text Box 13" descr="Pink02"/>
            <p:cNvSpPr txBox="1">
              <a:spLocks noChangeArrowheads="1"/>
            </p:cNvSpPr>
            <p:nvPr/>
          </p:nvSpPr>
          <p:spPr bwMode="blackWhite">
            <a:xfrm>
              <a:off x="723" y="2676"/>
              <a:ext cx="973" cy="578"/>
            </a:xfrm>
            <a:prstGeom prst="rect">
              <a:avLst/>
            </a:prstGeom>
            <a:blipFill dpi="0" rotWithShape="1">
              <a:blip r:embed="rId5"/>
              <a:srcRect/>
              <a:stretch>
                <a:fillRect/>
              </a:stretch>
            </a:blipFill>
            <a:ln w="19050">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C0C0C0">
                        <a:alpha val="50000"/>
                      </a:srgbClr>
                    </a:outerShdw>
                  </a:effectLst>
                </a14:hiddenEffects>
              </a:ext>
            </a:extLst>
          </p:spPr>
          <p:txBody>
            <a:bodyPr anchor="ctr" anchorCtr="1"/>
            <a:lstStyle>
              <a:lvl1pPr eaLnBrk="0" hangingPunct="0">
                <a:defRPr sz="1000">
                  <a:solidFill>
                    <a:schemeClr val="tx1"/>
                  </a:solidFill>
                  <a:latin typeface="Times New Roman" pitchFamily="18" charset="0"/>
                  <a:cs typeface="Tahoma" pitchFamily="34" charset="0"/>
                </a:defRPr>
              </a:lvl1pPr>
              <a:lvl2pPr marL="742950" indent="-285750" eaLnBrk="0" hangingPunct="0">
                <a:defRPr sz="1000">
                  <a:solidFill>
                    <a:schemeClr val="tx1"/>
                  </a:solidFill>
                  <a:latin typeface="Times New Roman" pitchFamily="18" charset="0"/>
                  <a:cs typeface="Tahoma" pitchFamily="34" charset="0"/>
                </a:defRPr>
              </a:lvl2pPr>
              <a:lvl3pPr marL="1143000" indent="-228600" eaLnBrk="0" hangingPunct="0">
                <a:defRPr sz="1000">
                  <a:solidFill>
                    <a:schemeClr val="tx1"/>
                  </a:solidFill>
                  <a:latin typeface="Times New Roman" pitchFamily="18" charset="0"/>
                  <a:cs typeface="Tahoma" pitchFamily="34" charset="0"/>
                </a:defRPr>
              </a:lvl3pPr>
              <a:lvl4pPr marL="1600200" indent="-228600" eaLnBrk="0" hangingPunct="0">
                <a:defRPr sz="1000">
                  <a:solidFill>
                    <a:schemeClr val="tx1"/>
                  </a:solidFill>
                  <a:latin typeface="Times New Roman" pitchFamily="18" charset="0"/>
                  <a:cs typeface="Tahoma" pitchFamily="34" charset="0"/>
                </a:defRPr>
              </a:lvl4pPr>
              <a:lvl5pPr marL="2057400" indent="-228600" eaLnBrk="0" hangingPunct="0">
                <a:defRPr sz="1000">
                  <a:solidFill>
                    <a:schemeClr val="tx1"/>
                  </a:solidFill>
                  <a:latin typeface="Times New Roman" pitchFamily="18" charset="0"/>
                  <a:cs typeface="Tahoma" pitchFamily="34" charset="0"/>
                </a:defRPr>
              </a:lvl5pPr>
              <a:lvl6pPr marL="2514600" indent="-228600" eaLnBrk="0" fontAlgn="base" hangingPunct="0">
                <a:spcBef>
                  <a:spcPct val="0"/>
                </a:spcBef>
                <a:spcAft>
                  <a:spcPct val="0"/>
                </a:spcAft>
                <a:defRPr sz="1000">
                  <a:solidFill>
                    <a:schemeClr val="tx1"/>
                  </a:solidFill>
                  <a:latin typeface="Times New Roman" pitchFamily="18" charset="0"/>
                  <a:cs typeface="Tahoma" pitchFamily="34" charset="0"/>
                </a:defRPr>
              </a:lvl6pPr>
              <a:lvl7pPr marL="2971800" indent="-228600" eaLnBrk="0" fontAlgn="base" hangingPunct="0">
                <a:spcBef>
                  <a:spcPct val="0"/>
                </a:spcBef>
                <a:spcAft>
                  <a:spcPct val="0"/>
                </a:spcAft>
                <a:defRPr sz="1000">
                  <a:solidFill>
                    <a:schemeClr val="tx1"/>
                  </a:solidFill>
                  <a:latin typeface="Times New Roman" pitchFamily="18" charset="0"/>
                  <a:cs typeface="Tahoma" pitchFamily="34" charset="0"/>
                </a:defRPr>
              </a:lvl7pPr>
              <a:lvl8pPr marL="3429000" indent="-228600" eaLnBrk="0" fontAlgn="base" hangingPunct="0">
                <a:spcBef>
                  <a:spcPct val="0"/>
                </a:spcBef>
                <a:spcAft>
                  <a:spcPct val="0"/>
                </a:spcAft>
                <a:defRPr sz="1000">
                  <a:solidFill>
                    <a:schemeClr val="tx1"/>
                  </a:solidFill>
                  <a:latin typeface="Times New Roman" pitchFamily="18" charset="0"/>
                  <a:cs typeface="Tahoma" pitchFamily="34" charset="0"/>
                </a:defRPr>
              </a:lvl8pPr>
              <a:lvl9pPr marL="3886200" indent="-228600" eaLnBrk="0" fontAlgn="base" hangingPunct="0">
                <a:spcBef>
                  <a:spcPct val="0"/>
                </a:spcBef>
                <a:spcAft>
                  <a:spcPct val="0"/>
                </a:spcAft>
                <a:defRPr sz="1000">
                  <a:solidFill>
                    <a:schemeClr val="tx1"/>
                  </a:solidFill>
                  <a:latin typeface="Times New Roman" pitchFamily="18" charset="0"/>
                  <a:cs typeface="Tahoma" pitchFamily="34" charset="0"/>
                </a:defRPr>
              </a:lvl9pPr>
            </a:lstStyle>
            <a:p>
              <a:pPr algn="ctr" eaLnBrk="1" hangingPunct="1">
                <a:spcBef>
                  <a:spcPct val="50000"/>
                </a:spcBef>
              </a:pPr>
              <a:r>
                <a:rPr lang="en-US" sz="1600" b="1" dirty="0" smtClean="0">
                  <a:latin typeface="Arial" charset="0"/>
                </a:rPr>
                <a:t>Technological factors</a:t>
              </a:r>
              <a:endParaRPr lang="en-US" sz="1600" b="1" dirty="0">
                <a:latin typeface="Arial" charset="0"/>
              </a:endParaRPr>
            </a:p>
          </p:txBody>
        </p:sp>
        <p:cxnSp>
          <p:nvCxnSpPr>
            <p:cNvPr id="22" name="AutoShape 14"/>
            <p:cNvCxnSpPr>
              <a:cxnSpLocks noChangeShapeType="1"/>
              <a:stCxn id="18" idx="1"/>
              <a:endCxn id="19" idx="3"/>
            </p:cNvCxnSpPr>
            <p:nvPr/>
          </p:nvCxnSpPr>
          <p:spPr bwMode="auto">
            <a:xfrm rot="16200000" flipV="1">
              <a:off x="1683" y="1377"/>
              <a:ext cx="507" cy="481"/>
            </a:xfrm>
            <a:prstGeom prst="bentConnector2">
              <a:avLst/>
            </a:prstGeom>
            <a:noFill/>
            <a:ln w="19050">
              <a:solidFill>
                <a:schemeClr val="tx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5"/>
            <p:cNvCxnSpPr>
              <a:cxnSpLocks noChangeShapeType="1"/>
              <a:stCxn id="18" idx="2"/>
              <a:endCxn id="20" idx="3"/>
            </p:cNvCxnSpPr>
            <p:nvPr/>
          </p:nvCxnSpPr>
          <p:spPr bwMode="auto">
            <a:xfrm flipH="1" flipV="1">
              <a:off x="1696" y="2147"/>
              <a:ext cx="210" cy="1"/>
            </a:xfrm>
            <a:prstGeom prst="straightConnector1">
              <a:avLst/>
            </a:prstGeom>
            <a:noFill/>
            <a:ln w="190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6"/>
            <p:cNvCxnSpPr>
              <a:cxnSpLocks noChangeShapeType="1"/>
              <a:stCxn id="18" idx="3"/>
              <a:endCxn id="21" idx="3"/>
            </p:cNvCxnSpPr>
            <p:nvPr/>
          </p:nvCxnSpPr>
          <p:spPr bwMode="auto">
            <a:xfrm rot="5400000">
              <a:off x="1666" y="2454"/>
              <a:ext cx="541" cy="481"/>
            </a:xfrm>
            <a:prstGeom prst="bentConnector2">
              <a:avLst/>
            </a:prstGeom>
            <a:noFill/>
            <a:ln w="19050">
              <a:solidFill>
                <a:schemeClr val="tx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866192427"/>
      </p:ext>
    </p:extLst>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Assessing the Company’s Industry </a:t>
            </a:r>
            <a:br>
              <a:rPr lang="en-US" smtClean="0"/>
            </a:br>
            <a:r>
              <a:rPr lang="en-US" smtClean="0"/>
              <a:t>and Competitive Environment</a:t>
            </a:r>
            <a:endParaRPr lang="en-US" dirty="0"/>
          </a:p>
        </p:txBody>
      </p:sp>
      <p:sp>
        <p:nvSpPr>
          <p:cNvPr id="38915" name="Rectangle 3"/>
          <p:cNvSpPr>
            <a:spLocks noGrp="1" noChangeArrowheads="1"/>
          </p:cNvSpPr>
          <p:nvPr>
            <p:ph idx="1"/>
          </p:nvPr>
        </p:nvSpPr>
        <p:spPr/>
        <p:txBody>
          <a:bodyPr/>
          <a:lstStyle/>
          <a:p>
            <a:pPr marL="514350" indent="-514350">
              <a:buFont typeface="+mj-lt"/>
              <a:buAutoNum type="arabicPeriod"/>
            </a:pPr>
            <a:r>
              <a:rPr lang="en-US" dirty="0" smtClean="0"/>
              <a:t>Do the dominant economic characteristics of the industry offer sellers opportunities for growth and attractive profits?</a:t>
            </a:r>
          </a:p>
          <a:p>
            <a:pPr marL="514350" indent="-514350">
              <a:buFont typeface="+mj-lt"/>
              <a:buAutoNum type="arabicPeriod"/>
            </a:pPr>
            <a:r>
              <a:rPr lang="en-US" dirty="0" smtClean="0"/>
              <a:t>What kinds of competitive forces are industry members facing, and how strong is each force?</a:t>
            </a:r>
          </a:p>
          <a:p>
            <a:pPr marL="514350" indent="-514350">
              <a:buFont typeface="+mj-lt"/>
              <a:buAutoNum type="arabicPeriod"/>
            </a:pPr>
            <a:r>
              <a:rPr lang="en-US" dirty="0" smtClean="0"/>
              <a:t>What forces are driving industry change, and what impact will these changes have on competitive intensity and industry profitability?</a:t>
            </a:r>
          </a:p>
        </p:txBody>
      </p:sp>
    </p:spTree>
    <p:extLst>
      <p:ext uri="{BB962C8B-B14F-4D97-AF65-F5344CB8AC3E}">
        <p14:creationId xmlns:p14="http://schemas.microsoft.com/office/powerpoint/2010/main" val="1883035533"/>
      </p:ext>
    </p:extLst>
  </p:cSld>
  <p:clrMapOvr>
    <a:masterClrMapping/>
  </p:clrMapOvr>
  <p:transition spd="slow">
    <p:cut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Assessing the Company’s Industry and Competitive Environment (cont’d)</a:t>
            </a:r>
            <a:endParaRPr lang="en-US" dirty="0"/>
          </a:p>
        </p:txBody>
      </p:sp>
      <p:sp>
        <p:nvSpPr>
          <p:cNvPr id="28675" name="Rectangle 3"/>
          <p:cNvSpPr>
            <a:spLocks noGrp="1" noChangeArrowheads="1"/>
          </p:cNvSpPr>
          <p:nvPr>
            <p:ph idx="1"/>
          </p:nvPr>
        </p:nvSpPr>
        <p:spPr/>
        <p:txBody>
          <a:bodyPr/>
          <a:lstStyle/>
          <a:p>
            <a:pPr marL="514350" indent="-514350">
              <a:buFont typeface="+mj-lt"/>
              <a:buAutoNum type="arabicPeriod" startAt="4"/>
            </a:pPr>
            <a:r>
              <a:rPr lang="en-US" dirty="0" smtClean="0"/>
              <a:t>What market positions do industry rivals occupy—who is strongly positioned and who is not?</a:t>
            </a:r>
          </a:p>
          <a:p>
            <a:pPr marL="514350" indent="-514350">
              <a:buFont typeface="+mj-lt"/>
              <a:buAutoNum type="arabicPeriod" startAt="4"/>
            </a:pPr>
            <a:r>
              <a:rPr lang="en-US" dirty="0" smtClean="0"/>
              <a:t>What strategic moves are rivals likely to make next?</a:t>
            </a:r>
          </a:p>
          <a:p>
            <a:pPr marL="514350" indent="-514350">
              <a:buFont typeface="+mj-lt"/>
              <a:buAutoNum type="arabicPeriod" startAt="4"/>
            </a:pPr>
            <a:r>
              <a:rPr lang="en-US" dirty="0" smtClean="0"/>
              <a:t>What are the key factors of competitive success?</a:t>
            </a:r>
          </a:p>
          <a:p>
            <a:pPr marL="514350" indent="-514350">
              <a:buFont typeface="+mj-lt"/>
              <a:buAutoNum type="arabicPeriod" startAt="4"/>
            </a:pPr>
            <a:r>
              <a:rPr lang="en-US" dirty="0" smtClean="0"/>
              <a:t>Does the industry outlook offer good prospects for profitability?</a:t>
            </a:r>
            <a:endParaRPr lang="en-US" dirty="0"/>
          </a:p>
        </p:txBody>
      </p:sp>
    </p:spTree>
    <p:extLst>
      <p:ext uri="{BB962C8B-B14F-4D97-AF65-F5344CB8AC3E}">
        <p14:creationId xmlns:p14="http://schemas.microsoft.com/office/powerpoint/2010/main" val="3388288247"/>
      </p:ext>
    </p:extLst>
  </p:cSld>
  <p:clrMapOvr>
    <a:masterClrMapping/>
  </p:clrMapOvr>
  <p:transition spd="slow">
    <p:cut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Essentials of Strategic Management 4e">
  <a:themeElements>
    <a:clrScheme name="Human Resource Management 13e.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fontScheme name="Human Resource Management 13e.">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Human Resource Management 13e.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Human Resource Management 13e.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Human Resource Management 13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Human Resource Management 13e.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Theme8</Template>
  <TotalTime>7227</TotalTime>
  <Words>3212</Words>
  <Application>Microsoft Office PowerPoint</Application>
  <PresentationFormat>On-screen Show (4:3)</PresentationFormat>
  <Paragraphs>311</Paragraphs>
  <Slides>51</Slides>
  <Notes>11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Essentials of Strategic Management 4e</vt:lpstr>
      <vt:lpstr>PowerPoint Presentation</vt:lpstr>
      <vt:lpstr>PowerPoint Presentation</vt:lpstr>
      <vt:lpstr>The First Test of a Winning Strategy:  “How well does the strategy fit the company’s situation?”</vt:lpstr>
      <vt:lpstr>PowerPoint Presentation</vt:lpstr>
      <vt:lpstr>Evaluating the Strategically Relevant Components of a Company’s  Macro-Environment</vt:lpstr>
      <vt:lpstr>PowerPoint Presentation</vt:lpstr>
      <vt:lpstr>PowerPoint Presentation</vt:lpstr>
      <vt:lpstr>Assessing the Company’s Industry  and Competitive Environment</vt:lpstr>
      <vt:lpstr>Assessing the Company’s Industry and Competitive Environment (cont’d)</vt:lpstr>
      <vt:lpstr>Question 1: What Are the Industry’s Dominant Economic Characteristics?</vt:lpstr>
      <vt:lpstr>PowerPoint Presentation</vt:lpstr>
      <vt:lpstr>Question 2: How Strong Are the Industry’s Competitive Forces?</vt:lpstr>
      <vt:lpstr>The Five Competitive Forces Affecting Industry Attractiveness</vt:lpstr>
      <vt:lpstr>PowerPoint Presentation</vt:lpstr>
      <vt:lpstr>The Competitive Force of  Buyer Bargaining Power</vt:lpstr>
      <vt:lpstr>When Is the Bargaining Power of Buyers Stronger?</vt:lpstr>
      <vt:lpstr>PowerPoint Presentation</vt:lpstr>
      <vt:lpstr>The Competitive Force  of Substitute Products</vt:lpstr>
      <vt:lpstr>PowerPoint Presentation</vt:lpstr>
      <vt:lpstr>The Competitive Force of Supplier Bargaining Power</vt:lpstr>
      <vt:lpstr>The Competitive Force of Supplier Bargaining Power (cont’d)</vt:lpstr>
      <vt:lpstr>PowerPoint Presentation</vt:lpstr>
      <vt:lpstr>The Competitive Force of  Potential New Entrants</vt:lpstr>
      <vt:lpstr>What Are the Barriers to Entry?</vt:lpstr>
      <vt:lpstr>PowerPoint Presentation</vt:lpstr>
      <vt:lpstr>The Competitive Force of Rivalry  among Competing Sellers</vt:lpstr>
      <vt:lpstr>The Competitive Force of Rivalry  among Competing Sellers (cont’d)</vt:lpstr>
      <vt:lpstr>PowerPoint Presentation</vt:lpstr>
      <vt:lpstr>Industry Rivalry</vt:lpstr>
      <vt:lpstr>The Collective Strengths of the Five Competitive Forces and Industry Profitability </vt:lpstr>
      <vt:lpstr>When Do the Five Competitive Forces Result in Attractive industry Conditions?</vt:lpstr>
      <vt:lpstr>When Do the Five Competitive Forces  Result in Unattractive Industry Conditions?</vt:lpstr>
      <vt:lpstr>PowerPoint Presentation</vt:lpstr>
      <vt:lpstr>Question 3: What Are the Industry’s Driving Forces of Change and  What Impact Will They Have?</vt:lpstr>
      <vt:lpstr>PowerPoint Presentation</vt:lpstr>
      <vt:lpstr>Question 4: How Are Industry Rivals Positioned?</vt:lpstr>
      <vt:lpstr>PowerPoint Presentation</vt:lpstr>
      <vt:lpstr>Constructing a Strategic Group Map</vt:lpstr>
      <vt:lpstr>COMPARATIVE MARKET POSITIONS OF SELECTED RETAIL CHAINS: A STRATEGIC GROUP MAP APPLICATION</vt:lpstr>
      <vt:lpstr>What Can Be Learned from   Strategic Group Maps?</vt:lpstr>
      <vt:lpstr>Question 5: What Strategic Moves  Are Rivals Likely to Make Next?</vt:lpstr>
      <vt:lpstr>Predicting the Next Strategic Moves Rivals Are Likely to Make</vt:lpstr>
      <vt:lpstr>Business Ethics And Competitive Intelligence</vt:lpstr>
      <vt:lpstr>Question 6: What Are the Industry  Key Success Factors?</vt:lpstr>
      <vt:lpstr>PowerPoint Presentation</vt:lpstr>
      <vt:lpstr>Questions to Ask in Identifying  Industry Key Success Factors</vt:lpstr>
      <vt:lpstr>PowerPoint Presentation</vt:lpstr>
      <vt:lpstr>PowerPoint Presentation</vt:lpstr>
      <vt:lpstr>PowerPoint Presentation</vt:lpstr>
      <vt:lpstr>Examples of Industry  Key Success Factors</vt:lpstr>
      <vt:lpstr>Question 7: Does the Industry Offer Good Prospects for Attractive Profits?</vt:lpstr>
    </vt:vector>
  </TitlesOfParts>
  <Manager>Andrea Heirendt</Manager>
  <Company>McGraw-Hill Companies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of Strategic Management 4e</dc:title>
  <dc:subject>Chapter 3</dc:subject>
  <dc:creator>Charlie Cook - ccook@uwa.edu</dc:creator>
  <cp:lastModifiedBy>Amudha Pandian</cp:lastModifiedBy>
  <cp:revision>684</cp:revision>
  <dcterms:created xsi:type="dcterms:W3CDTF">2003-02-17T02:06:55Z</dcterms:created>
  <dcterms:modified xsi:type="dcterms:W3CDTF">2014-02-04T10:20:54Z</dcterms:modified>
</cp:coreProperties>
</file>