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4" r:id="rId1"/>
  </p:sldMasterIdLst>
  <p:notesMasterIdLst>
    <p:notesMasterId r:id="rId52"/>
  </p:notesMasterIdLst>
  <p:handoutMasterIdLst>
    <p:handoutMasterId r:id="rId53"/>
  </p:handoutMasterIdLst>
  <p:sldIdLst>
    <p:sldId id="364" r:id="rId2"/>
    <p:sldId id="525" r:id="rId3"/>
    <p:sldId id="526" r:id="rId4"/>
    <p:sldId id="481" r:id="rId5"/>
    <p:sldId id="527" r:id="rId6"/>
    <p:sldId id="482" r:id="rId7"/>
    <p:sldId id="528" r:id="rId8"/>
    <p:sldId id="533" r:id="rId9"/>
    <p:sldId id="529" r:id="rId10"/>
    <p:sldId id="530" r:id="rId11"/>
    <p:sldId id="531" r:id="rId12"/>
    <p:sldId id="534" r:id="rId13"/>
    <p:sldId id="487" r:id="rId14"/>
    <p:sldId id="535" r:id="rId15"/>
    <p:sldId id="488" r:id="rId16"/>
    <p:sldId id="489" r:id="rId17"/>
    <p:sldId id="532" r:id="rId18"/>
    <p:sldId id="490" r:id="rId19"/>
    <p:sldId id="492" r:id="rId20"/>
    <p:sldId id="493" r:id="rId21"/>
    <p:sldId id="496" r:id="rId22"/>
    <p:sldId id="495" r:id="rId23"/>
    <p:sldId id="536" r:id="rId24"/>
    <p:sldId id="537" r:id="rId25"/>
    <p:sldId id="499" r:id="rId26"/>
    <p:sldId id="538" r:id="rId27"/>
    <p:sldId id="540" r:id="rId28"/>
    <p:sldId id="501" r:id="rId29"/>
    <p:sldId id="502" r:id="rId30"/>
    <p:sldId id="503" r:id="rId31"/>
    <p:sldId id="504" r:id="rId32"/>
    <p:sldId id="505" r:id="rId33"/>
    <p:sldId id="507" r:id="rId34"/>
    <p:sldId id="508" r:id="rId35"/>
    <p:sldId id="509" r:id="rId36"/>
    <p:sldId id="510" r:id="rId37"/>
    <p:sldId id="541" r:id="rId38"/>
    <p:sldId id="511" r:id="rId39"/>
    <p:sldId id="513" r:id="rId40"/>
    <p:sldId id="542" r:id="rId41"/>
    <p:sldId id="516" r:id="rId42"/>
    <p:sldId id="517" r:id="rId43"/>
    <p:sldId id="519" r:id="rId44"/>
    <p:sldId id="518" r:id="rId45"/>
    <p:sldId id="520" r:id="rId46"/>
    <p:sldId id="521" r:id="rId47"/>
    <p:sldId id="522" r:id="rId48"/>
    <p:sldId id="523" r:id="rId49"/>
    <p:sldId id="524" r:id="rId50"/>
    <p:sldId id="478" r:id="rId51"/>
  </p:sldIdLst>
  <p:sldSz cx="9144000" cy="6858000" type="screen4x3"/>
  <p:notesSz cx="7010400" cy="9296400"/>
  <p:defaultTextStyle>
    <a:defPPr>
      <a:defRPr lang="en-US"/>
    </a:defPPr>
    <a:lvl1pPr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85E08"/>
    <a:srgbClr val="0000CC"/>
    <a:srgbClr val="0000FF"/>
    <a:srgbClr val="CC3300"/>
    <a:srgbClr val="FFA827"/>
    <a:srgbClr val="BE6A0E"/>
    <a:srgbClr val="EE8512"/>
    <a:srgbClr val="0066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94568" autoAdjust="0"/>
  </p:normalViewPr>
  <p:slideViewPr>
    <p:cSldViewPr>
      <p:cViewPr>
        <p:scale>
          <a:sx n="70" d="100"/>
          <a:sy n="70" d="100"/>
        </p:scale>
        <p:origin x="-972"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44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none" lIns="93824" tIns="46913" rIns="93824" bIns="46913" numCol="1" anchor="ctr" anchorCtr="0" compatLnSpc="1">
            <a:prstTxWarp prst="textNoShape">
              <a:avLst/>
            </a:prstTxWarp>
          </a:bodyPr>
          <a:lstStyle>
            <a:lvl1pPr algn="l" eaLnBrk="0" hangingPunct="0">
              <a:defRPr sz="1200" b="0">
                <a:solidFill>
                  <a:schemeClr val="tx1"/>
                </a:solidFill>
                <a:effectLst/>
                <a:latin typeface="Times New Roman" pitchFamily="18" charset="0"/>
              </a:defRPr>
            </a:lvl1pPr>
          </a:lstStyle>
          <a:p>
            <a:endParaRPr lang="en-US" dirty="0"/>
          </a:p>
        </p:txBody>
      </p:sp>
      <p:sp>
        <p:nvSpPr>
          <p:cNvPr id="409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none" lIns="93824" tIns="46913" rIns="93824" bIns="46913" numCol="1" anchor="ctr"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endParaRPr lang="en-US" dirty="0"/>
          </a:p>
        </p:txBody>
      </p:sp>
      <p:sp>
        <p:nvSpPr>
          <p:cNvPr id="410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none" lIns="93824" tIns="46913" rIns="93824" bIns="46913" numCol="1" anchor="b" anchorCtr="0" compatLnSpc="1">
            <a:prstTxWarp prst="textNoShape">
              <a:avLst/>
            </a:prstTxWarp>
          </a:bodyPr>
          <a:lstStyle>
            <a:lvl1pPr algn="l" eaLnBrk="0" hangingPunct="0">
              <a:defRPr sz="1200" b="0">
                <a:solidFill>
                  <a:schemeClr val="tx1"/>
                </a:solidFill>
                <a:effectLst/>
                <a:latin typeface="Times New Roman" pitchFamily="18" charset="0"/>
              </a:defRPr>
            </a:lvl1pPr>
          </a:lstStyle>
          <a:p>
            <a:endParaRPr lang="en-US" dirty="0"/>
          </a:p>
        </p:txBody>
      </p:sp>
      <p:sp>
        <p:nvSpPr>
          <p:cNvPr id="410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none" lIns="93824" tIns="46913" rIns="93824" bIns="46913" numCol="1" anchor="b"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fld id="{CBA1AEF1-6DF7-4CBF-92FD-02ED9E31E47F}" type="slidenum">
              <a:rPr lang="en-US"/>
              <a:pPr/>
              <a:t>‹#›</a:t>
            </a:fld>
            <a:endParaRPr lang="en-US" dirty="0"/>
          </a:p>
        </p:txBody>
      </p:sp>
    </p:spTree>
    <p:extLst>
      <p:ext uri="{BB962C8B-B14F-4D97-AF65-F5344CB8AC3E}">
        <p14:creationId xmlns:p14="http://schemas.microsoft.com/office/powerpoint/2010/main" xmlns="" val="480919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l" eaLnBrk="0" hangingPunct="0">
              <a:defRPr sz="1200" b="0">
                <a:solidFill>
                  <a:schemeClr val="tx1"/>
                </a:solidFill>
                <a:effectLst/>
                <a:latin typeface="Times New Roman" pitchFamily="18" charset="0"/>
              </a:defRPr>
            </a:lvl1pPr>
          </a:lstStyle>
          <a:p>
            <a:endParaRPr lang="en-US" dirty="0"/>
          </a:p>
        </p:txBody>
      </p:sp>
      <p:sp>
        <p:nvSpPr>
          <p:cNvPr id="205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endParaRPr lang="en-US" dirty="0"/>
          </a:p>
        </p:txBody>
      </p:sp>
      <p:sp>
        <p:nvSpPr>
          <p:cNvPr id="2052" name="Rectangle 4"/>
          <p:cNvSpPr>
            <a:spLocks noGrp="1" noRot="1" noChangeAspect="1" noChangeArrowheads="1" noTextEdit="1"/>
          </p:cNvSpPr>
          <p:nvPr>
            <p:ph type="sldImg" idx="2"/>
          </p:nvPr>
        </p:nvSpPr>
        <p:spPr bwMode="auto">
          <a:xfrm>
            <a:off x="1182688" y="698500"/>
            <a:ext cx="4645025" cy="348297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l" eaLnBrk="0" hangingPunct="0">
              <a:defRPr sz="1200" b="0">
                <a:solidFill>
                  <a:schemeClr val="tx1"/>
                </a:solidFill>
                <a:effectLst/>
                <a:latin typeface="Times New Roman" pitchFamily="18" charset="0"/>
              </a:defRPr>
            </a:lvl1pPr>
          </a:lstStyle>
          <a:p>
            <a:endParaRPr lang="en-US" dirty="0"/>
          </a:p>
        </p:txBody>
      </p:sp>
      <p:sp>
        <p:nvSpPr>
          <p:cNvPr id="205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fld id="{E9959E96-1061-4E2E-B998-2EDD65CD9656}" type="slidenum">
              <a:rPr lang="en-US"/>
              <a:pPr/>
              <a:t>‹#›</a:t>
            </a:fld>
            <a:endParaRPr lang="en-US" dirty="0"/>
          </a:p>
        </p:txBody>
      </p:sp>
    </p:spTree>
    <p:extLst>
      <p:ext uri="{BB962C8B-B14F-4D97-AF65-F5344CB8AC3E}">
        <p14:creationId xmlns:p14="http://schemas.microsoft.com/office/powerpoint/2010/main" xmlns="" val="4035506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A580E-6993-4F7D-B1E0-6A4B3A425227}" type="slidenum">
              <a:rPr lang="en-US"/>
              <a:pPr/>
              <a:t>1</a:t>
            </a:fld>
            <a:endParaRPr lang="en-US" dirty="0"/>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36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F9AB3-5B66-4179-A9B5-0BB785409A85}" type="slidenum">
              <a:rPr lang="en-US" smtClean="0"/>
              <a:pPr/>
              <a:t>43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1FE5F-859C-420B-843B-69F7DF620CF0}" type="slidenum">
              <a:rPr lang="en-US"/>
              <a:pPr/>
              <a:t>48</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E3F11-6D4C-423A-B4B6-69228312BD96}" type="slidenum">
              <a:rPr lang="en-US"/>
              <a:pPr/>
              <a:t>6</a:t>
            </a:fld>
            <a:endParaRPr lang="en-US" dirty="0"/>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E8BE4-922A-4C22-AC8B-2887F3405C8D}" type="slidenum">
              <a:rPr lang="en-US"/>
              <a:pPr/>
              <a:t>13</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87B19-A4A7-4F9B-815E-853614C2F4D6}" type="slidenum">
              <a:rPr lang="en-US"/>
              <a:pPr/>
              <a:t>15</a:t>
            </a:fld>
            <a:endParaRPr lang="en-US" dirty="0"/>
          </a:p>
        </p:txBody>
      </p:sp>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9BC9B-A858-4C23-847A-D09B0C1C6A3B}" type="slidenum">
              <a:rPr lang="en-US"/>
              <a:pPr/>
              <a:t>16</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F85E0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rgbClr val="F85E0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r>
              <a:rPr lang="en-US" dirty="0" smtClean="0"/>
              <a:t>Wednesday, October 30, 2013</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r>
              <a:rPr lang="en-US" dirty="0" smtClean="0"/>
              <a:t>Copyrighted </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r>
              <a:rPr lang="en-US" dirty="0" smtClean="0"/>
              <a:t>Wednesday, October 30, 2013</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r>
              <a:rPr lang="en-US" dirty="0" smtClean="0"/>
              <a:t>Copyrighted </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5E08"/>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8925" indent="-288925">
              <a:buClr>
                <a:srgbClr val="F85E08"/>
              </a:buClr>
              <a:buFont typeface="Wingdings" panose="05000000000000000000" pitchFamily="2" charset="2"/>
              <a:buChar char="§"/>
              <a:defRPr>
                <a:solidFill>
                  <a:schemeClr val="tx1">
                    <a:lumMod val="75000"/>
                    <a:lumOff val="25000"/>
                  </a:schemeClr>
                </a:solidFill>
              </a:defRPr>
            </a:lvl1pPr>
            <a:lvl2pPr marL="569913" indent="-295275">
              <a:buClr>
                <a:srgbClr val="F85E08"/>
              </a:buClr>
              <a:buFont typeface="Wingdings" panose="05000000000000000000" pitchFamily="2" charset="2"/>
              <a:buChar char="§"/>
              <a:defRPr>
                <a:solidFill>
                  <a:schemeClr val="tx1">
                    <a:lumMod val="75000"/>
                    <a:lumOff val="25000"/>
                  </a:schemeClr>
                </a:solidFill>
              </a:defRPr>
            </a:lvl2pPr>
            <a:lvl3pPr marL="860425" indent="-312738">
              <a:buClr>
                <a:srgbClr val="F85E08"/>
              </a:buClr>
              <a:buFont typeface="Wingdings" panose="05000000000000000000" pitchFamily="2" charset="2"/>
              <a:buChar char="§"/>
              <a:defRPr>
                <a:solidFill>
                  <a:schemeClr val="tx1">
                    <a:lumMod val="75000"/>
                    <a:lumOff val="25000"/>
                  </a:schemeClr>
                </a:solidFill>
              </a:defRPr>
            </a:lvl3pPr>
            <a:lvl4pPr marL="1141413" indent="-319088">
              <a:buClr>
                <a:srgbClr val="F85E08"/>
              </a:buClr>
              <a:buFont typeface="Wingdings" panose="05000000000000000000" pitchFamily="2" charset="2"/>
              <a:buChar char="§"/>
              <a:defRPr>
                <a:solidFill>
                  <a:schemeClr val="tx1">
                    <a:lumMod val="75000"/>
                    <a:lumOff val="25000"/>
                  </a:schemeClr>
                </a:solidFill>
              </a:defRPr>
            </a:lvl4pPr>
            <a:lvl5pPr marL="1312863" indent="-261938">
              <a:buClr>
                <a:srgbClr val="F85E08"/>
              </a:buClr>
              <a:buFont typeface="Wingdings" panose="05000000000000000000" pitchFamily="2"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7200" y="1524000"/>
            <a:ext cx="8229600" cy="0"/>
          </a:xfrm>
          <a:prstGeom prst="line">
            <a:avLst/>
          </a:prstGeom>
          <a:ln>
            <a:solidFill>
              <a:srgbClr val="F85E08"/>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userDrawn="1"/>
        </p:nvCxnSpPr>
        <p:spPr>
          <a:xfrm>
            <a:off x="457200" y="6477000"/>
            <a:ext cx="8224319" cy="0"/>
          </a:xfrm>
          <a:prstGeom prst="line">
            <a:avLst/>
          </a:prstGeom>
          <a:ln>
            <a:solidFill>
              <a:srgbClr val="F85E08"/>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r>
              <a:rPr lang="en-US" dirty="0" smtClean="0"/>
              <a:t>Wednesday, October 30, 2013</a:t>
            </a:r>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r>
              <a:rPr lang="en-US" dirty="0" smtClean="0"/>
              <a:t>Copyrighted </a:t>
            </a: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365760"/>
            <a:ext cx="8229600" cy="115824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userDrawn="1"/>
        </p:nvSpPr>
        <p:spPr>
          <a:xfrm>
            <a:off x="1524000" y="6528816"/>
            <a:ext cx="5867400" cy="329184"/>
          </a:xfrm>
          <a:prstGeom prst="rect">
            <a:avLst/>
          </a:prstGeom>
        </p:spPr>
        <p:txBody>
          <a:bodyPr/>
          <a:lstStyle>
            <a:defPPr>
              <a:defRPr lang="en-US"/>
            </a:defPPr>
            <a:lvl1pPr algn="ctr" rtl="0" fontAlgn="base">
              <a:spcBef>
                <a:spcPct val="0"/>
              </a:spcBef>
              <a:spcAft>
                <a:spcPct val="0"/>
              </a:spcAft>
              <a:defRPr sz="2800" b="1" i="1" kern="1200">
                <a:solidFill>
                  <a:srgbClr val="F85E08"/>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9pPr>
          </a:lstStyle>
          <a:p>
            <a:r>
              <a:rPr lang="en-US" sz="1200" dirty="0" smtClean="0"/>
              <a:t>Copyright © 2014 Pearson Education, Inc. </a:t>
            </a:r>
            <a:endParaRPr lang="en-US" sz="1200" dirty="0"/>
          </a:p>
        </p:txBody>
      </p:sp>
      <p:sp>
        <p:nvSpPr>
          <p:cNvPr id="11" name="Slide Number Placeholder 5"/>
          <p:cNvSpPr txBox="1">
            <a:spLocks/>
          </p:cNvSpPr>
          <p:nvPr userDrawn="1"/>
        </p:nvSpPr>
        <p:spPr>
          <a:xfrm>
            <a:off x="7391400" y="6528816"/>
            <a:ext cx="1295400" cy="329184"/>
          </a:xfrm>
          <a:prstGeom prst="rect">
            <a:avLst/>
          </a:prstGeom>
        </p:spPr>
        <p:txBody>
          <a:bodyPr/>
          <a:lstStyle>
            <a:defPPr>
              <a:defRPr lang="en-US"/>
            </a:defPPr>
            <a:lvl1pPr algn="r" rtl="0" fontAlgn="base">
              <a:spcBef>
                <a:spcPct val="0"/>
              </a:spcBef>
              <a:spcAft>
                <a:spcPct val="0"/>
              </a:spcAft>
              <a:defRPr sz="1200" b="1" kern="1200">
                <a:solidFill>
                  <a:srgbClr val="F85E08"/>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800" b="1" kern="1200">
                <a:solidFill>
                  <a:srgbClr val="CC3300"/>
                </a:solidFill>
                <a:effectLst>
                  <a:outerShdw blurRad="38100" dist="38100" dir="2700000" algn="tl">
                    <a:srgbClr val="000000">
                      <a:alpha val="43137"/>
                    </a:srgbClr>
                  </a:outerShdw>
                </a:effectLst>
                <a:latin typeface="Tahoma" pitchFamily="34" charset="0"/>
                <a:ea typeface="+mn-ea"/>
                <a:cs typeface="+mn-cs"/>
              </a:defRPr>
            </a:lvl9pPr>
          </a:lstStyle>
          <a:p>
            <a:r>
              <a:rPr lang="en-US" sz="1200" dirty="0" smtClean="0"/>
              <a:t>Slide 2- </a:t>
            </a:r>
            <a:fld id="{0CFEC368-1D7A-4F81-ABF6-AE0E36BAF64C}" type="slidenum">
              <a:rPr lang="en-US" sz="1200" smtClean="0"/>
              <a:pPr/>
              <a:t>‹#›</a:t>
            </a:fld>
            <a:endParaRPr lang="en-US" sz="1200" dirty="0"/>
          </a:p>
        </p:txBody>
      </p:sp>
      <p:cxnSp>
        <p:nvCxnSpPr>
          <p:cNvPr id="12" name="Straight Connector 11"/>
          <p:cNvCxnSpPr/>
          <p:nvPr userDrawn="1"/>
        </p:nvCxnSpPr>
        <p:spPr>
          <a:xfrm>
            <a:off x="462481" y="1524000"/>
            <a:ext cx="82243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 y="6477000"/>
            <a:ext cx="8224319" cy="0"/>
          </a:xfrm>
          <a:prstGeom prst="line">
            <a:avLst/>
          </a:prstGeom>
          <a:ln>
            <a:solidFill>
              <a:srgbClr val="F85E08"/>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defTabSz="914400" rtl="0" eaLnBrk="1" latinLnBrk="0" hangingPunct="1">
        <a:lnSpc>
          <a:spcPts val="4000"/>
        </a:lnSpc>
        <a:spcBef>
          <a:spcPct val="0"/>
        </a:spcBef>
        <a:buNone/>
        <a:defRPr sz="4000" kern="1200" spc="-100" baseline="0">
          <a:solidFill>
            <a:srgbClr val="F85E08"/>
          </a:solidFill>
          <a:effectLst>
            <a:outerShdw blurRad="38100" dist="38100" dir="2700000" algn="tl">
              <a:srgbClr val="000000">
                <a:alpha val="43137"/>
              </a:srgbClr>
            </a:outerShdw>
          </a:effectLst>
          <a:latin typeface="+mj-lt"/>
          <a:ea typeface="+mj-ea"/>
          <a:cs typeface="+mj-cs"/>
        </a:defRPr>
      </a:lvl1pPr>
    </p:titleStyle>
    <p:bodyStyle>
      <a:lvl1pPr marL="288925" indent="-288925" algn="l" defTabSz="914400" rtl="0" eaLnBrk="1" latinLnBrk="0" hangingPunct="1">
        <a:spcBef>
          <a:spcPct val="20000"/>
        </a:spcBef>
        <a:buClr>
          <a:srgbClr val="F85E08"/>
        </a:buClr>
        <a:buSzPct val="85000"/>
        <a:buFont typeface="Wingdings" panose="05000000000000000000" pitchFamily="2" charset="2"/>
        <a:buChar char="§"/>
        <a:defRPr sz="3600" kern="1200">
          <a:solidFill>
            <a:schemeClr val="tx1">
              <a:lumMod val="75000"/>
              <a:lumOff val="25000"/>
            </a:schemeClr>
          </a:solidFill>
          <a:latin typeface="+mn-lt"/>
          <a:ea typeface="+mn-ea"/>
          <a:cs typeface="+mn-cs"/>
        </a:defRPr>
      </a:lvl1pPr>
      <a:lvl2pPr marL="569913" indent="-295275" algn="l" defTabSz="914400" rtl="0" eaLnBrk="1" latinLnBrk="0" hangingPunct="1">
        <a:spcBef>
          <a:spcPct val="20000"/>
        </a:spcBef>
        <a:buClr>
          <a:srgbClr val="F85E08"/>
        </a:buClr>
        <a:buSzPct val="85000"/>
        <a:buFont typeface="Wingdings" panose="05000000000000000000" pitchFamily="2" charset="2"/>
        <a:buChar char="§"/>
        <a:defRPr sz="3200" kern="1200">
          <a:solidFill>
            <a:schemeClr val="tx1">
              <a:lumMod val="75000"/>
              <a:lumOff val="25000"/>
            </a:schemeClr>
          </a:solidFill>
          <a:latin typeface="+mn-lt"/>
          <a:ea typeface="+mn-ea"/>
          <a:cs typeface="+mn-cs"/>
        </a:defRPr>
      </a:lvl2pPr>
      <a:lvl3pPr marL="796925" indent="-249238" algn="l" defTabSz="914400" rtl="0" eaLnBrk="1" latinLnBrk="0" hangingPunct="1">
        <a:spcBef>
          <a:spcPct val="20000"/>
        </a:spcBef>
        <a:buClr>
          <a:srgbClr val="F85E08"/>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3pPr>
      <a:lvl4pPr marL="1085850" indent="-263525" algn="l" defTabSz="914400" rtl="0" eaLnBrk="1" latinLnBrk="0" hangingPunct="1">
        <a:spcBef>
          <a:spcPct val="20000"/>
        </a:spcBef>
        <a:buClr>
          <a:srgbClr val="F85E08"/>
        </a:buClr>
        <a:buFont typeface="Wingdings" panose="05000000000000000000" pitchFamily="2" charset="2"/>
        <a:buChar char="§"/>
        <a:defRPr sz="2400" kern="1200">
          <a:solidFill>
            <a:schemeClr val="tx1">
              <a:lumMod val="75000"/>
              <a:lumOff val="25000"/>
            </a:schemeClr>
          </a:solidFill>
          <a:latin typeface="+mn-lt"/>
          <a:ea typeface="+mn-ea"/>
          <a:cs typeface="+mn-cs"/>
        </a:defRPr>
      </a:lvl4pPr>
      <a:lvl5pPr marL="1312863" indent="-261938" algn="l" defTabSz="914400" rtl="0" eaLnBrk="1" latinLnBrk="0" hangingPunct="1">
        <a:spcBef>
          <a:spcPct val="20000"/>
        </a:spcBef>
        <a:buClr>
          <a:srgbClr val="F85E08"/>
        </a:buClr>
        <a:buSzPct val="100000"/>
        <a:buFont typeface="Wingdings" panose="05000000000000000000" pitchFamily="2" charset="2"/>
        <a:buChar char="§"/>
        <a:defRPr sz="20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eradatauniversitynetwork.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teradatauniversitynetwork.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657600"/>
            <a:ext cx="7086600" cy="2743200"/>
          </a:xfrm>
          <a:noFill/>
          <a:ln/>
        </p:spPr>
        <p:txBody>
          <a:bodyPr>
            <a:normAutofit/>
          </a:bodyPr>
          <a:lstStyle/>
          <a:p>
            <a:endParaRPr lang="en-US" sz="4000" b="1" dirty="0" smtClean="0">
              <a:solidFill>
                <a:srgbClr val="F85E08"/>
              </a:solidFill>
            </a:endParaRPr>
          </a:p>
          <a:p>
            <a:r>
              <a:rPr lang="en-US" sz="4300" b="1" dirty="0" smtClean="0">
                <a:solidFill>
                  <a:srgbClr val="F85E08"/>
                </a:solidFill>
                <a:effectLst>
                  <a:outerShdw blurRad="38100" dist="38100" dir="2700000" algn="tl">
                    <a:srgbClr val="000000">
                      <a:alpha val="43137"/>
                    </a:srgbClr>
                  </a:outerShdw>
                </a:effectLst>
              </a:rPr>
              <a:t>Chapter 2:</a:t>
            </a:r>
          </a:p>
          <a:p>
            <a:r>
              <a:rPr lang="en-US" sz="4000" b="1" dirty="0" smtClean="0"/>
              <a:t>Data Warehousing</a:t>
            </a:r>
            <a:endParaRPr lang="en-US" sz="4000" b="1" dirty="0">
              <a:solidFill>
                <a:srgbClr val="F85E08"/>
              </a:solidFill>
            </a:endParaRPr>
          </a:p>
        </p:txBody>
      </p:sp>
      <p:sp>
        <p:nvSpPr>
          <p:cNvPr id="5" name="Rectangle 4"/>
          <p:cNvSpPr>
            <a:spLocks noGrp="1" noChangeArrowheads="1"/>
          </p:cNvSpPr>
          <p:nvPr/>
        </p:nvSpPr>
        <p:spPr bwMode="auto">
          <a:xfrm>
            <a:off x="342900" y="304800"/>
            <a:ext cx="8458200" cy="2286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pPr>
            <a:r>
              <a:rPr lang="en-US" sz="5400" b="1" dirty="0" smtClean="0">
                <a:solidFill>
                  <a:srgbClr val="F85E08"/>
                </a:solidFill>
              </a:rPr>
              <a:t/>
            </a:r>
            <a:br>
              <a:rPr lang="en-US" sz="5400" b="1" dirty="0" smtClean="0">
                <a:solidFill>
                  <a:srgbClr val="F85E08"/>
                </a:solidFill>
              </a:rPr>
            </a:br>
            <a:r>
              <a:rPr lang="en-US" sz="5400" b="1" dirty="0">
                <a:solidFill>
                  <a:srgbClr val="F85E08"/>
                </a:solidFill>
              </a:rPr>
              <a:t/>
            </a:r>
            <a:br>
              <a:rPr lang="en-US" sz="5400" b="1" dirty="0">
                <a:solidFill>
                  <a:srgbClr val="F85E08"/>
                </a:solidFill>
              </a:rPr>
            </a:br>
            <a:r>
              <a:rPr lang="en-US" sz="5400" b="1" dirty="0" smtClean="0">
                <a:solidFill>
                  <a:srgbClr val="F85E08"/>
                </a:solidFill>
              </a:rPr>
              <a:t/>
            </a:r>
            <a:br>
              <a:rPr lang="en-US" sz="5400" b="1" dirty="0" smtClean="0">
                <a:solidFill>
                  <a:srgbClr val="F85E08"/>
                </a:solidFill>
              </a:rPr>
            </a:br>
            <a:r>
              <a:rPr lang="en-US" sz="5400" b="1" dirty="0" smtClean="0">
                <a:solidFill>
                  <a:srgbClr val="F85E08"/>
                </a:solidFill>
              </a:rPr>
              <a:t>Business Intelligence: </a:t>
            </a:r>
            <a:br>
              <a:rPr lang="en-US" sz="5400" b="1" dirty="0" smtClean="0">
                <a:solidFill>
                  <a:srgbClr val="F85E08"/>
                </a:solidFill>
              </a:rPr>
            </a:br>
            <a:r>
              <a:rPr lang="en-US" sz="4400" b="1" dirty="0" smtClean="0">
                <a:solidFill>
                  <a:srgbClr val="F85E08"/>
                </a:solidFill>
              </a:rPr>
              <a:t>A Managerial Perspective on Analytics (3</a:t>
            </a:r>
            <a:r>
              <a:rPr lang="en-US" sz="4400" b="1" baseline="30000" dirty="0" smtClean="0">
                <a:solidFill>
                  <a:srgbClr val="F85E08"/>
                </a:solidFill>
              </a:rPr>
              <a:t>rd</a:t>
            </a:r>
            <a:r>
              <a:rPr lang="en-US" sz="4400" b="1" dirty="0" smtClean="0">
                <a:solidFill>
                  <a:srgbClr val="F85E08"/>
                </a:solidFill>
              </a:rPr>
              <a:t> Edition)</a:t>
            </a:r>
            <a:endParaRPr lang="en-US" sz="4400" dirty="0">
              <a:solidFill>
                <a:srgbClr val="F85E08"/>
              </a:solidFill>
            </a:endParaRPr>
          </a:p>
        </p:txBody>
      </p:sp>
      <p:pic>
        <p:nvPicPr>
          <p:cNvPr id="1026" name="Picture 2" descr="http://ecx.images-amazon.com/images/I/51W2Ibkm-UL._SX258_BO1,204,203,200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4860" y="2895600"/>
            <a:ext cx="1956740" cy="243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Mart</a:t>
            </a:r>
            <a:endParaRPr lang="en-US" dirty="0"/>
          </a:p>
        </p:txBody>
      </p:sp>
      <p:sp>
        <p:nvSpPr>
          <p:cNvPr id="3" name="Content Placeholder 2"/>
          <p:cNvSpPr>
            <a:spLocks noGrp="1"/>
          </p:cNvSpPr>
          <p:nvPr>
            <p:ph idx="1"/>
          </p:nvPr>
        </p:nvSpPr>
        <p:spPr/>
        <p:txBody>
          <a:bodyPr>
            <a:normAutofit/>
          </a:bodyPr>
          <a:lstStyle/>
          <a:p>
            <a:pPr>
              <a:lnSpc>
                <a:spcPct val="90000"/>
              </a:lnSpc>
              <a:buFontTx/>
              <a:buNone/>
            </a:pPr>
            <a:r>
              <a:rPr lang="en-US" altLang="ja-JP" dirty="0">
                <a:ea typeface="ＭＳ Ｐゴシック" charset="-128"/>
              </a:rPr>
              <a:t>A departmental </a:t>
            </a:r>
            <a:r>
              <a:rPr lang="en-US" altLang="ja-JP" dirty="0" smtClean="0">
                <a:ea typeface="ＭＳ Ｐゴシック" charset="-128"/>
              </a:rPr>
              <a:t>small-scale “DW” </a:t>
            </a:r>
            <a:r>
              <a:rPr lang="en-US" altLang="ja-JP" dirty="0">
                <a:ea typeface="ＭＳ Ｐゴシック" charset="-128"/>
              </a:rPr>
              <a:t>that stores only </a:t>
            </a:r>
            <a:r>
              <a:rPr lang="en-US" altLang="ja-JP" dirty="0" smtClean="0">
                <a:ea typeface="ＭＳ Ｐゴシック" charset="-128"/>
              </a:rPr>
              <a:t>limited/relevant </a:t>
            </a:r>
            <a:r>
              <a:rPr lang="en-US" altLang="ja-JP" dirty="0">
                <a:ea typeface="ＭＳ Ｐゴシック" charset="-128"/>
              </a:rPr>
              <a:t>data </a:t>
            </a:r>
          </a:p>
          <a:p>
            <a:pPr lvl="5">
              <a:lnSpc>
                <a:spcPct val="90000"/>
              </a:lnSpc>
            </a:pPr>
            <a:endParaRPr lang="en-US" b="1" dirty="0"/>
          </a:p>
          <a:p>
            <a:pPr lvl="1">
              <a:lnSpc>
                <a:spcPct val="90000"/>
              </a:lnSpc>
            </a:pPr>
            <a:r>
              <a:rPr lang="en-US" dirty="0">
                <a:solidFill>
                  <a:srgbClr val="FF0000"/>
                </a:solidFill>
              </a:rPr>
              <a:t>Dependent data mart </a:t>
            </a:r>
          </a:p>
          <a:p>
            <a:pPr lvl="1">
              <a:lnSpc>
                <a:spcPct val="90000"/>
              </a:lnSpc>
              <a:buFontTx/>
              <a:buNone/>
            </a:pPr>
            <a:r>
              <a:rPr lang="en-US" dirty="0"/>
              <a:t>	A subset that is created directly from a data warehouse </a:t>
            </a:r>
          </a:p>
          <a:p>
            <a:pPr lvl="5">
              <a:lnSpc>
                <a:spcPct val="90000"/>
              </a:lnSpc>
            </a:pPr>
            <a:endParaRPr lang="en-US" dirty="0"/>
          </a:p>
          <a:p>
            <a:pPr lvl="1">
              <a:lnSpc>
                <a:spcPct val="90000"/>
              </a:lnSpc>
            </a:pPr>
            <a:r>
              <a:rPr lang="en-US" dirty="0">
                <a:solidFill>
                  <a:srgbClr val="FF0000"/>
                </a:solidFill>
              </a:rPr>
              <a:t>Independent data mart</a:t>
            </a:r>
          </a:p>
          <a:p>
            <a:pPr lvl="1">
              <a:lnSpc>
                <a:spcPct val="90000"/>
              </a:lnSpc>
              <a:buFontTx/>
              <a:buNone/>
            </a:pPr>
            <a:r>
              <a:rPr lang="en-US" dirty="0"/>
              <a:t>	A small data warehouse designed for a strategic business unit or a department </a:t>
            </a:r>
          </a:p>
          <a:p>
            <a:endParaRPr lang="en-US" dirty="0"/>
          </a:p>
        </p:txBody>
      </p:sp>
    </p:spTree>
    <p:extLst>
      <p:ext uri="{BB962C8B-B14F-4D97-AF65-F5344CB8AC3E}">
        <p14:creationId xmlns:p14="http://schemas.microsoft.com/office/powerpoint/2010/main" xmlns="" val="43734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DW Components</a:t>
            </a:r>
            <a:endParaRPr lang="en-US" dirty="0"/>
          </a:p>
        </p:txBody>
      </p:sp>
      <p:sp>
        <p:nvSpPr>
          <p:cNvPr id="3" name="Content Placeholder 2"/>
          <p:cNvSpPr>
            <a:spLocks noGrp="1"/>
          </p:cNvSpPr>
          <p:nvPr>
            <p:ph idx="1"/>
          </p:nvPr>
        </p:nvSpPr>
        <p:spPr/>
        <p:txBody>
          <a:bodyPr>
            <a:noAutofit/>
          </a:bodyPr>
          <a:lstStyle/>
          <a:p>
            <a:r>
              <a:rPr lang="en-US" sz="2800" dirty="0">
                <a:solidFill>
                  <a:srgbClr val="FF0000"/>
                </a:solidFill>
              </a:rPr>
              <a:t>Operational data stores (ODS)</a:t>
            </a:r>
          </a:p>
          <a:p>
            <a:pPr>
              <a:buFontTx/>
              <a:buNone/>
            </a:pPr>
            <a:r>
              <a:rPr lang="en-US" sz="2800" dirty="0"/>
              <a:t>	A type of database often used as an interim area for a data warehouse</a:t>
            </a:r>
          </a:p>
          <a:p>
            <a:r>
              <a:rPr lang="en-US" sz="2800" dirty="0">
                <a:solidFill>
                  <a:srgbClr val="FF0000"/>
                </a:solidFill>
              </a:rPr>
              <a:t>Oper marts </a:t>
            </a:r>
            <a:r>
              <a:rPr lang="en-US" sz="2800" dirty="0" smtClean="0">
                <a:solidFill>
                  <a:srgbClr val="FF0000"/>
                </a:solidFill>
              </a:rPr>
              <a:t>- </a:t>
            </a:r>
            <a:r>
              <a:rPr lang="en-US" sz="2800" dirty="0"/>
              <a:t>a</a:t>
            </a:r>
            <a:r>
              <a:rPr lang="en-US" sz="2800" dirty="0" smtClean="0"/>
              <a:t>n </a:t>
            </a:r>
            <a:r>
              <a:rPr lang="en-US" sz="2800" dirty="0"/>
              <a:t>operational data mart. </a:t>
            </a:r>
          </a:p>
          <a:p>
            <a:r>
              <a:rPr lang="en-US" sz="2800" dirty="0">
                <a:solidFill>
                  <a:srgbClr val="FF0000"/>
                </a:solidFill>
              </a:rPr>
              <a:t>Enterprise data warehouse (EDW)</a:t>
            </a:r>
          </a:p>
          <a:p>
            <a:pPr>
              <a:buFontTx/>
              <a:buNone/>
            </a:pPr>
            <a:r>
              <a:rPr lang="en-US" sz="2800" dirty="0"/>
              <a:t>	A data warehouse for the enterprise. </a:t>
            </a:r>
          </a:p>
          <a:p>
            <a:r>
              <a:rPr lang="en-US" altLang="ja-JP" sz="2800" dirty="0">
                <a:solidFill>
                  <a:srgbClr val="FF0000"/>
                </a:solidFill>
                <a:ea typeface="ＭＳ Ｐゴシック" charset="-128"/>
              </a:rPr>
              <a:t>Metadata </a:t>
            </a:r>
          </a:p>
          <a:p>
            <a:pPr>
              <a:buFontTx/>
              <a:buNone/>
            </a:pPr>
            <a:r>
              <a:rPr lang="en-US" altLang="ja-JP" sz="2800" dirty="0">
                <a:ea typeface="ＭＳ Ｐゴシック" charset="-128"/>
              </a:rPr>
              <a:t>	Data about data. In a data warehouse, metadata describe the contents of a data warehouse and the manner of its acquisition and use </a:t>
            </a:r>
            <a:endParaRPr lang="en-US" sz="2800" dirty="0"/>
          </a:p>
        </p:txBody>
      </p:sp>
    </p:spTree>
    <p:extLst>
      <p:ext uri="{BB962C8B-B14F-4D97-AF65-F5344CB8AC3E}">
        <p14:creationId xmlns:p14="http://schemas.microsoft.com/office/powerpoint/2010/main" xmlns="" val="65457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2.1</a:t>
            </a:r>
          </a:p>
        </p:txBody>
      </p:sp>
      <p:sp>
        <p:nvSpPr>
          <p:cNvPr id="3" name="Content Placeholder 2"/>
          <p:cNvSpPr>
            <a:spLocks noGrp="1"/>
          </p:cNvSpPr>
          <p:nvPr>
            <p:ph idx="1"/>
          </p:nvPr>
        </p:nvSpPr>
        <p:spPr>
          <a:xfrm>
            <a:off x="457200" y="1600200"/>
            <a:ext cx="8458200" cy="4876800"/>
          </a:xfrm>
        </p:spPr>
        <p:txBody>
          <a:bodyPr>
            <a:normAutofit fontScale="92500"/>
          </a:bodyPr>
          <a:lstStyle/>
          <a:p>
            <a:pPr marL="0" indent="0">
              <a:buNone/>
            </a:pPr>
            <a:r>
              <a:rPr lang="en-US" sz="3200" dirty="0">
                <a:solidFill>
                  <a:srgbClr val="0000FF"/>
                </a:solidFill>
                <a:effectLst>
                  <a:outerShdw blurRad="38100" dist="38100" dir="2700000" algn="tl">
                    <a:srgbClr val="000000">
                      <a:alpha val="43137"/>
                    </a:srgbClr>
                  </a:outerShdw>
                </a:effectLst>
              </a:rPr>
              <a:t>A Better Data Plan: </a:t>
            </a:r>
            <a:r>
              <a:rPr lang="en-US" sz="3200" dirty="0" smtClean="0">
                <a:solidFill>
                  <a:srgbClr val="0000FF"/>
                </a:solidFill>
                <a:effectLst>
                  <a:outerShdw blurRad="38100" dist="38100" dir="2700000" algn="tl">
                    <a:srgbClr val="000000">
                      <a:alpha val="43137"/>
                    </a:srgbClr>
                  </a:outerShdw>
                </a:effectLst>
              </a:rPr>
              <a:t>Well-Established TELCOs </a:t>
            </a:r>
            <a:r>
              <a:rPr lang="en-US" sz="3200" dirty="0">
                <a:solidFill>
                  <a:srgbClr val="0000FF"/>
                </a:solidFill>
                <a:effectLst>
                  <a:outerShdw blurRad="38100" dist="38100" dir="2700000" algn="tl">
                    <a:srgbClr val="000000">
                      <a:alpha val="43137"/>
                    </a:srgbClr>
                  </a:outerShdw>
                </a:effectLst>
              </a:rPr>
              <a:t>Leverage Data </a:t>
            </a:r>
            <a:r>
              <a:rPr lang="en-US" sz="3200" dirty="0" smtClean="0">
                <a:solidFill>
                  <a:srgbClr val="0000FF"/>
                </a:solidFill>
                <a:effectLst>
                  <a:outerShdw blurRad="38100" dist="38100" dir="2700000" algn="tl">
                    <a:srgbClr val="000000">
                      <a:alpha val="43137"/>
                    </a:srgbClr>
                  </a:outerShdw>
                </a:effectLst>
              </a:rPr>
              <a:t>Warehousing and </a:t>
            </a:r>
            <a:r>
              <a:rPr lang="en-US" sz="3200" dirty="0">
                <a:solidFill>
                  <a:srgbClr val="0000FF"/>
                </a:solidFill>
                <a:effectLst>
                  <a:outerShdw blurRad="38100" dist="38100" dir="2700000" algn="tl">
                    <a:srgbClr val="000000">
                      <a:alpha val="43137"/>
                    </a:srgbClr>
                  </a:outerShdw>
                </a:effectLst>
              </a:rPr>
              <a:t>Analytics </a:t>
            </a:r>
            <a:r>
              <a:rPr lang="en-US" sz="3200" dirty="0" smtClean="0">
                <a:solidFill>
                  <a:srgbClr val="0000FF"/>
                </a:solidFill>
                <a:effectLst>
                  <a:outerShdw blurRad="38100" dist="38100" dir="2700000" algn="tl">
                    <a:srgbClr val="000000">
                      <a:alpha val="43137"/>
                    </a:srgbClr>
                  </a:outerShdw>
                </a:effectLst>
              </a:rPr>
              <a:t>to Stay </a:t>
            </a:r>
            <a:r>
              <a:rPr lang="en-US" sz="3200" dirty="0">
                <a:solidFill>
                  <a:srgbClr val="0000FF"/>
                </a:solidFill>
                <a:effectLst>
                  <a:outerShdw blurRad="38100" dist="38100" dir="2700000" algn="tl">
                    <a:srgbClr val="000000">
                      <a:alpha val="43137"/>
                    </a:srgbClr>
                  </a:outerShdw>
                </a:effectLst>
              </a:rPr>
              <a:t>on Top in </a:t>
            </a:r>
            <a:r>
              <a:rPr lang="en-US" sz="3200" dirty="0" smtClean="0">
                <a:solidFill>
                  <a:srgbClr val="0000FF"/>
                </a:solidFill>
                <a:effectLst>
                  <a:outerShdw blurRad="38100" dist="38100" dir="2700000" algn="tl">
                    <a:srgbClr val="000000">
                      <a:alpha val="43137"/>
                    </a:srgbClr>
                  </a:outerShdw>
                </a:effectLst>
              </a:rPr>
              <a:t>a Competitive Industry</a:t>
            </a:r>
          </a:p>
          <a:p>
            <a:pPr marL="0" indent="0">
              <a:buNone/>
            </a:pPr>
            <a:r>
              <a:rPr lang="en-US" sz="3500"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200" dirty="0" smtClean="0"/>
              <a:t>What </a:t>
            </a:r>
            <a:r>
              <a:rPr lang="en-US" sz="3200" dirty="0"/>
              <a:t>are the main challenges for TELCOs?</a:t>
            </a:r>
          </a:p>
          <a:p>
            <a:pPr marL="514350" indent="-514350">
              <a:buFont typeface="+mj-lt"/>
              <a:buAutoNum type="arabicPeriod"/>
            </a:pPr>
            <a:r>
              <a:rPr lang="en-US" sz="3200" dirty="0" smtClean="0"/>
              <a:t>How </a:t>
            </a:r>
            <a:r>
              <a:rPr lang="en-US" sz="3200" dirty="0"/>
              <a:t>can data warehousing and data </a:t>
            </a:r>
            <a:r>
              <a:rPr lang="en-US" sz="3200" dirty="0" smtClean="0"/>
              <a:t>analytics help </a:t>
            </a:r>
            <a:r>
              <a:rPr lang="en-US" sz="3200" dirty="0"/>
              <a:t>TELCOs in overcoming their challenges?</a:t>
            </a:r>
          </a:p>
          <a:p>
            <a:pPr marL="514350" indent="-514350">
              <a:buFont typeface="+mj-lt"/>
              <a:buAutoNum type="arabicPeriod"/>
            </a:pPr>
            <a:r>
              <a:rPr lang="en-US" sz="3200" dirty="0" smtClean="0"/>
              <a:t>Why </a:t>
            </a:r>
            <a:r>
              <a:rPr lang="en-US" sz="3200" dirty="0"/>
              <a:t>do you think TELCOs are well suited to </a:t>
            </a:r>
            <a:r>
              <a:rPr lang="en-US" sz="3200" dirty="0" smtClean="0"/>
              <a:t>take full </a:t>
            </a:r>
            <a:r>
              <a:rPr lang="en-US" sz="3200" dirty="0"/>
              <a:t>advantage of data analytics?</a:t>
            </a:r>
          </a:p>
        </p:txBody>
      </p:sp>
    </p:spTree>
    <p:extLst>
      <p:ext uri="{BB962C8B-B14F-4D97-AF65-F5344CB8AC3E}">
        <p14:creationId xmlns:p14="http://schemas.microsoft.com/office/powerpoint/2010/main" xmlns="" val="383818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p:txBody>
          <a:bodyPr/>
          <a:lstStyle/>
          <a:p>
            <a:r>
              <a:rPr lang="en-US" dirty="0" smtClean="0"/>
              <a:t>A Generic DW </a:t>
            </a:r>
            <a:r>
              <a:rPr lang="en-US" dirty="0"/>
              <a:t>Framework</a:t>
            </a:r>
          </a:p>
        </p:txBody>
      </p:sp>
      <p:pic>
        <p:nvPicPr>
          <p:cNvPr id="4" name="Picture 3"/>
          <p:cNvPicPr>
            <a:picLocks noChangeAspect="1"/>
          </p:cNvPicPr>
          <p:nvPr/>
        </p:nvPicPr>
        <p:blipFill>
          <a:blip r:embed="rId3" cstate="print"/>
          <a:srcRect/>
          <a:stretch>
            <a:fillRect/>
          </a:stretch>
        </p:blipFill>
        <p:spPr bwMode="auto">
          <a:xfrm>
            <a:off x="685800" y="1676400"/>
            <a:ext cx="8037809" cy="4594205"/>
          </a:xfrm>
          <a:prstGeom prst="rect">
            <a:avLst/>
          </a:prstGeom>
          <a:noFill/>
          <a:ln w="9525">
            <a:noFill/>
            <a:miter lim="800000"/>
            <a:headEnd/>
            <a:tailEnd/>
          </a:ln>
        </p:spPr>
      </p:pic>
    </p:spTree>
    <p:extLst>
      <p:ext uri="{BB962C8B-B14F-4D97-AF65-F5344CB8AC3E}">
        <p14:creationId xmlns:p14="http://schemas.microsoft.com/office/powerpoint/2010/main" xmlns="" val="258681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2.2</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pPr marL="0" indent="0">
              <a:buNone/>
            </a:pPr>
            <a:r>
              <a:rPr lang="en-US" dirty="0">
                <a:solidFill>
                  <a:srgbClr val="0000FF"/>
                </a:solidFill>
                <a:effectLst>
                  <a:outerShdw blurRad="38100" dist="38100" dir="2700000" algn="tl">
                    <a:srgbClr val="000000">
                      <a:alpha val="43137"/>
                    </a:srgbClr>
                  </a:outerShdw>
                </a:effectLst>
              </a:rPr>
              <a:t>Data Warehousing Helps MultiCare Save More </a:t>
            </a:r>
            <a:r>
              <a:rPr lang="en-US" dirty="0" smtClean="0">
                <a:solidFill>
                  <a:srgbClr val="0000FF"/>
                </a:solidFill>
                <a:effectLst>
                  <a:outerShdw blurRad="38100" dist="38100" dir="2700000" algn="tl">
                    <a:srgbClr val="000000">
                      <a:alpha val="43137"/>
                    </a:srgbClr>
                  </a:outerShdw>
                </a:effectLst>
              </a:rPr>
              <a:t>Lives</a:t>
            </a:r>
          </a:p>
          <a:p>
            <a:pPr marL="0" indent="0">
              <a:buNone/>
            </a:pPr>
            <a:endParaRPr lang="en-US" sz="2400" dirty="0" smtClean="0">
              <a:solidFill>
                <a:srgbClr val="0000FF"/>
              </a:solidFill>
              <a:effectLst>
                <a:outerShdw blurRad="38100" dist="38100" dir="2700000" algn="tl">
                  <a:srgbClr val="000000">
                    <a:alpha val="43137"/>
                  </a:srgbClr>
                </a:outerShdw>
              </a:effectLst>
            </a:endParaRPr>
          </a:p>
          <a:p>
            <a:pPr marL="0" indent="0">
              <a:buNone/>
            </a:pPr>
            <a:r>
              <a:rPr lang="en-US" sz="3200"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200" dirty="0" smtClean="0"/>
              <a:t>What </a:t>
            </a:r>
            <a:r>
              <a:rPr lang="en-US" sz="3200" dirty="0"/>
              <a:t>do you think is the role of data </a:t>
            </a:r>
            <a:r>
              <a:rPr lang="en-US" sz="3200" dirty="0" smtClean="0"/>
              <a:t>warehousing in </a:t>
            </a:r>
            <a:r>
              <a:rPr lang="en-US" sz="3200" dirty="0"/>
              <a:t>healthcare systems?</a:t>
            </a:r>
          </a:p>
          <a:p>
            <a:pPr marL="514350" indent="-514350">
              <a:buFont typeface="+mj-lt"/>
              <a:buAutoNum type="arabicPeriod"/>
            </a:pPr>
            <a:r>
              <a:rPr lang="en-US" sz="3200" dirty="0" smtClean="0"/>
              <a:t>How </a:t>
            </a:r>
            <a:r>
              <a:rPr lang="en-US" sz="3200" dirty="0"/>
              <a:t>did MultiCare use </a:t>
            </a:r>
            <a:r>
              <a:rPr lang="en-US" sz="3200" dirty="0" smtClean="0"/>
              <a:t>data warehousing to improve </a:t>
            </a:r>
            <a:r>
              <a:rPr lang="en-US" sz="3200" dirty="0"/>
              <a:t>health outcomes?</a:t>
            </a:r>
          </a:p>
        </p:txBody>
      </p:sp>
    </p:spTree>
    <p:extLst>
      <p:ext uri="{BB962C8B-B14F-4D97-AF65-F5344CB8AC3E}">
        <p14:creationId xmlns:p14="http://schemas.microsoft.com/office/powerpoint/2010/main" xmlns="" val="99920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r>
              <a:rPr lang="en-US" dirty="0"/>
              <a:t>DW Architecture</a:t>
            </a:r>
          </a:p>
        </p:txBody>
      </p:sp>
      <p:sp>
        <p:nvSpPr>
          <p:cNvPr id="33798" name="Rectangle 6"/>
          <p:cNvSpPr>
            <a:spLocks noGrp="1" noChangeArrowheads="1"/>
          </p:cNvSpPr>
          <p:nvPr>
            <p:ph type="body" idx="1"/>
          </p:nvPr>
        </p:nvSpPr>
        <p:spPr/>
        <p:txBody>
          <a:bodyPr/>
          <a:lstStyle/>
          <a:p>
            <a:pPr marL="455613" indent="-455613">
              <a:buSzPct val="70000"/>
            </a:pPr>
            <a:r>
              <a:rPr lang="en-US" sz="2800" dirty="0" smtClean="0">
                <a:solidFill>
                  <a:srgbClr val="FF0000"/>
                </a:solidFill>
              </a:rPr>
              <a:t>Three-tier </a:t>
            </a:r>
            <a:r>
              <a:rPr lang="en-US" sz="2800" dirty="0">
                <a:solidFill>
                  <a:srgbClr val="FF0000"/>
                </a:solidFill>
              </a:rPr>
              <a:t>architecture</a:t>
            </a:r>
          </a:p>
          <a:p>
            <a:pPr marL="911225" lvl="1" indent="-334963">
              <a:buSzPct val="70000"/>
              <a:buFont typeface="Wingdings" pitchFamily="2" charset="2"/>
              <a:buAutoNum type="arabicPeriod"/>
            </a:pPr>
            <a:r>
              <a:rPr lang="en-US" sz="2400" dirty="0"/>
              <a:t>Data </a:t>
            </a:r>
            <a:r>
              <a:rPr lang="en-US" sz="2400" dirty="0" smtClean="0"/>
              <a:t>acquisition </a:t>
            </a:r>
            <a:r>
              <a:rPr lang="en-US" sz="2400" dirty="0"/>
              <a:t>software </a:t>
            </a:r>
            <a:r>
              <a:rPr lang="en-US" sz="2400" dirty="0" smtClean="0"/>
              <a:t>(back-end)</a:t>
            </a:r>
            <a:endParaRPr lang="en-US" sz="2400" dirty="0"/>
          </a:p>
          <a:p>
            <a:pPr marL="911225" lvl="1" indent="-334963">
              <a:buSzPct val="70000"/>
              <a:buFont typeface="Wingdings" pitchFamily="2" charset="2"/>
              <a:buAutoNum type="arabicPeriod"/>
            </a:pPr>
            <a:r>
              <a:rPr lang="en-US" sz="2400" dirty="0"/>
              <a:t>The data </a:t>
            </a:r>
            <a:r>
              <a:rPr lang="en-US" sz="2400" dirty="0" smtClean="0"/>
              <a:t>warehouse that contains the data &amp; software</a:t>
            </a:r>
            <a:endParaRPr lang="en-US" sz="2400" dirty="0"/>
          </a:p>
          <a:p>
            <a:pPr marL="911225" lvl="1" indent="-334963">
              <a:buSzPct val="70000"/>
              <a:buFont typeface="Wingdings" pitchFamily="2" charset="2"/>
              <a:buAutoNum type="arabicPeriod"/>
            </a:pPr>
            <a:r>
              <a:rPr lang="en-US" sz="2400" dirty="0"/>
              <a:t>Client </a:t>
            </a:r>
            <a:r>
              <a:rPr lang="en-US" sz="2400" dirty="0" smtClean="0"/>
              <a:t>(front-end) software that allows users to access and analyze data from the warehouse</a:t>
            </a:r>
          </a:p>
          <a:p>
            <a:pPr marL="452437" indent="-334963">
              <a:buSzPct val="70000"/>
            </a:pPr>
            <a:r>
              <a:rPr lang="en-US" sz="2800" dirty="0" smtClean="0">
                <a:solidFill>
                  <a:srgbClr val="FF0000"/>
                </a:solidFill>
              </a:rPr>
              <a:t>Two-tier architecture</a:t>
            </a:r>
          </a:p>
          <a:p>
            <a:pPr marL="911225" lvl="1" indent="-334963">
              <a:buSzPct val="70000"/>
              <a:buNone/>
            </a:pPr>
            <a:r>
              <a:rPr lang="en-US" sz="2400" dirty="0" smtClean="0"/>
              <a:t>First two tiers in three-tier architecture is combined into one</a:t>
            </a:r>
          </a:p>
          <a:p>
            <a:pPr marL="455613" indent="-455613">
              <a:buSzPct val="70000"/>
              <a:buFont typeface="Wingdings" pitchFamily="2" charset="2"/>
              <a:buNone/>
            </a:pPr>
            <a:r>
              <a:rPr lang="en-US" sz="2800" dirty="0"/>
              <a:t>	</a:t>
            </a:r>
            <a:r>
              <a:rPr lang="en-US" sz="2800" dirty="0">
                <a:solidFill>
                  <a:srgbClr val="990099"/>
                </a:solidFill>
              </a:rPr>
              <a:t>… </a:t>
            </a:r>
            <a:r>
              <a:rPr lang="en-US" sz="2800" dirty="0" smtClean="0">
                <a:solidFill>
                  <a:srgbClr val="990099"/>
                </a:solidFill>
              </a:rPr>
              <a:t>sometimes </a:t>
            </a:r>
            <a:r>
              <a:rPr lang="en-US" sz="2800" dirty="0">
                <a:solidFill>
                  <a:srgbClr val="990099"/>
                </a:solidFill>
              </a:rPr>
              <a:t>there is only one tier?</a:t>
            </a:r>
          </a:p>
          <a:p>
            <a:pPr marL="911225" lvl="1" indent="-334963">
              <a:buSzPct val="70000"/>
              <a:buFont typeface="Wingdings" pitchFamily="2" charset="2"/>
              <a:buNone/>
            </a:pPr>
            <a:endParaRPr lang="en-US" sz="2400" dirty="0"/>
          </a:p>
        </p:txBody>
      </p:sp>
    </p:spTree>
    <p:extLst>
      <p:ext uri="{BB962C8B-B14F-4D97-AF65-F5344CB8AC3E}">
        <p14:creationId xmlns:p14="http://schemas.microsoft.com/office/powerpoint/2010/main" xmlns="" val="2662451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dirty="0"/>
              <a:t>DW Architectures</a:t>
            </a:r>
          </a:p>
        </p:txBody>
      </p:sp>
      <p:pic>
        <p:nvPicPr>
          <p:cNvPr id="7" name="Picture 6"/>
          <p:cNvPicPr>
            <a:picLocks noChangeAspect="1"/>
          </p:cNvPicPr>
          <p:nvPr/>
        </p:nvPicPr>
        <p:blipFill>
          <a:blip r:embed="rId3" cstate="print"/>
          <a:srcRect/>
          <a:stretch>
            <a:fillRect/>
          </a:stretch>
        </p:blipFill>
        <p:spPr bwMode="auto">
          <a:xfrm>
            <a:off x="2601567" y="1524000"/>
            <a:ext cx="6313833" cy="2362200"/>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2590800" y="3962400"/>
            <a:ext cx="4419600" cy="2323940"/>
          </a:xfrm>
          <a:prstGeom prst="rect">
            <a:avLst/>
          </a:prstGeom>
          <a:noFill/>
          <a:ln w="9525">
            <a:noFill/>
            <a:miter lim="800000"/>
            <a:headEnd/>
            <a:tailEnd/>
          </a:ln>
        </p:spPr>
      </p:pic>
      <p:sp>
        <p:nvSpPr>
          <p:cNvPr id="9" name="Rectangle 8"/>
          <p:cNvSpPr/>
          <p:nvPr/>
        </p:nvSpPr>
        <p:spPr>
          <a:xfrm>
            <a:off x="304800" y="2140803"/>
            <a:ext cx="2286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85E08"/>
                </a:solidFill>
                <a:effectLst>
                  <a:outerShdw blurRad="76200" dist="50800" dir="5400000" algn="tl" rotWithShape="0">
                    <a:srgbClr val="000000">
                      <a:alpha val="65000"/>
                    </a:srgbClr>
                  </a:outerShdw>
                </a:effectLst>
              </a:rPr>
              <a:t>3-tier </a:t>
            </a:r>
          </a:p>
          <a:p>
            <a:pPr algn="ctr"/>
            <a:r>
              <a:rPr lang="en-US" sz="2400" b="1" cap="none" spc="50" dirty="0" smtClean="0">
                <a:ln w="11430"/>
                <a:solidFill>
                  <a:srgbClr val="F85E08"/>
                </a:solidFill>
                <a:effectLst>
                  <a:outerShdw blurRad="76200" dist="50800" dir="5400000" algn="tl" rotWithShape="0">
                    <a:srgbClr val="000000">
                      <a:alpha val="65000"/>
                    </a:srgbClr>
                  </a:outerShdw>
                </a:effectLst>
              </a:rPr>
              <a:t>architecture</a:t>
            </a:r>
            <a:endParaRPr lang="en-US" sz="2400" b="1" cap="none" spc="50" dirty="0">
              <a:ln w="11430"/>
              <a:solidFill>
                <a:srgbClr val="F85E08"/>
              </a:solidFill>
              <a:effectLst>
                <a:outerShdw blurRad="76200" dist="50800" dir="5400000" algn="tl" rotWithShape="0">
                  <a:srgbClr val="000000">
                    <a:alpha val="65000"/>
                  </a:srgbClr>
                </a:outerShdw>
              </a:effectLst>
            </a:endParaRPr>
          </a:p>
        </p:txBody>
      </p:sp>
      <p:sp>
        <p:nvSpPr>
          <p:cNvPr id="10" name="Rectangle 9"/>
          <p:cNvSpPr/>
          <p:nvPr/>
        </p:nvSpPr>
        <p:spPr>
          <a:xfrm>
            <a:off x="304800" y="4572000"/>
            <a:ext cx="2286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85E08"/>
                </a:solidFill>
                <a:effectLst>
                  <a:outerShdw blurRad="76200" dist="50800" dir="5400000" algn="tl" rotWithShape="0">
                    <a:srgbClr val="000000">
                      <a:alpha val="65000"/>
                    </a:srgbClr>
                  </a:outerShdw>
                </a:effectLst>
              </a:rPr>
              <a:t>2-tier </a:t>
            </a:r>
          </a:p>
          <a:p>
            <a:pPr algn="ctr"/>
            <a:r>
              <a:rPr lang="en-US" sz="2400" b="1" cap="none" spc="50" dirty="0" smtClean="0">
                <a:ln w="11430"/>
                <a:solidFill>
                  <a:srgbClr val="F85E08"/>
                </a:solidFill>
                <a:effectLst>
                  <a:outerShdw blurRad="76200" dist="50800" dir="5400000" algn="tl" rotWithShape="0">
                    <a:srgbClr val="000000">
                      <a:alpha val="65000"/>
                    </a:srgbClr>
                  </a:outerShdw>
                </a:effectLst>
              </a:rPr>
              <a:t>architecture</a:t>
            </a:r>
            <a:endParaRPr lang="en-US" sz="2400" b="1" cap="none" spc="50" dirty="0">
              <a:ln w="11430"/>
              <a:solidFill>
                <a:srgbClr val="F85E08"/>
              </a:solidFill>
              <a:effectLst>
                <a:outerShdw blurRad="76200" dist="50800" dir="5400000" algn="tl" rotWithShape="0">
                  <a:srgbClr val="000000">
                    <a:alpha val="65000"/>
                  </a:srgbClr>
                </a:outerShdw>
              </a:effectLst>
            </a:endParaRPr>
          </a:p>
        </p:txBody>
      </p:sp>
      <p:sp>
        <p:nvSpPr>
          <p:cNvPr id="11" name="Rectangle 10"/>
          <p:cNvSpPr/>
          <p:nvPr/>
        </p:nvSpPr>
        <p:spPr>
          <a:xfrm>
            <a:off x="7086600" y="4546937"/>
            <a:ext cx="1981200" cy="1015663"/>
          </a:xfrm>
          <a:prstGeom prst="rect">
            <a:avLst/>
          </a:prstGeom>
          <a:solidFill>
            <a:schemeClr val="accent2">
              <a:lumMod val="20000"/>
              <a:lumOff val="8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F85E08"/>
                </a:solidFill>
                <a:effectLst>
                  <a:outerShdw blurRad="76200" dist="50800" dir="5400000" algn="tl" rotWithShape="0">
                    <a:srgbClr val="000000">
                      <a:alpha val="65000"/>
                    </a:srgbClr>
                  </a:outerShdw>
                </a:effectLst>
              </a:rPr>
              <a:t>1-tier </a:t>
            </a:r>
          </a:p>
          <a:p>
            <a:pPr algn="ctr"/>
            <a:r>
              <a:rPr lang="en-US" sz="2000" b="1" cap="none" spc="50" dirty="0" smtClean="0">
                <a:ln w="11430"/>
                <a:solidFill>
                  <a:srgbClr val="F85E08"/>
                </a:solidFill>
                <a:effectLst>
                  <a:outerShdw blurRad="76200" dist="50800" dir="5400000" algn="tl" rotWithShape="0">
                    <a:srgbClr val="000000">
                      <a:alpha val="65000"/>
                    </a:srgbClr>
                  </a:outerShdw>
                </a:effectLst>
              </a:rPr>
              <a:t>Architecture</a:t>
            </a:r>
          </a:p>
          <a:p>
            <a:pPr algn="ctr"/>
            <a:r>
              <a:rPr lang="en-US" sz="2000" spc="50" dirty="0" smtClean="0">
                <a:ln w="11430"/>
                <a:solidFill>
                  <a:srgbClr val="F85E08"/>
                </a:solidFill>
                <a:effectLst>
                  <a:outerShdw blurRad="76200" dist="50800" dir="5400000" algn="tl" rotWithShape="0">
                    <a:srgbClr val="000000">
                      <a:alpha val="65000"/>
                    </a:srgbClr>
                  </a:outerShdw>
                </a:effectLst>
              </a:rPr>
              <a:t>?</a:t>
            </a:r>
            <a:endParaRPr lang="en-US" sz="2000" b="1" cap="none" spc="50" dirty="0">
              <a:ln w="11430"/>
              <a:solidFill>
                <a:srgbClr val="F85E08"/>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71994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Warehousing Architectures </a:t>
            </a:r>
          </a:p>
        </p:txBody>
      </p:sp>
      <p:sp>
        <p:nvSpPr>
          <p:cNvPr id="3" name="Content Placeholder 2"/>
          <p:cNvSpPr>
            <a:spLocks noGrp="1"/>
          </p:cNvSpPr>
          <p:nvPr>
            <p:ph idx="1"/>
          </p:nvPr>
        </p:nvSpPr>
        <p:spPr/>
        <p:txBody>
          <a:bodyPr/>
          <a:lstStyle/>
          <a:p>
            <a:r>
              <a:rPr lang="en-US" dirty="0"/>
              <a:t>Issues to consider when deciding which architecture to use:</a:t>
            </a:r>
          </a:p>
          <a:p>
            <a:pPr lvl="1"/>
            <a:r>
              <a:rPr lang="en-US" sz="2600" dirty="0"/>
              <a:t>Which database management system (DBMS) should be used? </a:t>
            </a:r>
          </a:p>
          <a:p>
            <a:pPr lvl="1"/>
            <a:r>
              <a:rPr lang="en-US" sz="2600" dirty="0"/>
              <a:t>Will parallel processing and/or partitioning be used? </a:t>
            </a:r>
          </a:p>
          <a:p>
            <a:pPr lvl="1"/>
            <a:r>
              <a:rPr lang="en-US" sz="2600" dirty="0"/>
              <a:t>Will data migration tools be used to load the data warehouse?</a:t>
            </a:r>
          </a:p>
          <a:p>
            <a:pPr lvl="1"/>
            <a:r>
              <a:rPr lang="en-US" sz="2600" dirty="0"/>
              <a:t>What tools will be used to support data retrieval and analysis? </a:t>
            </a:r>
          </a:p>
        </p:txBody>
      </p:sp>
    </p:spTree>
    <p:extLst>
      <p:ext uri="{BB962C8B-B14F-4D97-AF65-F5344CB8AC3E}">
        <p14:creationId xmlns:p14="http://schemas.microsoft.com/office/powerpoint/2010/main" xmlns="" val="198764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Web-Based DW Architecture</a:t>
            </a:r>
            <a:endParaRPr lang="en-US" dirty="0"/>
          </a:p>
        </p:txBody>
      </p:sp>
      <p:pic>
        <p:nvPicPr>
          <p:cNvPr id="4" name="Picture 3"/>
          <p:cNvPicPr>
            <a:picLocks noChangeAspect="1"/>
          </p:cNvPicPr>
          <p:nvPr/>
        </p:nvPicPr>
        <p:blipFill>
          <a:blip r:embed="rId3" cstate="print"/>
          <a:srcRect/>
          <a:stretch>
            <a:fillRect/>
          </a:stretch>
        </p:blipFill>
        <p:spPr bwMode="auto">
          <a:xfrm>
            <a:off x="917082" y="1828800"/>
            <a:ext cx="7083918" cy="4191000"/>
          </a:xfrm>
          <a:prstGeom prst="rect">
            <a:avLst/>
          </a:prstGeom>
          <a:noFill/>
          <a:ln w="9525">
            <a:noFill/>
            <a:miter lim="800000"/>
            <a:headEnd/>
            <a:tailEnd/>
          </a:ln>
        </p:spPr>
      </p:pic>
    </p:spTree>
    <p:extLst>
      <p:ext uri="{BB962C8B-B14F-4D97-AF65-F5344CB8AC3E}">
        <p14:creationId xmlns:p14="http://schemas.microsoft.com/office/powerpoint/2010/main" xmlns="" val="28574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538" y="76200"/>
            <a:ext cx="7535862" cy="609600"/>
          </a:xfrm>
        </p:spPr>
        <p:txBody>
          <a:bodyPr/>
          <a:lstStyle/>
          <a:p>
            <a:pPr algn="ctr"/>
            <a:r>
              <a:rPr lang="en-US" dirty="0" smtClean="0"/>
              <a:t>Alternative DW Architectures</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648743"/>
            <a:ext cx="7639039" cy="6133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80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Autofit/>
          </a:bodyPr>
          <a:lstStyle/>
          <a:p>
            <a:r>
              <a:rPr lang="en-US" sz="3200" dirty="0"/>
              <a:t>Understand the basic definitions and concepts of data warehouses</a:t>
            </a:r>
          </a:p>
          <a:p>
            <a:r>
              <a:rPr lang="en-US" sz="3200" dirty="0"/>
              <a:t>Learn different types of data warehousing architectures; their comparative advantages and disadvantages</a:t>
            </a:r>
          </a:p>
          <a:p>
            <a:r>
              <a:rPr lang="en-US" sz="3200" dirty="0"/>
              <a:t>Describe the processes used in developing and managing data warehouses</a:t>
            </a:r>
          </a:p>
          <a:p>
            <a:r>
              <a:rPr lang="en-US" sz="3200" dirty="0"/>
              <a:t>Explain data warehousing </a:t>
            </a:r>
            <a:r>
              <a:rPr lang="en-US" sz="3200" dirty="0" smtClean="0"/>
              <a:t>operations</a:t>
            </a:r>
            <a:endParaRPr lang="en-US" sz="3200"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xmlns="" val="396689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236538" y="76200"/>
            <a:ext cx="7535862" cy="609600"/>
          </a:xfrm>
        </p:spPr>
        <p:txBody>
          <a:bodyPr/>
          <a:lstStyle/>
          <a:p>
            <a:pPr algn="ctr"/>
            <a:r>
              <a:rPr lang="en-US" dirty="0" smtClean="0"/>
              <a:t>Alternative DW Architectures</a:t>
            </a:r>
            <a:endParaRPr lang="en-US" dirty="0"/>
          </a:p>
        </p:txBody>
      </p:sp>
      <p:sp>
        <p:nvSpPr>
          <p:cNvPr id="9" name="Content Placeholder 2"/>
          <p:cNvSpPr>
            <a:spLocks noGrp="1"/>
          </p:cNvSpPr>
          <p:nvPr>
            <p:ph idx="1"/>
          </p:nvPr>
        </p:nvSpPr>
        <p:spPr>
          <a:xfrm>
            <a:off x="685800" y="4724400"/>
            <a:ext cx="8153400" cy="1828800"/>
          </a:xfrm>
        </p:spPr>
        <p:txBody>
          <a:bodyPr>
            <a:noAutofit/>
          </a:bodyPr>
          <a:lstStyle/>
          <a:p>
            <a:pPr>
              <a:buClr>
                <a:srgbClr val="FF0000"/>
              </a:buClr>
            </a:pPr>
            <a:r>
              <a:rPr lang="en-US" dirty="0" smtClean="0"/>
              <a:t>Each architecture has advantages and disadvantages!</a:t>
            </a:r>
          </a:p>
          <a:p>
            <a:pPr>
              <a:buClr>
                <a:srgbClr val="FF0000"/>
              </a:buClr>
            </a:pPr>
            <a:r>
              <a:rPr lang="en-US" dirty="0" smtClean="0"/>
              <a:t>Which architecture is the best?</a:t>
            </a:r>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799" y="727880"/>
            <a:ext cx="8056537" cy="384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834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3600" dirty="0"/>
              <a:t>Ten factors that potentially affect the architecture selection </a:t>
            </a:r>
            <a:r>
              <a:rPr lang="en-US" sz="3600" dirty="0" smtClean="0"/>
              <a:t>decision</a:t>
            </a:r>
            <a:endParaRPr lang="en-US" sz="3600" dirty="0"/>
          </a:p>
        </p:txBody>
      </p:sp>
      <p:sp>
        <p:nvSpPr>
          <p:cNvPr id="189443" name="Rectangle 3"/>
          <p:cNvSpPr>
            <a:spLocks noGrp="1" noChangeArrowheads="1"/>
          </p:cNvSpPr>
          <p:nvPr>
            <p:ph type="body" sz="half" idx="1"/>
          </p:nvPr>
        </p:nvSpPr>
        <p:spPr>
          <a:xfrm>
            <a:off x="381000" y="1905000"/>
            <a:ext cx="4191000" cy="3962400"/>
          </a:xfrm>
        </p:spPr>
        <p:txBody>
          <a:bodyPr>
            <a:noAutofit/>
          </a:bodyPr>
          <a:lstStyle/>
          <a:p>
            <a:pPr marL="347663" indent="-347663">
              <a:buClr>
                <a:srgbClr val="C00000"/>
              </a:buClr>
              <a:buSzPct val="100000"/>
              <a:buFontTx/>
              <a:buAutoNum type="arabicPeriod"/>
            </a:pPr>
            <a:r>
              <a:rPr lang="en-US" sz="2400" dirty="0">
                <a:solidFill>
                  <a:srgbClr val="0066FF"/>
                </a:solidFill>
              </a:rPr>
              <a:t>Information interdependence between organizational units</a:t>
            </a:r>
          </a:p>
          <a:p>
            <a:pPr marL="347663" indent="-347663">
              <a:buClr>
                <a:srgbClr val="C00000"/>
              </a:buClr>
              <a:buSzPct val="100000"/>
              <a:buFontTx/>
              <a:buAutoNum type="arabicPeriod"/>
            </a:pPr>
            <a:r>
              <a:rPr lang="en-US" sz="2400" dirty="0">
                <a:solidFill>
                  <a:srgbClr val="0066FF"/>
                </a:solidFill>
              </a:rPr>
              <a:t>Upper management’s information needs</a:t>
            </a:r>
          </a:p>
          <a:p>
            <a:pPr marL="347663" indent="-347663">
              <a:buClr>
                <a:srgbClr val="C00000"/>
              </a:buClr>
              <a:buSzPct val="100000"/>
              <a:buFontTx/>
              <a:buAutoNum type="arabicPeriod"/>
            </a:pPr>
            <a:r>
              <a:rPr lang="en-US" sz="2400" dirty="0">
                <a:solidFill>
                  <a:srgbClr val="0066FF"/>
                </a:solidFill>
              </a:rPr>
              <a:t>Urgency of need for a data warehouse</a:t>
            </a:r>
          </a:p>
          <a:p>
            <a:pPr marL="347663" indent="-347663">
              <a:buClr>
                <a:srgbClr val="C00000"/>
              </a:buClr>
              <a:buSzPct val="100000"/>
              <a:buFontTx/>
              <a:buAutoNum type="arabicPeriod"/>
            </a:pPr>
            <a:r>
              <a:rPr lang="en-US" sz="2400" dirty="0">
                <a:solidFill>
                  <a:srgbClr val="0066FF"/>
                </a:solidFill>
              </a:rPr>
              <a:t>Nature of end-user </a:t>
            </a:r>
            <a:r>
              <a:rPr lang="en-US" sz="2400" dirty="0" smtClean="0">
                <a:solidFill>
                  <a:srgbClr val="0066FF"/>
                </a:solidFill>
              </a:rPr>
              <a:t>tasks</a:t>
            </a:r>
          </a:p>
          <a:p>
            <a:pPr marL="347663" indent="-347663">
              <a:buClr>
                <a:srgbClr val="C00000"/>
              </a:buClr>
              <a:buSzPct val="100000"/>
              <a:buFontTx/>
              <a:buAutoNum type="arabicPeriod"/>
            </a:pPr>
            <a:r>
              <a:rPr lang="en-US" sz="2400" dirty="0" smtClean="0">
                <a:solidFill>
                  <a:srgbClr val="0066FF"/>
                </a:solidFill>
              </a:rPr>
              <a:t>Constraints on resources </a:t>
            </a:r>
          </a:p>
        </p:txBody>
      </p:sp>
      <p:sp>
        <p:nvSpPr>
          <p:cNvPr id="189444" name="Rectangle 4"/>
          <p:cNvSpPr>
            <a:spLocks noGrp="1" noChangeArrowheads="1"/>
          </p:cNvSpPr>
          <p:nvPr>
            <p:ph type="body" sz="half" idx="2"/>
          </p:nvPr>
        </p:nvSpPr>
        <p:spPr>
          <a:xfrm>
            <a:off x="4572000" y="1905000"/>
            <a:ext cx="4267200" cy="3962400"/>
          </a:xfrm>
        </p:spPr>
        <p:txBody>
          <a:bodyPr>
            <a:normAutofit/>
          </a:bodyPr>
          <a:lstStyle/>
          <a:p>
            <a:pPr marL="463550" indent="-463550">
              <a:buClr>
                <a:srgbClr val="C00000"/>
              </a:buClr>
              <a:buSzPct val="100000"/>
              <a:buFont typeface="+mj-lt"/>
              <a:buAutoNum type="arabicPeriod" startAt="6"/>
            </a:pPr>
            <a:r>
              <a:rPr lang="en-US" sz="2400" dirty="0" smtClean="0">
                <a:solidFill>
                  <a:srgbClr val="0066FF"/>
                </a:solidFill>
              </a:rPr>
              <a:t>Strategic </a:t>
            </a:r>
            <a:r>
              <a:rPr lang="en-US" sz="2400" dirty="0">
                <a:solidFill>
                  <a:srgbClr val="0066FF"/>
                </a:solidFill>
              </a:rPr>
              <a:t>view of the data warehouse prior to implementation</a:t>
            </a:r>
          </a:p>
          <a:p>
            <a:pPr marL="463550" indent="-463550">
              <a:buClr>
                <a:srgbClr val="C00000"/>
              </a:buClr>
              <a:buSzPct val="100000"/>
              <a:buFontTx/>
              <a:buAutoNum type="arabicPeriod" startAt="6"/>
            </a:pPr>
            <a:r>
              <a:rPr lang="en-US" sz="2400" dirty="0">
                <a:solidFill>
                  <a:srgbClr val="0066FF"/>
                </a:solidFill>
              </a:rPr>
              <a:t>Compatibility with existing systems</a:t>
            </a:r>
          </a:p>
          <a:p>
            <a:pPr marL="463550" indent="-463550">
              <a:buClr>
                <a:srgbClr val="C00000"/>
              </a:buClr>
              <a:buSzPct val="100000"/>
              <a:buFontTx/>
              <a:buAutoNum type="arabicPeriod" startAt="6"/>
            </a:pPr>
            <a:r>
              <a:rPr lang="en-US" sz="2400" dirty="0">
                <a:solidFill>
                  <a:srgbClr val="0066FF"/>
                </a:solidFill>
              </a:rPr>
              <a:t>Perceived ability of the in-house IT staff</a:t>
            </a:r>
          </a:p>
          <a:p>
            <a:pPr marL="463550" indent="-463550">
              <a:buClr>
                <a:srgbClr val="C00000"/>
              </a:buClr>
              <a:buSzPct val="100000"/>
              <a:buFontTx/>
              <a:buAutoNum type="arabicPeriod" startAt="6"/>
            </a:pPr>
            <a:r>
              <a:rPr lang="en-US" sz="2400" dirty="0">
                <a:solidFill>
                  <a:srgbClr val="0066FF"/>
                </a:solidFill>
              </a:rPr>
              <a:t>Technical issues</a:t>
            </a:r>
          </a:p>
          <a:p>
            <a:pPr marL="463550" indent="-463550">
              <a:buClr>
                <a:srgbClr val="C00000"/>
              </a:buClr>
              <a:buSzPct val="100000"/>
              <a:buFontTx/>
              <a:buAutoNum type="arabicPeriod" startAt="6"/>
            </a:pPr>
            <a:r>
              <a:rPr lang="en-US" sz="2400" dirty="0">
                <a:solidFill>
                  <a:srgbClr val="0066FF"/>
                </a:solidFill>
              </a:rPr>
              <a:t>Social/political factors</a:t>
            </a:r>
          </a:p>
        </p:txBody>
      </p:sp>
    </p:spTree>
    <p:extLst>
      <p:ext uri="{BB962C8B-B14F-4D97-AF65-F5344CB8AC3E}">
        <p14:creationId xmlns:p14="http://schemas.microsoft.com/office/powerpoint/2010/main" xmlns="" val="338566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Teradata Corp. DW Architecture</a:t>
            </a:r>
            <a:endParaRPr lang="en-US" dirty="0"/>
          </a:p>
        </p:txBody>
      </p:sp>
      <p:pic>
        <p:nvPicPr>
          <p:cNvPr id="1026" name="Picture 2" descr="D:\USER\Dursun\Research\Book - DSS Book 9th Edition\3 - Image Library\Fig_08.07.jpg"/>
          <p:cNvPicPr>
            <a:picLocks noChangeAspect="1" noChangeArrowheads="1"/>
          </p:cNvPicPr>
          <p:nvPr/>
        </p:nvPicPr>
        <p:blipFill>
          <a:blip r:embed="rId2" cstate="print"/>
          <a:srcRect/>
          <a:stretch>
            <a:fillRect/>
          </a:stretch>
        </p:blipFill>
        <p:spPr bwMode="auto">
          <a:xfrm>
            <a:off x="762000" y="1627247"/>
            <a:ext cx="7467600" cy="4773553"/>
          </a:xfrm>
          <a:prstGeom prst="rect">
            <a:avLst/>
          </a:prstGeom>
          <a:noFill/>
        </p:spPr>
      </p:pic>
    </p:spTree>
    <p:extLst>
      <p:ext uri="{BB962C8B-B14F-4D97-AF65-F5344CB8AC3E}">
        <p14:creationId xmlns:p14="http://schemas.microsoft.com/office/powerpoint/2010/main" xmlns="" val="120072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Integration and the Extraction, Transformation, and Load (ETL) Process</a:t>
            </a:r>
          </a:p>
        </p:txBody>
      </p:sp>
      <p:sp>
        <p:nvSpPr>
          <p:cNvPr id="3" name="Content Placeholder 2"/>
          <p:cNvSpPr>
            <a:spLocks noGrp="1"/>
          </p:cNvSpPr>
          <p:nvPr>
            <p:ph idx="1"/>
          </p:nvPr>
        </p:nvSpPr>
        <p:spPr/>
        <p:txBody>
          <a:bodyPr>
            <a:noAutofit/>
          </a:bodyPr>
          <a:lstStyle/>
          <a:p>
            <a:r>
              <a:rPr lang="en-US" sz="2400" dirty="0" smtClean="0">
                <a:solidFill>
                  <a:srgbClr val="FF0000"/>
                </a:solidFill>
              </a:rPr>
              <a:t>ETL = E</a:t>
            </a:r>
            <a:r>
              <a:rPr lang="en-US" sz="2400" dirty="0" smtClean="0"/>
              <a:t>xtract</a:t>
            </a:r>
            <a:r>
              <a:rPr lang="en-US" sz="2400" dirty="0" smtClean="0">
                <a:solidFill>
                  <a:srgbClr val="FF0000"/>
                </a:solidFill>
              </a:rPr>
              <a:t> T</a:t>
            </a:r>
            <a:r>
              <a:rPr lang="en-US" sz="2400" dirty="0" smtClean="0"/>
              <a:t>ransform</a:t>
            </a:r>
            <a:r>
              <a:rPr lang="en-US" sz="2400" dirty="0" smtClean="0">
                <a:solidFill>
                  <a:srgbClr val="FF0000"/>
                </a:solidFill>
              </a:rPr>
              <a:t> L</a:t>
            </a:r>
            <a:r>
              <a:rPr lang="en-US" sz="2400" dirty="0" smtClean="0"/>
              <a:t>oad</a:t>
            </a:r>
          </a:p>
          <a:p>
            <a:r>
              <a:rPr lang="en-US" sz="2400" dirty="0" smtClean="0">
                <a:solidFill>
                  <a:srgbClr val="FF0000"/>
                </a:solidFill>
              </a:rPr>
              <a:t>Data integration </a:t>
            </a:r>
          </a:p>
          <a:p>
            <a:pPr>
              <a:buFontTx/>
              <a:buNone/>
            </a:pPr>
            <a:r>
              <a:rPr lang="en-US" sz="2400" dirty="0" smtClean="0"/>
              <a:t>	Integration that comprises three major processes: data access, data federation, and change capture. </a:t>
            </a:r>
          </a:p>
          <a:p>
            <a:r>
              <a:rPr lang="en-US" sz="2400" dirty="0" smtClean="0">
                <a:solidFill>
                  <a:srgbClr val="FF0000"/>
                </a:solidFill>
              </a:rPr>
              <a:t>Enterprise </a:t>
            </a:r>
            <a:r>
              <a:rPr lang="en-US" sz="2400" dirty="0">
                <a:solidFill>
                  <a:srgbClr val="FF0000"/>
                </a:solidFill>
              </a:rPr>
              <a:t>application integration (EAI)</a:t>
            </a:r>
          </a:p>
          <a:p>
            <a:pPr>
              <a:buFontTx/>
              <a:buNone/>
            </a:pPr>
            <a:r>
              <a:rPr lang="en-US" sz="2400" dirty="0"/>
              <a:t>	A technology that</a:t>
            </a:r>
            <a:r>
              <a:rPr lang="en-US" sz="2400" b="1" dirty="0"/>
              <a:t> </a:t>
            </a:r>
            <a:r>
              <a:rPr lang="en-US" sz="2400" dirty="0"/>
              <a:t>provides a vehicle for pushing data from source systems into a data warehouse </a:t>
            </a:r>
          </a:p>
          <a:p>
            <a:r>
              <a:rPr lang="en-US" sz="2400" dirty="0">
                <a:solidFill>
                  <a:srgbClr val="FF0000"/>
                </a:solidFill>
              </a:rPr>
              <a:t>Enterprise information integration (EII) </a:t>
            </a:r>
          </a:p>
          <a:p>
            <a:pPr>
              <a:buFontTx/>
              <a:buNone/>
            </a:pPr>
            <a:r>
              <a:rPr lang="en-US" sz="2400" dirty="0"/>
              <a:t>	An evolving tool space that promises real-time data integration from a variety of sources, such as </a:t>
            </a:r>
            <a:r>
              <a:rPr lang="en-US" sz="2400" dirty="0" smtClean="0"/>
              <a:t>relational or </a:t>
            </a:r>
            <a:r>
              <a:rPr lang="en-US" sz="2400" dirty="0"/>
              <a:t>multidimensional</a:t>
            </a:r>
            <a:r>
              <a:rPr lang="en-US" sz="2400" dirty="0" smtClean="0"/>
              <a:t> </a:t>
            </a:r>
            <a:r>
              <a:rPr lang="en-US" sz="2400" dirty="0"/>
              <a:t>databases, Web services, </a:t>
            </a:r>
            <a:r>
              <a:rPr lang="en-US" sz="2400" dirty="0" smtClean="0"/>
              <a:t>etc.</a:t>
            </a:r>
            <a:endParaRPr lang="en-US" sz="2400" dirty="0"/>
          </a:p>
        </p:txBody>
      </p:sp>
    </p:spTree>
    <p:extLst>
      <p:ext uri="{BB962C8B-B14F-4D97-AF65-F5344CB8AC3E}">
        <p14:creationId xmlns:p14="http://schemas.microsoft.com/office/powerpoint/2010/main" xmlns="" val="421037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Integration and the Extraction, Transformation, and Load (ETL) Process</a:t>
            </a:r>
          </a:p>
        </p:txBody>
      </p:sp>
      <p:pic>
        <p:nvPicPr>
          <p:cNvPr id="5" name="Picture 4"/>
          <p:cNvPicPr>
            <a:picLocks noChangeAspect="1"/>
          </p:cNvPicPr>
          <p:nvPr/>
        </p:nvPicPr>
        <p:blipFill>
          <a:blip r:embed="rId2" cstate="print"/>
          <a:srcRect/>
          <a:stretch>
            <a:fillRect/>
          </a:stretch>
        </p:blipFill>
        <p:spPr bwMode="auto">
          <a:xfrm>
            <a:off x="457200" y="2133600"/>
            <a:ext cx="8305800" cy="3583780"/>
          </a:xfrm>
          <a:prstGeom prst="rect">
            <a:avLst/>
          </a:prstGeom>
          <a:noFill/>
          <a:ln w="9525">
            <a:noFill/>
            <a:miter lim="800000"/>
            <a:headEnd/>
            <a:tailEnd/>
          </a:ln>
        </p:spPr>
      </p:pic>
    </p:spTree>
    <p:extLst>
      <p:ext uri="{BB962C8B-B14F-4D97-AF65-F5344CB8AC3E}">
        <p14:creationId xmlns:p14="http://schemas.microsoft.com/office/powerpoint/2010/main" xmlns="" val="240061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ETL (</a:t>
            </a:r>
            <a:r>
              <a:rPr lang="en-US" dirty="0" smtClean="0"/>
              <a:t>Extract, Transform, Load) </a:t>
            </a:r>
            <a:endParaRPr lang="en-US" dirty="0"/>
          </a:p>
        </p:txBody>
      </p:sp>
      <p:sp>
        <p:nvSpPr>
          <p:cNvPr id="3" name="Content Placeholder 2"/>
          <p:cNvSpPr>
            <a:spLocks noGrp="1"/>
          </p:cNvSpPr>
          <p:nvPr>
            <p:ph idx="1"/>
          </p:nvPr>
        </p:nvSpPr>
        <p:spPr/>
        <p:txBody>
          <a:bodyPr/>
          <a:lstStyle/>
          <a:p>
            <a:r>
              <a:rPr lang="en-US" sz="2800" dirty="0" smtClean="0"/>
              <a:t>Issues affecting the purchase of an ETL tool</a:t>
            </a:r>
          </a:p>
          <a:p>
            <a:pPr lvl="1"/>
            <a:r>
              <a:rPr lang="en-US" sz="2400" dirty="0" smtClean="0"/>
              <a:t>Data transformation tools are expensive</a:t>
            </a:r>
          </a:p>
          <a:p>
            <a:pPr lvl="1"/>
            <a:r>
              <a:rPr lang="en-US" sz="2400" dirty="0" smtClean="0"/>
              <a:t>Data transformation tools may have a long learning curve</a:t>
            </a:r>
          </a:p>
          <a:p>
            <a:r>
              <a:rPr lang="en-US" sz="2800" dirty="0" smtClean="0"/>
              <a:t>Important criteria in selecting an ETL tool</a:t>
            </a:r>
          </a:p>
          <a:p>
            <a:pPr lvl="1"/>
            <a:r>
              <a:rPr lang="en-US" sz="2400" dirty="0" smtClean="0"/>
              <a:t>Ability to read from and write to an unlimited number of data sources/architectures</a:t>
            </a:r>
          </a:p>
          <a:p>
            <a:pPr lvl="1"/>
            <a:r>
              <a:rPr lang="en-US" sz="2400" dirty="0" smtClean="0"/>
              <a:t>Automatic capturing and delivery of metadata</a:t>
            </a:r>
          </a:p>
          <a:p>
            <a:pPr lvl="1"/>
            <a:r>
              <a:rPr lang="en-US" sz="2400" dirty="0" smtClean="0"/>
              <a:t>A history of conforming to open standards</a:t>
            </a:r>
          </a:p>
          <a:p>
            <a:pPr lvl="1"/>
            <a:r>
              <a:rPr lang="en-US" sz="2400" dirty="0" smtClean="0"/>
              <a:t>An easy-to-use interface for the developer and the functional user </a:t>
            </a:r>
          </a:p>
        </p:txBody>
      </p:sp>
    </p:spTree>
    <p:extLst>
      <p:ext uri="{BB962C8B-B14F-4D97-AF65-F5344CB8AC3E}">
        <p14:creationId xmlns:p14="http://schemas.microsoft.com/office/powerpoint/2010/main" xmlns="" val="139891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Warehouse Development</a:t>
            </a:r>
          </a:p>
        </p:txBody>
      </p:sp>
      <p:sp>
        <p:nvSpPr>
          <p:cNvPr id="3" name="Content Placeholder 2"/>
          <p:cNvSpPr>
            <a:spLocks noGrp="1"/>
          </p:cNvSpPr>
          <p:nvPr>
            <p:ph idx="1"/>
          </p:nvPr>
        </p:nvSpPr>
        <p:spPr/>
        <p:txBody>
          <a:bodyPr>
            <a:normAutofit/>
          </a:bodyPr>
          <a:lstStyle/>
          <a:p>
            <a:pPr marL="0" indent="0">
              <a:buNone/>
            </a:pPr>
            <a:r>
              <a:rPr lang="en-US" sz="3200" dirty="0"/>
              <a:t>Data warehouse development approaches</a:t>
            </a:r>
          </a:p>
          <a:p>
            <a:pPr marL="966788" lvl="1" indent="-508000"/>
            <a:r>
              <a:rPr lang="en-US" sz="2800" dirty="0">
                <a:solidFill>
                  <a:srgbClr val="F85E08"/>
                </a:solidFill>
              </a:rPr>
              <a:t>Inmon Model: </a:t>
            </a:r>
            <a:r>
              <a:rPr lang="en-US" sz="2800" dirty="0"/>
              <a:t>EDW approach (top-down) </a:t>
            </a:r>
          </a:p>
          <a:p>
            <a:pPr marL="966788" lvl="1" indent="-508000"/>
            <a:r>
              <a:rPr lang="en-US" sz="2800" dirty="0">
                <a:solidFill>
                  <a:srgbClr val="F85E08"/>
                </a:solidFill>
              </a:rPr>
              <a:t>Kimball Model: </a:t>
            </a:r>
            <a:r>
              <a:rPr lang="en-US" sz="2800" dirty="0"/>
              <a:t>Data mart approach  (bottom-up)</a:t>
            </a:r>
          </a:p>
          <a:p>
            <a:pPr marL="966788" lvl="1" indent="-508000"/>
            <a:r>
              <a:rPr lang="en-US" sz="2800" dirty="0"/>
              <a:t>Which model is </a:t>
            </a:r>
            <a:r>
              <a:rPr lang="en-US" sz="2800" dirty="0" smtClean="0"/>
              <a:t>best?</a:t>
            </a:r>
          </a:p>
          <a:p>
            <a:r>
              <a:rPr lang="en-US" sz="3200" dirty="0" smtClean="0">
                <a:solidFill>
                  <a:srgbClr val="F85E08"/>
                </a:solidFill>
              </a:rPr>
              <a:t>Table 2.3 </a:t>
            </a:r>
            <a:r>
              <a:rPr lang="en-US" sz="3200" dirty="0" smtClean="0"/>
              <a:t>provides a comparative analysis between EDW and Data Mart approach</a:t>
            </a:r>
          </a:p>
          <a:p>
            <a:r>
              <a:rPr lang="en-US" sz="3200" dirty="0"/>
              <a:t>One alternative is the hosted warehouse</a:t>
            </a:r>
          </a:p>
          <a:p>
            <a:pPr marL="0" indent="0">
              <a:buNone/>
            </a:pPr>
            <a:endParaRPr lang="en-US" sz="3200" dirty="0"/>
          </a:p>
        </p:txBody>
      </p:sp>
    </p:spTree>
    <p:extLst>
      <p:ext uri="{BB962C8B-B14F-4D97-AF65-F5344CB8AC3E}">
        <p14:creationId xmlns:p14="http://schemas.microsoft.com/office/powerpoint/2010/main" xmlns="" val="399771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2.5</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pPr marL="0" indent="0">
              <a:buNone/>
            </a:pPr>
            <a:r>
              <a:rPr lang="en-US" dirty="0">
                <a:solidFill>
                  <a:srgbClr val="0000CC"/>
                </a:solidFill>
                <a:effectLst>
                  <a:outerShdw blurRad="38100" dist="38100" dir="2700000" algn="tl">
                    <a:srgbClr val="000000">
                      <a:alpha val="43137"/>
                    </a:srgbClr>
                  </a:outerShdw>
                </a:effectLst>
              </a:rPr>
              <a:t>Starwood Hotels &amp; Resorts Manages Hotel Profitability with Data Warehousing</a:t>
            </a:r>
            <a:endParaRPr lang="en-US" dirty="0" smtClean="0">
              <a:solidFill>
                <a:srgbClr val="0000CC"/>
              </a:solidFill>
              <a:effectLst>
                <a:outerShdw blurRad="38100" dist="38100" dir="2700000" algn="tl">
                  <a:srgbClr val="000000">
                    <a:alpha val="43137"/>
                  </a:srgbClr>
                </a:outerShdw>
              </a:effectLst>
            </a:endParaRPr>
          </a:p>
          <a:p>
            <a:pPr marL="0" indent="0">
              <a:buNone/>
            </a:pPr>
            <a:r>
              <a:rPr lang="en-US" sz="3200" dirty="0">
                <a:solidFill>
                  <a:srgbClr val="F85E08"/>
                </a:solidFill>
                <a:effectLst>
                  <a:outerShdw blurRad="38100" dist="38100" dir="2700000" algn="tl">
                    <a:srgbClr val="000000">
                      <a:alpha val="43137"/>
                    </a:srgbClr>
                  </a:outerShdw>
                </a:effectLst>
              </a:rPr>
              <a:t>Questions for Discussion</a:t>
            </a:r>
          </a:p>
          <a:p>
            <a:pPr marL="514350" indent="-514350">
              <a:buFont typeface="+mj-lt"/>
              <a:buAutoNum type="arabicPeriod"/>
            </a:pPr>
            <a:r>
              <a:rPr lang="en-US" sz="3200" dirty="0"/>
              <a:t>How big and complex are the business </a:t>
            </a:r>
            <a:r>
              <a:rPr lang="en-US" sz="3200" dirty="0" smtClean="0"/>
              <a:t>operations of </a:t>
            </a:r>
            <a:r>
              <a:rPr lang="en-US" sz="3200" dirty="0"/>
              <a:t>Starwood Hotels &amp; Resorts?</a:t>
            </a:r>
          </a:p>
          <a:p>
            <a:pPr marL="514350" indent="-514350">
              <a:buFont typeface="+mj-lt"/>
              <a:buAutoNum type="arabicPeriod"/>
            </a:pPr>
            <a:r>
              <a:rPr lang="en-US" sz="3200" dirty="0" smtClean="0"/>
              <a:t>How </a:t>
            </a:r>
            <a:r>
              <a:rPr lang="en-US" sz="3200" dirty="0"/>
              <a:t>did Starwood Hotels &amp; Resorts use </a:t>
            </a:r>
            <a:r>
              <a:rPr lang="en-US" sz="3200" dirty="0" smtClean="0"/>
              <a:t>data warehousing </a:t>
            </a:r>
            <a:r>
              <a:rPr lang="en-US" sz="3200" dirty="0"/>
              <a:t>for better profitability?</a:t>
            </a:r>
          </a:p>
          <a:p>
            <a:pPr marL="514350" indent="-514350">
              <a:buFont typeface="+mj-lt"/>
              <a:buAutoNum type="arabicPeriod"/>
            </a:pPr>
            <a:r>
              <a:rPr lang="en-US" sz="3200" dirty="0" smtClean="0"/>
              <a:t>What </a:t>
            </a:r>
            <a:r>
              <a:rPr lang="en-US" sz="3200" dirty="0"/>
              <a:t>were the challenges, the proposed </a:t>
            </a:r>
            <a:r>
              <a:rPr lang="en-US" sz="3200" dirty="0" smtClean="0"/>
              <a:t>solution, and </a:t>
            </a:r>
            <a:r>
              <a:rPr lang="en-US" sz="3200" dirty="0"/>
              <a:t>the obtained results?</a:t>
            </a:r>
          </a:p>
        </p:txBody>
      </p:sp>
    </p:spTree>
    <p:extLst>
      <p:ext uri="{BB962C8B-B14F-4D97-AF65-F5344CB8AC3E}">
        <p14:creationId xmlns:p14="http://schemas.microsoft.com/office/powerpoint/2010/main" xmlns="" val="367618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610600" cy="1158240"/>
          </a:xfrm>
        </p:spPr>
        <p:txBody>
          <a:bodyPr>
            <a:normAutofit fontScale="90000"/>
          </a:bodyPr>
          <a:lstStyle/>
          <a:p>
            <a:r>
              <a:rPr lang="en-US" dirty="0" smtClean="0"/>
              <a:t>Additional Data Warehouse Considerations </a:t>
            </a:r>
            <a:br>
              <a:rPr lang="en-US" dirty="0" smtClean="0"/>
            </a:br>
            <a:r>
              <a:rPr lang="en-US" dirty="0" smtClean="0"/>
              <a:t>Hosted Data Warehouses</a:t>
            </a:r>
            <a:endParaRPr lang="en-US" dirty="0"/>
          </a:p>
        </p:txBody>
      </p:sp>
      <p:sp>
        <p:nvSpPr>
          <p:cNvPr id="3" name="Content Placeholder 2"/>
          <p:cNvSpPr>
            <a:spLocks noGrp="1"/>
          </p:cNvSpPr>
          <p:nvPr>
            <p:ph idx="1"/>
          </p:nvPr>
        </p:nvSpPr>
        <p:spPr>
          <a:xfrm>
            <a:off x="457200" y="1600200"/>
            <a:ext cx="8610600" cy="4800600"/>
          </a:xfrm>
        </p:spPr>
        <p:txBody>
          <a:bodyPr>
            <a:normAutofit/>
          </a:bodyPr>
          <a:lstStyle/>
          <a:p>
            <a:r>
              <a:rPr lang="en-US" dirty="0" smtClean="0"/>
              <a:t>Benefits:</a:t>
            </a:r>
          </a:p>
          <a:p>
            <a:pPr lvl="1"/>
            <a:r>
              <a:rPr lang="en-US" sz="2800" dirty="0" smtClean="0"/>
              <a:t>Requires minimal investment in infrastructure</a:t>
            </a:r>
          </a:p>
          <a:p>
            <a:pPr lvl="1"/>
            <a:r>
              <a:rPr lang="en-US" sz="2800" dirty="0" smtClean="0"/>
              <a:t>Frees up capacity on in-house systems</a:t>
            </a:r>
          </a:p>
          <a:p>
            <a:pPr lvl="1"/>
            <a:r>
              <a:rPr lang="en-US" sz="2800" dirty="0" smtClean="0"/>
              <a:t>Frees up cash flow</a:t>
            </a:r>
          </a:p>
          <a:p>
            <a:pPr lvl="1"/>
            <a:r>
              <a:rPr lang="en-US" sz="2800" dirty="0" smtClean="0"/>
              <a:t>Makes powerful solutions affordable</a:t>
            </a:r>
          </a:p>
          <a:p>
            <a:pPr lvl="1"/>
            <a:r>
              <a:rPr lang="en-US" sz="2800" dirty="0" smtClean="0"/>
              <a:t>Enables solutions that provide for growth</a:t>
            </a:r>
          </a:p>
          <a:p>
            <a:pPr lvl="1"/>
            <a:r>
              <a:rPr lang="en-US" sz="2800" dirty="0" smtClean="0"/>
              <a:t>Offers better quality equipment and software</a:t>
            </a:r>
          </a:p>
          <a:p>
            <a:pPr lvl="1"/>
            <a:r>
              <a:rPr lang="en-US" sz="2800" dirty="0" smtClean="0"/>
              <a:t>Provides faster connections</a:t>
            </a:r>
          </a:p>
          <a:p>
            <a:pPr lvl="1"/>
            <a:r>
              <a:rPr lang="en-US" sz="2800" dirty="0" smtClean="0"/>
              <a:t>… more in the book</a:t>
            </a:r>
          </a:p>
        </p:txBody>
      </p:sp>
    </p:spTree>
    <p:extLst>
      <p:ext uri="{BB962C8B-B14F-4D97-AF65-F5344CB8AC3E}">
        <p14:creationId xmlns:p14="http://schemas.microsoft.com/office/powerpoint/2010/main" xmlns="" val="32953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Data in DW</a:t>
            </a:r>
            <a:endParaRPr lang="en-US" dirty="0"/>
          </a:p>
        </p:txBody>
      </p:sp>
      <p:sp>
        <p:nvSpPr>
          <p:cNvPr id="3" name="Content Placeholder 2"/>
          <p:cNvSpPr>
            <a:spLocks noGrp="1"/>
          </p:cNvSpPr>
          <p:nvPr>
            <p:ph idx="1"/>
          </p:nvPr>
        </p:nvSpPr>
        <p:spPr/>
        <p:txBody>
          <a:bodyPr>
            <a:noAutofit/>
          </a:bodyPr>
          <a:lstStyle/>
          <a:p>
            <a:r>
              <a:rPr lang="en-US" sz="2800" dirty="0" smtClean="0">
                <a:solidFill>
                  <a:srgbClr val="FF0000"/>
                </a:solidFill>
              </a:rPr>
              <a:t>Dimensional Modeling </a:t>
            </a:r>
          </a:p>
          <a:p>
            <a:pPr lvl="1"/>
            <a:r>
              <a:rPr lang="en-US" sz="2400" dirty="0" smtClean="0"/>
              <a:t>A retrieval-based system that supports high-volume query access</a:t>
            </a:r>
          </a:p>
          <a:p>
            <a:r>
              <a:rPr lang="en-US" sz="2800" dirty="0" smtClean="0">
                <a:solidFill>
                  <a:srgbClr val="FF0000"/>
                </a:solidFill>
              </a:rPr>
              <a:t>Star schema </a:t>
            </a:r>
          </a:p>
          <a:p>
            <a:pPr lvl="1"/>
            <a:r>
              <a:rPr lang="en-US" sz="2400" dirty="0" smtClean="0"/>
              <a:t>The most commonly used and the simplest style of dimensional modeling</a:t>
            </a:r>
          </a:p>
          <a:p>
            <a:pPr lvl="1"/>
            <a:r>
              <a:rPr lang="en-US" sz="2400" dirty="0" smtClean="0"/>
              <a:t>Contain a </a:t>
            </a:r>
            <a:r>
              <a:rPr lang="en-US" sz="2400" dirty="0" smtClean="0">
                <a:solidFill>
                  <a:srgbClr val="FF0000"/>
                </a:solidFill>
              </a:rPr>
              <a:t>fact table </a:t>
            </a:r>
            <a:r>
              <a:rPr lang="en-US" sz="2400" dirty="0" smtClean="0"/>
              <a:t>surrounded by and connected to several </a:t>
            </a:r>
            <a:r>
              <a:rPr lang="en-US" sz="2400" dirty="0" smtClean="0">
                <a:solidFill>
                  <a:srgbClr val="FF0000"/>
                </a:solidFill>
              </a:rPr>
              <a:t>dimension tables</a:t>
            </a:r>
          </a:p>
          <a:p>
            <a:r>
              <a:rPr lang="en-US" sz="2800" dirty="0" smtClean="0">
                <a:solidFill>
                  <a:srgbClr val="FF0000"/>
                </a:solidFill>
              </a:rPr>
              <a:t>Snowflakes schema </a:t>
            </a:r>
          </a:p>
          <a:p>
            <a:pPr lvl="1"/>
            <a:r>
              <a:rPr lang="en-US" sz="2400" dirty="0" smtClean="0"/>
              <a:t>An extension of star schema where the diagram resembles a snowflake in shape</a:t>
            </a:r>
            <a:endParaRPr lang="en-US" sz="2400" dirty="0"/>
          </a:p>
        </p:txBody>
      </p:sp>
    </p:spTree>
    <p:extLst>
      <p:ext uri="{BB962C8B-B14F-4D97-AF65-F5344CB8AC3E}">
        <p14:creationId xmlns:p14="http://schemas.microsoft.com/office/powerpoint/2010/main" xmlns="" val="15662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200" dirty="0"/>
              <a:t>Explain the role of data warehouses in decision support</a:t>
            </a:r>
          </a:p>
          <a:p>
            <a:r>
              <a:rPr lang="en-US" sz="3200" dirty="0" smtClean="0"/>
              <a:t>Explain </a:t>
            </a:r>
            <a:r>
              <a:rPr lang="en-US" sz="3200" dirty="0"/>
              <a:t>data integration and the extraction, transformation, and load (ETL) processes</a:t>
            </a:r>
          </a:p>
          <a:p>
            <a:r>
              <a:rPr lang="en-US" sz="3200" dirty="0"/>
              <a:t>Describe real-time (a.k.a. right-time and/or active) data warehousing</a:t>
            </a:r>
          </a:p>
          <a:p>
            <a:r>
              <a:rPr lang="en-US" sz="3200" dirty="0"/>
              <a:t>Understand data warehouse administration and security issues</a:t>
            </a:r>
          </a:p>
        </p:txBody>
      </p:sp>
    </p:spTree>
    <p:extLst>
      <p:ext uri="{BB962C8B-B14F-4D97-AF65-F5344CB8AC3E}">
        <p14:creationId xmlns:p14="http://schemas.microsoft.com/office/powerpoint/2010/main" xmlns="" val="713884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876800"/>
          </a:xfrm>
        </p:spPr>
        <p:txBody>
          <a:bodyPr/>
          <a:lstStyle/>
          <a:p>
            <a:pPr marL="0" indent="0">
              <a:buNone/>
            </a:pPr>
            <a:r>
              <a:rPr lang="en-US" sz="2800" dirty="0" smtClean="0"/>
              <a:t>The ability to organize, present, and analyze data by several dimensions, such as sales by region, by product, by salesperson, and by time (four dimensions)</a:t>
            </a:r>
          </a:p>
          <a:p>
            <a:r>
              <a:rPr lang="en-US" sz="2800" dirty="0" smtClean="0">
                <a:solidFill>
                  <a:srgbClr val="F85E08"/>
                </a:solidFill>
              </a:rPr>
              <a:t>Multidimensional presentation  </a:t>
            </a:r>
          </a:p>
          <a:p>
            <a:pPr lvl="1"/>
            <a:r>
              <a:rPr lang="en-US" sz="2400" dirty="0" smtClean="0">
                <a:solidFill>
                  <a:srgbClr val="C00000"/>
                </a:solidFill>
              </a:rPr>
              <a:t>Dimensions:</a:t>
            </a:r>
            <a:r>
              <a:rPr lang="en-US" sz="2400" dirty="0" smtClean="0"/>
              <a:t> products, salespeople, market segments, business units, geographical locations, distribution channels, country, or industry</a:t>
            </a:r>
          </a:p>
          <a:p>
            <a:pPr lvl="1"/>
            <a:r>
              <a:rPr lang="en-US" sz="2400" dirty="0" smtClean="0">
                <a:solidFill>
                  <a:srgbClr val="C00000"/>
                </a:solidFill>
              </a:rPr>
              <a:t>Measures: </a:t>
            </a:r>
            <a:r>
              <a:rPr lang="en-US" sz="2400" dirty="0" smtClean="0"/>
              <a:t>money, sales volume, head count, inventory profit, actual versus forecast</a:t>
            </a:r>
          </a:p>
          <a:p>
            <a:pPr lvl="1"/>
            <a:r>
              <a:rPr lang="en-US" sz="2400" dirty="0" smtClean="0">
                <a:solidFill>
                  <a:srgbClr val="C00000"/>
                </a:solidFill>
              </a:rPr>
              <a:t>Time:</a:t>
            </a:r>
            <a:r>
              <a:rPr lang="en-US" sz="2400" dirty="0" smtClean="0"/>
              <a:t> daily, weekly, monthly, quarterly, or yearly</a:t>
            </a:r>
          </a:p>
        </p:txBody>
      </p:sp>
      <p:sp>
        <p:nvSpPr>
          <p:cNvPr id="4" name="Title 3"/>
          <p:cNvSpPr>
            <a:spLocks noGrp="1"/>
          </p:cNvSpPr>
          <p:nvPr>
            <p:ph type="title"/>
          </p:nvPr>
        </p:nvSpPr>
        <p:spPr>
          <a:xfrm>
            <a:off x="457200" y="381000"/>
            <a:ext cx="8229600" cy="1158240"/>
          </a:xfrm>
        </p:spPr>
        <p:txBody>
          <a:bodyPr/>
          <a:lstStyle/>
          <a:p>
            <a:r>
              <a:rPr lang="en-US" dirty="0" smtClean="0"/>
              <a:t>Multidimensionality</a:t>
            </a:r>
            <a:endParaRPr lang="en-US" dirty="0"/>
          </a:p>
        </p:txBody>
      </p:sp>
    </p:spTree>
    <p:extLst>
      <p:ext uri="{BB962C8B-B14F-4D97-AF65-F5344CB8AC3E}">
        <p14:creationId xmlns:p14="http://schemas.microsoft.com/office/powerpoint/2010/main" xmlns="" val="62522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versus Snowflake Schema</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261" y="1905000"/>
            <a:ext cx="8892339"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0127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Data in DW</a:t>
            </a:r>
            <a:endParaRPr lang="en-US" dirty="0"/>
          </a:p>
        </p:txBody>
      </p:sp>
      <p:sp>
        <p:nvSpPr>
          <p:cNvPr id="3" name="Content Placeholder 2"/>
          <p:cNvSpPr>
            <a:spLocks noGrp="1"/>
          </p:cNvSpPr>
          <p:nvPr>
            <p:ph idx="1"/>
          </p:nvPr>
        </p:nvSpPr>
        <p:spPr>
          <a:xfrm>
            <a:off x="457200" y="1600200"/>
            <a:ext cx="8534400" cy="4876800"/>
          </a:xfrm>
        </p:spPr>
        <p:txBody>
          <a:bodyPr>
            <a:noAutofit/>
          </a:bodyPr>
          <a:lstStyle/>
          <a:p>
            <a:pPr>
              <a:lnSpc>
                <a:spcPct val="80000"/>
              </a:lnSpc>
            </a:pPr>
            <a:r>
              <a:rPr lang="en-US" sz="2800" dirty="0" smtClean="0"/>
              <a:t>OLTP vs. OLAP…</a:t>
            </a:r>
          </a:p>
          <a:p>
            <a:pPr lvl="2">
              <a:lnSpc>
                <a:spcPct val="80000"/>
              </a:lnSpc>
            </a:pPr>
            <a:endParaRPr lang="en-US" sz="1600" dirty="0" smtClean="0"/>
          </a:p>
          <a:p>
            <a:pPr>
              <a:lnSpc>
                <a:spcPct val="80000"/>
              </a:lnSpc>
            </a:pPr>
            <a:r>
              <a:rPr lang="en-US" sz="2800" dirty="0"/>
              <a:t>OLTP (online transaction processing)</a:t>
            </a:r>
          </a:p>
          <a:p>
            <a:pPr lvl="1">
              <a:lnSpc>
                <a:spcPct val="80000"/>
              </a:lnSpc>
            </a:pPr>
            <a:r>
              <a:rPr lang="en-US" sz="2400" dirty="0" smtClean="0"/>
              <a:t>Capturing </a:t>
            </a:r>
            <a:r>
              <a:rPr lang="en-US" sz="2400" dirty="0"/>
              <a:t>and storing data </a:t>
            </a:r>
            <a:r>
              <a:rPr lang="en-US" sz="2400" dirty="0" smtClean="0"/>
              <a:t>from ERP</a:t>
            </a:r>
            <a:r>
              <a:rPr lang="en-US" sz="2400" dirty="0"/>
              <a:t>, CRM, </a:t>
            </a:r>
            <a:r>
              <a:rPr lang="en-US" sz="2400" dirty="0" smtClean="0"/>
              <a:t>POS, …</a:t>
            </a:r>
          </a:p>
          <a:p>
            <a:pPr lvl="1">
              <a:lnSpc>
                <a:spcPct val="80000"/>
              </a:lnSpc>
            </a:pPr>
            <a:r>
              <a:rPr lang="en-US" sz="2400" dirty="0"/>
              <a:t>The main focus is on efficiency of routine </a:t>
            </a:r>
            <a:r>
              <a:rPr lang="en-US" sz="2400" dirty="0" smtClean="0"/>
              <a:t>tasks</a:t>
            </a:r>
          </a:p>
          <a:p>
            <a:pPr lvl="2">
              <a:lnSpc>
                <a:spcPct val="80000"/>
              </a:lnSpc>
            </a:pPr>
            <a:endParaRPr lang="en-US" sz="2000" dirty="0" smtClean="0"/>
          </a:p>
          <a:p>
            <a:pPr>
              <a:lnSpc>
                <a:spcPct val="80000"/>
              </a:lnSpc>
            </a:pPr>
            <a:r>
              <a:rPr lang="en-US" sz="2800" dirty="0" smtClean="0"/>
              <a:t>OLAP (Online analytical processing)</a:t>
            </a:r>
          </a:p>
          <a:p>
            <a:pPr lvl="1">
              <a:lnSpc>
                <a:spcPct val="80000"/>
              </a:lnSpc>
            </a:pPr>
            <a:r>
              <a:rPr lang="en-US" sz="2400" dirty="0" smtClean="0"/>
              <a:t>Converting data into information for decision support</a:t>
            </a:r>
          </a:p>
          <a:p>
            <a:pPr lvl="1">
              <a:lnSpc>
                <a:spcPct val="80000"/>
              </a:lnSpc>
            </a:pPr>
            <a:r>
              <a:rPr lang="en-US" sz="2400" dirty="0" smtClean="0"/>
              <a:t>Data cubes, drill-down / rollup, slice &amp; dice, …</a:t>
            </a:r>
          </a:p>
          <a:p>
            <a:pPr lvl="1">
              <a:lnSpc>
                <a:spcPct val="80000"/>
              </a:lnSpc>
              <a:buSzPct val="70000"/>
            </a:pPr>
            <a:r>
              <a:rPr lang="en-US" sz="2400" dirty="0" smtClean="0"/>
              <a:t>Requesting ad hoc reports	</a:t>
            </a:r>
          </a:p>
          <a:p>
            <a:pPr lvl="1">
              <a:lnSpc>
                <a:spcPct val="80000"/>
              </a:lnSpc>
              <a:buSzPct val="70000"/>
            </a:pPr>
            <a:r>
              <a:rPr lang="en-US" sz="2400" dirty="0" smtClean="0"/>
              <a:t>Conducting statistical and other analyses </a:t>
            </a:r>
          </a:p>
          <a:p>
            <a:pPr lvl="1">
              <a:lnSpc>
                <a:spcPct val="80000"/>
              </a:lnSpc>
              <a:buSzPct val="70000"/>
            </a:pPr>
            <a:r>
              <a:rPr lang="en-US" sz="2400" dirty="0" smtClean="0"/>
              <a:t>Developing multimedia-based applications</a:t>
            </a:r>
          </a:p>
          <a:p>
            <a:pPr lvl="1">
              <a:lnSpc>
                <a:spcPct val="80000"/>
              </a:lnSpc>
              <a:buSzPct val="70000"/>
            </a:pPr>
            <a:r>
              <a:rPr lang="en-US" sz="2400" dirty="0" smtClean="0"/>
              <a:t>…more in the book</a:t>
            </a:r>
            <a:endParaRPr lang="en-US" dirty="0"/>
          </a:p>
        </p:txBody>
      </p:sp>
    </p:spTree>
    <p:extLst>
      <p:ext uri="{BB962C8B-B14F-4D97-AF65-F5344CB8AC3E}">
        <p14:creationId xmlns:p14="http://schemas.microsoft.com/office/powerpoint/2010/main" xmlns="" val="2002382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vs. OLTP</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675" y="1743075"/>
            <a:ext cx="8391525" cy="450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837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Operations</a:t>
            </a:r>
            <a:endParaRPr lang="en-US" dirty="0"/>
          </a:p>
        </p:txBody>
      </p:sp>
      <p:sp>
        <p:nvSpPr>
          <p:cNvPr id="3" name="Content Placeholder 2"/>
          <p:cNvSpPr>
            <a:spLocks noGrp="1"/>
          </p:cNvSpPr>
          <p:nvPr>
            <p:ph idx="1"/>
          </p:nvPr>
        </p:nvSpPr>
        <p:spPr/>
        <p:txBody>
          <a:bodyPr/>
          <a:lstStyle/>
          <a:p>
            <a:r>
              <a:rPr lang="en-US" sz="2800" dirty="0" smtClean="0">
                <a:solidFill>
                  <a:srgbClr val="FF0000"/>
                </a:solidFill>
              </a:rPr>
              <a:t>Slice</a:t>
            </a:r>
            <a:r>
              <a:rPr lang="en-US" sz="2800" dirty="0" smtClean="0"/>
              <a:t> - a subset of a multidimensional array</a:t>
            </a:r>
          </a:p>
          <a:p>
            <a:r>
              <a:rPr lang="en-US" sz="2800" dirty="0" smtClean="0">
                <a:solidFill>
                  <a:srgbClr val="FF0000"/>
                </a:solidFill>
              </a:rPr>
              <a:t>Dice</a:t>
            </a:r>
            <a:r>
              <a:rPr lang="en-US" sz="2800" dirty="0" smtClean="0"/>
              <a:t> - a slice on more than two dimensions</a:t>
            </a:r>
          </a:p>
          <a:p>
            <a:r>
              <a:rPr lang="en-US" sz="2800" dirty="0" smtClean="0">
                <a:solidFill>
                  <a:srgbClr val="FF0000"/>
                </a:solidFill>
              </a:rPr>
              <a:t>Drill Down/Up </a:t>
            </a:r>
            <a:r>
              <a:rPr lang="en-US" sz="2800" dirty="0" smtClean="0"/>
              <a:t>- navigating among levels of data ranging from the most summarized (up) to the most detailed (down)</a:t>
            </a:r>
          </a:p>
          <a:p>
            <a:r>
              <a:rPr lang="en-US" sz="2800" dirty="0" smtClean="0">
                <a:solidFill>
                  <a:srgbClr val="FF0000"/>
                </a:solidFill>
              </a:rPr>
              <a:t>Roll Up </a:t>
            </a:r>
            <a:r>
              <a:rPr lang="en-US" sz="2800" dirty="0" smtClean="0"/>
              <a:t>- computing all of the data relationships for one or more dimensions </a:t>
            </a:r>
          </a:p>
          <a:p>
            <a:r>
              <a:rPr lang="en-US" sz="2800" dirty="0" smtClean="0">
                <a:solidFill>
                  <a:srgbClr val="FF0000"/>
                </a:solidFill>
              </a:rPr>
              <a:t>Pivot</a:t>
            </a:r>
            <a:r>
              <a:rPr lang="en-US" sz="2800" dirty="0" smtClean="0"/>
              <a:t> - used to change the dimensional orientation of a report or an ad hoc query-page display</a:t>
            </a:r>
            <a:endParaRPr lang="en-US" sz="3600" dirty="0"/>
          </a:p>
        </p:txBody>
      </p:sp>
    </p:spTree>
    <p:extLst>
      <p:ext uri="{BB962C8B-B14F-4D97-AF65-F5344CB8AC3E}">
        <p14:creationId xmlns:p14="http://schemas.microsoft.com/office/powerpoint/2010/main" xmlns="" val="338286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238500" y="223800"/>
            <a:ext cx="5524500" cy="6177000"/>
          </a:xfrm>
          <a:prstGeom prst="rect">
            <a:avLst/>
          </a:prstGeom>
          <a:noFill/>
          <a:ln w="9525">
            <a:noFill/>
            <a:miter lim="800000"/>
            <a:headEnd/>
            <a:tailEnd/>
          </a:ln>
          <a:effectLst/>
        </p:spPr>
      </p:pic>
      <p:sp>
        <p:nvSpPr>
          <p:cNvPr id="6" name="Rectangle 5"/>
          <p:cNvSpPr/>
          <p:nvPr/>
        </p:nvSpPr>
        <p:spPr>
          <a:xfrm>
            <a:off x="304800" y="2057400"/>
            <a:ext cx="2971800" cy="2246769"/>
          </a:xfrm>
          <a:prstGeom prst="rect">
            <a:avLst/>
          </a:prstGeom>
        </p:spPr>
        <p:txBody>
          <a:bodyPr wrap="square">
            <a:spAutoFit/>
          </a:bodyPr>
          <a:lstStyle/>
          <a:p>
            <a:pPr algn="l"/>
            <a:r>
              <a:rPr lang="en-US" b="0" dirty="0" smtClean="0">
                <a:solidFill>
                  <a:srgbClr val="0000CC"/>
                </a:solidFill>
              </a:rPr>
              <a:t>Slicing Operations on a Simple Tree-Dimensional</a:t>
            </a:r>
          </a:p>
          <a:p>
            <a:pPr algn="l"/>
            <a:r>
              <a:rPr lang="en-US" b="0" dirty="0" smtClean="0">
                <a:solidFill>
                  <a:srgbClr val="0000CC"/>
                </a:solidFill>
              </a:rPr>
              <a:t>Data Cube</a:t>
            </a:r>
            <a:endParaRPr lang="en-US" b="0" dirty="0">
              <a:solidFill>
                <a:srgbClr val="0000CC"/>
              </a:solidFill>
            </a:endParaRPr>
          </a:p>
        </p:txBody>
      </p:sp>
    </p:spTree>
    <p:extLst>
      <p:ext uri="{BB962C8B-B14F-4D97-AF65-F5344CB8AC3E}">
        <p14:creationId xmlns:p14="http://schemas.microsoft.com/office/powerpoint/2010/main" xmlns="" val="3230271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OLAP </a:t>
            </a:r>
            <a:endParaRPr lang="en-US" dirty="0"/>
          </a:p>
        </p:txBody>
      </p:sp>
      <p:sp>
        <p:nvSpPr>
          <p:cNvPr id="3" name="Content Placeholder 2"/>
          <p:cNvSpPr>
            <a:spLocks noGrp="1"/>
          </p:cNvSpPr>
          <p:nvPr>
            <p:ph idx="1"/>
          </p:nvPr>
        </p:nvSpPr>
        <p:spPr/>
        <p:txBody>
          <a:bodyPr/>
          <a:lstStyle/>
          <a:p>
            <a:pPr marL="531812" indent="-533400"/>
            <a:r>
              <a:rPr lang="en-US" altLang="zh-CN" sz="2800" dirty="0" smtClean="0">
                <a:solidFill>
                  <a:srgbClr val="FF0000"/>
                </a:solidFill>
                <a:ea typeface="宋体" charset="-122"/>
              </a:rPr>
              <a:t>Multidimensional OLAP (MOLAP)</a:t>
            </a:r>
          </a:p>
          <a:p>
            <a:pPr marL="531812" indent="-533400">
              <a:buFontTx/>
              <a:buNone/>
            </a:pPr>
            <a:r>
              <a:rPr lang="en-US" altLang="zh-CN" sz="2800" b="1" dirty="0" smtClean="0">
                <a:ea typeface="宋体" charset="-122"/>
              </a:rPr>
              <a:t>	</a:t>
            </a:r>
            <a:r>
              <a:rPr lang="en-US" altLang="zh-CN" sz="2800" dirty="0" smtClean="0">
                <a:ea typeface="宋体" charset="-122"/>
              </a:rPr>
              <a:t>OLAP implemented via a specialized multidimensional database (or data store) that summarizes transactions into multidimensional views ahead of time </a:t>
            </a:r>
          </a:p>
          <a:p>
            <a:pPr marL="531812" indent="-533400"/>
            <a:r>
              <a:rPr lang="en-US" altLang="zh-CN" sz="2800" dirty="0" smtClean="0">
                <a:solidFill>
                  <a:srgbClr val="FF0000"/>
                </a:solidFill>
                <a:ea typeface="宋体" charset="-122"/>
              </a:rPr>
              <a:t>Relational OLAP (ROLAP)</a:t>
            </a:r>
          </a:p>
          <a:p>
            <a:pPr marL="531812" indent="-533400">
              <a:buFontTx/>
              <a:buNone/>
            </a:pPr>
            <a:r>
              <a:rPr lang="en-US" altLang="zh-CN" sz="2800" dirty="0" smtClean="0">
                <a:ea typeface="宋体" charset="-122"/>
              </a:rPr>
              <a:t>	The implementation of</a:t>
            </a:r>
            <a:r>
              <a:rPr lang="en-US" altLang="zh-CN" sz="2800" b="1" dirty="0" smtClean="0">
                <a:ea typeface="宋体" charset="-122"/>
              </a:rPr>
              <a:t> </a:t>
            </a:r>
            <a:r>
              <a:rPr lang="en-US" altLang="zh-CN" sz="2800" dirty="0" smtClean="0">
                <a:ea typeface="宋体" charset="-122"/>
              </a:rPr>
              <a:t>an OLAP database on top of an existing relational database </a:t>
            </a:r>
          </a:p>
          <a:p>
            <a:pPr marL="531812" indent="-533400"/>
            <a:r>
              <a:rPr lang="en-US" altLang="zh-CN" sz="2800" dirty="0" smtClean="0">
                <a:ea typeface="宋体" charset="-122"/>
              </a:rPr>
              <a:t>Database OLAP and Web OLAP (DOLAP and WOLAP); Desktop OLAP,…</a:t>
            </a:r>
            <a:endParaRPr lang="en-US" sz="2800" dirty="0" smtClean="0"/>
          </a:p>
        </p:txBody>
      </p:sp>
    </p:spTree>
    <p:extLst>
      <p:ext uri="{BB962C8B-B14F-4D97-AF65-F5344CB8AC3E}">
        <p14:creationId xmlns:p14="http://schemas.microsoft.com/office/powerpoint/2010/main" xmlns="" val="100013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a:t>
            </a:r>
            <a:r>
              <a:rPr lang="en-US" dirty="0"/>
              <a:t>Insights 2.2</a:t>
            </a:r>
            <a:br>
              <a:rPr lang="en-US" dirty="0"/>
            </a:br>
            <a:r>
              <a:rPr lang="en-US" dirty="0" smtClean="0"/>
              <a:t>Hands-On DW with MicroStrategy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 wealth of teaching and learning resources can be found at TUN portal</a:t>
            </a:r>
          </a:p>
          <a:p>
            <a:pPr lvl="3"/>
            <a:endParaRPr lang="en-US" dirty="0" smtClean="0"/>
          </a:p>
          <a:p>
            <a:pPr marL="0" indent="0" algn="ctr">
              <a:buNone/>
            </a:pPr>
            <a:r>
              <a:rPr lang="en-US" sz="3200" dirty="0" smtClean="0">
                <a:hlinkClick r:id="rId2"/>
              </a:rPr>
              <a:t>www.teradatauniversitynetwork.com</a:t>
            </a:r>
            <a:r>
              <a:rPr lang="en-US" sz="3200" dirty="0" smtClean="0"/>
              <a:t> </a:t>
            </a:r>
            <a:endParaRPr lang="en-US" dirty="0" smtClean="0"/>
          </a:p>
          <a:p>
            <a:pPr lvl="3"/>
            <a:endParaRPr lang="en-US" dirty="0" smtClean="0"/>
          </a:p>
          <a:p>
            <a:r>
              <a:rPr lang="en-US" dirty="0" smtClean="0"/>
              <a:t>The available resources include scripted demonstrations, assignments, white papers, etc…</a:t>
            </a:r>
            <a:endParaRPr lang="en-US" dirty="0"/>
          </a:p>
        </p:txBody>
      </p:sp>
    </p:spTree>
    <p:extLst>
      <p:ext uri="{BB962C8B-B14F-4D97-AF65-F5344CB8AC3E}">
        <p14:creationId xmlns:p14="http://schemas.microsoft.com/office/powerpoint/2010/main" xmlns="" val="3842930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 Implementation Issues</a:t>
            </a:r>
            <a:endParaRPr lang="en-US" dirty="0"/>
          </a:p>
        </p:txBody>
      </p:sp>
      <p:sp>
        <p:nvSpPr>
          <p:cNvPr id="3" name="Content Placeholder 2"/>
          <p:cNvSpPr>
            <a:spLocks noGrp="1"/>
          </p:cNvSpPr>
          <p:nvPr>
            <p:ph idx="1"/>
          </p:nvPr>
        </p:nvSpPr>
        <p:spPr>
          <a:xfrm>
            <a:off x="457200" y="1600200"/>
            <a:ext cx="8534400" cy="4876800"/>
          </a:xfrm>
        </p:spPr>
        <p:txBody>
          <a:bodyPr>
            <a:noAutofit/>
          </a:bodyPr>
          <a:lstStyle/>
          <a:p>
            <a:r>
              <a:rPr lang="en-US" sz="2800" dirty="0" smtClean="0"/>
              <a:t>Identification of data sources and governance</a:t>
            </a:r>
          </a:p>
          <a:p>
            <a:r>
              <a:rPr lang="en-US" sz="2800" dirty="0" smtClean="0"/>
              <a:t>Data quality planning, data model design</a:t>
            </a:r>
          </a:p>
          <a:p>
            <a:r>
              <a:rPr lang="en-US" sz="2800" dirty="0" smtClean="0"/>
              <a:t>ETL tool selection</a:t>
            </a:r>
          </a:p>
          <a:p>
            <a:r>
              <a:rPr lang="en-US" sz="2800" dirty="0"/>
              <a:t>Establishment of service-level </a:t>
            </a:r>
            <a:r>
              <a:rPr lang="en-US" sz="2800" dirty="0" smtClean="0"/>
              <a:t>agreements</a:t>
            </a:r>
          </a:p>
          <a:p>
            <a:r>
              <a:rPr lang="en-US" sz="2800" dirty="0" smtClean="0"/>
              <a:t>Data transport, data conversion</a:t>
            </a:r>
          </a:p>
          <a:p>
            <a:r>
              <a:rPr lang="en-US" sz="2800" dirty="0" smtClean="0"/>
              <a:t>Reconciliation process</a:t>
            </a:r>
          </a:p>
          <a:p>
            <a:r>
              <a:rPr lang="en-US" sz="2800" dirty="0" smtClean="0"/>
              <a:t>End-user support</a:t>
            </a:r>
          </a:p>
          <a:p>
            <a:r>
              <a:rPr lang="en-US" sz="2800" dirty="0" smtClean="0"/>
              <a:t>Political issues</a:t>
            </a:r>
          </a:p>
          <a:p>
            <a:r>
              <a:rPr lang="en-US" sz="2800" dirty="0" smtClean="0"/>
              <a:t>… more in the book </a:t>
            </a:r>
            <a:endParaRPr lang="en-US" sz="2800" dirty="0"/>
          </a:p>
        </p:txBody>
      </p:sp>
    </p:spTree>
    <p:extLst>
      <p:ext uri="{BB962C8B-B14F-4D97-AF65-F5344CB8AC3E}">
        <p14:creationId xmlns:p14="http://schemas.microsoft.com/office/powerpoint/2010/main" xmlns="" val="1051354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DW Implementation</a:t>
            </a:r>
            <a:br>
              <a:rPr lang="en-US" dirty="0" smtClean="0"/>
            </a:br>
            <a:r>
              <a:rPr lang="en-US" dirty="0" smtClean="0"/>
              <a:t>Things to Avoid</a:t>
            </a:r>
            <a:endParaRPr lang="en-US" dirty="0"/>
          </a:p>
        </p:txBody>
      </p:sp>
      <p:sp>
        <p:nvSpPr>
          <p:cNvPr id="3" name="Content Placeholder 2"/>
          <p:cNvSpPr>
            <a:spLocks noGrp="1"/>
          </p:cNvSpPr>
          <p:nvPr>
            <p:ph idx="1"/>
          </p:nvPr>
        </p:nvSpPr>
        <p:spPr>
          <a:xfrm>
            <a:off x="457200" y="1600200"/>
            <a:ext cx="8534400" cy="4876800"/>
          </a:xfrm>
        </p:spPr>
        <p:txBody>
          <a:bodyPr/>
          <a:lstStyle/>
          <a:p>
            <a:r>
              <a:rPr lang="en-US" sz="2800" dirty="0" smtClean="0"/>
              <a:t>Starting with the wrong sponsorship chain</a:t>
            </a:r>
          </a:p>
          <a:p>
            <a:r>
              <a:rPr lang="en-US" sz="2800" dirty="0" smtClean="0"/>
              <a:t>Setting expectations that you cannot meet</a:t>
            </a:r>
          </a:p>
          <a:p>
            <a:r>
              <a:rPr lang="en-US" sz="2800" dirty="0" smtClean="0"/>
              <a:t>Engaging in politically naive behavior</a:t>
            </a:r>
          </a:p>
          <a:p>
            <a:r>
              <a:rPr lang="en-US" sz="2800" dirty="0" smtClean="0"/>
              <a:t>Loading the data warehouse with information just because it is available</a:t>
            </a:r>
          </a:p>
          <a:p>
            <a:r>
              <a:rPr lang="en-US" sz="2800" dirty="0" smtClean="0"/>
              <a:t>Believing that data warehousing database design is the same as transactional database design</a:t>
            </a:r>
          </a:p>
          <a:p>
            <a:r>
              <a:rPr lang="en-US" sz="2800" dirty="0" smtClean="0"/>
              <a:t>Choosing a data warehouse manager who is technology oriented rather than user oriented</a:t>
            </a:r>
          </a:p>
          <a:p>
            <a:r>
              <a:rPr lang="en-US" sz="2800" dirty="0" smtClean="0"/>
              <a:t>… more in the book</a:t>
            </a:r>
            <a:endParaRPr lang="en-US" sz="2800" dirty="0"/>
          </a:p>
        </p:txBody>
      </p:sp>
    </p:spTree>
    <p:extLst>
      <p:ext uri="{BB962C8B-B14F-4D97-AF65-F5344CB8AC3E}">
        <p14:creationId xmlns:p14="http://schemas.microsoft.com/office/powerpoint/2010/main" xmlns="" val="13172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457200" y="1600200"/>
            <a:ext cx="8382000" cy="4876800"/>
          </a:xfrm>
        </p:spPr>
        <p:txBody>
          <a:bodyPr/>
          <a:lstStyle/>
          <a:p>
            <a:pPr marL="174625" indent="-174625">
              <a:buNone/>
            </a:pPr>
            <a:r>
              <a:rPr lang="en-US" dirty="0" smtClean="0">
                <a:solidFill>
                  <a:srgbClr val="0000CC"/>
                </a:solidFill>
                <a:effectLst>
                  <a:outerShdw blurRad="38100" dist="38100" dir="2700000" algn="tl">
                    <a:srgbClr val="000000">
                      <a:alpha val="43137"/>
                    </a:srgbClr>
                  </a:outerShdw>
                </a:effectLst>
              </a:rPr>
              <a:t>Isle </a:t>
            </a:r>
            <a:r>
              <a:rPr lang="en-US" dirty="0">
                <a:solidFill>
                  <a:srgbClr val="0000CC"/>
                </a:solidFill>
                <a:effectLst>
                  <a:outerShdw blurRad="38100" dist="38100" dir="2700000" algn="tl">
                    <a:srgbClr val="000000">
                      <a:alpha val="43137"/>
                    </a:srgbClr>
                  </a:outerShdw>
                </a:effectLst>
              </a:rPr>
              <a:t>of Capri Casinos Is </a:t>
            </a:r>
            <a:r>
              <a:rPr lang="en-US" dirty="0" smtClean="0">
                <a:solidFill>
                  <a:srgbClr val="0000CC"/>
                </a:solidFill>
                <a:effectLst>
                  <a:outerShdw blurRad="38100" dist="38100" dir="2700000" algn="tl">
                    <a:srgbClr val="000000">
                      <a:alpha val="43137"/>
                    </a:srgbClr>
                  </a:outerShdw>
                </a:effectLst>
              </a:rPr>
              <a:t>Winning with </a:t>
            </a:r>
            <a:r>
              <a:rPr lang="en-US" dirty="0">
                <a:solidFill>
                  <a:srgbClr val="0000CC"/>
                </a:solidFill>
                <a:effectLst>
                  <a:outerShdw blurRad="38100" dist="38100" dir="2700000" algn="tl">
                    <a:srgbClr val="000000">
                      <a:alpha val="43137"/>
                    </a:srgbClr>
                  </a:outerShdw>
                </a:effectLst>
              </a:rPr>
              <a:t>Enterprise Data </a:t>
            </a:r>
            <a:r>
              <a:rPr lang="en-US" dirty="0" smtClean="0">
                <a:solidFill>
                  <a:srgbClr val="0000CC"/>
                </a:solidFill>
                <a:effectLst>
                  <a:outerShdw blurRad="38100" dist="38100" dir="2700000" algn="tl">
                    <a:srgbClr val="000000">
                      <a:alpha val="43137"/>
                    </a:srgbClr>
                  </a:outerShdw>
                </a:effectLst>
              </a:rPr>
              <a:t>Warehouse</a:t>
            </a:r>
          </a:p>
          <a:p>
            <a:r>
              <a:rPr lang="en-US" dirty="0" smtClean="0"/>
              <a:t>Company 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xmlns="" val="116301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Factors in DW Projects</a:t>
            </a:r>
          </a:p>
        </p:txBody>
      </p:sp>
      <p:sp>
        <p:nvSpPr>
          <p:cNvPr id="3" name="Content Placeholder 2"/>
          <p:cNvSpPr>
            <a:spLocks noGrp="1"/>
          </p:cNvSpPr>
          <p:nvPr>
            <p:ph idx="1"/>
          </p:nvPr>
        </p:nvSpPr>
        <p:spPr/>
        <p:txBody>
          <a:bodyPr>
            <a:normAutofit fontScale="92500"/>
          </a:bodyPr>
          <a:lstStyle/>
          <a:p>
            <a:pPr marL="531812" indent="-533400"/>
            <a:r>
              <a:rPr lang="en-US" dirty="0"/>
              <a:t>Lack of executive sponsorship</a:t>
            </a:r>
          </a:p>
          <a:p>
            <a:pPr marL="531812" indent="-533400"/>
            <a:r>
              <a:rPr lang="en-US" dirty="0"/>
              <a:t>Unclear business objectives</a:t>
            </a:r>
          </a:p>
          <a:p>
            <a:pPr marL="531812" indent="-533400"/>
            <a:r>
              <a:rPr lang="en-US" dirty="0"/>
              <a:t>Cultural issues being ignored</a:t>
            </a:r>
          </a:p>
          <a:p>
            <a:pPr marL="990600" lvl="1" indent="-533400"/>
            <a:r>
              <a:rPr lang="en-US" dirty="0"/>
              <a:t>Change management</a:t>
            </a:r>
          </a:p>
          <a:p>
            <a:pPr marL="531812" indent="-533400"/>
            <a:r>
              <a:rPr lang="en-US" dirty="0"/>
              <a:t>Unrealistic expectations</a:t>
            </a:r>
          </a:p>
          <a:p>
            <a:pPr marL="531812" indent="-533400"/>
            <a:r>
              <a:rPr lang="en-US" dirty="0"/>
              <a:t>Inappropriate architecture</a:t>
            </a:r>
          </a:p>
          <a:p>
            <a:pPr marL="531812" indent="-533400"/>
            <a:r>
              <a:rPr lang="en-US" dirty="0"/>
              <a:t>Low data quality / missing information</a:t>
            </a:r>
          </a:p>
          <a:p>
            <a:pPr marL="531812" indent="-533400"/>
            <a:r>
              <a:rPr lang="en-US" dirty="0"/>
              <a:t>Loading data just because it is available </a:t>
            </a:r>
          </a:p>
        </p:txBody>
      </p:sp>
    </p:spTree>
    <p:extLst>
      <p:ext uri="{BB962C8B-B14F-4D97-AF65-F5344CB8AC3E}">
        <p14:creationId xmlns:p14="http://schemas.microsoft.com/office/powerpoint/2010/main" xmlns="" val="393984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327025"/>
            <a:ext cx="7793037" cy="1044575"/>
          </a:xfrm>
        </p:spPr>
        <p:txBody>
          <a:bodyPr/>
          <a:lstStyle/>
          <a:p>
            <a:r>
              <a:rPr lang="en-US" dirty="0" smtClean="0"/>
              <a:t>Massive DW and Scalability</a:t>
            </a:r>
            <a:endParaRPr lang="en-US" dirty="0"/>
          </a:p>
        </p:txBody>
      </p:sp>
      <p:sp>
        <p:nvSpPr>
          <p:cNvPr id="3" name="Content Placeholder 2"/>
          <p:cNvSpPr>
            <a:spLocks noGrp="1"/>
          </p:cNvSpPr>
          <p:nvPr>
            <p:ph idx="1"/>
          </p:nvPr>
        </p:nvSpPr>
        <p:spPr/>
        <p:txBody>
          <a:bodyPr>
            <a:normAutofit fontScale="92500" lnSpcReduction="10000"/>
          </a:bodyPr>
          <a:lstStyle/>
          <a:p>
            <a:pPr marL="531812" indent="-533400"/>
            <a:r>
              <a:rPr lang="en-US" dirty="0" smtClean="0"/>
              <a:t>Scalability</a:t>
            </a:r>
          </a:p>
          <a:p>
            <a:pPr marL="990600" lvl="1" indent="-533400"/>
            <a:r>
              <a:rPr lang="en-US" dirty="0" smtClean="0"/>
              <a:t>The main issues pertaining to scalability:</a:t>
            </a:r>
          </a:p>
          <a:p>
            <a:pPr marL="1371600" lvl="2" indent="-457200"/>
            <a:r>
              <a:rPr lang="en-US" dirty="0" smtClean="0"/>
              <a:t>The amount of data in the warehouse</a:t>
            </a:r>
          </a:p>
          <a:p>
            <a:pPr marL="1371600" lvl="2" indent="-457200"/>
            <a:r>
              <a:rPr lang="en-US" dirty="0" smtClean="0"/>
              <a:t>How quickly the warehouse is expected to grow</a:t>
            </a:r>
          </a:p>
          <a:p>
            <a:pPr marL="1371600" lvl="2" indent="-457200"/>
            <a:r>
              <a:rPr lang="en-US" dirty="0" smtClean="0"/>
              <a:t>The number of concurrent users</a:t>
            </a:r>
          </a:p>
          <a:p>
            <a:pPr marL="1371600" lvl="2" indent="-457200"/>
            <a:r>
              <a:rPr lang="en-US" dirty="0" smtClean="0"/>
              <a:t>The complexity of user queries </a:t>
            </a:r>
          </a:p>
          <a:p>
            <a:pPr marL="990600" lvl="1" indent="-533400"/>
            <a:r>
              <a:rPr lang="en-US" dirty="0" smtClean="0"/>
              <a:t>Good scalability means that queries and other data-access functions will grow linearly with the size of the warehouse</a:t>
            </a:r>
          </a:p>
        </p:txBody>
      </p:sp>
    </p:spTree>
    <p:extLst>
      <p:ext uri="{BB962C8B-B14F-4D97-AF65-F5344CB8AC3E}">
        <p14:creationId xmlns:p14="http://schemas.microsoft.com/office/powerpoint/2010/main" xmlns="" val="3931515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Real-Time/Active DW/BI</a:t>
            </a:r>
            <a:endParaRPr lang="en-US" dirty="0"/>
          </a:p>
        </p:txBody>
      </p:sp>
      <p:sp>
        <p:nvSpPr>
          <p:cNvPr id="3" name="Content Placeholder 2"/>
          <p:cNvSpPr>
            <a:spLocks noGrp="1"/>
          </p:cNvSpPr>
          <p:nvPr>
            <p:ph idx="1"/>
          </p:nvPr>
        </p:nvSpPr>
        <p:spPr/>
        <p:txBody>
          <a:bodyPr/>
          <a:lstStyle/>
          <a:p>
            <a:r>
              <a:rPr lang="en-US" dirty="0" smtClean="0"/>
              <a:t>Enabling real-time data updates for real-time analysis and real-time decision making is growing rapidly</a:t>
            </a:r>
          </a:p>
          <a:p>
            <a:pPr lvl="1"/>
            <a:r>
              <a:rPr lang="en-US" dirty="0" smtClean="0"/>
              <a:t>Push vs. Pull (of data)</a:t>
            </a:r>
          </a:p>
          <a:p>
            <a:r>
              <a:rPr lang="en-US" dirty="0" smtClean="0"/>
              <a:t>Concerns about real-time BI</a:t>
            </a:r>
          </a:p>
          <a:p>
            <a:pPr lvl="1"/>
            <a:r>
              <a:rPr lang="en-US" sz="2400" dirty="0" smtClean="0"/>
              <a:t>Not all data should be updated continuously</a:t>
            </a:r>
          </a:p>
          <a:p>
            <a:pPr lvl="1"/>
            <a:r>
              <a:rPr lang="en-US" sz="2400" dirty="0" smtClean="0"/>
              <a:t>Mismatch of reports generated minutes apart</a:t>
            </a:r>
          </a:p>
          <a:p>
            <a:pPr lvl="1"/>
            <a:r>
              <a:rPr lang="en-US" sz="2400" dirty="0" smtClean="0"/>
              <a:t>May be cost prohibitive</a:t>
            </a:r>
          </a:p>
          <a:p>
            <a:pPr lvl="1"/>
            <a:r>
              <a:rPr lang="en-US" sz="2400" dirty="0" smtClean="0"/>
              <a:t>May also be infeasible </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xmlns="" val="286882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Dursun\Research\Book - DSS Book 9th Edition\3 - Image Library\Fig_08.10.jpg"/>
          <p:cNvPicPr>
            <a:picLocks noChangeAspect="1" noChangeArrowheads="1"/>
          </p:cNvPicPr>
          <p:nvPr/>
        </p:nvPicPr>
        <p:blipFill>
          <a:blip r:embed="rId3" cstate="print"/>
          <a:srcRect/>
          <a:stretch>
            <a:fillRect/>
          </a:stretch>
        </p:blipFill>
        <p:spPr bwMode="auto">
          <a:xfrm>
            <a:off x="67972" y="381000"/>
            <a:ext cx="9076028" cy="6019800"/>
          </a:xfrm>
          <a:prstGeom prst="rect">
            <a:avLst/>
          </a:prstGeom>
          <a:noFill/>
        </p:spPr>
      </p:pic>
      <p:sp>
        <p:nvSpPr>
          <p:cNvPr id="5" name="Title 4"/>
          <p:cNvSpPr>
            <a:spLocks noGrp="1"/>
          </p:cNvSpPr>
          <p:nvPr>
            <p:ph type="title"/>
          </p:nvPr>
        </p:nvSpPr>
        <p:spPr>
          <a:xfrm>
            <a:off x="1676400" y="152400"/>
            <a:ext cx="5257800" cy="990600"/>
          </a:xfrm>
          <a:solidFill>
            <a:schemeClr val="bg1"/>
          </a:solidFill>
        </p:spPr>
        <p:txBody>
          <a:bodyPr>
            <a:normAutofit fontScale="90000"/>
          </a:bodyPr>
          <a:lstStyle/>
          <a:p>
            <a:pPr algn="ctr"/>
            <a:r>
              <a:rPr lang="en-US" sz="3200" dirty="0" smtClean="0"/>
              <a:t>Enterprise Decision Evolution and Data Warehousing</a:t>
            </a:r>
            <a:endParaRPr lang="en-US" sz="3200" dirty="0"/>
          </a:p>
        </p:txBody>
      </p:sp>
    </p:spTree>
    <p:extLst>
      <p:ext uri="{BB962C8B-B14F-4D97-AF65-F5344CB8AC3E}">
        <p14:creationId xmlns:p14="http://schemas.microsoft.com/office/powerpoint/2010/main" xmlns="" val="1767226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Real-Time/Active DW at Teradata</a:t>
            </a:r>
            <a:endParaRPr lang="en-US" dirty="0"/>
          </a:p>
        </p:txBody>
      </p:sp>
      <p:pic>
        <p:nvPicPr>
          <p:cNvPr id="5122" name="Picture 2" descr="D:\USER\Dursun\Research\Book - DSS Book 9th Edition\3 - Image Library\Fig_08.11.jpg"/>
          <p:cNvPicPr>
            <a:picLocks noChangeAspect="1" noChangeArrowheads="1"/>
          </p:cNvPicPr>
          <p:nvPr/>
        </p:nvPicPr>
        <p:blipFill>
          <a:blip r:embed="rId2" cstate="print"/>
          <a:srcRect/>
          <a:stretch>
            <a:fillRect/>
          </a:stretch>
        </p:blipFill>
        <p:spPr bwMode="auto">
          <a:xfrm>
            <a:off x="228600" y="1447800"/>
            <a:ext cx="8610600" cy="4833496"/>
          </a:xfrm>
          <a:prstGeom prst="rect">
            <a:avLst/>
          </a:prstGeom>
          <a:noFill/>
        </p:spPr>
      </p:pic>
    </p:spTree>
    <p:extLst>
      <p:ext uri="{BB962C8B-B14F-4D97-AF65-F5344CB8AC3E}">
        <p14:creationId xmlns:p14="http://schemas.microsoft.com/office/powerpoint/2010/main" xmlns="" val="115354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752600"/>
            <a:ext cx="8776664"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a:spLocks noGrp="1"/>
          </p:cNvSpPr>
          <p:nvPr>
            <p:ph type="title"/>
          </p:nvPr>
        </p:nvSpPr>
        <p:spPr>
          <a:xfrm>
            <a:off x="457200" y="365760"/>
            <a:ext cx="8229600" cy="1158240"/>
          </a:xfrm>
        </p:spPr>
        <p:txBody>
          <a:bodyPr/>
          <a:lstStyle/>
          <a:p>
            <a:r>
              <a:rPr lang="fr-FR" dirty="0" smtClean="0"/>
              <a:t>Traditional versus Active DW</a:t>
            </a:r>
            <a:endParaRPr lang="en-US" dirty="0"/>
          </a:p>
        </p:txBody>
      </p:sp>
    </p:spTree>
    <p:extLst>
      <p:ext uri="{BB962C8B-B14F-4D97-AF65-F5344CB8AC3E}">
        <p14:creationId xmlns:p14="http://schemas.microsoft.com/office/powerpoint/2010/main" xmlns="" val="1031247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 Administration and Security</a:t>
            </a:r>
            <a:endParaRPr lang="en-US" dirty="0"/>
          </a:p>
        </p:txBody>
      </p:sp>
      <p:sp>
        <p:nvSpPr>
          <p:cNvPr id="3" name="Content Placeholder 2"/>
          <p:cNvSpPr>
            <a:spLocks noGrp="1"/>
          </p:cNvSpPr>
          <p:nvPr>
            <p:ph idx="1"/>
          </p:nvPr>
        </p:nvSpPr>
        <p:spPr/>
        <p:txBody>
          <a:bodyPr/>
          <a:lstStyle/>
          <a:p>
            <a:r>
              <a:rPr lang="en-US" sz="2800" dirty="0" smtClean="0"/>
              <a:t>Data warehouse administrator (DWA)</a:t>
            </a:r>
          </a:p>
          <a:p>
            <a:pPr lvl="1"/>
            <a:r>
              <a:rPr lang="en-US" sz="2400" dirty="0" smtClean="0"/>
              <a:t>DWA should…</a:t>
            </a:r>
          </a:p>
          <a:p>
            <a:pPr lvl="2"/>
            <a:r>
              <a:rPr lang="en-US" sz="2000" dirty="0" smtClean="0"/>
              <a:t>have the knowledge of high-performance software, hardware and networking technologies</a:t>
            </a:r>
          </a:p>
          <a:p>
            <a:pPr lvl="2"/>
            <a:r>
              <a:rPr lang="en-US" sz="2000" dirty="0" smtClean="0"/>
              <a:t>possess solid business knowledge and insight</a:t>
            </a:r>
          </a:p>
          <a:p>
            <a:pPr lvl="2"/>
            <a:r>
              <a:rPr lang="en-US" sz="2000" dirty="0" smtClean="0"/>
              <a:t>be familiar with the decision-making processes so as to suitably design/maintain the data warehouse structure</a:t>
            </a:r>
          </a:p>
          <a:p>
            <a:pPr lvl="2"/>
            <a:r>
              <a:rPr lang="en-US" sz="2000" dirty="0" smtClean="0"/>
              <a:t>possess excellent communications skills</a:t>
            </a:r>
          </a:p>
          <a:p>
            <a:r>
              <a:rPr lang="en-US" sz="2800" dirty="0" smtClean="0"/>
              <a:t>Security and privacy is a pressing issue in DW</a:t>
            </a:r>
          </a:p>
          <a:p>
            <a:pPr lvl="1"/>
            <a:r>
              <a:rPr lang="en-US" sz="2400" dirty="0" smtClean="0"/>
              <a:t>Safeguarding the most valuable assets </a:t>
            </a:r>
          </a:p>
          <a:p>
            <a:pPr lvl="1"/>
            <a:r>
              <a:rPr lang="en-US" sz="2400" dirty="0" smtClean="0"/>
              <a:t>Government regulations (HIPAA, etc.)</a:t>
            </a:r>
          </a:p>
          <a:p>
            <a:pPr lvl="1"/>
            <a:r>
              <a:rPr lang="en-US" sz="2400" dirty="0" smtClean="0"/>
              <a:t>Must be explicitly planned and executed </a:t>
            </a:r>
          </a:p>
          <a:p>
            <a:pPr lvl="2"/>
            <a:endParaRPr lang="en-US" sz="2000" dirty="0" smtClean="0"/>
          </a:p>
          <a:p>
            <a:pPr lvl="2"/>
            <a:endParaRPr lang="en-US" sz="2000" dirty="0" smtClean="0"/>
          </a:p>
          <a:p>
            <a:pPr lvl="2"/>
            <a:endParaRPr lang="en-US" sz="2000" dirty="0" smtClean="0"/>
          </a:p>
          <a:p>
            <a:pPr lvl="2"/>
            <a:endParaRPr lang="en-US" sz="6400" dirty="0"/>
          </a:p>
        </p:txBody>
      </p:sp>
    </p:spTree>
    <p:extLst>
      <p:ext uri="{BB962C8B-B14F-4D97-AF65-F5344CB8AC3E}">
        <p14:creationId xmlns:p14="http://schemas.microsoft.com/office/powerpoint/2010/main" xmlns="" val="255385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DW</a:t>
            </a:r>
            <a:endParaRPr lang="en-US" dirty="0"/>
          </a:p>
        </p:txBody>
      </p:sp>
      <p:sp>
        <p:nvSpPr>
          <p:cNvPr id="4" name="Content Placeholder 3"/>
          <p:cNvSpPr>
            <a:spLocks noGrp="1"/>
          </p:cNvSpPr>
          <p:nvPr>
            <p:ph idx="1"/>
          </p:nvPr>
        </p:nvSpPr>
        <p:spPr/>
        <p:txBody>
          <a:bodyPr>
            <a:noAutofit/>
          </a:bodyPr>
          <a:lstStyle/>
          <a:p>
            <a:r>
              <a:rPr lang="en-US" sz="2400" dirty="0"/>
              <a:t>Sourcing…</a:t>
            </a:r>
          </a:p>
          <a:p>
            <a:pPr lvl="1"/>
            <a:r>
              <a:rPr lang="en-US" sz="2000" i="1" dirty="0"/>
              <a:t>Web, social media, and Big </a:t>
            </a:r>
            <a:r>
              <a:rPr lang="en-US" sz="2000" i="1" dirty="0" smtClean="0"/>
              <a:t>Data</a:t>
            </a:r>
          </a:p>
          <a:p>
            <a:pPr lvl="1"/>
            <a:r>
              <a:rPr lang="en-US" sz="2000" dirty="0" smtClean="0"/>
              <a:t>Open </a:t>
            </a:r>
            <a:r>
              <a:rPr lang="en-US" sz="2000" dirty="0"/>
              <a:t>source software</a:t>
            </a:r>
          </a:p>
          <a:p>
            <a:pPr lvl="1"/>
            <a:r>
              <a:rPr lang="en-US" sz="2000" dirty="0"/>
              <a:t>SaaS (software as a service)</a:t>
            </a:r>
          </a:p>
          <a:p>
            <a:pPr lvl="1"/>
            <a:r>
              <a:rPr lang="en-US" sz="2000" dirty="0"/>
              <a:t>Cloud computing</a:t>
            </a:r>
          </a:p>
          <a:p>
            <a:r>
              <a:rPr lang="en-US" sz="2400" dirty="0" smtClean="0"/>
              <a:t>Infrastructure</a:t>
            </a:r>
            <a:r>
              <a:rPr lang="en-US" sz="2400" dirty="0"/>
              <a:t>…</a:t>
            </a:r>
          </a:p>
          <a:p>
            <a:pPr lvl="1"/>
            <a:r>
              <a:rPr lang="en-US" sz="2000" dirty="0" smtClean="0"/>
              <a:t>Columnar</a:t>
            </a:r>
          </a:p>
          <a:p>
            <a:pPr lvl="1"/>
            <a:r>
              <a:rPr lang="en-US" sz="2000" dirty="0" smtClean="0"/>
              <a:t>Real-time </a:t>
            </a:r>
            <a:r>
              <a:rPr lang="en-US" sz="2000" dirty="0"/>
              <a:t>DW</a:t>
            </a:r>
          </a:p>
          <a:p>
            <a:pPr lvl="1"/>
            <a:r>
              <a:rPr lang="en-US" sz="2000" dirty="0" smtClean="0"/>
              <a:t>Data warehouse appliances</a:t>
            </a:r>
          </a:p>
          <a:p>
            <a:pPr lvl="1"/>
            <a:r>
              <a:rPr lang="en-US" sz="2000" dirty="0" smtClean="0"/>
              <a:t>Data </a:t>
            </a:r>
            <a:r>
              <a:rPr lang="en-US" sz="2000" dirty="0"/>
              <a:t>management practices/technologies</a:t>
            </a:r>
          </a:p>
          <a:p>
            <a:pPr lvl="1"/>
            <a:r>
              <a:rPr lang="en-US" sz="2000" dirty="0" smtClean="0"/>
              <a:t>In-database &amp; In-memory </a:t>
            </a:r>
            <a:r>
              <a:rPr lang="en-US" sz="2000" dirty="0"/>
              <a:t>processing </a:t>
            </a:r>
            <a:r>
              <a:rPr lang="en-US" sz="2000" dirty="0" smtClean="0"/>
              <a:t>New </a:t>
            </a:r>
            <a:r>
              <a:rPr lang="en-US" sz="2000" dirty="0"/>
              <a:t>DBMS</a:t>
            </a:r>
          </a:p>
          <a:p>
            <a:pPr lvl="1"/>
            <a:r>
              <a:rPr lang="en-US" sz="2000" dirty="0"/>
              <a:t>Advanced </a:t>
            </a:r>
            <a:r>
              <a:rPr lang="en-US" sz="2000" dirty="0" smtClean="0"/>
              <a:t>analytics</a:t>
            </a:r>
          </a:p>
          <a:p>
            <a:pPr lvl="1"/>
            <a:r>
              <a:rPr lang="en-US" sz="2000" dirty="0" smtClean="0"/>
              <a:t>…</a:t>
            </a:r>
            <a:endParaRPr lang="en-US" sz="2000" dirty="0"/>
          </a:p>
          <a:p>
            <a:endParaRPr lang="en-US" sz="3200" dirty="0"/>
          </a:p>
        </p:txBody>
      </p:sp>
    </p:spTree>
    <p:extLst>
      <p:ext uri="{BB962C8B-B14F-4D97-AF65-F5344CB8AC3E}">
        <p14:creationId xmlns:p14="http://schemas.microsoft.com/office/powerpoint/2010/main" xmlns="" val="4225072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Free of Charge DW Portal </a:t>
            </a:r>
            <a:br>
              <a:rPr lang="en-US" dirty="0" smtClean="0"/>
            </a:br>
            <a:r>
              <a:rPr lang="en-US" dirty="0" smtClean="0"/>
              <a:t>for Teaching &amp; Learning</a:t>
            </a:r>
            <a:endParaRPr lang="en-US" dirty="0"/>
          </a:p>
        </p:txBody>
      </p:sp>
      <p:sp>
        <p:nvSpPr>
          <p:cNvPr id="103427" name="Rectangle 3"/>
          <p:cNvSpPr>
            <a:spLocks noGrp="1" noChangeArrowheads="1"/>
          </p:cNvSpPr>
          <p:nvPr>
            <p:ph type="body" idx="1"/>
          </p:nvPr>
        </p:nvSpPr>
        <p:spPr>
          <a:xfrm>
            <a:off x="457200" y="1524000"/>
            <a:ext cx="8229600" cy="1219200"/>
          </a:xfrm>
        </p:spPr>
        <p:txBody>
          <a:bodyPr>
            <a:normAutofit/>
          </a:bodyPr>
          <a:lstStyle/>
          <a:p>
            <a:pPr>
              <a:lnSpc>
                <a:spcPct val="90000"/>
              </a:lnSpc>
            </a:pPr>
            <a:r>
              <a:rPr lang="en-US" sz="2400" dirty="0" smtClean="0">
                <a:hlinkClick r:id="rId3"/>
              </a:rPr>
              <a:t>www.TeradataUniversityNetwork.com</a:t>
            </a:r>
            <a:endParaRPr lang="en-US" sz="2400" dirty="0"/>
          </a:p>
          <a:p>
            <a:pPr>
              <a:lnSpc>
                <a:spcPct val="90000"/>
              </a:lnSpc>
            </a:pPr>
            <a:r>
              <a:rPr lang="en-US" sz="2400" dirty="0" smtClean="0"/>
              <a:t>Password to signup: </a:t>
            </a:r>
            <a:r>
              <a:rPr lang="en-US" sz="2400" dirty="0" smtClean="0">
                <a:solidFill>
                  <a:srgbClr val="FF0000"/>
                </a:solidFill>
              </a:rPr>
              <a:t>&lt;check with your instructor&gt;</a:t>
            </a:r>
            <a:endParaRPr lang="en-US" sz="2400" dirty="0">
              <a:solidFill>
                <a:srgbClr val="FF0000"/>
              </a:solidFill>
            </a:endParaRPr>
          </a:p>
        </p:txBody>
      </p:sp>
      <p:pic>
        <p:nvPicPr>
          <p:cNvPr id="144386" name="Picture 2"/>
          <p:cNvPicPr>
            <a:picLocks noChangeAspect="1" noChangeArrowheads="1"/>
          </p:cNvPicPr>
          <p:nvPr/>
        </p:nvPicPr>
        <p:blipFill>
          <a:blip r:embed="rId4" cstate="print"/>
          <a:srcRect/>
          <a:stretch>
            <a:fillRect/>
          </a:stretch>
        </p:blipFill>
        <p:spPr bwMode="auto">
          <a:xfrm>
            <a:off x="1447799" y="2500302"/>
            <a:ext cx="6172201" cy="3934942"/>
          </a:xfrm>
          <a:prstGeom prst="rect">
            <a:avLst/>
          </a:prstGeom>
          <a:noFill/>
          <a:ln w="9525" cap="flat" cmpd="sng">
            <a:noFill/>
            <a:prstDash val="solid"/>
            <a:miter lim="800000"/>
            <a:headEnd type="none" w="med" len="med"/>
            <a:tailEnd type="none" w="med" len="med"/>
          </a:ln>
          <a:effectLst/>
        </p:spPr>
      </p:pic>
      <p:sp>
        <p:nvSpPr>
          <p:cNvPr id="8" name="Bent Arrow 7"/>
          <p:cNvSpPr/>
          <p:nvPr/>
        </p:nvSpPr>
        <p:spPr bwMode="auto">
          <a:xfrm rot="5400000">
            <a:off x="3886200" y="3352799"/>
            <a:ext cx="3124199" cy="990601"/>
          </a:xfrm>
          <a:prstGeom prst="bentArrow">
            <a:avLst>
              <a:gd name="adj1" fmla="val 11479"/>
              <a:gd name="adj2" fmla="val 25000"/>
              <a:gd name="adj3" fmla="val 25000"/>
              <a:gd name="adj4" fmla="val 43750"/>
            </a:avLst>
          </a:prstGeom>
          <a:solidFill>
            <a:srgbClr val="F85E08"/>
          </a:solidFill>
          <a:ln w="9525"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xmlns="" val="3997696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xmlns="" val="91412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Opening Vignette</a:t>
            </a:r>
          </a:p>
        </p:txBody>
      </p:sp>
      <p:sp>
        <p:nvSpPr>
          <p:cNvPr id="3" name="Content Placeholder 2"/>
          <p:cNvSpPr>
            <a:spLocks noGrp="1"/>
          </p:cNvSpPr>
          <p:nvPr>
            <p:ph idx="1"/>
          </p:nvPr>
        </p:nvSpPr>
        <p:spPr/>
        <p:txBody>
          <a:bodyPr>
            <a:noAutofit/>
          </a:bodyPr>
          <a:lstStyle/>
          <a:p>
            <a:pPr marL="463550" indent="-463550">
              <a:buFont typeface="+mj-lt"/>
              <a:buAutoNum type="arabicPeriod"/>
            </a:pPr>
            <a:r>
              <a:rPr lang="en-US" sz="2400" dirty="0" smtClean="0"/>
              <a:t>Why </a:t>
            </a:r>
            <a:r>
              <a:rPr lang="en-US" sz="2400" dirty="0"/>
              <a:t>is it important for Isle to have an EDW?</a:t>
            </a:r>
          </a:p>
          <a:p>
            <a:pPr marL="463550" indent="-463550">
              <a:buFont typeface="+mj-lt"/>
              <a:buAutoNum type="arabicPeriod"/>
            </a:pPr>
            <a:r>
              <a:rPr lang="en-US" sz="2400" dirty="0" smtClean="0"/>
              <a:t>What </a:t>
            </a:r>
            <a:r>
              <a:rPr lang="en-US" sz="2400" dirty="0"/>
              <a:t>were the business challenges or opportunities that Isle was facing?</a:t>
            </a:r>
          </a:p>
          <a:p>
            <a:pPr marL="463550" indent="-463550">
              <a:buFont typeface="+mj-lt"/>
              <a:buAutoNum type="arabicPeriod"/>
            </a:pPr>
            <a:r>
              <a:rPr lang="en-US" sz="2400" dirty="0" smtClean="0"/>
              <a:t>What </a:t>
            </a:r>
            <a:r>
              <a:rPr lang="en-US" sz="2400" dirty="0"/>
              <a:t>was the process Isle followed to realize EDW? Comment on the </a:t>
            </a:r>
            <a:r>
              <a:rPr lang="en-US" sz="2400" dirty="0" smtClean="0"/>
              <a:t>potential challenges </a:t>
            </a:r>
            <a:r>
              <a:rPr lang="en-US" sz="2400" dirty="0"/>
              <a:t>Isle might have had going through the process of EDW development.</a:t>
            </a:r>
          </a:p>
          <a:p>
            <a:pPr marL="463550" indent="-463550">
              <a:buFont typeface="+mj-lt"/>
              <a:buAutoNum type="arabicPeriod"/>
            </a:pPr>
            <a:r>
              <a:rPr lang="en-US" sz="2400" dirty="0" smtClean="0"/>
              <a:t>What </a:t>
            </a:r>
            <a:r>
              <a:rPr lang="en-US" sz="2400" dirty="0"/>
              <a:t>were the benefits of implementing an EDW at Isle? Can you think of </a:t>
            </a:r>
            <a:r>
              <a:rPr lang="en-US" sz="2400" dirty="0" smtClean="0"/>
              <a:t>other potential </a:t>
            </a:r>
            <a:r>
              <a:rPr lang="en-US" sz="2400" dirty="0"/>
              <a:t>benefits that were not listed in the case?</a:t>
            </a:r>
          </a:p>
          <a:p>
            <a:pPr marL="463550" indent="-463550">
              <a:buFont typeface="+mj-lt"/>
              <a:buAutoNum type="arabicPeriod"/>
            </a:pPr>
            <a:r>
              <a:rPr lang="en-US" sz="2400" dirty="0" smtClean="0"/>
              <a:t>Why </a:t>
            </a:r>
            <a:r>
              <a:rPr lang="en-US" sz="2400" dirty="0"/>
              <a:t>do you think large enterprises like Isle in the gaming industry can </a:t>
            </a:r>
            <a:r>
              <a:rPr lang="en-US" sz="2400" dirty="0" smtClean="0"/>
              <a:t>succeed without </a:t>
            </a:r>
            <a:r>
              <a:rPr lang="en-US" sz="2400" dirty="0"/>
              <a:t>having a capable data warehouse/business intelligence infrastructure?</a:t>
            </a:r>
          </a:p>
        </p:txBody>
      </p:sp>
    </p:spTree>
    <p:extLst>
      <p:ext uri="{BB962C8B-B14F-4D97-AF65-F5344CB8AC3E}">
        <p14:creationId xmlns:p14="http://schemas.microsoft.com/office/powerpoint/2010/main" xmlns="" val="1725359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3287383400_217756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96912" y="1636712"/>
            <a:ext cx="7685088" cy="2401888"/>
          </a:xfrm>
          <a:prstGeom prst="rect">
            <a:avLst/>
          </a:prstGeom>
          <a:solidFill>
            <a:schemeClr val="hlink"/>
          </a:solidFill>
          <a:ln>
            <a:solidFill>
              <a:schemeClr val="bg1"/>
            </a:solidFill>
            <a:miter lim="800000"/>
            <a:headEnd/>
            <a:tailEnd/>
          </a:ln>
        </p:spPr>
      </p:pic>
      <p:sp>
        <p:nvSpPr>
          <p:cNvPr id="6" name="Rectangle 3"/>
          <p:cNvSpPr txBox="1">
            <a:spLocks noChangeArrowheads="1"/>
          </p:cNvSpPr>
          <p:nvPr/>
        </p:nvSpPr>
        <p:spPr>
          <a:xfrm>
            <a:off x="457200" y="4267200"/>
            <a:ext cx="8229600" cy="1905000"/>
          </a:xfrm>
          <a:prstGeom prst="rect">
            <a:avLst/>
          </a:prstGeom>
          <a:noFill/>
        </p:spPr>
        <p:txBody>
          <a:bodyPr vert="horz" lIns="91440" tIns="45720" rIns="91440" bIns="45720" rtlCol="0">
            <a:normAutofit/>
          </a:bodyPr>
          <a:lstStyle>
            <a:lvl1pPr marL="288925" indent="-288925" algn="l" defTabSz="914400" rtl="0" eaLnBrk="1" latinLnBrk="0" hangingPunct="1">
              <a:spcBef>
                <a:spcPct val="20000"/>
              </a:spcBef>
              <a:buClr>
                <a:srgbClr val="F85E08"/>
              </a:buClr>
              <a:buSzPct val="85000"/>
              <a:buFont typeface="Wingdings" panose="05000000000000000000" pitchFamily="2" charset="2"/>
              <a:buChar char="§"/>
              <a:defRPr sz="3600" kern="1200">
                <a:solidFill>
                  <a:schemeClr val="tx1">
                    <a:lumMod val="75000"/>
                    <a:lumOff val="25000"/>
                  </a:schemeClr>
                </a:solidFill>
                <a:latin typeface="+mn-lt"/>
                <a:ea typeface="+mn-ea"/>
                <a:cs typeface="+mn-cs"/>
              </a:defRPr>
            </a:lvl1pPr>
            <a:lvl2pPr marL="569913" indent="-295275" algn="l" defTabSz="914400" rtl="0" eaLnBrk="1" latinLnBrk="0" hangingPunct="1">
              <a:spcBef>
                <a:spcPct val="20000"/>
              </a:spcBef>
              <a:buClr>
                <a:srgbClr val="F85E08"/>
              </a:buClr>
              <a:buSzPct val="85000"/>
              <a:buFont typeface="Wingdings" panose="05000000000000000000" pitchFamily="2" charset="2"/>
              <a:buChar char="§"/>
              <a:defRPr sz="3200" kern="1200">
                <a:solidFill>
                  <a:schemeClr val="tx1">
                    <a:lumMod val="75000"/>
                    <a:lumOff val="25000"/>
                  </a:schemeClr>
                </a:solidFill>
                <a:latin typeface="+mn-lt"/>
                <a:ea typeface="+mn-ea"/>
                <a:cs typeface="+mn-cs"/>
              </a:defRPr>
            </a:lvl2pPr>
            <a:lvl3pPr marL="860425" indent="-312738" algn="l" defTabSz="914400" rtl="0" eaLnBrk="1" latinLnBrk="0" hangingPunct="1">
              <a:spcBef>
                <a:spcPct val="20000"/>
              </a:spcBef>
              <a:buClr>
                <a:srgbClr val="F85E08"/>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3pPr>
            <a:lvl4pPr marL="1141413" indent="-319088" algn="l" defTabSz="914400" rtl="0" eaLnBrk="1" latinLnBrk="0" hangingPunct="1">
              <a:spcBef>
                <a:spcPct val="20000"/>
              </a:spcBef>
              <a:buClr>
                <a:srgbClr val="F85E08"/>
              </a:buClr>
              <a:buFont typeface="Wingdings" panose="05000000000000000000" pitchFamily="2" charset="2"/>
              <a:buChar char="§"/>
              <a:defRPr sz="2400" kern="1200">
                <a:solidFill>
                  <a:schemeClr val="tx1">
                    <a:lumMod val="75000"/>
                    <a:lumOff val="25000"/>
                  </a:schemeClr>
                </a:solidFill>
                <a:latin typeface="+mn-lt"/>
                <a:ea typeface="+mn-ea"/>
                <a:cs typeface="+mn-cs"/>
              </a:defRPr>
            </a:lvl4pPr>
            <a:lvl5pPr marL="1312863" indent="-261938" algn="l" defTabSz="914400" rtl="0" eaLnBrk="1" latinLnBrk="0" hangingPunct="1">
              <a:spcBef>
                <a:spcPct val="20000"/>
              </a:spcBef>
              <a:buClr>
                <a:srgbClr val="F85E08"/>
              </a:buClr>
              <a:buSzPct val="100000"/>
              <a:buFont typeface="Wingdings" panose="05000000000000000000" pitchFamily="2" charset="2"/>
              <a:buChar char="§"/>
              <a:defRPr sz="20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fontAlgn="auto">
              <a:lnSpc>
                <a:spcPct val="80000"/>
              </a:lnSpc>
              <a:spcBef>
                <a:spcPct val="0"/>
              </a:spcBef>
              <a:spcAft>
                <a:spcPts val="0"/>
              </a:spcAft>
              <a:buNone/>
            </a:pPr>
            <a:r>
              <a:rPr lang="en-US" altLang="en-US" sz="2000" b="0" dirty="0" smtClean="0">
                <a:effectLs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fontAlgn="auto">
              <a:lnSpc>
                <a:spcPct val="80000"/>
              </a:lnSpc>
              <a:spcBef>
                <a:spcPct val="0"/>
              </a:spcBef>
              <a:spcAft>
                <a:spcPts val="0"/>
              </a:spcAft>
            </a:pPr>
            <a:endParaRPr lang="en-US" altLang="en-US" sz="2000" b="0" dirty="0" smtClean="0">
              <a:effectLst/>
            </a:endParaRPr>
          </a:p>
        </p:txBody>
      </p:sp>
    </p:spTree>
    <p:extLst>
      <p:ext uri="{BB962C8B-B14F-4D97-AF65-F5344CB8AC3E}">
        <p14:creationId xmlns:p14="http://schemas.microsoft.com/office/powerpoint/2010/main" xmlns="" val="180842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smtClean="0"/>
              <a:t>Main Data Warehousing Topics</a:t>
            </a:r>
            <a:endParaRPr lang="en-US" dirty="0"/>
          </a:p>
        </p:txBody>
      </p:sp>
      <p:sp>
        <p:nvSpPr>
          <p:cNvPr id="7174" name="Rectangle 6"/>
          <p:cNvSpPr>
            <a:spLocks noGrp="1" noChangeArrowheads="1"/>
          </p:cNvSpPr>
          <p:nvPr>
            <p:ph type="body" idx="1"/>
          </p:nvPr>
        </p:nvSpPr>
        <p:spPr/>
        <p:txBody>
          <a:bodyPr/>
          <a:lstStyle/>
          <a:p>
            <a:pPr>
              <a:lnSpc>
                <a:spcPct val="90000"/>
              </a:lnSpc>
            </a:pPr>
            <a:r>
              <a:rPr lang="en-US" dirty="0" smtClean="0"/>
              <a:t>DW definition</a:t>
            </a:r>
          </a:p>
          <a:p>
            <a:pPr>
              <a:lnSpc>
                <a:spcPct val="90000"/>
              </a:lnSpc>
            </a:pPr>
            <a:r>
              <a:rPr lang="en-US" dirty="0" smtClean="0"/>
              <a:t>Characteristics of DW</a:t>
            </a:r>
          </a:p>
          <a:p>
            <a:pPr>
              <a:lnSpc>
                <a:spcPct val="90000"/>
              </a:lnSpc>
            </a:pPr>
            <a:r>
              <a:rPr lang="en-US" dirty="0" smtClean="0"/>
              <a:t>Data Marts </a:t>
            </a:r>
          </a:p>
          <a:p>
            <a:pPr>
              <a:lnSpc>
                <a:spcPct val="90000"/>
              </a:lnSpc>
            </a:pPr>
            <a:r>
              <a:rPr lang="en-US" dirty="0" smtClean="0"/>
              <a:t>ODS, EDW, Metadata</a:t>
            </a:r>
          </a:p>
          <a:p>
            <a:pPr>
              <a:lnSpc>
                <a:spcPct val="90000"/>
              </a:lnSpc>
            </a:pPr>
            <a:r>
              <a:rPr lang="en-US" dirty="0" smtClean="0"/>
              <a:t>DW Framework</a:t>
            </a:r>
          </a:p>
          <a:p>
            <a:pPr>
              <a:lnSpc>
                <a:spcPct val="90000"/>
              </a:lnSpc>
            </a:pPr>
            <a:r>
              <a:rPr lang="en-US" dirty="0" smtClean="0"/>
              <a:t>DW Architecture &amp; ETL Process</a:t>
            </a:r>
          </a:p>
          <a:p>
            <a:pPr>
              <a:lnSpc>
                <a:spcPct val="90000"/>
              </a:lnSpc>
            </a:pPr>
            <a:r>
              <a:rPr lang="en-US" dirty="0" smtClean="0"/>
              <a:t>DW Development</a:t>
            </a:r>
          </a:p>
          <a:p>
            <a:pPr>
              <a:lnSpc>
                <a:spcPct val="90000"/>
              </a:lnSpc>
            </a:pPr>
            <a:r>
              <a:rPr lang="en-US" dirty="0" smtClean="0"/>
              <a:t>DW Issues</a:t>
            </a:r>
          </a:p>
          <a:p>
            <a:pPr>
              <a:lnSpc>
                <a:spcPct val="90000"/>
              </a:lnSpc>
            </a:pPr>
            <a:endParaRPr lang="en-US" dirty="0"/>
          </a:p>
        </p:txBody>
      </p:sp>
    </p:spTree>
    <p:extLst>
      <p:ext uri="{BB962C8B-B14F-4D97-AF65-F5344CB8AC3E}">
        <p14:creationId xmlns:p14="http://schemas.microsoft.com/office/powerpoint/2010/main" xmlns="" val="312871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Data Warehouse?</a:t>
            </a:r>
          </a:p>
        </p:txBody>
      </p:sp>
      <p:sp>
        <p:nvSpPr>
          <p:cNvPr id="3" name="Content Placeholder 2"/>
          <p:cNvSpPr>
            <a:spLocks noGrp="1"/>
          </p:cNvSpPr>
          <p:nvPr>
            <p:ph idx="1"/>
          </p:nvPr>
        </p:nvSpPr>
        <p:spPr/>
        <p:txBody>
          <a:bodyPr>
            <a:noAutofit/>
          </a:bodyPr>
          <a:lstStyle/>
          <a:p>
            <a:pPr>
              <a:buSzPct val="70000"/>
            </a:pPr>
            <a:r>
              <a:rPr lang="en-US" altLang="ja-JP" sz="3200" dirty="0">
                <a:ea typeface="ＭＳ Ｐゴシック" charset="-128"/>
              </a:rPr>
              <a:t>A physical repository where relational data are specially organized to provide enterprise-wide, cleansed data in a standardized format</a:t>
            </a:r>
          </a:p>
          <a:p>
            <a:pPr lvl="3">
              <a:buSzPct val="70000"/>
            </a:pPr>
            <a:endParaRPr lang="en-US" sz="1200" dirty="0"/>
          </a:p>
          <a:p>
            <a:pPr>
              <a:buSzPct val="70000"/>
            </a:pPr>
            <a:r>
              <a:rPr lang="en-US" sz="3200" dirty="0"/>
              <a:t>“The data warehouse is a collection of </a:t>
            </a:r>
            <a:r>
              <a:rPr lang="en-US" sz="3200" u="sng" dirty="0"/>
              <a:t>integrated</a:t>
            </a:r>
            <a:r>
              <a:rPr lang="en-US" sz="3200" dirty="0"/>
              <a:t>, </a:t>
            </a:r>
            <a:r>
              <a:rPr lang="en-US" sz="3200" u="sng" dirty="0"/>
              <a:t>subject-oriented</a:t>
            </a:r>
            <a:r>
              <a:rPr lang="en-US" sz="3200" dirty="0"/>
              <a:t> databases </a:t>
            </a:r>
            <a:r>
              <a:rPr lang="en-US" sz="3200" dirty="0" smtClean="0"/>
              <a:t>designed </a:t>
            </a:r>
            <a:r>
              <a:rPr lang="en-US" sz="3200" dirty="0"/>
              <a:t>to support DSS functions, where each unit of data is </a:t>
            </a:r>
            <a:r>
              <a:rPr lang="en-US" sz="3200" u="sng" dirty="0"/>
              <a:t>non-volatile</a:t>
            </a:r>
            <a:r>
              <a:rPr lang="en-US" sz="3200" dirty="0"/>
              <a:t> and relevant to some moment in time” </a:t>
            </a:r>
          </a:p>
        </p:txBody>
      </p:sp>
    </p:spTree>
    <p:extLst>
      <p:ext uri="{BB962C8B-B14F-4D97-AF65-F5344CB8AC3E}">
        <p14:creationId xmlns:p14="http://schemas.microsoft.com/office/powerpoint/2010/main" xmlns="" val="367507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Historical Perspective to </a:t>
            </a:r>
            <a:r>
              <a:rPr lang="en-US" dirty="0" smtClean="0"/>
              <a:t/>
            </a:r>
            <a:br>
              <a:rPr lang="en-US" dirty="0" smtClean="0"/>
            </a:br>
            <a:r>
              <a:rPr lang="en-US" dirty="0" smtClean="0"/>
              <a:t>Data </a:t>
            </a:r>
            <a:r>
              <a:rPr lang="en-US" dirty="0"/>
              <a:t>Warehousing</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828800"/>
            <a:ext cx="834863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99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DWs</a:t>
            </a:r>
            <a:endParaRPr lang="en-US" dirty="0"/>
          </a:p>
        </p:txBody>
      </p:sp>
      <p:sp>
        <p:nvSpPr>
          <p:cNvPr id="3" name="Content Placeholder 2"/>
          <p:cNvSpPr>
            <a:spLocks noGrp="1"/>
          </p:cNvSpPr>
          <p:nvPr>
            <p:ph idx="1"/>
          </p:nvPr>
        </p:nvSpPr>
        <p:spPr/>
        <p:txBody>
          <a:bodyPr>
            <a:noAutofit/>
          </a:bodyPr>
          <a:lstStyle/>
          <a:p>
            <a:pPr marL="455613" indent="-455613">
              <a:lnSpc>
                <a:spcPct val="90000"/>
              </a:lnSpc>
            </a:pPr>
            <a:r>
              <a:rPr lang="en-US" sz="3200" dirty="0"/>
              <a:t>Subject oriented</a:t>
            </a:r>
          </a:p>
          <a:p>
            <a:pPr marL="455613" indent="-455613">
              <a:lnSpc>
                <a:spcPct val="90000"/>
              </a:lnSpc>
            </a:pPr>
            <a:r>
              <a:rPr lang="en-US" sz="3200" dirty="0"/>
              <a:t>Integrated</a:t>
            </a:r>
          </a:p>
          <a:p>
            <a:pPr marL="455613" indent="-455613">
              <a:lnSpc>
                <a:spcPct val="90000"/>
              </a:lnSpc>
            </a:pPr>
            <a:r>
              <a:rPr lang="en-US" sz="3200" dirty="0"/>
              <a:t>Time-variant (time series)</a:t>
            </a:r>
          </a:p>
          <a:p>
            <a:pPr marL="455613" indent="-455613">
              <a:lnSpc>
                <a:spcPct val="90000"/>
              </a:lnSpc>
            </a:pPr>
            <a:r>
              <a:rPr lang="en-US" sz="3200" dirty="0"/>
              <a:t>Nonvolatile</a:t>
            </a:r>
          </a:p>
          <a:p>
            <a:pPr marL="455613" indent="-455613">
              <a:lnSpc>
                <a:spcPct val="90000"/>
              </a:lnSpc>
            </a:pPr>
            <a:r>
              <a:rPr lang="en-US" sz="3200" dirty="0"/>
              <a:t>Summarized</a:t>
            </a:r>
          </a:p>
          <a:p>
            <a:pPr marL="455613" indent="-455613">
              <a:lnSpc>
                <a:spcPct val="90000"/>
              </a:lnSpc>
            </a:pPr>
            <a:r>
              <a:rPr lang="en-US" sz="3200" dirty="0"/>
              <a:t>Not normalized</a:t>
            </a:r>
          </a:p>
          <a:p>
            <a:pPr marL="455613" indent="-455613">
              <a:lnSpc>
                <a:spcPct val="90000"/>
              </a:lnSpc>
            </a:pPr>
            <a:r>
              <a:rPr lang="en-US" sz="3200" dirty="0"/>
              <a:t>Metadata</a:t>
            </a:r>
          </a:p>
          <a:p>
            <a:pPr marL="455613" indent="-455613">
              <a:lnSpc>
                <a:spcPct val="90000"/>
              </a:lnSpc>
            </a:pPr>
            <a:r>
              <a:rPr lang="en-US" sz="3200" dirty="0"/>
              <a:t>Web based, relational/multi-dimensional </a:t>
            </a:r>
          </a:p>
          <a:p>
            <a:pPr marL="455613" indent="-455613">
              <a:lnSpc>
                <a:spcPct val="90000"/>
              </a:lnSpc>
            </a:pPr>
            <a:r>
              <a:rPr lang="en-US" sz="3200" dirty="0" smtClean="0"/>
              <a:t>Client/server, real-time/right-time/active …</a:t>
            </a:r>
            <a:endParaRPr lang="en-US" sz="3200" dirty="0"/>
          </a:p>
        </p:txBody>
      </p:sp>
    </p:spTree>
    <p:extLst>
      <p:ext uri="{BB962C8B-B14F-4D97-AF65-F5344CB8AC3E}">
        <p14:creationId xmlns:p14="http://schemas.microsoft.com/office/powerpoint/2010/main" xmlns="" val="2499853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4743</TotalTime>
  <Words>1729</Words>
  <Application>Microsoft Office PowerPoint</Application>
  <PresentationFormat>On-screen Show (4:3)</PresentationFormat>
  <Paragraphs>313</Paragraphs>
  <Slides>50</Slides>
  <Notes>18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Slide 1</vt:lpstr>
      <vt:lpstr>Learning Objectives</vt:lpstr>
      <vt:lpstr>Learning Objectives</vt:lpstr>
      <vt:lpstr>Opening Vignette…</vt:lpstr>
      <vt:lpstr>Questions for the Opening Vignette</vt:lpstr>
      <vt:lpstr>Main Data Warehousing Topics</vt:lpstr>
      <vt:lpstr>What is a Data Warehouse?</vt:lpstr>
      <vt:lpstr>A Historical Perspective to  Data Warehousing</vt:lpstr>
      <vt:lpstr>Characteristics of DWs</vt:lpstr>
      <vt:lpstr>Data Mart</vt:lpstr>
      <vt:lpstr>Other DW Components</vt:lpstr>
      <vt:lpstr>Application Case 2.1</vt:lpstr>
      <vt:lpstr>A Generic DW Framework</vt:lpstr>
      <vt:lpstr>Application Case 2.2</vt:lpstr>
      <vt:lpstr>DW Architecture</vt:lpstr>
      <vt:lpstr>DW Architectures</vt:lpstr>
      <vt:lpstr>Data Warehousing Architectures </vt:lpstr>
      <vt:lpstr>A Web-Based DW Architecture</vt:lpstr>
      <vt:lpstr>Alternative DW Architectures</vt:lpstr>
      <vt:lpstr>Alternative DW Architectures</vt:lpstr>
      <vt:lpstr>Ten factors that potentially affect the architecture selection decision</vt:lpstr>
      <vt:lpstr>Teradata Corp. DW Architecture</vt:lpstr>
      <vt:lpstr>Data Integration and the Extraction, Transformation, and Load (ETL) Process</vt:lpstr>
      <vt:lpstr>Data Integration and the Extraction, Transformation, and Load (ETL) Process</vt:lpstr>
      <vt:lpstr>ETL (Extract, Transform, Load) </vt:lpstr>
      <vt:lpstr>Data Warehouse Development</vt:lpstr>
      <vt:lpstr>Application Case 2.5</vt:lpstr>
      <vt:lpstr>Additional Data Warehouse Considerations  Hosted Data Warehouses</vt:lpstr>
      <vt:lpstr>Representation of Data in DW</vt:lpstr>
      <vt:lpstr>Multidimensionality</vt:lpstr>
      <vt:lpstr>Star versus Snowflake Schema</vt:lpstr>
      <vt:lpstr>Analysis of Data in DW</vt:lpstr>
      <vt:lpstr>OLAP vs. OLTP</vt:lpstr>
      <vt:lpstr>OLAP Operations</vt:lpstr>
      <vt:lpstr>OLAP</vt:lpstr>
      <vt:lpstr>Variations of OLAP </vt:lpstr>
      <vt:lpstr>Technology Insights 2.2 Hands-On DW with MicroStrategy</vt:lpstr>
      <vt:lpstr>DW Implementation Issues</vt:lpstr>
      <vt:lpstr>Successful DW Implementation Things to Avoid</vt:lpstr>
      <vt:lpstr>Failure Factors in DW Projects</vt:lpstr>
      <vt:lpstr>Massive DW and Scalability</vt:lpstr>
      <vt:lpstr>Real-Time/Active DW/BI</vt:lpstr>
      <vt:lpstr>Enterprise Decision Evolution and Data Warehousing</vt:lpstr>
      <vt:lpstr>Real-Time/Active DW at Teradata</vt:lpstr>
      <vt:lpstr>Traditional versus Active DW</vt:lpstr>
      <vt:lpstr>DW Administration and Security</vt:lpstr>
      <vt:lpstr>The Future of DW</vt:lpstr>
      <vt:lpstr>Free of Charge DW Portal  for Teaching &amp; Learning</vt:lpstr>
      <vt:lpstr>End of the Chapter </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user</cp:lastModifiedBy>
  <cp:revision>193</cp:revision>
  <cp:lastPrinted>2013-11-04T21:29:49Z</cp:lastPrinted>
  <dcterms:created xsi:type="dcterms:W3CDTF">1998-03-18T21:58:50Z</dcterms:created>
  <dcterms:modified xsi:type="dcterms:W3CDTF">2016-09-11T19:24:22Z</dcterms:modified>
</cp:coreProperties>
</file>