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officeDocument/2006/relationships/extended-properties" Target="docProps/app.xml"/>
  <Relationship Id="rId3" Type="http://schemas.openxmlformats.org/package/2006/relationships/metadata/core-properties" Target="docProps/core.xml"/>
</Relationships>
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?>

<Relationships xmlns="http://schemas.openxmlformats.org/package/2006/relationships">
  <Relationship Id="rId1" Type="http://schemas.openxmlformats.org/officeDocument/2006/relationships/theme" Target="theme/theme2.xml"/>
  <Relationship Id="rId10" Type="http://schemas.openxmlformats.org/officeDocument/2006/relationships/slide" Target="slides/slide6.xml"/>
  <Relationship Id="rId11" Type="http://schemas.openxmlformats.org/officeDocument/2006/relationships/slide" Target="slides/slide7.xml"/>
  <Relationship Id="rId12" Type="http://schemas.openxmlformats.org/officeDocument/2006/relationships/slide" Target="slides/slide8.xml"/>
  <Relationship Id="rId13" Type="http://schemas.openxmlformats.org/officeDocument/2006/relationships/slide" Target="slides/slide9.xml"/>
  <Relationship Id="rId14" Type="http://schemas.openxmlformats.org/officeDocument/2006/relationships/slide" Target="slides/slide10.xml"/>
  <Relationship Id="rId15" Type="http://schemas.openxmlformats.org/officeDocument/2006/relationships/slide" Target="slides/slide11.xml"/>
  <Relationship Id="rId16" Type="http://schemas.openxmlformats.org/officeDocument/2006/relationships/slide" Target="slides/slide12.xml"/>
  <Relationship Id="rId17" Type="http://schemas.openxmlformats.org/officeDocument/2006/relationships/slide" Target="slides/slide13.xml"/>
  <Relationship Id="rId18" Type="http://schemas.openxmlformats.org/officeDocument/2006/relationships/slide" Target="slides/slide14.xml"/>
  <Relationship Id="rId19" Type="http://schemas.openxmlformats.org/officeDocument/2006/relationships/slide" Target="slides/slide15.xml"/>
  <Relationship Id="rId2" Type="http://schemas.openxmlformats.org/officeDocument/2006/relationships/presProps" Target="presProps.xml"/>
  <Relationship Id="rId20" Type="http://schemas.openxmlformats.org/officeDocument/2006/relationships/slide" Target="slides/slide16.xml"/>
  <Relationship Id="rId21" Type="http://schemas.openxmlformats.org/officeDocument/2006/relationships/slide" Target="slides/slide17.xml"/>
  <Relationship Id="rId22" Type="http://schemas.openxmlformats.org/officeDocument/2006/relationships/slide" Target="slides/slide18.xml"/>
  <Relationship Id="rId23" Type="http://schemas.openxmlformats.org/officeDocument/2006/relationships/slide" Target="slides/slide19.xml"/>
  <Relationship Id="rId24" Type="http://schemas.openxmlformats.org/officeDocument/2006/relationships/slide" Target="slides/slide20.xml"/>
  <Relationship Id="rId25" Type="http://schemas.openxmlformats.org/officeDocument/2006/relationships/slide" Target="slides/slide21.xml"/>
  <Relationship Id="rId26" Type="http://schemas.openxmlformats.org/officeDocument/2006/relationships/slide" Target="slides/slide22.xml"/>
  <Relationship Id="rId27" Type="http://schemas.openxmlformats.org/officeDocument/2006/relationships/slide" Target="slides/slide23.xml"/>
  <Relationship Id="rId28" Type="http://schemas.openxmlformats.org/officeDocument/2006/relationships/slide" Target="slides/slide24.xml"/>
  <Relationship Id="rId3" Type="http://schemas.openxmlformats.org/officeDocument/2006/relationships/slideMaster" Target="slideMasters/slideMaster1.xml"/>
  <Relationship Id="rId4" Type="http://schemas.openxmlformats.org/officeDocument/2006/relationships/notesMaster" Target="notesMasters/notesMaster1.xml"/>
  <Relationship Id="rId5" Type="http://schemas.openxmlformats.org/officeDocument/2006/relationships/slide" Target="slides/slide1.xml"/>
  <Relationship Id="rId6" Type="http://schemas.openxmlformats.org/officeDocument/2006/relationships/slide" Target="slides/slide2.xml"/>
  <Relationship Id="rId7" Type="http://schemas.openxmlformats.org/officeDocument/2006/relationships/slide" Target="slides/slide3.xml"/>
  <Relationship Id="rId8" Type="http://schemas.openxmlformats.org/officeDocument/2006/relationships/slide" Target="slides/slide4.xml"/>
  <Relationship Id="rId9" Type="http://schemas.openxmlformats.org/officeDocument/2006/relationships/slide" Target="slides/slide5.xml"/>
</Relationships>
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1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hape 4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Shape 5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hape 6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7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/>
        </p:nvSpPr>
        <p:spPr>
          <a:xfrm>
            <a:off x="0" y="0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3884612" y="0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685800" y="4343400"/>
            <a:ext cx="5478461" cy="4106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2" name="Shape 12"/>
          <p:cNvSpPr txBox="1"/>
          <p:nvPr/>
        </p:nvSpPr>
        <p:spPr>
          <a:xfrm>
            <a:off x="0" y="8683625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10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1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1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1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1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1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1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1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1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1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20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2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2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2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2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_rels/notesSlide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</Relationships>
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84" name="Shape 84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86" name="Shape 86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66" name="Shape 166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68" name="Shape 168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75" name="Shape 175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77" name="Shape 177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84" name="Shape 184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93" name="Shape 193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95" name="Shape 195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02" name="Shape 20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Shape 203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204" name="Shape 204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11" name="Shape 211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213" name="Shape 213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20" name="Shape 220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Shape 221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222" name="Shape 222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29" name="Shape 229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Shape 230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231" name="Shape 231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38" name="Shape 238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240" name="Shape 240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47" name="Shape 247"/>
          <p:cNvSpPr txBox="1"/>
          <p:nvPr/>
        </p:nvSpPr>
        <p:spPr>
          <a:xfrm>
            <a:off x="1143000" y="685800"/>
            <a:ext cx="4567236" cy="3424237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249" name="Shape 249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92" name="Shape 9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94" name="Shape 9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95" name="Shape 95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55" name="Shape 255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Shape 256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257" name="Shape 257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64" name="Shape 264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Shape 265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266" name="Shape 266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73" name="Shape 273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Shape 274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275" name="Shape 275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82" name="Shape 28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Shape 283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284" name="Shape 284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91" name="Shape 291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Shape 292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293" name="Shape 293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03" name="Shape 103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12" name="Shape 112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21" name="Shape 121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23" name="Shape 123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30" name="Shape 130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32" name="Shape 132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39" name="Shape 139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41" name="Shape 141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8" name="Shape 148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50" name="Shape 150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/>
        </p:nvSpPr>
        <p:spPr>
          <a:xfrm>
            <a:off x="3884612" y="8685211"/>
            <a:ext cx="2963862" cy="44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57" name="Shape 157"/>
          <p:cNvSpPr txBox="1"/>
          <p:nvPr/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0049" cy="4202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59" name="Shape 159"/>
          <p:cNvSpPr/>
          <p:nvPr>
            <p:ph idx="2" type="sldImg"/>
          </p:nvPr>
        </p:nvSpPr>
        <p:spPr>
          <a:xfrm>
            <a:off x="1143000" y="685800"/>
            <a:ext cx="4564061" cy="34210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457200" y="274637"/>
            <a:ext cx="8221662" cy="1135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457200" y="274637"/>
            <a:ext cx="8221662" cy="1135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457200" y="1600200"/>
            <a:ext cx="4033838" cy="4518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spcBef>
                <a:spcPts val="80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70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6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2" type="body"/>
          </p:nvPr>
        </p:nvSpPr>
        <p:spPr>
          <a:xfrm>
            <a:off x="4643437" y="1600200"/>
            <a:ext cx="4035424" cy="4518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spcBef>
                <a:spcPts val="80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70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6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5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457200" y="274637"/>
            <a:ext cx="8221662" cy="1135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457200" y="1600200"/>
            <a:ext cx="8221662" cy="4518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spcBef>
                <a:spcPts val="800"/>
              </a:spcBef>
              <a:spcAft>
                <a:spcPts val="0"/>
              </a:spcAft>
              <a:buNone/>
              <a:defRPr b="0" i="0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70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60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 rot="5400000">
            <a:off x="4729957" y="2169319"/>
            <a:ext cx="5843587" cy="2054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 rot="5400000">
            <a:off x="542925" y="188912"/>
            <a:ext cx="5843587" cy="60150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spcBef>
                <a:spcPts val="800"/>
              </a:spcBef>
              <a:spcAft>
                <a:spcPts val="0"/>
              </a:spcAft>
              <a:buNone/>
              <a:defRPr b="0" i="0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70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60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74637"/>
            <a:ext cx="8221662" cy="1135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 rot="5400000">
            <a:off x="2309017" y="-251618"/>
            <a:ext cx="4518025" cy="82216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spcBef>
                <a:spcPts val="800"/>
              </a:spcBef>
              <a:spcAft>
                <a:spcPts val="0"/>
              </a:spcAft>
              <a:buNone/>
              <a:defRPr b="0" i="0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70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60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spcBef>
                <a:spcPts val="800"/>
              </a:spcBef>
              <a:spcAft>
                <a:spcPts val="0"/>
              </a:spcAft>
              <a:buNone/>
              <a:defRPr b="0" i="0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70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60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457200" y="274637"/>
            <a:ext cx="8221662" cy="1135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spcBef>
                <a:spcPts val="80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7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6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1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spcBef>
                <a:spcPts val="80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7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60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500"/>
              </a:spcBef>
              <a:spcAft>
                <a:spcPts val="0"/>
              </a:spcAft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2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523E26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457200" y="274637"/>
            <a:ext cx="8221662" cy="1135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DFC0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x="457200" y="1600200"/>
            <a:ext cx="8221662" cy="45180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spcBef>
                <a:spcPts val="800"/>
              </a:spcBef>
              <a:spcAft>
                <a:spcPts val="0"/>
              </a:spcAft>
              <a:buNone/>
              <a:defRPr b="0" i="0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70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60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/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Shape 18"/>
          <p:cNvSpPr txBox="1"/>
          <p:nvPr>
            <p:ph idx="11" type="ftr"/>
          </p:nvPr>
        </p:nvSpPr>
        <p:spPr>
          <a:xfrm>
            <a:off x="3124200" y="6245225"/>
            <a:ext cx="2887661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6553200" y="6245225"/>
            <a:ext cx="2125662" cy="46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10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11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1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13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14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15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16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17.xml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18.xml"/>
</Relationships>

</file>

<file path=ppt/slides/_rels/slide1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9.xml"/>
  <Relationship Id="rId3" Type="http://schemas.openxmlformats.org/officeDocument/2006/relationships/image" Target="../media/image1.jp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2.xml"/>
  <Relationship Id="rId3" Type="http://schemas.openxmlformats.org/officeDocument/2006/relationships/image" Target="../media/image2.jpg"/>
</Relationships>

</file>

<file path=ppt/slides/_rels/slide2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20.xml"/>
</Relationships>

</file>

<file path=ppt/slides/_rels/slide2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21.xml"/>
</Relationships>

</file>

<file path=ppt/slides/_rels/slide2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22.xml"/>
</Relationships>

</file>

<file path=ppt/slides/_rels/slide2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23.xml"/>
</Relationships>

</file>

<file path=ppt/slides/_rels/slide2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24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3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4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5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6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7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8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609600" y="501650"/>
            <a:ext cx="7772400" cy="2562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Part II: American Business and Its Basis</a:t>
            </a:r>
            <a:br>
              <a:rPr b="1" i="0" lang="en-US" sz="54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89" name="Shape 89"/>
          <p:cNvSpPr txBox="1"/>
          <p:nvPr>
            <p:ph idx="4294967295" type="subTitle"/>
          </p:nvPr>
        </p:nvSpPr>
        <p:spPr>
          <a:xfrm>
            <a:off x="685800" y="2819400"/>
            <a:ext cx="7696199" cy="266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4: The Nature of Capitalism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5: Corporations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x="457200" y="-176211"/>
            <a:ext cx="8229600" cy="204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b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Justifications of Capitalism</a:t>
            </a:r>
            <a:br>
              <a:rPr b="1" i="0" lang="en-US" sz="48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Adam Smith’s concept of the invisible hand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In his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Wealth of Nations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Smith argues that when people are free to pursue their own economic interests, they will, without intending it, produce the greatest good for all.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His argument rests on the premise that human beings are acquisitive and have a natural propensity for trading.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type="title"/>
          </p:nvPr>
        </p:nvSpPr>
        <p:spPr>
          <a:xfrm>
            <a:off x="457200" y="-176211"/>
            <a:ext cx="8229600" cy="204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b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Justifications of Capitalism</a:t>
            </a:r>
            <a:br>
              <a:rPr b="1" i="0" lang="en-US" sz="48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Adam Smith’s concept of the invisible hand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law of supply and demand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Smith argued that a market left to itself is regulated by the mechanism of supply and demand. 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high demand for certain types of goods in one area of the market will eventually by offset by supply in another area.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law of supply and demand is equally applicable to the standard of wages.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>
            <p:ph type="title"/>
          </p:nvPr>
        </p:nvSpPr>
        <p:spPr>
          <a:xfrm>
            <a:off x="457200" y="-176211"/>
            <a:ext cx="8229600" cy="204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b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Criticisms of Capitalism</a:t>
            </a:r>
            <a:br>
              <a:rPr b="1" i="0" lang="en-US" sz="48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525462" lvl="0" marL="5254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Two types of criticism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Critics raise both theoretical and operational objections to capitalism.</a:t>
            </a:r>
          </a:p>
          <a:p>
            <a:pPr indent="-525462" lvl="0" marL="5254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Theoretical criticisms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challenge capitalism’s fundamental values, basic assumptions, or inherent economic tendencies.</a:t>
            </a:r>
          </a:p>
          <a:p>
            <a:pPr indent="-525462" lvl="0" marL="5254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Operational criticisms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focus more on capitalism’s failure to live up to its own economic ideals.</a:t>
            </a:r>
          </a:p>
        </p:txBody>
      </p:sp>
      <p:sp>
        <p:nvSpPr>
          <p:cNvPr id="190" name="Shape 190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x="457200" y="-176211"/>
            <a:ext cx="8229600" cy="204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b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Criticisms of Capitalism</a:t>
            </a:r>
            <a:br>
              <a:rPr b="1" i="0" lang="en-US" sz="48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Inequality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Critics argue that poverty and inequality challenge the fairness of capitalism and its claim to advance the interests of all.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Defenders of capitalism respond in three ways: 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 blaming government for interfering with the market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 arguing that the capitalist system can be internally modified by political action</a:t>
            </a:r>
          </a:p>
          <a:p>
            <a:pPr indent="-457200" lvl="0" marL="4572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 arguing that the benefits of the system outweigh its weak points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Criticisms of Capitalism</a:t>
            </a:r>
          </a:p>
        </p:txBody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525462" lvl="0" marL="52546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Human nature and capitalism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 indent="-525462" lvl="0" marL="5254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Capitalism wrongly assumes that human beings are rational economic maximizers.</a:t>
            </a:r>
          </a:p>
          <a:p>
            <a:pPr indent="-525462" lvl="0" marL="5254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Capitalism offers us no higher sense of human purpose.</a:t>
            </a:r>
          </a:p>
          <a:p>
            <a:pPr indent="-525462" lvl="0" marL="5254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Capitalism operates on the assumption that human beings find increased well-being through ever greater material consumption.</a:t>
            </a: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1" i="0" sz="2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Shape 208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Criticisms of Capitalism</a:t>
            </a:r>
          </a:p>
        </p:txBody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525462" lvl="0" marL="5254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Competition isn’t what it’s cracked up to be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 indent="-525462" lvl="0" marL="5254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Capitalism breeds oligopolies – concentrations of property and resources (and thus economic power) in the hands of a few</a:t>
            </a:r>
          </a:p>
          <a:p>
            <a:pPr indent="-525462" lvl="0" marL="5254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Corporate welfare programs often shelter businesses from competition.</a:t>
            </a:r>
          </a:p>
          <a:p>
            <a:pPr indent="-525462" lvl="0" marL="5254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Critics contend that cooperation, rather than competition, leads to better individual and group performance.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Criticisms of Capitalism</a:t>
            </a:r>
          </a:p>
        </p:txBody>
      </p:sp>
      <p:sp>
        <p:nvSpPr>
          <p:cNvPr id="225" name="Shape 225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Exploitation and alienation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Karl Marx argued that as the means of production become concentrated in</a:t>
            </a:r>
            <a:r>
              <a:rPr b="0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hands of the few, the balance of power between capitalists (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bourgeoisie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r>
              <a:rPr b="0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laborers (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proletariat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tips further in favor of the bourgeoisie. 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Because</a:t>
            </a:r>
            <a:r>
              <a:rPr b="0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workers have nothing to sell but their labor, the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bourgeoisie</a:t>
            </a:r>
            <a:r>
              <a:rPr b="0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able to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exploit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them by paying them less than the true value created by</a:t>
            </a:r>
            <a:r>
              <a:rPr b="0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their labor.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2362200" y="6019800"/>
            <a:ext cx="45720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Criticisms of Capitalism</a:t>
            </a:r>
          </a:p>
        </p:txBody>
      </p:sp>
      <p:sp>
        <p:nvSpPr>
          <p:cNvPr id="234" name="Shape 234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Exploitation and alienation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In his “Economic and Philosophic Manuscripts” (1944), Marx explains the notion of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alienation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as the separation of individuals from the objects of their creativity.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separation in turn results in one’s separation from other people, from oneself, and ultimately from one’s human nature.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2362200" y="6019800"/>
            <a:ext cx="45720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Today’s Economic Challenges</a:t>
            </a:r>
          </a:p>
        </p:txBody>
      </p:sp>
      <p:sp>
        <p:nvSpPr>
          <p:cNvPr id="243" name="Shape 243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decline of American manufacturing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Whereas manufacturing accounted for 27 percent of GDP in the mid-1960s, it has fallen to about half that.</a:t>
            </a:r>
          </a:p>
          <a:p>
            <a:pPr indent="-334962" lvl="0" marL="3349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the first time since the Industrial Revolution, manufacturing employs less than 10 percent of the U.S. workforce.</a:t>
            </a:r>
          </a:p>
          <a:p>
            <a:pPr indent="-334962" lvl="0" marL="3349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2007, the number of factory jobs hit a fifty-seven-year low. </a:t>
            </a:r>
          </a:p>
          <a:p>
            <a:pPr indent="-334962" lvl="0" marL="3349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Critics worry whether the U.S. can prosper without a strong manufacturing base.</a:t>
            </a:r>
          </a:p>
        </p:txBody>
      </p:sp>
      <p:sp>
        <p:nvSpPr>
          <p:cNvPr id="244" name="Shape 244"/>
          <p:cNvSpPr txBox="1"/>
          <p:nvPr/>
        </p:nvSpPr>
        <p:spPr>
          <a:xfrm>
            <a:off x="2362200" y="6019800"/>
            <a:ext cx="45720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/>
        </p:nvSpPr>
        <p:spPr>
          <a:xfrm>
            <a:off x="336550" y="4800600"/>
            <a:ext cx="8578850" cy="1370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2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“As a percentage of gross domestic product, manufacturing in the United States has declined by more than 50 percent since the 1960s.”</a:t>
            </a:r>
          </a:p>
        </p:txBody>
      </p:sp>
      <p:pic>
        <p:nvPicPr>
          <p:cNvPr id="252" name="Shape 2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5725" y="228600"/>
            <a:ext cx="6416675" cy="4492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/>
        </p:nvSpPr>
        <p:spPr>
          <a:xfrm>
            <a:off x="1219200" y="5943600"/>
            <a:ext cx="6476999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1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This multimedia product and its contents are protected under copyright law.  The following are prohibited by law: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1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•  any public performance or display, including transmission of any image over a network;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1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•  preparation of any derivative work, including the extraction, in whole or in part, of any images;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1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•  any rental, lease, or lending of the program.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Shape 98"/>
          <p:cNvSpPr txBox="1"/>
          <p:nvPr/>
        </p:nvSpPr>
        <p:spPr>
          <a:xfrm>
            <a:off x="685800" y="1238250"/>
            <a:ext cx="7772400" cy="17383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FC08D"/>
              </a:buClr>
              <a:buSzPct val="25000"/>
              <a:buFont typeface="Times New Roman"/>
              <a:buNone/>
            </a:pPr>
            <a:r>
              <a:rPr b="1" i="0" lang="en-US" sz="5400" u="non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Four: </a:t>
            </a:r>
            <a:br>
              <a:rPr b="1" i="0" lang="en-US" sz="5400" u="non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5400" u="non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Nature of Capitalism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1600200" y="2286000"/>
            <a:ext cx="68580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creenshot_05.jpg" id="100" name="Shape 10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00400" y="3200400"/>
            <a:ext cx="2716211" cy="23034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Today’s Economic Challenges</a:t>
            </a:r>
          </a:p>
        </p:txBody>
      </p:sp>
      <p:sp>
        <p:nvSpPr>
          <p:cNvPr id="260" name="Shape 260"/>
          <p:cNvSpPr txBox="1"/>
          <p:nvPr>
            <p:ph idx="1" type="body"/>
          </p:nvPr>
        </p:nvSpPr>
        <p:spPr>
          <a:xfrm>
            <a:off x="457200" y="1600200"/>
            <a:ext cx="8229600" cy="4581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Outsourcing jobs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Since the 1980s, many U.S. manufacturers have closed or curtailed their operations and becoming marketing organizations for other producers, usually foreign. </a:t>
            </a:r>
          </a:p>
          <a:p>
            <a:pPr indent="-334962" lvl="0" marL="3349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result is the evolution into a new kind of company, one that does little or no manufacturing. </a:t>
            </a:r>
          </a:p>
          <a:p>
            <a:pPr indent="-334962" lvl="0" marL="3349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firm may perform a host of profit-making functions, but lacks its own production base. </a:t>
            </a:r>
          </a:p>
          <a:p>
            <a:pPr indent="-334962" lvl="0" marL="3349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Instead, it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outsources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buying parts or whole products from other producers, both at home and abroad.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Today’s Economic Challenges</a:t>
            </a:r>
          </a:p>
        </p:txBody>
      </p:sp>
      <p:sp>
        <p:nvSpPr>
          <p:cNvPr id="269" name="Shape 269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Outsourcing jobs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Over 1.3 million manufacturing jobs have moved abroad since 1992. </a:t>
            </a:r>
          </a:p>
          <a:p>
            <a:pPr indent="-334962" lvl="0" marL="3349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Outsourcing has affects white-collar jobs. </a:t>
            </a:r>
          </a:p>
          <a:p>
            <a:pPr indent="-277812" lvl="1" marL="73501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About 54 percent of the 1,000 largest U.S. companies outsourcing or planning to outsource white-collar jobs.</a:t>
            </a:r>
          </a:p>
          <a:p>
            <a:pPr indent="-277812" lvl="1" marL="73501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least 300,000 white-collar jobs may flow overseas every year through 2015.</a:t>
            </a:r>
          </a:p>
          <a:p>
            <a:pPr indent="-277812" lvl="1" marL="73501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would mean a total loss of 3.4 million jobs.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2362200" y="6019800"/>
            <a:ext cx="45720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Today’s Economic Challenges</a:t>
            </a:r>
          </a:p>
        </p:txBody>
      </p:sp>
      <p:sp>
        <p:nvSpPr>
          <p:cNvPr id="278" name="Shape 278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Economists disagree about whether outsourcing benefits America overall. </a:t>
            </a:r>
          </a:p>
          <a:p>
            <a:pPr indent="-334962" lvl="0" marL="3349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economists argue that the economy is hurt by the massive job losses that result. </a:t>
            </a:r>
          </a:p>
          <a:p>
            <a:pPr indent="-334962" lvl="0" marL="3349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economists argue that a country should produce for the world market those goods in which it has a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competitive advantage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2362200" y="6019800"/>
            <a:ext cx="45720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Today’s Economic Challenges</a:t>
            </a:r>
          </a:p>
        </p:txBody>
      </p:sp>
      <p:sp>
        <p:nvSpPr>
          <p:cNvPr id="287" name="Shape 287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U.S. trade deficit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America today imports twice as much merchandise as it exports. </a:t>
            </a:r>
          </a:p>
          <a:p>
            <a:pPr indent="-334962" lvl="0" marL="334962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Our relentlessly growing trade deficit is now over $700 billion annually, equivalent to almost 6 percent of GDP. </a:t>
            </a:r>
          </a:p>
          <a:p>
            <a:pPr indent="-334962" lvl="0" marL="334962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With this deficit the country’s reliance on foreign borrowing has increased, and foreign creditors now provide two-thirds of America’s net domestic investment. </a:t>
            </a:r>
          </a:p>
          <a:p>
            <a:pPr indent="-334962" lvl="0" marL="334962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Today we owe the rest of the world about $3 trillion—twice what we owed in 2000.</a:t>
            </a:r>
          </a:p>
        </p:txBody>
      </p:sp>
      <p:sp>
        <p:nvSpPr>
          <p:cNvPr id="288" name="Shape 288"/>
          <p:cNvSpPr txBox="1"/>
          <p:nvPr/>
        </p:nvSpPr>
        <p:spPr>
          <a:xfrm>
            <a:off x="2362200" y="6019800"/>
            <a:ext cx="45720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/>
          <p:nvPr>
            <p:ph type="title"/>
          </p:nvPr>
        </p:nvSpPr>
        <p:spPr>
          <a:xfrm>
            <a:off x="457200" y="-176211"/>
            <a:ext cx="8229600" cy="204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b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Today’s Economic Challenges</a:t>
            </a:r>
            <a:br>
              <a:rPr b="1" i="0" lang="en-US" sz="48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296" name="Shape 296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601662" lvl="0" marL="60166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Changing attitudes toward work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Americans now work 20 percent more than in 1970. </a:t>
            </a:r>
          </a:p>
          <a:p>
            <a:pPr indent="-601662" lvl="0" marL="601662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But the American work ethic is disappearing:</a:t>
            </a:r>
          </a:p>
          <a:p>
            <a:pPr indent="-601662" lvl="0" marL="601662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Only one in three persons believes that hard work pays off in the end.</a:t>
            </a:r>
          </a:p>
          <a:p>
            <a:pPr indent="-601662" lvl="0" marL="601662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People are less interested in work than in looking out for themselves.</a:t>
            </a:r>
          </a:p>
          <a:p>
            <a:pPr indent="-601662" lvl="0" marL="601662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With</a:t>
            </a:r>
            <a:r>
              <a:rPr b="0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increased education, we are rearranging our ideas about what we want from life.</a:t>
            </a:r>
          </a:p>
          <a:p>
            <a:pPr indent="-601662" lvl="0" marL="601662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People want meaningful and challenging work that offers us autonomy and self-development.</a:t>
            </a:r>
          </a:p>
        </p:txBody>
      </p:sp>
      <p:sp>
        <p:nvSpPr>
          <p:cNvPr id="297" name="Shape 297"/>
          <p:cNvSpPr txBox="1"/>
          <p:nvPr/>
        </p:nvSpPr>
        <p:spPr>
          <a:xfrm>
            <a:off x="2362200" y="6019800"/>
            <a:ext cx="4572000" cy="5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457200" y="-176211"/>
            <a:ext cx="8229600" cy="204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b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Overview</a:t>
            </a:r>
            <a:br>
              <a:rPr b="1" i="0" lang="en-US" sz="48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457200" y="1600200"/>
            <a:ext cx="8229600" cy="48910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525462" lvl="0" marL="52546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Four examines the following topics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 indent="-525462" lvl="0" marL="5254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Historical stages and implications of capitalism</a:t>
            </a:r>
          </a:p>
          <a:p>
            <a:pPr indent="-525462" lvl="0" marL="5254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Key features of capitalism, including competition, companies, profit, and property</a:t>
            </a:r>
          </a:p>
          <a:p>
            <a:pPr indent="-525462" lvl="0" marL="5254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Two classical justifications of capitalism</a:t>
            </a:r>
          </a:p>
          <a:p>
            <a:pPr indent="-525462" lvl="0" marL="5254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 criticisms of capitalism, including inequality, poverty, and worker exploitation</a:t>
            </a:r>
          </a:p>
          <a:p>
            <a:pPr indent="-525462" lvl="0" marL="5254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Times New Roman"/>
              <a:buAutoNum type="arabicParenBoth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Economic challenges, including the decline of manufacturing, outsourcing, and work attitudes</a:t>
            </a: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1" i="0" sz="2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Shape 109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457200" y="-176211"/>
            <a:ext cx="8229600" cy="204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b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</a:t>
            </a:r>
            <a:br>
              <a:rPr b="1" i="0" lang="en-US" sz="48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1128712"/>
            <a:ext cx="8229600" cy="57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Basic historical and conceptual categories are presented for understanding the socioeconomic framework within which business transactions occur and moral issues arise</a:t>
            </a:r>
          </a:p>
          <a:p>
            <a:pPr indent="-334962" lvl="0" marL="3349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problems related to the free enterprise system and capitalism are identified</a:t>
            </a:r>
          </a:p>
          <a:p>
            <a:pPr indent="-277812" lvl="1" marL="73501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can capitalism increase wealth without creating moral issues? </a:t>
            </a:r>
          </a:p>
          <a:p>
            <a:pPr indent="-277812" lvl="1" marL="73501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capitalism enhance societies, or tarnish them?   </a:t>
            </a:r>
          </a:p>
          <a:p>
            <a:pPr indent="-334962" lvl="0" marL="334962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t/>
            </a:r>
            <a:endParaRPr b="1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1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Shape 118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457200" y="-176211"/>
            <a:ext cx="8229600" cy="204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b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Capitalism</a:t>
            </a:r>
            <a:br>
              <a:rPr b="1" i="0" lang="en-US" sz="48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Capitalism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An economic system in which the major portion of production and distribution is in private hands, operating under what is termed a “profit” or “market” system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Socialism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The polar opposite of capitalism, an economic system characterized by public ownership of property and a planned economy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Worker control socialism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 hybrid market-oriented socialism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457200" y="-176211"/>
            <a:ext cx="8229600" cy="204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b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Capitalism</a:t>
            </a:r>
            <a:br>
              <a:rPr b="1" i="0" lang="en-US" sz="48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Capitalism has historically evolved from the Renaissance through several stages –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mercantile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industrial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financial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and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 welfare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Many believe we are now at a new stage,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globalized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capitalism, involving reliance upon foreign labor and services, joint ventures in overseas companies, outsourcing, etc.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Capitalism is constantly changing as new socio-economic and political conditions arise.</a:t>
            </a:r>
          </a:p>
        </p:txBody>
      </p:sp>
      <p:sp>
        <p:nvSpPr>
          <p:cNvPr id="136" name="Shape 136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Key Features of Capitalism</a:t>
            </a:r>
          </a:p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Companies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Capitalism permits the creation of companies or business organizations that exist separately from the people associated with them.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Profit motive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The profit motive implies a critical assumption about human nature – that human beings are economic creatures who recognize and are motivated by their own monetary interests.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type="title"/>
          </p:nvPr>
        </p:nvSpPr>
        <p:spPr>
          <a:xfrm>
            <a:off x="457200" y="-176211"/>
            <a:ext cx="8229600" cy="204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b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Key Features of Capitalism</a:t>
            </a:r>
            <a:br>
              <a:rPr b="1" i="0" lang="en-US" sz="48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Competition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In his famous treatise on political economy, </a:t>
            </a:r>
            <a:r>
              <a:rPr b="1" i="1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Inquiry into the Nature and Causes of the Wealth of Nations 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(1776), Adam Smith explained how free competition makes individual pursuit of self-interest socially beneficial.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Private property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Capitalism requires private ownership of the major means of production (factories, warehouses, offices, machines, trucking fleets, land, etc.)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rgbClr val="DFC08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Justifications of Capitalism</a:t>
            </a:r>
          </a:p>
        </p:txBody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-334962" lvl="0" marL="334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natural right to property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One basic defense of capitalism rests on a supposed natural moral right to property. 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Utilitarians deny the existence of such rights.</a:t>
            </a:r>
          </a:p>
          <a:p>
            <a:pPr indent="-334962" lvl="0" marL="3349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Other critics doubt that this right entitles one to have a system of property rules and regulations identical to the one we now have in the U.S.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2362200" y="6019800"/>
            <a:ext cx="45720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Moral Issues in Business   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b="0" i="0" lang="en-US" sz="1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4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Company/>
  <Template/>
  <Manager/>
  <TotalTime>0</TotalTime>
  <Application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