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4" r:id="rId4"/>
    <p:sldId id="285" r:id="rId5"/>
    <p:sldId id="286" r:id="rId6"/>
    <p:sldId id="287" r:id="rId7"/>
    <p:sldId id="288" r:id="rId8"/>
    <p:sldId id="258" r:id="rId9"/>
    <p:sldId id="259" r:id="rId10"/>
    <p:sldId id="260" r:id="rId11"/>
    <p:sldId id="261" r:id="rId12"/>
    <p:sldId id="262" r:id="rId13"/>
    <p:sldId id="263" r:id="rId14"/>
    <p:sldId id="264" r:id="rId15"/>
    <p:sldId id="291" r:id="rId16"/>
    <p:sldId id="265" r:id="rId17"/>
    <p:sldId id="266" r:id="rId18"/>
    <p:sldId id="267" r:id="rId19"/>
    <p:sldId id="268" r:id="rId20"/>
    <p:sldId id="269" r:id="rId21"/>
    <p:sldId id="270" r:id="rId22"/>
    <p:sldId id="272" r:id="rId23"/>
    <p:sldId id="275" r:id="rId24"/>
    <p:sldId id="274" r:id="rId25"/>
    <p:sldId id="273" r:id="rId26"/>
    <p:sldId id="292" r:id="rId27"/>
    <p:sldId id="276" r:id="rId28"/>
    <p:sldId id="293" r:id="rId29"/>
    <p:sldId id="280" r:id="rId30"/>
    <p:sldId id="279" r:id="rId31"/>
    <p:sldId id="294" r:id="rId32"/>
    <p:sldId id="295" r:id="rId33"/>
    <p:sldId id="296" r:id="rId34"/>
    <p:sldId id="299" r:id="rId35"/>
    <p:sldId id="304" r:id="rId36"/>
    <p:sldId id="300" r:id="rId37"/>
    <p:sldId id="283" r:id="rId38"/>
    <p:sldId id="301" r:id="rId39"/>
    <p:sldId id="302" r:id="rId40"/>
    <p:sldId id="303" r:id="rId41"/>
    <p:sldId id="29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presProps" Target="presProps.xml"/>
  <Relationship Id="rId44" Type="http://schemas.openxmlformats.org/officeDocument/2006/relationships/viewProps" Target="viewProps.xml"/>
  <Relationship Id="rId45" Type="http://schemas.openxmlformats.org/officeDocument/2006/relationships/theme" Target="theme/theme1.xml"/>
  <Relationship Id="rId46" Type="http://schemas.openxmlformats.org/officeDocument/2006/relationships/tableStyles" Target="tableStyles.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xml version="1.0" encoding="UTF-8"?>

<Relationships xmlns="http://schemas.openxmlformats.org/package/2006/relationships">
  <Relationship Id="rId1" Type="http://schemas.openxmlformats.org/officeDocument/2006/relationships/package" Target="../embeddings/Microsoft_Excel_Worksheet.xlsx"/>
</Relationships>

</file>

<file path=ppt/charts/_rels/chart2.xml.rels><?xml version="1.0" encoding="UTF-8"?>

<Relationships xmlns="http://schemas.openxmlformats.org/package/2006/relationships">
  <Relationship Id="rId1" Type="http://schemas.openxmlformats.org/officeDocument/2006/relationships/package" Target="../embeddings/Microsoft_Excel_Worksheet1.xlsx"/>
</Relationships>

</file>

<file path=ppt/charts/_rels/chart3.xml.rels><?xml version="1.0" encoding="UTF-8"?>

<Relationships xmlns="http://schemas.openxmlformats.org/package/2006/relationships">
  <Relationship Id="rId1" Type="http://schemas.openxmlformats.org/officeDocument/2006/relationships/package" Target="../embeddings/Microsoft_Excel_Worksheet2.xlsx"/>
</Relationships>

</file>

<file path=ppt/charts/_rels/chart4.xml.rels><?xml version="1.0" encoding="UTF-8"?>

<Relationships xmlns="http://schemas.openxmlformats.org/package/2006/relationships">
  <Relationship Id="rId1" Type="http://schemas.openxmlformats.org/officeDocument/2006/relationships/package" Target="../embeddings/Microsoft_Excel_Worksheet3.xlsx"/>
</Relationships>

</file>

<file path=ppt/charts/_rels/chart5.xml.rels><?xml version="1.0" encoding="UTF-8"?>

<Relationships xmlns="http://schemas.openxmlformats.org/package/2006/relationships">
  <Relationship Id="rId1" Type="http://schemas.openxmlformats.org/officeDocument/2006/relationships/package" Target="../embeddings/Microsoft_Excel_Worksheet4.xlsx"/>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Sheet1!$B$1</c:f>
              <c:strCache>
                <c:ptCount val="1"/>
                <c:pt idx="0">
                  <c:v>Population</c:v>
                </c:pt>
              </c:strCache>
            </c:strRef>
          </c:tx>
          <c:cat>
            <c:numRef>
              <c:f>Sheet1!$A$2:$A$19</c:f>
              <c:numCache>
                <c:formatCode>General</c:formatCode>
                <c:ptCount val="18"/>
                <c:pt idx="0">
                  <c:v>1610</c:v>
                </c:pt>
                <c:pt idx="1">
                  <c:v>1620</c:v>
                </c:pt>
                <c:pt idx="2">
                  <c:v>1630</c:v>
                </c:pt>
                <c:pt idx="3">
                  <c:v>1640</c:v>
                </c:pt>
                <c:pt idx="4">
                  <c:v>1650</c:v>
                </c:pt>
                <c:pt idx="5">
                  <c:v>1660</c:v>
                </c:pt>
                <c:pt idx="6">
                  <c:v>1670</c:v>
                </c:pt>
                <c:pt idx="7">
                  <c:v>1680</c:v>
                </c:pt>
                <c:pt idx="8">
                  <c:v>1690</c:v>
                </c:pt>
                <c:pt idx="9">
                  <c:v>1700</c:v>
                </c:pt>
                <c:pt idx="10">
                  <c:v>1710</c:v>
                </c:pt>
                <c:pt idx="11">
                  <c:v>1720</c:v>
                </c:pt>
                <c:pt idx="12">
                  <c:v>1730</c:v>
                </c:pt>
                <c:pt idx="13">
                  <c:v>1740</c:v>
                </c:pt>
                <c:pt idx="14">
                  <c:v>1750</c:v>
                </c:pt>
                <c:pt idx="15">
                  <c:v>1760</c:v>
                </c:pt>
                <c:pt idx="16">
                  <c:v>1770</c:v>
                </c:pt>
                <c:pt idx="17">
                  <c:v>1780</c:v>
                </c:pt>
              </c:numCache>
            </c:numRef>
          </c:cat>
          <c:val>
            <c:numRef>
              <c:f>Sheet1!$B$2:$B$19</c:f>
              <c:numCache>
                <c:formatCode>General</c:formatCode>
                <c:ptCount val="18"/>
                <c:pt idx="0">
                  <c:v>0</c:v>
                </c:pt>
                <c:pt idx="1">
                  <c:v>20</c:v>
                </c:pt>
                <c:pt idx="2">
                  <c:v>60</c:v>
                </c:pt>
                <c:pt idx="3">
                  <c:v>597</c:v>
                </c:pt>
                <c:pt idx="4">
                  <c:v>1600</c:v>
                </c:pt>
                <c:pt idx="5">
                  <c:v>2920</c:v>
                </c:pt>
                <c:pt idx="6">
                  <c:v>4535</c:v>
                </c:pt>
                <c:pt idx="7">
                  <c:v>6971</c:v>
                </c:pt>
                <c:pt idx="8">
                  <c:v>16729</c:v>
                </c:pt>
                <c:pt idx="9">
                  <c:v>28373</c:v>
                </c:pt>
                <c:pt idx="10">
                  <c:v>42698</c:v>
                </c:pt>
                <c:pt idx="11">
                  <c:v>68667</c:v>
                </c:pt>
                <c:pt idx="12">
                  <c:v>97621</c:v>
                </c:pt>
                <c:pt idx="13">
                  <c:v>159224</c:v>
                </c:pt>
                <c:pt idx="14">
                  <c:v>252068</c:v>
                </c:pt>
                <c:pt idx="15">
                  <c:v>325806</c:v>
                </c:pt>
                <c:pt idx="16">
                  <c:v>468822</c:v>
                </c:pt>
                <c:pt idx="17">
                  <c:v>587905</c:v>
                </c:pt>
              </c:numCache>
            </c:numRef>
          </c:val>
          <c:smooth val="0"/>
          <c:extLst>
            <c:ext xmlns:c16="http://schemas.microsoft.com/office/drawing/2014/chart" uri="{C3380CC4-5D6E-409C-BE32-E72D297353CC}">
              <c16:uniqueId val="{00000000-D5FA-4155-85E6-F0E53BEDD9D8}"/>
            </c:ext>
          </c:extLst>
        </c:ser>
        <c:dLbls>
          <c:showLegendKey val="0"/>
          <c:showVal val="0"/>
          <c:showCatName val="0"/>
          <c:showSerName val="0"/>
          <c:showPercent val="0"/>
          <c:showBubbleSize val="0"/>
        </c:dLbls>
        <c:marker val="1"/>
        <c:smooth val="0"/>
        <c:axId val="72470912"/>
        <c:axId val="72472448"/>
      </c:lineChart>
      <c:catAx>
        <c:axId val="72470912"/>
        <c:scaling>
          <c:orientation val="minMax"/>
        </c:scaling>
        <c:delete val="0"/>
        <c:axPos val="b"/>
        <c:numFmt formatCode="General" sourceLinked="1"/>
        <c:majorTickMark val="out"/>
        <c:minorTickMark val="none"/>
        <c:tickLblPos val="nextTo"/>
        <c:crossAx val="72472448"/>
        <c:crosses val="autoZero"/>
        <c:auto val="1"/>
        <c:lblAlgn val="ctr"/>
        <c:lblOffset val="100"/>
        <c:noMultiLvlLbl val="0"/>
      </c:catAx>
      <c:valAx>
        <c:axId val="72472448"/>
        <c:scaling>
          <c:orientation val="minMax"/>
        </c:scaling>
        <c:delete val="0"/>
        <c:axPos val="l"/>
        <c:majorGridlines/>
        <c:numFmt formatCode="General" sourceLinked="1"/>
        <c:majorTickMark val="out"/>
        <c:minorTickMark val="none"/>
        <c:tickLblPos val="nextTo"/>
        <c:crossAx val="724709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White</c:v>
                </c:pt>
              </c:strCache>
            </c:strRef>
          </c:tx>
          <c:marker>
            <c:symbol val="none"/>
          </c:marker>
          <c:cat>
            <c:numRef>
              <c:f>Sheet1!$A$2:$A$17</c:f>
              <c:numCache>
                <c:formatCode>General</c:formatCode>
                <c:ptCount val="16"/>
                <c:pt idx="0">
                  <c:v>1620</c:v>
                </c:pt>
                <c:pt idx="1">
                  <c:v>1630</c:v>
                </c:pt>
                <c:pt idx="2">
                  <c:v>1640</c:v>
                </c:pt>
                <c:pt idx="3">
                  <c:v>1650</c:v>
                </c:pt>
                <c:pt idx="4">
                  <c:v>1660</c:v>
                </c:pt>
                <c:pt idx="5">
                  <c:v>1670</c:v>
                </c:pt>
                <c:pt idx="6">
                  <c:v>1680</c:v>
                </c:pt>
                <c:pt idx="7">
                  <c:v>1690</c:v>
                </c:pt>
                <c:pt idx="8">
                  <c:v>1700</c:v>
                </c:pt>
                <c:pt idx="9">
                  <c:v>1710</c:v>
                </c:pt>
                <c:pt idx="10">
                  <c:v>1720</c:v>
                </c:pt>
                <c:pt idx="11">
                  <c:v>1730</c:v>
                </c:pt>
                <c:pt idx="12">
                  <c:v>1740</c:v>
                </c:pt>
                <c:pt idx="13">
                  <c:v>1750</c:v>
                </c:pt>
                <c:pt idx="14">
                  <c:v>1760</c:v>
                </c:pt>
                <c:pt idx="15">
                  <c:v>1770</c:v>
                </c:pt>
              </c:numCache>
            </c:numRef>
          </c:cat>
          <c:val>
            <c:numRef>
              <c:f>Sheet1!$B$2:$B$17</c:f>
              <c:numCache>
                <c:formatCode>General</c:formatCode>
                <c:ptCount val="16"/>
                <c:pt idx="0">
                  <c:v>102</c:v>
                </c:pt>
                <c:pt idx="1">
                  <c:v>896</c:v>
                </c:pt>
                <c:pt idx="2">
                  <c:v>9802</c:v>
                </c:pt>
                <c:pt idx="3">
                  <c:v>15308</c:v>
                </c:pt>
                <c:pt idx="4">
                  <c:v>21640</c:v>
                </c:pt>
                <c:pt idx="5">
                  <c:v>35173</c:v>
                </c:pt>
                <c:pt idx="6">
                  <c:v>45982</c:v>
                </c:pt>
                <c:pt idx="7">
                  <c:v>56528</c:v>
                </c:pt>
                <c:pt idx="8">
                  <c:v>55141</c:v>
                </c:pt>
                <c:pt idx="9">
                  <c:v>61080</c:v>
                </c:pt>
                <c:pt idx="10">
                  <c:v>88858</c:v>
                </c:pt>
                <c:pt idx="11">
                  <c:v>113336</c:v>
                </c:pt>
                <c:pt idx="12">
                  <c:v>145578</c:v>
                </c:pt>
                <c:pt idx="13">
                  <c:v>183925</c:v>
                </c:pt>
                <c:pt idx="14">
                  <c:v>198034</c:v>
                </c:pt>
                <c:pt idx="15">
                  <c:v>230554</c:v>
                </c:pt>
              </c:numCache>
            </c:numRef>
          </c:val>
          <c:smooth val="0"/>
          <c:extLst>
            <c:ext xmlns:c16="http://schemas.microsoft.com/office/drawing/2014/chart" uri="{C3380CC4-5D6E-409C-BE32-E72D297353CC}">
              <c16:uniqueId val="{00000000-2FC6-4DC3-8AA9-7407F8C6E199}"/>
            </c:ext>
          </c:extLst>
        </c:ser>
        <c:ser>
          <c:idx val="1"/>
          <c:order val="1"/>
          <c:tx>
            <c:strRef>
              <c:f>Sheet1!$C$1</c:f>
              <c:strCache>
                <c:ptCount val="1"/>
                <c:pt idx="0">
                  <c:v>Black</c:v>
                </c:pt>
              </c:strCache>
            </c:strRef>
          </c:tx>
          <c:marker>
            <c:symbol val="none"/>
          </c:marker>
          <c:cat>
            <c:numRef>
              <c:f>Sheet1!$A$2:$A$17</c:f>
              <c:numCache>
                <c:formatCode>General</c:formatCode>
                <c:ptCount val="16"/>
                <c:pt idx="0">
                  <c:v>1620</c:v>
                </c:pt>
                <c:pt idx="1">
                  <c:v>1630</c:v>
                </c:pt>
                <c:pt idx="2">
                  <c:v>1640</c:v>
                </c:pt>
                <c:pt idx="3">
                  <c:v>1650</c:v>
                </c:pt>
                <c:pt idx="4">
                  <c:v>1660</c:v>
                </c:pt>
                <c:pt idx="5">
                  <c:v>1670</c:v>
                </c:pt>
                <c:pt idx="6">
                  <c:v>1680</c:v>
                </c:pt>
                <c:pt idx="7">
                  <c:v>1690</c:v>
                </c:pt>
                <c:pt idx="8">
                  <c:v>1700</c:v>
                </c:pt>
                <c:pt idx="9">
                  <c:v>1710</c:v>
                </c:pt>
                <c:pt idx="10">
                  <c:v>1720</c:v>
                </c:pt>
                <c:pt idx="11">
                  <c:v>1730</c:v>
                </c:pt>
                <c:pt idx="12">
                  <c:v>1740</c:v>
                </c:pt>
                <c:pt idx="13">
                  <c:v>1750</c:v>
                </c:pt>
                <c:pt idx="14">
                  <c:v>1760</c:v>
                </c:pt>
                <c:pt idx="15">
                  <c:v>1770</c:v>
                </c:pt>
              </c:numCache>
            </c:numRef>
          </c:cat>
          <c:val>
            <c:numRef>
              <c:f>Sheet1!$C$2:$C$21</c:f>
              <c:numCache>
                <c:formatCode>General</c:formatCode>
                <c:ptCount val="20"/>
                <c:pt idx="0">
                  <c:v>0</c:v>
                </c:pt>
                <c:pt idx="1">
                  <c:v>0</c:v>
                </c:pt>
                <c:pt idx="2">
                  <c:v>150</c:v>
                </c:pt>
                <c:pt idx="3">
                  <c:v>295</c:v>
                </c:pt>
                <c:pt idx="4">
                  <c:v>422</c:v>
                </c:pt>
                <c:pt idx="5">
                  <c:v>160</c:v>
                </c:pt>
                <c:pt idx="6">
                  <c:v>170</c:v>
                </c:pt>
                <c:pt idx="7">
                  <c:v>400</c:v>
                </c:pt>
                <c:pt idx="8">
                  <c:v>800</c:v>
                </c:pt>
                <c:pt idx="9">
                  <c:v>1310</c:v>
                </c:pt>
                <c:pt idx="10">
                  <c:v>2150</c:v>
                </c:pt>
                <c:pt idx="11">
                  <c:v>2780</c:v>
                </c:pt>
                <c:pt idx="12">
                  <c:v>3035</c:v>
                </c:pt>
                <c:pt idx="13">
                  <c:v>4075</c:v>
                </c:pt>
                <c:pt idx="14">
                  <c:v>4556</c:v>
                </c:pt>
                <c:pt idx="15">
                  <c:v>4754</c:v>
                </c:pt>
              </c:numCache>
            </c:numRef>
          </c:val>
          <c:smooth val="0"/>
          <c:extLst>
            <c:ext xmlns:c16="http://schemas.microsoft.com/office/drawing/2014/chart" uri="{C3380CC4-5D6E-409C-BE32-E72D297353CC}">
              <c16:uniqueId val="{00000001-2FC6-4DC3-8AA9-7407F8C6E199}"/>
            </c:ext>
          </c:extLst>
        </c:ser>
        <c:dLbls>
          <c:showLegendKey val="0"/>
          <c:showVal val="0"/>
          <c:showCatName val="0"/>
          <c:showSerName val="0"/>
          <c:showPercent val="0"/>
          <c:showBubbleSize val="0"/>
        </c:dLbls>
        <c:smooth val="0"/>
        <c:axId val="147427328"/>
        <c:axId val="147428864"/>
      </c:lineChart>
      <c:catAx>
        <c:axId val="147427328"/>
        <c:scaling>
          <c:orientation val="minMax"/>
        </c:scaling>
        <c:delete val="0"/>
        <c:axPos val="b"/>
        <c:numFmt formatCode="General" sourceLinked="1"/>
        <c:majorTickMark val="out"/>
        <c:minorTickMark val="none"/>
        <c:tickLblPos val="nextTo"/>
        <c:crossAx val="147428864"/>
        <c:crosses val="autoZero"/>
        <c:auto val="1"/>
        <c:lblAlgn val="ctr"/>
        <c:lblOffset val="100"/>
        <c:noMultiLvlLbl val="0"/>
      </c:catAx>
      <c:valAx>
        <c:axId val="147428864"/>
        <c:scaling>
          <c:orientation val="minMax"/>
        </c:scaling>
        <c:delete val="0"/>
        <c:axPos val="l"/>
        <c:majorGridlines/>
        <c:numFmt formatCode="General" sourceLinked="1"/>
        <c:majorTickMark val="out"/>
        <c:minorTickMark val="none"/>
        <c:tickLblPos val="nextTo"/>
        <c:crossAx val="14742732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White</c:v>
                </c:pt>
              </c:strCache>
            </c:strRef>
          </c:tx>
          <c:marker>
            <c:symbol val="none"/>
          </c:marker>
          <c:cat>
            <c:numRef>
              <c:f>Sheet1!$A$2:$A$18</c:f>
              <c:numCache>
                <c:formatCode>General</c:formatCode>
                <c:ptCount val="17"/>
                <c:pt idx="0">
                  <c:v>1610</c:v>
                </c:pt>
                <c:pt idx="1">
                  <c:v>1620</c:v>
                </c:pt>
                <c:pt idx="2">
                  <c:v>1630</c:v>
                </c:pt>
                <c:pt idx="3">
                  <c:v>1640</c:v>
                </c:pt>
                <c:pt idx="4">
                  <c:v>1650</c:v>
                </c:pt>
                <c:pt idx="5">
                  <c:v>1660</c:v>
                </c:pt>
                <c:pt idx="6">
                  <c:v>1670</c:v>
                </c:pt>
                <c:pt idx="7">
                  <c:v>1680</c:v>
                </c:pt>
                <c:pt idx="8">
                  <c:v>1690</c:v>
                </c:pt>
                <c:pt idx="9">
                  <c:v>1700</c:v>
                </c:pt>
                <c:pt idx="10">
                  <c:v>1710</c:v>
                </c:pt>
                <c:pt idx="11">
                  <c:v>1720</c:v>
                </c:pt>
                <c:pt idx="12">
                  <c:v>1730</c:v>
                </c:pt>
                <c:pt idx="13">
                  <c:v>1740</c:v>
                </c:pt>
                <c:pt idx="14">
                  <c:v>1750</c:v>
                </c:pt>
                <c:pt idx="15">
                  <c:v>1760</c:v>
                </c:pt>
                <c:pt idx="16">
                  <c:v>1770</c:v>
                </c:pt>
              </c:numCache>
            </c:numRef>
          </c:cat>
          <c:val>
            <c:numRef>
              <c:f>Sheet1!$B$2:$B$18</c:f>
              <c:numCache>
                <c:formatCode>General</c:formatCode>
                <c:ptCount val="17"/>
                <c:pt idx="0">
                  <c:v>350</c:v>
                </c:pt>
                <c:pt idx="1">
                  <c:v>2180</c:v>
                </c:pt>
                <c:pt idx="2">
                  <c:v>2450</c:v>
                </c:pt>
                <c:pt idx="3">
                  <c:v>10292</c:v>
                </c:pt>
                <c:pt idx="4">
                  <c:v>18326</c:v>
                </c:pt>
                <c:pt idx="5">
                  <c:v>26070</c:v>
                </c:pt>
                <c:pt idx="6">
                  <c:v>33309</c:v>
                </c:pt>
                <c:pt idx="7">
                  <c:v>40596</c:v>
                </c:pt>
                <c:pt idx="8">
                  <c:v>43701</c:v>
                </c:pt>
                <c:pt idx="9">
                  <c:v>42170</c:v>
                </c:pt>
                <c:pt idx="10">
                  <c:v>55163</c:v>
                </c:pt>
                <c:pt idx="11">
                  <c:v>61198</c:v>
                </c:pt>
                <c:pt idx="12">
                  <c:v>84000</c:v>
                </c:pt>
                <c:pt idx="13">
                  <c:v>120440</c:v>
                </c:pt>
                <c:pt idx="14">
                  <c:v>129581</c:v>
                </c:pt>
                <c:pt idx="15">
                  <c:v>199156</c:v>
                </c:pt>
                <c:pt idx="16">
                  <c:v>259411</c:v>
                </c:pt>
              </c:numCache>
            </c:numRef>
          </c:val>
          <c:smooth val="0"/>
          <c:extLst>
            <c:ext xmlns:c16="http://schemas.microsoft.com/office/drawing/2014/chart" uri="{C3380CC4-5D6E-409C-BE32-E72D297353CC}">
              <c16:uniqueId val="{00000000-0C83-46FC-A45F-D5959BC08C43}"/>
            </c:ext>
          </c:extLst>
        </c:ser>
        <c:ser>
          <c:idx val="1"/>
          <c:order val="1"/>
          <c:tx>
            <c:strRef>
              <c:f>Sheet1!$C$1</c:f>
              <c:strCache>
                <c:ptCount val="1"/>
                <c:pt idx="0">
                  <c:v>Black</c:v>
                </c:pt>
              </c:strCache>
            </c:strRef>
          </c:tx>
          <c:marker>
            <c:symbol val="none"/>
          </c:marker>
          <c:cat>
            <c:numRef>
              <c:f>Sheet1!$A$2:$A$18</c:f>
              <c:numCache>
                <c:formatCode>General</c:formatCode>
                <c:ptCount val="17"/>
                <c:pt idx="0">
                  <c:v>1610</c:v>
                </c:pt>
                <c:pt idx="1">
                  <c:v>1620</c:v>
                </c:pt>
                <c:pt idx="2">
                  <c:v>1630</c:v>
                </c:pt>
                <c:pt idx="3">
                  <c:v>1640</c:v>
                </c:pt>
                <c:pt idx="4">
                  <c:v>1650</c:v>
                </c:pt>
                <c:pt idx="5">
                  <c:v>1660</c:v>
                </c:pt>
                <c:pt idx="6">
                  <c:v>1670</c:v>
                </c:pt>
                <c:pt idx="7">
                  <c:v>1680</c:v>
                </c:pt>
                <c:pt idx="8">
                  <c:v>1690</c:v>
                </c:pt>
                <c:pt idx="9">
                  <c:v>1700</c:v>
                </c:pt>
                <c:pt idx="10">
                  <c:v>1710</c:v>
                </c:pt>
                <c:pt idx="11">
                  <c:v>1720</c:v>
                </c:pt>
                <c:pt idx="12">
                  <c:v>1730</c:v>
                </c:pt>
                <c:pt idx="13">
                  <c:v>1740</c:v>
                </c:pt>
                <c:pt idx="14">
                  <c:v>1750</c:v>
                </c:pt>
                <c:pt idx="15">
                  <c:v>1760</c:v>
                </c:pt>
                <c:pt idx="16">
                  <c:v>1770</c:v>
                </c:pt>
              </c:numCache>
            </c:numRef>
          </c:cat>
          <c:val>
            <c:numRef>
              <c:f>Sheet1!$C$2:$C$18</c:f>
              <c:numCache>
                <c:formatCode>General</c:formatCode>
                <c:ptCount val="17"/>
                <c:pt idx="0">
                  <c:v>0</c:v>
                </c:pt>
                <c:pt idx="1">
                  <c:v>20</c:v>
                </c:pt>
                <c:pt idx="2">
                  <c:v>50</c:v>
                </c:pt>
                <c:pt idx="3">
                  <c:v>150</c:v>
                </c:pt>
                <c:pt idx="4">
                  <c:v>405</c:v>
                </c:pt>
                <c:pt idx="5">
                  <c:v>950</c:v>
                </c:pt>
                <c:pt idx="6">
                  <c:v>2000</c:v>
                </c:pt>
                <c:pt idx="7">
                  <c:v>3000</c:v>
                </c:pt>
                <c:pt idx="8">
                  <c:v>9345</c:v>
                </c:pt>
                <c:pt idx="9">
                  <c:v>16390</c:v>
                </c:pt>
                <c:pt idx="10">
                  <c:v>26559</c:v>
                </c:pt>
                <c:pt idx="11">
                  <c:v>36600</c:v>
                </c:pt>
                <c:pt idx="12">
                  <c:v>60000</c:v>
                </c:pt>
                <c:pt idx="13">
                  <c:v>107100</c:v>
                </c:pt>
                <c:pt idx="14">
                  <c:v>140570</c:v>
                </c:pt>
                <c:pt idx="15">
                  <c:v>187605</c:v>
                </c:pt>
                <c:pt idx="16">
                  <c:v>220582</c:v>
                </c:pt>
              </c:numCache>
            </c:numRef>
          </c:val>
          <c:smooth val="0"/>
          <c:extLst>
            <c:ext xmlns:c16="http://schemas.microsoft.com/office/drawing/2014/chart" uri="{C3380CC4-5D6E-409C-BE32-E72D297353CC}">
              <c16:uniqueId val="{00000001-0C83-46FC-A45F-D5959BC08C43}"/>
            </c:ext>
          </c:extLst>
        </c:ser>
        <c:dLbls>
          <c:showLegendKey val="0"/>
          <c:showVal val="0"/>
          <c:showCatName val="0"/>
          <c:showSerName val="0"/>
          <c:showPercent val="0"/>
          <c:showBubbleSize val="0"/>
        </c:dLbls>
        <c:smooth val="0"/>
        <c:axId val="166180352"/>
        <c:axId val="166181888"/>
      </c:lineChart>
      <c:catAx>
        <c:axId val="166180352"/>
        <c:scaling>
          <c:orientation val="minMax"/>
        </c:scaling>
        <c:delete val="0"/>
        <c:axPos val="b"/>
        <c:numFmt formatCode="General" sourceLinked="1"/>
        <c:majorTickMark val="out"/>
        <c:minorTickMark val="none"/>
        <c:tickLblPos val="nextTo"/>
        <c:crossAx val="166181888"/>
        <c:crosses val="autoZero"/>
        <c:auto val="1"/>
        <c:lblAlgn val="ctr"/>
        <c:lblOffset val="100"/>
        <c:noMultiLvlLbl val="0"/>
      </c:catAx>
      <c:valAx>
        <c:axId val="166181888"/>
        <c:scaling>
          <c:orientation val="minMax"/>
        </c:scaling>
        <c:delete val="0"/>
        <c:axPos val="l"/>
        <c:majorGridlines/>
        <c:numFmt formatCode="General" sourceLinked="1"/>
        <c:majorTickMark val="out"/>
        <c:minorTickMark val="none"/>
        <c:tickLblPos val="nextTo"/>
        <c:crossAx val="1661803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White</c:v>
                </c:pt>
              </c:strCache>
            </c:strRef>
          </c:tx>
          <c:marker>
            <c:symbol val="none"/>
          </c:marker>
          <c:cat>
            <c:numRef>
              <c:f>Sheet1!$A$2:$A$16</c:f>
              <c:numCache>
                <c:formatCode>General</c:formatCode>
                <c:ptCount val="15"/>
                <c:pt idx="0">
                  <c:v>1630</c:v>
                </c:pt>
                <c:pt idx="1">
                  <c:v>1642</c:v>
                </c:pt>
                <c:pt idx="2">
                  <c:v>1650</c:v>
                </c:pt>
                <c:pt idx="3">
                  <c:v>1660</c:v>
                </c:pt>
                <c:pt idx="4">
                  <c:v>1670</c:v>
                </c:pt>
                <c:pt idx="5">
                  <c:v>1680</c:v>
                </c:pt>
                <c:pt idx="6">
                  <c:v>1690</c:v>
                </c:pt>
                <c:pt idx="7">
                  <c:v>1700</c:v>
                </c:pt>
                <c:pt idx="8">
                  <c:v>1710</c:v>
                </c:pt>
                <c:pt idx="9">
                  <c:v>1720</c:v>
                </c:pt>
                <c:pt idx="10">
                  <c:v>1730</c:v>
                </c:pt>
                <c:pt idx="11">
                  <c:v>1740</c:v>
                </c:pt>
                <c:pt idx="12">
                  <c:v>1750</c:v>
                </c:pt>
                <c:pt idx="13">
                  <c:v>1760</c:v>
                </c:pt>
                <c:pt idx="14">
                  <c:v>1770</c:v>
                </c:pt>
              </c:numCache>
            </c:numRef>
          </c:cat>
          <c:val>
            <c:numRef>
              <c:f>Sheet1!$B$2:$B$16</c:f>
              <c:numCache>
                <c:formatCode>General</c:formatCode>
                <c:ptCount val="15"/>
                <c:pt idx="0">
                  <c:v>340</c:v>
                </c:pt>
                <c:pt idx="1">
                  <c:v>1698</c:v>
                </c:pt>
                <c:pt idx="2">
                  <c:v>3616</c:v>
                </c:pt>
                <c:pt idx="3">
                  <c:v>4336</c:v>
                </c:pt>
                <c:pt idx="4">
                  <c:v>5064</c:v>
                </c:pt>
                <c:pt idx="5">
                  <c:v>8630</c:v>
                </c:pt>
                <c:pt idx="6">
                  <c:v>12239</c:v>
                </c:pt>
                <c:pt idx="7">
                  <c:v>16851</c:v>
                </c:pt>
                <c:pt idx="8">
                  <c:v>18814</c:v>
                </c:pt>
                <c:pt idx="9">
                  <c:v>31179</c:v>
                </c:pt>
                <c:pt idx="10">
                  <c:v>41638</c:v>
                </c:pt>
                <c:pt idx="11">
                  <c:v>54669</c:v>
                </c:pt>
                <c:pt idx="12">
                  <c:v>65682</c:v>
                </c:pt>
                <c:pt idx="13">
                  <c:v>100078</c:v>
                </c:pt>
                <c:pt idx="14">
                  <c:v>143808</c:v>
                </c:pt>
              </c:numCache>
            </c:numRef>
          </c:val>
          <c:smooth val="0"/>
          <c:extLst>
            <c:ext xmlns:c16="http://schemas.microsoft.com/office/drawing/2014/chart" uri="{C3380CC4-5D6E-409C-BE32-E72D297353CC}">
              <c16:uniqueId val="{00000000-74BA-49C9-A4CB-3D313556BE94}"/>
            </c:ext>
          </c:extLst>
        </c:ser>
        <c:ser>
          <c:idx val="1"/>
          <c:order val="1"/>
          <c:tx>
            <c:strRef>
              <c:f>Sheet1!$C$1</c:f>
              <c:strCache>
                <c:ptCount val="1"/>
                <c:pt idx="0">
                  <c:v>Black</c:v>
                </c:pt>
              </c:strCache>
            </c:strRef>
          </c:tx>
          <c:marker>
            <c:symbol val="none"/>
          </c:marker>
          <c:cat>
            <c:numRef>
              <c:f>Sheet1!$A$2:$A$16</c:f>
              <c:numCache>
                <c:formatCode>General</c:formatCode>
                <c:ptCount val="15"/>
                <c:pt idx="0">
                  <c:v>1630</c:v>
                </c:pt>
                <c:pt idx="1">
                  <c:v>1642</c:v>
                </c:pt>
                <c:pt idx="2">
                  <c:v>1650</c:v>
                </c:pt>
                <c:pt idx="3">
                  <c:v>1660</c:v>
                </c:pt>
                <c:pt idx="4">
                  <c:v>1670</c:v>
                </c:pt>
                <c:pt idx="5">
                  <c:v>1680</c:v>
                </c:pt>
                <c:pt idx="6">
                  <c:v>1690</c:v>
                </c:pt>
                <c:pt idx="7">
                  <c:v>1700</c:v>
                </c:pt>
                <c:pt idx="8">
                  <c:v>1710</c:v>
                </c:pt>
                <c:pt idx="9">
                  <c:v>1720</c:v>
                </c:pt>
                <c:pt idx="10">
                  <c:v>1730</c:v>
                </c:pt>
                <c:pt idx="11">
                  <c:v>1740</c:v>
                </c:pt>
                <c:pt idx="12">
                  <c:v>1750</c:v>
                </c:pt>
                <c:pt idx="13">
                  <c:v>1760</c:v>
                </c:pt>
                <c:pt idx="14">
                  <c:v>1770</c:v>
                </c:pt>
              </c:numCache>
            </c:numRef>
          </c:cat>
          <c:val>
            <c:numRef>
              <c:f>Sheet1!$C$2:$C$16</c:f>
              <c:numCache>
                <c:formatCode>General</c:formatCode>
                <c:ptCount val="15"/>
                <c:pt idx="0">
                  <c:v>10</c:v>
                </c:pt>
                <c:pt idx="1">
                  <c:v>232</c:v>
                </c:pt>
                <c:pt idx="2">
                  <c:v>500</c:v>
                </c:pt>
                <c:pt idx="3">
                  <c:v>600</c:v>
                </c:pt>
                <c:pt idx="4">
                  <c:v>690</c:v>
                </c:pt>
                <c:pt idx="5">
                  <c:v>1200</c:v>
                </c:pt>
                <c:pt idx="6">
                  <c:v>1670</c:v>
                </c:pt>
                <c:pt idx="7">
                  <c:v>2256</c:v>
                </c:pt>
                <c:pt idx="8">
                  <c:v>2811</c:v>
                </c:pt>
                <c:pt idx="9">
                  <c:v>5740</c:v>
                </c:pt>
                <c:pt idx="10">
                  <c:v>6956</c:v>
                </c:pt>
                <c:pt idx="11">
                  <c:v>8996</c:v>
                </c:pt>
                <c:pt idx="12">
                  <c:v>11014</c:v>
                </c:pt>
                <c:pt idx="13">
                  <c:v>16340</c:v>
                </c:pt>
                <c:pt idx="14">
                  <c:v>19112</c:v>
                </c:pt>
              </c:numCache>
            </c:numRef>
          </c:val>
          <c:smooth val="0"/>
          <c:extLst>
            <c:ext xmlns:c16="http://schemas.microsoft.com/office/drawing/2014/chart" uri="{C3380CC4-5D6E-409C-BE32-E72D297353CC}">
              <c16:uniqueId val="{00000001-74BA-49C9-A4CB-3D313556BE94}"/>
            </c:ext>
          </c:extLst>
        </c:ser>
        <c:dLbls>
          <c:showLegendKey val="0"/>
          <c:showVal val="0"/>
          <c:showCatName val="0"/>
          <c:showSerName val="0"/>
          <c:showPercent val="0"/>
          <c:showBubbleSize val="0"/>
        </c:dLbls>
        <c:smooth val="0"/>
        <c:axId val="167464320"/>
        <c:axId val="167470208"/>
      </c:lineChart>
      <c:catAx>
        <c:axId val="167464320"/>
        <c:scaling>
          <c:orientation val="minMax"/>
        </c:scaling>
        <c:delete val="0"/>
        <c:axPos val="b"/>
        <c:numFmt formatCode="General" sourceLinked="1"/>
        <c:majorTickMark val="out"/>
        <c:minorTickMark val="none"/>
        <c:tickLblPos val="nextTo"/>
        <c:crossAx val="167470208"/>
        <c:crosses val="autoZero"/>
        <c:auto val="1"/>
        <c:lblAlgn val="ctr"/>
        <c:lblOffset val="100"/>
        <c:noMultiLvlLbl val="0"/>
      </c:catAx>
      <c:valAx>
        <c:axId val="167470208"/>
        <c:scaling>
          <c:orientation val="minMax"/>
        </c:scaling>
        <c:delete val="0"/>
        <c:axPos val="l"/>
        <c:majorGridlines/>
        <c:numFmt formatCode="General" sourceLinked="1"/>
        <c:majorTickMark val="out"/>
        <c:minorTickMark val="none"/>
        <c:tickLblPos val="nextTo"/>
        <c:crossAx val="16746432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White</c:v>
                </c:pt>
              </c:strCache>
            </c:strRef>
          </c:tx>
          <c:marker>
            <c:symbol val="none"/>
          </c:marker>
          <c:cat>
            <c:numRef>
              <c:f>Sheet1!$A$2:$A$12</c:f>
              <c:numCache>
                <c:formatCode>General</c:formatCode>
                <c:ptCount val="11"/>
                <c:pt idx="0">
                  <c:v>1670</c:v>
                </c:pt>
                <c:pt idx="1">
                  <c:v>1680</c:v>
                </c:pt>
                <c:pt idx="2">
                  <c:v>1690</c:v>
                </c:pt>
                <c:pt idx="3">
                  <c:v>1700</c:v>
                </c:pt>
                <c:pt idx="4">
                  <c:v>1710</c:v>
                </c:pt>
                <c:pt idx="5">
                  <c:v>1720</c:v>
                </c:pt>
                <c:pt idx="6">
                  <c:v>1730</c:v>
                </c:pt>
                <c:pt idx="7">
                  <c:v>1740</c:v>
                </c:pt>
                <c:pt idx="8">
                  <c:v>1750</c:v>
                </c:pt>
                <c:pt idx="9">
                  <c:v>1760</c:v>
                </c:pt>
                <c:pt idx="10">
                  <c:v>1770</c:v>
                </c:pt>
              </c:numCache>
            </c:numRef>
          </c:cat>
          <c:val>
            <c:numRef>
              <c:f>Sheet1!$B$2:$B$12</c:f>
              <c:numCache>
                <c:formatCode>General</c:formatCode>
                <c:ptCount val="11"/>
                <c:pt idx="0">
                  <c:v>170</c:v>
                </c:pt>
                <c:pt idx="1">
                  <c:v>1000</c:v>
                </c:pt>
                <c:pt idx="2">
                  <c:v>2400</c:v>
                </c:pt>
                <c:pt idx="3">
                  <c:v>3260</c:v>
                </c:pt>
                <c:pt idx="4">
                  <c:v>4600</c:v>
                </c:pt>
                <c:pt idx="5">
                  <c:v>6500</c:v>
                </c:pt>
                <c:pt idx="6">
                  <c:v>10000</c:v>
                </c:pt>
                <c:pt idx="7">
                  <c:v>15000</c:v>
                </c:pt>
                <c:pt idx="8">
                  <c:v>25000</c:v>
                </c:pt>
                <c:pt idx="9">
                  <c:v>36740</c:v>
                </c:pt>
                <c:pt idx="10">
                  <c:v>49066</c:v>
                </c:pt>
              </c:numCache>
            </c:numRef>
          </c:val>
          <c:smooth val="0"/>
          <c:extLst>
            <c:ext xmlns:c16="http://schemas.microsoft.com/office/drawing/2014/chart" uri="{C3380CC4-5D6E-409C-BE32-E72D297353CC}">
              <c16:uniqueId val="{00000000-22B6-454F-9CEA-FC68A629F0CD}"/>
            </c:ext>
          </c:extLst>
        </c:ser>
        <c:ser>
          <c:idx val="1"/>
          <c:order val="1"/>
          <c:tx>
            <c:strRef>
              <c:f>Sheet1!$C$1</c:f>
              <c:strCache>
                <c:ptCount val="1"/>
                <c:pt idx="0">
                  <c:v>Black</c:v>
                </c:pt>
              </c:strCache>
            </c:strRef>
          </c:tx>
          <c:marker>
            <c:symbol val="none"/>
          </c:marker>
          <c:cat>
            <c:numRef>
              <c:f>Sheet1!$A$2:$A$12</c:f>
              <c:numCache>
                <c:formatCode>General</c:formatCode>
                <c:ptCount val="11"/>
                <c:pt idx="0">
                  <c:v>1670</c:v>
                </c:pt>
                <c:pt idx="1">
                  <c:v>1680</c:v>
                </c:pt>
                <c:pt idx="2">
                  <c:v>1690</c:v>
                </c:pt>
                <c:pt idx="3">
                  <c:v>1700</c:v>
                </c:pt>
                <c:pt idx="4">
                  <c:v>1710</c:v>
                </c:pt>
                <c:pt idx="5">
                  <c:v>1720</c:v>
                </c:pt>
                <c:pt idx="6">
                  <c:v>1730</c:v>
                </c:pt>
                <c:pt idx="7">
                  <c:v>1740</c:v>
                </c:pt>
                <c:pt idx="8">
                  <c:v>1750</c:v>
                </c:pt>
                <c:pt idx="9">
                  <c:v>1760</c:v>
                </c:pt>
                <c:pt idx="10">
                  <c:v>1770</c:v>
                </c:pt>
              </c:numCache>
            </c:numRef>
          </c:cat>
          <c:val>
            <c:numRef>
              <c:f>Sheet1!$C$2:$C$14</c:f>
              <c:numCache>
                <c:formatCode>General</c:formatCode>
                <c:ptCount val="13"/>
                <c:pt idx="0">
                  <c:v>30</c:v>
                </c:pt>
                <c:pt idx="1">
                  <c:v>200</c:v>
                </c:pt>
                <c:pt idx="2">
                  <c:v>1500</c:v>
                </c:pt>
                <c:pt idx="3">
                  <c:v>3000</c:v>
                </c:pt>
                <c:pt idx="4">
                  <c:v>5700</c:v>
                </c:pt>
                <c:pt idx="5">
                  <c:v>11828</c:v>
                </c:pt>
                <c:pt idx="6">
                  <c:v>20000</c:v>
                </c:pt>
                <c:pt idx="7">
                  <c:v>39200</c:v>
                </c:pt>
                <c:pt idx="8">
                  <c:v>49000</c:v>
                </c:pt>
                <c:pt idx="9">
                  <c:v>57334</c:v>
                </c:pt>
                <c:pt idx="10">
                  <c:v>75178</c:v>
                </c:pt>
              </c:numCache>
            </c:numRef>
          </c:val>
          <c:smooth val="0"/>
          <c:extLst>
            <c:ext xmlns:c16="http://schemas.microsoft.com/office/drawing/2014/chart" uri="{C3380CC4-5D6E-409C-BE32-E72D297353CC}">
              <c16:uniqueId val="{00000001-22B6-454F-9CEA-FC68A629F0CD}"/>
            </c:ext>
          </c:extLst>
        </c:ser>
        <c:dLbls>
          <c:showLegendKey val="0"/>
          <c:showVal val="0"/>
          <c:showCatName val="0"/>
          <c:showSerName val="0"/>
          <c:showPercent val="0"/>
          <c:showBubbleSize val="0"/>
        </c:dLbls>
        <c:smooth val="0"/>
        <c:axId val="179246208"/>
        <c:axId val="179247744"/>
      </c:lineChart>
      <c:catAx>
        <c:axId val="179246208"/>
        <c:scaling>
          <c:orientation val="minMax"/>
        </c:scaling>
        <c:delete val="0"/>
        <c:axPos val="b"/>
        <c:numFmt formatCode="General" sourceLinked="1"/>
        <c:majorTickMark val="out"/>
        <c:minorTickMark val="none"/>
        <c:tickLblPos val="nextTo"/>
        <c:crossAx val="179247744"/>
        <c:crosses val="autoZero"/>
        <c:auto val="1"/>
        <c:lblAlgn val="ctr"/>
        <c:lblOffset val="100"/>
        <c:noMultiLvlLbl val="0"/>
      </c:catAx>
      <c:valAx>
        <c:axId val="179247744"/>
        <c:scaling>
          <c:orientation val="minMax"/>
        </c:scaling>
        <c:delete val="0"/>
        <c:axPos val="l"/>
        <c:majorGridlines/>
        <c:numFmt formatCode="General" sourceLinked="1"/>
        <c:majorTickMark val="out"/>
        <c:minorTickMark val="none"/>
        <c:tickLblPos val="nextTo"/>
        <c:crossAx val="17924620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1/4/2017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jpeg"/>
</Relationships>

</file>

<file path=ppt/slides/_rels/slide11.xml.rels><?xml version="1.0" encoding="UTF-8"?>

<Relationships xmlns="http://schemas.openxmlformats.org/package/2006/relationships">
  <Relationship Id="rId1" Type="http://schemas.openxmlformats.org/officeDocument/2006/relationships/video" TargetMode="External" Target="file:///C:/Users/Dan%20Ballentyne/Documents/American%20Experience%20Summer%202012/Videos/Roots%20-%20disc%201,%20part%208.wmv"/>
  <Relationship Id="rId2" Type="http://schemas.openxmlformats.org/officeDocument/2006/relationships/slideLayout" Target="../slideLayouts/slideLayout2.xml"/>
  <Relationship Id="rId3" Type="http://schemas.openxmlformats.org/officeDocument/2006/relationships/image" Target="../media/image4.png"/>
</Relationships>

</file>

<file path=ppt/slides/_rels/slide12.xml.rels><?xml version="1.0" encoding="UTF-8"?>

<Relationships xmlns="http://schemas.openxmlformats.org/package/2006/relationships">
  <Relationship Id="rId1" Type="http://schemas.openxmlformats.org/officeDocument/2006/relationships/video" TargetMode="External" Target="file:///C:/Users/Dan%20Ballentyne/Documents/American%20Experience%20Summer%202012/Videos/Roots_%20Slave%20auction.wmv"/>
  <Relationship Id="rId2" Type="http://schemas.openxmlformats.org/officeDocument/2006/relationships/slideLayout" Target="../slideLayouts/slideLayout2.xml"/>
  <Relationship Id="rId3" Type="http://schemas.openxmlformats.org/officeDocument/2006/relationships/image" Target="../media/image5.png"/>
</Relationships>

</file>

<file path=ppt/slides/_rels/slide13.xml.rels><?xml version="1.0" encoding="UTF-8"?>

<Relationships xmlns="http://schemas.openxmlformats.org/package/2006/relationships">
  <Relationship Id="rId1" Type="http://schemas.openxmlformats.org/officeDocument/2006/relationships/video" TargetMode="External" Target="file:///C:/Users/Dan%20Ballentyne/Documents/American%20Experience%20Summer%202012/Videos/Roots%20-%20disc%201,%20part%2018.wmv"/>
  <Relationship Id="rId2" Type="http://schemas.openxmlformats.org/officeDocument/2006/relationships/slideLayout" Target="../slideLayouts/slideLayout2.xml"/>
  <Relationship Id="rId3" Type="http://schemas.openxmlformats.org/officeDocument/2006/relationships/image" Target="../media/image6.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chart" Target="../charts/chart2.xml"/>
  <Relationship Id="rId3" Type="http://schemas.openxmlformats.org/officeDocument/2006/relationships/chart" Target="../charts/chart3.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chart" Target="../charts/chart4.xml"/>
  <Relationship Id="rId3" Type="http://schemas.openxmlformats.org/officeDocument/2006/relationships/chart" Target="../charts/chart5.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9.jpeg"/>
  <Relationship Id="rId3" Type="http://schemas.openxmlformats.org/officeDocument/2006/relationships/image" Target="../media/image10.jpe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11.jpeg"/>
  <Relationship Id="rId3" Type="http://schemas.openxmlformats.org/officeDocument/2006/relationships/image" Target="../media/image12.jpeg"/>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13.jpeg"/>
  <Relationship Id="rId3" Type="http://schemas.openxmlformats.org/officeDocument/2006/relationships/image" Target="../media/image14.jpe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5.jpeg"/>
  <Relationship Id="rId3" Type="http://schemas.openxmlformats.org/officeDocument/2006/relationships/image" Target="../media/image16.jpe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8.pn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5.jpe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3.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19.jp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0.jp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0.jp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1.gif"/>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image21.gif"/>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5.xml"/>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2.jpg"/>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5.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5.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Slavery, Empires, and American Identity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215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aveship.jpg"/>
          <p:cNvPicPr>
            <a:picLocks noGrp="1" noChangeAspect="1"/>
          </p:cNvPicPr>
          <p:nvPr>
            <p:ph idx="1"/>
          </p:nvPr>
        </p:nvPicPr>
        <p:blipFill>
          <a:blip r:embed="rId2" cstate="print"/>
          <a:stretch>
            <a:fillRect/>
          </a:stretch>
        </p:blipFill>
        <p:spPr>
          <a:xfrm>
            <a:off x="1905000" y="2057401"/>
            <a:ext cx="8336892" cy="2933351"/>
          </a:xfrm>
        </p:spPr>
      </p:pic>
      <p:sp>
        <p:nvSpPr>
          <p:cNvPr id="3" name="Title 2"/>
          <p:cNvSpPr>
            <a:spLocks noGrp="1"/>
          </p:cNvSpPr>
          <p:nvPr>
            <p:ph type="title"/>
          </p:nvPr>
        </p:nvSpPr>
        <p:spPr/>
        <p:txBody>
          <a:bodyPr/>
          <a:lstStyle/>
          <a:p>
            <a:pPr algn="ctr"/>
            <a:r>
              <a:rPr lang="en-US" dirty="0"/>
              <a:t>The Slave Ship</a:t>
            </a:r>
          </a:p>
        </p:txBody>
      </p:sp>
    </p:spTree>
    <p:extLst>
      <p:ext uri="{BB962C8B-B14F-4D97-AF65-F5344CB8AC3E}">
        <p14:creationId xmlns:p14="http://schemas.microsoft.com/office/powerpoint/2010/main" val="214769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The Middle Passage</a:t>
            </a:r>
          </a:p>
        </p:txBody>
      </p:sp>
      <p:pic>
        <p:nvPicPr>
          <p:cNvPr id="5" name="Roots - disc 1, part 8.wmv">
            <a:hlinkClick r:id="" action="ppaction://media"/>
          </p:cNvPr>
          <p:cNvPicPr>
            <a:picLocks noGrp="1" noRot="1" noChangeAspect="1"/>
          </p:cNvPicPr>
          <p:nvPr>
            <p:ph idx="1"/>
            <a:videoFile r:link="rId1"/>
          </p:nvPr>
        </p:nvPicPr>
        <p:blipFill>
          <a:blip r:embed="rId3" cstate="print"/>
          <a:stretch>
            <a:fillRect/>
          </a:stretch>
        </p:blipFill>
        <p:spPr>
          <a:xfrm>
            <a:off x="2971800" y="1524000"/>
            <a:ext cx="6197600" cy="4648200"/>
          </a:xfrm>
          <a:prstGeom prst="rect">
            <a:avLst/>
          </a:prstGeom>
        </p:spPr>
      </p:pic>
    </p:spTree>
    <p:extLst>
      <p:ext uri="{BB962C8B-B14F-4D97-AF65-F5344CB8AC3E}">
        <p14:creationId xmlns:p14="http://schemas.microsoft.com/office/powerpoint/2010/main" val="3580479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The Slave Auction</a:t>
            </a:r>
          </a:p>
        </p:txBody>
      </p:sp>
      <p:pic>
        <p:nvPicPr>
          <p:cNvPr id="6" name="Roots_ Slave auction.wmv">
            <a:hlinkClick r:id="" action="ppaction://media"/>
          </p:cNvPr>
          <p:cNvPicPr>
            <a:picLocks noGrp="1" noRot="1" noChangeAspect="1"/>
          </p:cNvPicPr>
          <p:nvPr>
            <p:ph idx="1"/>
            <a:videoFile r:link="rId1"/>
          </p:nvPr>
        </p:nvPicPr>
        <p:blipFill>
          <a:blip r:embed="rId3" cstate="print"/>
          <a:stretch>
            <a:fillRect/>
          </a:stretch>
        </p:blipFill>
        <p:spPr>
          <a:xfrm>
            <a:off x="2743200" y="1447800"/>
            <a:ext cx="6604000" cy="4953000"/>
          </a:xfrm>
          <a:prstGeom prst="rect">
            <a:avLst/>
          </a:prstGeom>
        </p:spPr>
      </p:pic>
    </p:spTree>
    <p:extLst>
      <p:ext uri="{BB962C8B-B14F-4D97-AF65-F5344CB8AC3E}">
        <p14:creationId xmlns:p14="http://schemas.microsoft.com/office/powerpoint/2010/main" val="132699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Plantation Life</a:t>
            </a:r>
          </a:p>
        </p:txBody>
      </p:sp>
      <p:pic>
        <p:nvPicPr>
          <p:cNvPr id="4" name="Roots - disc 1, part 18.wmv">
            <a:hlinkClick r:id="" action="ppaction://media"/>
          </p:cNvPr>
          <p:cNvPicPr>
            <a:picLocks noGrp="1" noRot="1" noChangeAspect="1"/>
          </p:cNvPicPr>
          <p:nvPr>
            <p:ph idx="1"/>
            <a:videoFile r:link="rId1"/>
          </p:nvPr>
        </p:nvPicPr>
        <p:blipFill>
          <a:blip r:embed="rId3" cstate="print"/>
          <a:stretch>
            <a:fillRect/>
          </a:stretch>
        </p:blipFill>
        <p:spPr>
          <a:xfrm>
            <a:off x="2895600" y="1371600"/>
            <a:ext cx="6604000" cy="4953000"/>
          </a:xfrm>
          <a:prstGeom prst="rect">
            <a:avLst/>
          </a:prstGeom>
        </p:spPr>
      </p:pic>
    </p:spTree>
    <p:extLst>
      <p:ext uri="{BB962C8B-B14F-4D97-AF65-F5344CB8AC3E}">
        <p14:creationId xmlns:p14="http://schemas.microsoft.com/office/powerpoint/2010/main" val="2876749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21582692_8941e81c69.jpg"/>
          <p:cNvPicPr>
            <a:picLocks noGrp="1" noChangeAspect="1"/>
          </p:cNvPicPr>
          <p:nvPr>
            <p:ph idx="1"/>
          </p:nvPr>
        </p:nvPicPr>
        <p:blipFill>
          <a:blip r:embed="rId2" cstate="print"/>
          <a:stretch>
            <a:fillRect/>
          </a:stretch>
        </p:blipFill>
        <p:spPr>
          <a:xfrm>
            <a:off x="2921000" y="1695450"/>
            <a:ext cx="6350000" cy="4229100"/>
          </a:xfrm>
        </p:spPr>
      </p:pic>
      <p:sp>
        <p:nvSpPr>
          <p:cNvPr id="3" name="Title 2"/>
          <p:cNvSpPr>
            <a:spLocks noGrp="1"/>
          </p:cNvSpPr>
          <p:nvPr>
            <p:ph type="title"/>
          </p:nvPr>
        </p:nvSpPr>
        <p:spPr/>
        <p:txBody>
          <a:bodyPr/>
          <a:lstStyle/>
          <a:p>
            <a:pPr algn="ctr"/>
            <a:r>
              <a:rPr lang="en-US" dirty="0"/>
              <a:t>Slave Quarters</a:t>
            </a:r>
          </a:p>
        </p:txBody>
      </p:sp>
    </p:spTree>
    <p:extLst>
      <p:ext uri="{BB962C8B-B14F-4D97-AF65-F5344CB8AC3E}">
        <p14:creationId xmlns:p14="http://schemas.microsoft.com/office/powerpoint/2010/main" val="391917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Slavery in the North</a:t>
            </a:r>
          </a:p>
        </p:txBody>
      </p:sp>
      <p:sp>
        <p:nvSpPr>
          <p:cNvPr id="8" name="Content Placeholder 7"/>
          <p:cNvSpPr>
            <a:spLocks noGrp="1"/>
          </p:cNvSpPr>
          <p:nvPr>
            <p:ph idx="1"/>
          </p:nvPr>
        </p:nvSpPr>
        <p:spPr/>
        <p:txBody>
          <a:bodyPr/>
          <a:lstStyle/>
          <a:p>
            <a:r>
              <a:rPr lang="en-US" dirty="0"/>
              <a:t>Slavery existed in all English Colonies (even Quaker Pennsylvania)</a:t>
            </a:r>
          </a:p>
          <a:p>
            <a:r>
              <a:rPr lang="en-US" dirty="0"/>
              <a:t>Slaves in the north were far fewer in number than in the South</a:t>
            </a:r>
          </a:p>
          <a:p>
            <a:r>
              <a:rPr lang="en-US" dirty="0"/>
              <a:t>The fear of slave uprisings was far less in the north</a:t>
            </a:r>
          </a:p>
          <a:p>
            <a:r>
              <a:rPr lang="en-US" dirty="0"/>
              <a:t>Northern slaves were much more likely to be in an urban setting and in a skilled trade</a:t>
            </a:r>
          </a:p>
          <a:p>
            <a:r>
              <a:rPr lang="en-US" dirty="0"/>
              <a:t>Free Blacks were also far more common in Northern colonies</a:t>
            </a:r>
          </a:p>
        </p:txBody>
      </p:sp>
    </p:spTree>
    <p:extLst>
      <p:ext uri="{BB962C8B-B14F-4D97-AF65-F5344CB8AC3E}">
        <p14:creationId xmlns:p14="http://schemas.microsoft.com/office/powerpoint/2010/main" val="317833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41804" y="2088320"/>
            <a:ext cx="4879199" cy="823912"/>
          </a:xfrm>
        </p:spPr>
        <p:txBody>
          <a:bodyPr/>
          <a:lstStyle/>
          <a:p>
            <a:pPr algn="ctr"/>
            <a:r>
              <a:rPr lang="en-US" dirty="0"/>
              <a:t>Massachusetts (Including Plymouth)</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801865192"/>
              </p:ext>
            </p:extLst>
          </p:nvPr>
        </p:nvGraphicFramePr>
        <p:xfrm>
          <a:off x="1643270" y="2912232"/>
          <a:ext cx="4041913" cy="3793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3237572009"/>
              </p:ext>
            </p:extLst>
          </p:nvPr>
        </p:nvGraphicFramePr>
        <p:xfrm>
          <a:off x="6930886" y="3065388"/>
          <a:ext cx="4068418" cy="364021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pPr algn="ctr"/>
            <a:r>
              <a:rPr lang="en-US" dirty="0"/>
              <a:t>Comparative Populations</a:t>
            </a:r>
          </a:p>
        </p:txBody>
      </p:sp>
      <p:sp>
        <p:nvSpPr>
          <p:cNvPr id="6" name="Text Placeholder 5"/>
          <p:cNvSpPr>
            <a:spLocks noGrp="1"/>
          </p:cNvSpPr>
          <p:nvPr>
            <p:ph type="body" idx="3"/>
          </p:nvPr>
        </p:nvSpPr>
        <p:spPr/>
        <p:txBody>
          <a:bodyPr/>
          <a:lstStyle/>
          <a:p>
            <a:pPr algn="ctr"/>
            <a:r>
              <a:rPr lang="en-US" dirty="0"/>
              <a:t>Virginia</a:t>
            </a:r>
          </a:p>
        </p:txBody>
      </p:sp>
    </p:spTree>
    <p:extLst>
      <p:ext uri="{BB962C8B-B14F-4D97-AF65-F5344CB8AC3E}">
        <p14:creationId xmlns:p14="http://schemas.microsoft.com/office/powerpoint/2010/main" val="41340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algn="ctr"/>
            <a:r>
              <a:rPr lang="en-US" dirty="0"/>
              <a:t>New York</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317697479"/>
              </p:ext>
            </p:extLst>
          </p:nvPr>
        </p:nvGraphicFramePr>
        <p:xfrm>
          <a:off x="1510748" y="3065388"/>
          <a:ext cx="3975652" cy="36799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2462478068"/>
              </p:ext>
            </p:extLst>
          </p:nvPr>
        </p:nvGraphicFramePr>
        <p:xfrm>
          <a:off x="6930886" y="2912232"/>
          <a:ext cx="3644349" cy="383312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pPr algn="ctr"/>
            <a:r>
              <a:rPr lang="en-US" dirty="0"/>
              <a:t>Comparative Populations</a:t>
            </a:r>
          </a:p>
        </p:txBody>
      </p:sp>
      <p:sp>
        <p:nvSpPr>
          <p:cNvPr id="6" name="Text Placeholder 5"/>
          <p:cNvSpPr>
            <a:spLocks noGrp="1"/>
          </p:cNvSpPr>
          <p:nvPr>
            <p:ph type="body" idx="3"/>
          </p:nvPr>
        </p:nvSpPr>
        <p:spPr/>
        <p:txBody>
          <a:bodyPr/>
          <a:lstStyle/>
          <a:p>
            <a:pPr algn="ctr"/>
            <a:r>
              <a:rPr lang="en-US" dirty="0"/>
              <a:t>South Carolina</a:t>
            </a:r>
          </a:p>
        </p:txBody>
      </p:sp>
    </p:spTree>
    <p:extLst>
      <p:ext uri="{BB962C8B-B14F-4D97-AF65-F5344CB8AC3E}">
        <p14:creationId xmlns:p14="http://schemas.microsoft.com/office/powerpoint/2010/main" val="60595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Anglicization of English America</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2688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Jamestown house.jpg"/>
          <p:cNvPicPr>
            <a:picLocks noGrp="1" noChangeAspect="1"/>
          </p:cNvPicPr>
          <p:nvPr>
            <p:ph idx="1"/>
          </p:nvPr>
        </p:nvPicPr>
        <p:blipFill>
          <a:blip r:embed="rId2" cstate="print"/>
          <a:stretch>
            <a:fillRect/>
          </a:stretch>
        </p:blipFill>
        <p:spPr>
          <a:xfrm>
            <a:off x="2664856" y="1524000"/>
            <a:ext cx="6862289" cy="4572000"/>
          </a:xfrm>
        </p:spPr>
      </p:pic>
      <p:sp>
        <p:nvSpPr>
          <p:cNvPr id="2" name="Title 1"/>
          <p:cNvSpPr>
            <a:spLocks noGrp="1"/>
          </p:cNvSpPr>
          <p:nvPr>
            <p:ph type="title"/>
          </p:nvPr>
        </p:nvSpPr>
        <p:spPr/>
        <p:txBody>
          <a:bodyPr/>
          <a:lstStyle/>
          <a:p>
            <a:pPr algn="ctr"/>
            <a:r>
              <a:rPr lang="en-US" dirty="0"/>
              <a:t>Early Colonial House</a:t>
            </a:r>
          </a:p>
        </p:txBody>
      </p:sp>
    </p:spTree>
    <p:extLst>
      <p:ext uri="{BB962C8B-B14F-4D97-AF65-F5344CB8AC3E}">
        <p14:creationId xmlns:p14="http://schemas.microsoft.com/office/powerpoint/2010/main" val="250613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Origins of American Slavery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32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057400" y="1524000"/>
            <a:ext cx="4040188" cy="762000"/>
          </a:xfrm>
        </p:spPr>
        <p:txBody>
          <a:bodyPr>
            <a:normAutofit lnSpcReduction="10000"/>
          </a:bodyPr>
          <a:lstStyle/>
          <a:p>
            <a:pPr algn="ctr"/>
            <a:r>
              <a:rPr lang="en-US" dirty="0"/>
              <a:t>18</a:t>
            </a:r>
            <a:r>
              <a:rPr lang="en-US" baseline="30000" dirty="0"/>
              <a:t>th</a:t>
            </a:r>
            <a:r>
              <a:rPr lang="en-US" dirty="0"/>
              <a:t> Century Colonial House</a:t>
            </a:r>
          </a:p>
        </p:txBody>
      </p:sp>
      <p:pic>
        <p:nvPicPr>
          <p:cNvPr id="4" name="Content Placeholder 3" descr="cbhouse.jpg"/>
          <p:cNvPicPr>
            <a:picLocks noGrp="1" noChangeAspect="1"/>
          </p:cNvPicPr>
          <p:nvPr>
            <p:ph sz="half" idx="2"/>
          </p:nvPr>
        </p:nvPicPr>
        <p:blipFill>
          <a:blip r:embed="rId2" cstate="print"/>
          <a:stretch>
            <a:fillRect/>
          </a:stretch>
        </p:blipFill>
        <p:spPr>
          <a:xfrm>
            <a:off x="1981200" y="2514063"/>
            <a:ext cx="4038600" cy="3288786"/>
          </a:xfrm>
        </p:spPr>
      </p:pic>
      <p:sp>
        <p:nvSpPr>
          <p:cNvPr id="2" name="Title 1"/>
          <p:cNvSpPr>
            <a:spLocks noGrp="1"/>
          </p:cNvSpPr>
          <p:nvPr>
            <p:ph type="title"/>
          </p:nvPr>
        </p:nvSpPr>
        <p:spPr/>
        <p:txBody>
          <a:bodyPr/>
          <a:lstStyle/>
          <a:p>
            <a:pPr algn="ctr"/>
            <a:r>
              <a:rPr lang="en-US" dirty="0"/>
              <a:t>Comparative Architecture: Homes</a:t>
            </a:r>
          </a:p>
        </p:txBody>
      </p:sp>
      <p:sp>
        <p:nvSpPr>
          <p:cNvPr id="6" name="Text Placeholder 5"/>
          <p:cNvSpPr>
            <a:spLocks noGrp="1"/>
          </p:cNvSpPr>
          <p:nvPr>
            <p:ph type="body" idx="3"/>
          </p:nvPr>
        </p:nvSpPr>
        <p:spPr>
          <a:xfrm>
            <a:off x="6402003" y="1524000"/>
            <a:ext cx="4865554" cy="762000"/>
          </a:xfrm>
        </p:spPr>
        <p:txBody>
          <a:bodyPr/>
          <a:lstStyle/>
          <a:p>
            <a:pPr algn="ctr"/>
            <a:r>
              <a:rPr lang="en-US" dirty="0"/>
              <a:t>18</a:t>
            </a:r>
            <a:r>
              <a:rPr lang="en-US" baseline="30000" dirty="0"/>
              <a:t>th</a:t>
            </a:r>
            <a:r>
              <a:rPr lang="en-US" dirty="0"/>
              <a:t> Century English House</a:t>
            </a:r>
          </a:p>
        </p:txBody>
      </p:sp>
      <p:pic>
        <p:nvPicPr>
          <p:cNvPr id="8" name="Content Placeholder 3" descr="English house.jpg"/>
          <p:cNvPicPr>
            <a:picLocks noGrp="1" noChangeAspect="1"/>
          </p:cNvPicPr>
          <p:nvPr>
            <p:ph sz="quarter" idx="4"/>
          </p:nvPr>
        </p:nvPicPr>
        <p:blipFill>
          <a:blip r:embed="rId3" cstate="print"/>
          <a:stretch>
            <a:fillRect/>
          </a:stretch>
        </p:blipFill>
        <p:spPr>
          <a:xfrm>
            <a:off x="6668400" y="2514063"/>
            <a:ext cx="4332759" cy="3097752"/>
          </a:xfrm>
        </p:spPr>
      </p:pic>
    </p:spTree>
    <p:extLst>
      <p:ext uri="{BB962C8B-B14F-4D97-AF65-F5344CB8AC3E}">
        <p14:creationId xmlns:p14="http://schemas.microsoft.com/office/powerpoint/2010/main" val="4054795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a:t>Jamestown</a:t>
            </a:r>
          </a:p>
        </p:txBody>
      </p:sp>
      <p:pic>
        <p:nvPicPr>
          <p:cNvPr id="4" name="Content Placeholder 3" descr="1677169339_43f7cdbee1.jpg"/>
          <p:cNvPicPr>
            <a:picLocks noGrp="1" noChangeAspect="1"/>
          </p:cNvPicPr>
          <p:nvPr>
            <p:ph sz="half" idx="2"/>
          </p:nvPr>
        </p:nvPicPr>
        <p:blipFill>
          <a:blip r:embed="rId2" cstate="print"/>
          <a:stretch>
            <a:fillRect/>
          </a:stretch>
        </p:blipFill>
        <p:spPr>
          <a:xfrm>
            <a:off x="1562103" y="3065389"/>
            <a:ext cx="4038600" cy="2689708"/>
          </a:xfrm>
        </p:spPr>
      </p:pic>
      <p:sp>
        <p:nvSpPr>
          <p:cNvPr id="2" name="Title 1"/>
          <p:cNvSpPr>
            <a:spLocks noGrp="1"/>
          </p:cNvSpPr>
          <p:nvPr>
            <p:ph type="title"/>
          </p:nvPr>
        </p:nvSpPr>
        <p:spPr/>
        <p:txBody>
          <a:bodyPr>
            <a:normAutofit/>
          </a:bodyPr>
          <a:lstStyle/>
          <a:p>
            <a:pPr algn="ctr"/>
            <a:r>
              <a:rPr lang="en-US" dirty="0"/>
              <a:t>Virginia’s Governor’s Mansions</a:t>
            </a:r>
          </a:p>
        </p:txBody>
      </p:sp>
      <p:sp>
        <p:nvSpPr>
          <p:cNvPr id="6" name="Text Placeholder 5"/>
          <p:cNvSpPr>
            <a:spLocks noGrp="1"/>
          </p:cNvSpPr>
          <p:nvPr>
            <p:ph type="body" idx="3"/>
          </p:nvPr>
        </p:nvSpPr>
        <p:spPr/>
        <p:txBody>
          <a:bodyPr/>
          <a:lstStyle/>
          <a:p>
            <a:pPr algn="ctr"/>
            <a:r>
              <a:rPr lang="en-US" dirty="0"/>
              <a:t>Williamsburg</a:t>
            </a:r>
          </a:p>
        </p:txBody>
      </p:sp>
      <p:pic>
        <p:nvPicPr>
          <p:cNvPr id="8" name="Content Placeholder 3" descr="GovernorsMansionWilliamsburg.jpg"/>
          <p:cNvPicPr>
            <a:picLocks noGrp="1" noChangeAspect="1"/>
          </p:cNvPicPr>
          <p:nvPr>
            <p:ph sz="quarter" idx="4"/>
          </p:nvPr>
        </p:nvPicPr>
        <p:blipFill>
          <a:blip r:embed="rId3" cstate="print"/>
          <a:stretch>
            <a:fillRect/>
          </a:stretch>
        </p:blipFill>
        <p:spPr>
          <a:xfrm>
            <a:off x="6815480" y="3062697"/>
            <a:ext cx="4038600" cy="2692400"/>
          </a:xfrm>
        </p:spPr>
      </p:pic>
    </p:spTree>
    <p:extLst>
      <p:ext uri="{BB962C8B-B14F-4D97-AF65-F5344CB8AC3E}">
        <p14:creationId xmlns:p14="http://schemas.microsoft.com/office/powerpoint/2010/main" val="1112102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a:t>Virginia House of Burgesses</a:t>
            </a:r>
          </a:p>
        </p:txBody>
      </p:sp>
      <p:pic>
        <p:nvPicPr>
          <p:cNvPr id="9" name="Content Placeholder 8" descr="original.jpg"/>
          <p:cNvPicPr>
            <a:picLocks noGrp="1" noChangeAspect="1"/>
          </p:cNvPicPr>
          <p:nvPr>
            <p:ph sz="half" idx="2"/>
          </p:nvPr>
        </p:nvPicPr>
        <p:blipFill>
          <a:blip r:embed="rId2" cstate="print"/>
          <a:stretch>
            <a:fillRect/>
          </a:stretch>
        </p:blipFill>
        <p:spPr>
          <a:xfrm>
            <a:off x="1562103" y="3065389"/>
            <a:ext cx="4038600" cy="2687423"/>
          </a:xfrm>
        </p:spPr>
      </p:pic>
      <p:pic>
        <p:nvPicPr>
          <p:cNvPr id="10" name="Content Placeholder 9" descr="House-of-Commons-speaker--003.jpg"/>
          <p:cNvPicPr>
            <a:picLocks noGrp="1" noChangeAspect="1"/>
          </p:cNvPicPr>
          <p:nvPr>
            <p:ph sz="quarter" idx="4"/>
          </p:nvPr>
        </p:nvPicPr>
        <p:blipFill>
          <a:blip r:embed="rId3" cstate="print"/>
          <a:stretch>
            <a:fillRect/>
          </a:stretch>
        </p:blipFill>
        <p:spPr>
          <a:xfrm>
            <a:off x="7434470" y="3065390"/>
            <a:ext cx="3039935" cy="3428176"/>
          </a:xfrm>
        </p:spPr>
      </p:pic>
      <p:sp>
        <p:nvSpPr>
          <p:cNvPr id="4" name="Title 3"/>
          <p:cNvSpPr>
            <a:spLocks noGrp="1"/>
          </p:cNvSpPr>
          <p:nvPr>
            <p:ph type="title"/>
          </p:nvPr>
        </p:nvSpPr>
        <p:spPr/>
        <p:txBody>
          <a:bodyPr>
            <a:normAutofit/>
          </a:bodyPr>
          <a:lstStyle/>
          <a:p>
            <a:pPr algn="ctr"/>
            <a:r>
              <a:rPr lang="en-US" dirty="0"/>
              <a:t>Comparative Architecture: Government</a:t>
            </a:r>
          </a:p>
        </p:txBody>
      </p:sp>
      <p:sp>
        <p:nvSpPr>
          <p:cNvPr id="7" name="Text Placeholder 6"/>
          <p:cNvSpPr>
            <a:spLocks noGrp="1"/>
          </p:cNvSpPr>
          <p:nvPr>
            <p:ph type="body" idx="3"/>
          </p:nvPr>
        </p:nvSpPr>
        <p:spPr/>
        <p:txBody>
          <a:bodyPr/>
          <a:lstStyle/>
          <a:p>
            <a:pPr algn="ctr"/>
            <a:r>
              <a:rPr lang="en-US" dirty="0"/>
              <a:t>British House of Commons</a:t>
            </a:r>
          </a:p>
        </p:txBody>
      </p:sp>
    </p:spTree>
    <p:extLst>
      <p:ext uri="{BB962C8B-B14F-4D97-AF65-F5344CB8AC3E}">
        <p14:creationId xmlns:p14="http://schemas.microsoft.com/office/powerpoint/2010/main" val="409737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18</a:t>
            </a:r>
            <a:r>
              <a:rPr lang="en-US" baseline="30000" dirty="0"/>
              <a:t>th</a:t>
            </a:r>
            <a:r>
              <a:rPr lang="en-US" dirty="0"/>
              <a:t> Century Colonial Dress</a:t>
            </a:r>
          </a:p>
        </p:txBody>
      </p:sp>
      <p:pic>
        <p:nvPicPr>
          <p:cNvPr id="4" name="Content Placeholder 3" descr="benjaminfranklin-big.jpg"/>
          <p:cNvPicPr>
            <a:picLocks noGrp="1" noChangeAspect="1"/>
          </p:cNvPicPr>
          <p:nvPr>
            <p:ph sz="half" idx="1"/>
          </p:nvPr>
        </p:nvPicPr>
        <p:blipFill>
          <a:blip r:embed="rId2" cstate="print"/>
          <a:stretch>
            <a:fillRect/>
          </a:stretch>
        </p:blipFill>
        <p:spPr>
          <a:xfrm>
            <a:off x="2193483" y="1524000"/>
            <a:ext cx="3634673" cy="4572000"/>
          </a:xfrm>
        </p:spPr>
      </p:pic>
      <p:pic>
        <p:nvPicPr>
          <p:cNvPr id="6" name="Content Placeholder 3" descr="bostevent26361421_Darlene-Wigton.jpg"/>
          <p:cNvPicPr>
            <a:picLocks noGrp="1" noChangeAspect="1"/>
          </p:cNvPicPr>
          <p:nvPr>
            <p:ph sz="half" idx="2"/>
          </p:nvPr>
        </p:nvPicPr>
        <p:blipFill>
          <a:blip r:embed="rId3" cstate="print"/>
          <a:stretch>
            <a:fillRect/>
          </a:stretch>
        </p:blipFill>
        <p:spPr>
          <a:xfrm>
            <a:off x="6324600" y="1676401"/>
            <a:ext cx="3368254" cy="4143375"/>
          </a:xfrm>
        </p:spPr>
      </p:pic>
    </p:spTree>
    <p:extLst>
      <p:ext uri="{BB962C8B-B14F-4D97-AF65-F5344CB8AC3E}">
        <p14:creationId xmlns:p14="http://schemas.microsoft.com/office/powerpoint/2010/main" val="52767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lor_633.jpg"/>
          <p:cNvPicPr>
            <a:picLocks noGrp="1" noChangeAspect="1"/>
          </p:cNvPicPr>
          <p:nvPr>
            <p:ph idx="1"/>
          </p:nvPr>
        </p:nvPicPr>
        <p:blipFill>
          <a:blip r:embed="rId2" cstate="print"/>
          <a:stretch>
            <a:fillRect/>
          </a:stretch>
        </p:blipFill>
        <p:spPr>
          <a:xfrm>
            <a:off x="2514601" y="1219200"/>
            <a:ext cx="7133643" cy="5353050"/>
          </a:xfrm>
        </p:spPr>
      </p:pic>
      <p:sp>
        <p:nvSpPr>
          <p:cNvPr id="3" name="Title 2"/>
          <p:cNvSpPr>
            <a:spLocks noGrp="1"/>
          </p:cNvSpPr>
          <p:nvPr>
            <p:ph type="title"/>
          </p:nvPr>
        </p:nvSpPr>
        <p:spPr>
          <a:xfrm>
            <a:off x="1981200" y="152400"/>
            <a:ext cx="8229600" cy="990600"/>
          </a:xfrm>
        </p:spPr>
        <p:txBody>
          <a:bodyPr/>
          <a:lstStyle/>
          <a:p>
            <a:pPr algn="ctr"/>
            <a:r>
              <a:rPr lang="en-US" dirty="0"/>
              <a:t>An Empire of Goods</a:t>
            </a:r>
          </a:p>
        </p:txBody>
      </p:sp>
    </p:spTree>
    <p:extLst>
      <p:ext uri="{BB962C8B-B14F-4D97-AF65-F5344CB8AC3E}">
        <p14:creationId xmlns:p14="http://schemas.microsoft.com/office/powerpoint/2010/main" val="2974762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avemap.png"/>
          <p:cNvPicPr>
            <a:picLocks noGrp="1" noChangeAspect="1"/>
          </p:cNvPicPr>
          <p:nvPr>
            <p:ph idx="1"/>
          </p:nvPr>
        </p:nvPicPr>
        <p:blipFill>
          <a:blip r:embed="rId2" cstate="print"/>
          <a:stretch>
            <a:fillRect/>
          </a:stretch>
        </p:blipFill>
        <p:spPr>
          <a:xfrm>
            <a:off x="2851355" y="1524000"/>
            <a:ext cx="6489290" cy="4572000"/>
          </a:xfrm>
        </p:spPr>
      </p:pic>
      <p:sp>
        <p:nvSpPr>
          <p:cNvPr id="2" name="Title 1"/>
          <p:cNvSpPr>
            <a:spLocks noGrp="1"/>
          </p:cNvSpPr>
          <p:nvPr>
            <p:ph type="title"/>
          </p:nvPr>
        </p:nvSpPr>
        <p:spPr/>
        <p:txBody>
          <a:bodyPr/>
          <a:lstStyle/>
          <a:p>
            <a:pPr algn="ctr"/>
            <a:r>
              <a:rPr lang="en-US" dirty="0"/>
              <a:t>The Imperial Trade Network</a:t>
            </a:r>
          </a:p>
        </p:txBody>
      </p:sp>
    </p:spTree>
    <p:extLst>
      <p:ext uri="{BB962C8B-B14F-4D97-AF65-F5344CB8AC3E}">
        <p14:creationId xmlns:p14="http://schemas.microsoft.com/office/powerpoint/2010/main" val="252429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and The Enlightenment in Colonial America</a:t>
            </a:r>
          </a:p>
        </p:txBody>
      </p:sp>
      <p:sp>
        <p:nvSpPr>
          <p:cNvPr id="3" name="Content Placeholder 2"/>
          <p:cNvSpPr>
            <a:spLocks noGrp="1"/>
          </p:cNvSpPr>
          <p:nvPr>
            <p:ph idx="1"/>
          </p:nvPr>
        </p:nvSpPr>
        <p:spPr/>
        <p:txBody>
          <a:bodyPr>
            <a:normAutofit fontScale="85000" lnSpcReduction="20000"/>
          </a:bodyPr>
          <a:lstStyle/>
          <a:p>
            <a:r>
              <a:rPr lang="en-US" dirty="0"/>
              <a:t>While the primary role of the first colleges in English America was to train clergy, they expanded quickly, and were functioning like English universities by the early 18</a:t>
            </a:r>
            <a:r>
              <a:rPr lang="en-US" baseline="30000" dirty="0"/>
              <a:t>th</a:t>
            </a:r>
            <a:r>
              <a:rPr lang="en-US" dirty="0"/>
              <a:t> Century</a:t>
            </a:r>
          </a:p>
          <a:p>
            <a:r>
              <a:rPr lang="en-US" dirty="0"/>
              <a:t>By the mid-18</a:t>
            </a:r>
            <a:r>
              <a:rPr lang="en-US" baseline="30000" dirty="0"/>
              <a:t>th</a:t>
            </a:r>
            <a:r>
              <a:rPr lang="en-US" dirty="0"/>
              <a:t> Century secular educational and intellectual institutions were founded (The Academy of Philadelphia in 1751 and King’s College in New York in 1754)</a:t>
            </a:r>
          </a:p>
          <a:p>
            <a:r>
              <a:rPr lang="en-US" dirty="0"/>
              <a:t>Overall, the American populace was more highly educated and literate than the English population</a:t>
            </a:r>
          </a:p>
          <a:p>
            <a:r>
              <a:rPr lang="en-US" dirty="0"/>
              <a:t>American’s were full Participants in the discussions and institutional development of the Enlightenment</a:t>
            </a:r>
          </a:p>
          <a:p>
            <a:pPr lvl="1"/>
            <a:r>
              <a:rPr lang="en-US" dirty="0"/>
              <a:t>The works of the </a:t>
            </a:r>
            <a:r>
              <a:rPr lang="en-US" i="1" dirty="0"/>
              <a:t>Philosophes</a:t>
            </a:r>
            <a:r>
              <a:rPr lang="en-US" dirty="0"/>
              <a:t> and other Enlightenment thinkers were readily available in the colonies</a:t>
            </a:r>
          </a:p>
          <a:p>
            <a:pPr lvl="1"/>
            <a:r>
              <a:rPr lang="en-US" dirty="0"/>
              <a:t>Institutions to promote learning and discussion were founded in the colonies’ urban centers</a:t>
            </a:r>
          </a:p>
          <a:p>
            <a:pPr lvl="1"/>
            <a:r>
              <a:rPr lang="en-US" dirty="0"/>
              <a:t>The Gentry fully partook in debate and scientific experimentation</a:t>
            </a:r>
          </a:p>
          <a:p>
            <a:pPr lvl="1"/>
            <a:r>
              <a:rPr lang="en-US" dirty="0"/>
              <a:t>European-style music and theater fully embraced in the colonies</a:t>
            </a:r>
          </a:p>
        </p:txBody>
      </p:sp>
    </p:spTree>
    <p:extLst>
      <p:ext uri="{BB962C8B-B14F-4D97-AF65-F5344CB8AC3E}">
        <p14:creationId xmlns:p14="http://schemas.microsoft.com/office/powerpoint/2010/main" val="3562093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The Better Sort- Planters, Large Landowners, Wealthy Merchants, etc. These are the colonial “gentry,” and the closest to an aristocracy. They were the “men of leisure,” who did not actively work. They served at the upper levels of colonial society and government.</a:t>
            </a:r>
          </a:p>
          <a:p>
            <a:r>
              <a:rPr lang="en-US" dirty="0"/>
              <a:t>The Middling Sort- Also known as “the Leather-Apron Crowd,” they were the largest class in Thirteen Colonies (in general). These were the skilled tradesmen, shop-owners, and professionals of the colony. They were also the free-holding farmers of moderate wealth.</a:t>
            </a:r>
          </a:p>
          <a:p>
            <a:r>
              <a:rPr lang="en-US" dirty="0"/>
              <a:t>The Lower Sort- The bottom rung of the social ladder for free men</a:t>
            </a:r>
          </a:p>
        </p:txBody>
      </p:sp>
      <p:sp>
        <p:nvSpPr>
          <p:cNvPr id="5" name="Title 4"/>
          <p:cNvSpPr>
            <a:spLocks noGrp="1"/>
          </p:cNvSpPr>
          <p:nvPr>
            <p:ph type="title"/>
          </p:nvPr>
        </p:nvSpPr>
        <p:spPr/>
        <p:txBody>
          <a:bodyPr/>
          <a:lstStyle/>
          <a:p>
            <a:pPr algn="ctr"/>
            <a:r>
              <a:rPr lang="en-US" dirty="0"/>
              <a:t>The Colonial Class Structure</a:t>
            </a:r>
          </a:p>
        </p:txBody>
      </p:sp>
    </p:spTree>
    <p:extLst>
      <p:ext uri="{BB962C8B-B14F-4D97-AF65-F5344CB8AC3E}">
        <p14:creationId xmlns:p14="http://schemas.microsoft.com/office/powerpoint/2010/main" val="3563832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Great Awakening</a:t>
            </a:r>
          </a:p>
        </p:txBody>
      </p:sp>
      <p:sp>
        <p:nvSpPr>
          <p:cNvPr id="3" name="Content Placeholder 2"/>
          <p:cNvSpPr>
            <a:spLocks noGrp="1"/>
          </p:cNvSpPr>
          <p:nvPr>
            <p:ph idx="1"/>
          </p:nvPr>
        </p:nvSpPr>
        <p:spPr/>
        <p:txBody>
          <a:bodyPr>
            <a:normAutofit fontScale="70000" lnSpcReduction="20000"/>
          </a:bodyPr>
          <a:lstStyle/>
          <a:p>
            <a:r>
              <a:rPr lang="en-US" dirty="0"/>
              <a:t>Trans-Atlantic Religious Movement</a:t>
            </a:r>
          </a:p>
          <a:p>
            <a:r>
              <a:rPr lang="en-US" dirty="0"/>
              <a:t>Both American (Jonathan Edwards) and English leaders (George Whitfield and John Wesley)</a:t>
            </a:r>
          </a:p>
          <a:p>
            <a:r>
              <a:rPr lang="en-US" dirty="0"/>
              <a:t>Reaction against the rigid, top-down strictures of both Anglicanism and the Calvinist denominations of New England</a:t>
            </a:r>
          </a:p>
          <a:p>
            <a:r>
              <a:rPr lang="en-US" dirty="0"/>
              <a:t>Birth of the Revival</a:t>
            </a:r>
          </a:p>
          <a:p>
            <a:pPr lvl="1"/>
            <a:r>
              <a:rPr lang="en-US" dirty="0"/>
              <a:t>Itinerant Preachers</a:t>
            </a:r>
          </a:p>
          <a:p>
            <a:pPr lvl="1"/>
            <a:r>
              <a:rPr lang="en-US" dirty="0"/>
              <a:t>Mass crowds</a:t>
            </a:r>
          </a:p>
          <a:p>
            <a:pPr lvl="1"/>
            <a:r>
              <a:rPr lang="en-US" dirty="0"/>
              <a:t>Emotive Preaching</a:t>
            </a:r>
          </a:p>
          <a:p>
            <a:r>
              <a:rPr lang="en-US" dirty="0"/>
              <a:t>Divided existing churches between older elites and younger congregations</a:t>
            </a:r>
          </a:p>
          <a:p>
            <a:r>
              <a:rPr lang="en-US" dirty="0"/>
              <a:t>Split Calvinism into two denominations (Congregationalists and Presbyterians) and the birth of the Baptists and the Methodists</a:t>
            </a:r>
          </a:p>
          <a:p>
            <a:r>
              <a:rPr lang="en-US" dirty="0"/>
              <a:t>Emphasized personal agency for salvation and in religion. Democratized the structure of American religion</a:t>
            </a:r>
          </a:p>
          <a:p>
            <a:pPr marL="0" indent="0">
              <a:buNone/>
            </a:pPr>
            <a:endParaRPr lang="en-US" dirty="0"/>
          </a:p>
        </p:txBody>
      </p:sp>
    </p:spTree>
    <p:extLst>
      <p:ext uri="{BB962C8B-B14F-4D97-AF65-F5344CB8AC3E}">
        <p14:creationId xmlns:p14="http://schemas.microsoft.com/office/powerpoint/2010/main" val="1891882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Benjamin Franklin</a:t>
            </a:r>
          </a:p>
        </p:txBody>
      </p:sp>
      <p:sp>
        <p:nvSpPr>
          <p:cNvPr id="10" name="Content Placeholder 9"/>
          <p:cNvSpPr>
            <a:spLocks noGrp="1"/>
          </p:cNvSpPr>
          <p:nvPr>
            <p:ph sz="half" idx="2"/>
          </p:nvPr>
        </p:nvSpPr>
        <p:spPr/>
        <p:txBody>
          <a:bodyPr>
            <a:normAutofit fontScale="70000" lnSpcReduction="20000"/>
          </a:bodyPr>
          <a:lstStyle/>
          <a:p>
            <a:r>
              <a:rPr lang="en-US" dirty="0"/>
              <a:t>Born January 17, 1706 in Boston</a:t>
            </a:r>
          </a:p>
          <a:p>
            <a:r>
              <a:rPr lang="en-US" dirty="0"/>
              <a:t>Son of a Soap and Candle Maker</a:t>
            </a:r>
          </a:p>
          <a:p>
            <a:r>
              <a:rPr lang="en-US" dirty="0"/>
              <a:t>Apprenticed to his brother, a printer and founder of the first independent newspaper in North America for which Franklin wrote under a pseudonym</a:t>
            </a:r>
          </a:p>
          <a:p>
            <a:r>
              <a:rPr lang="en-US" dirty="0"/>
              <a:t>Ran away to Philadelphia and worked for a printer their and in London</a:t>
            </a:r>
          </a:p>
          <a:p>
            <a:r>
              <a:rPr lang="en-US" dirty="0"/>
              <a:t>Set up own printing business in 1728 which would prove to be extremely successful</a:t>
            </a:r>
          </a:p>
          <a:p>
            <a:r>
              <a:rPr lang="en-US" dirty="0"/>
              <a:t>Became “Man of Leisure” in 1758</a:t>
            </a:r>
          </a:p>
          <a:p>
            <a:r>
              <a:rPr lang="en-US" dirty="0"/>
              <a:t>Prolific scientist and social innovator </a:t>
            </a:r>
          </a:p>
          <a:p>
            <a:endParaRPr lang="en-US" dirty="0"/>
          </a:p>
          <a:p>
            <a:endParaRPr lang="en-US" dirty="0"/>
          </a:p>
        </p:txBody>
      </p:sp>
      <p:pic>
        <p:nvPicPr>
          <p:cNvPr id="11" name="Content Placeholder 3" descr="benjaminfranklin-big.jpg"/>
          <p:cNvPicPr>
            <a:picLocks noGrp="1" noChangeAspect="1"/>
          </p:cNvPicPr>
          <p:nvPr>
            <p:ph sz="half" idx="1"/>
          </p:nvPr>
        </p:nvPicPr>
        <p:blipFill>
          <a:blip r:embed="rId2" cstate="print"/>
          <a:stretch>
            <a:fillRect/>
          </a:stretch>
        </p:blipFill>
        <p:spPr>
          <a:xfrm>
            <a:off x="2193483" y="1524000"/>
            <a:ext cx="3634673" cy="4572000"/>
          </a:xfrm>
        </p:spPr>
      </p:pic>
    </p:spTree>
    <p:extLst>
      <p:ext uri="{BB962C8B-B14F-4D97-AF65-F5344CB8AC3E}">
        <p14:creationId xmlns:p14="http://schemas.microsoft.com/office/powerpoint/2010/main" val="108120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Unfree Labor in England</a:t>
            </a:r>
          </a:p>
        </p:txBody>
      </p:sp>
      <p:sp>
        <p:nvSpPr>
          <p:cNvPr id="5" name="Content Placeholder 4"/>
          <p:cNvSpPr>
            <a:spLocks noGrp="1"/>
          </p:cNvSpPr>
          <p:nvPr>
            <p:ph idx="1"/>
          </p:nvPr>
        </p:nvSpPr>
        <p:spPr/>
        <p:txBody>
          <a:bodyPr/>
          <a:lstStyle/>
          <a:p>
            <a:r>
              <a:rPr lang="en-US" dirty="0"/>
              <a:t>Serfdom had existed in the Middle Ages, but had largely died out</a:t>
            </a:r>
          </a:p>
          <a:p>
            <a:r>
              <a:rPr lang="en-US" dirty="0"/>
              <a:t>That said, English society was extremely hierarchical</a:t>
            </a:r>
          </a:p>
          <a:p>
            <a:r>
              <a:rPr lang="en-US" dirty="0"/>
              <a:t>Many English men and women were in a legal status of servitude</a:t>
            </a:r>
          </a:p>
          <a:p>
            <a:endParaRPr lang="en-US" dirty="0"/>
          </a:p>
        </p:txBody>
      </p:sp>
    </p:spTree>
    <p:extLst>
      <p:ext uri="{BB962C8B-B14F-4D97-AF65-F5344CB8AC3E}">
        <p14:creationId xmlns:p14="http://schemas.microsoft.com/office/powerpoint/2010/main" val="1968328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Contest of Empires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3945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King William’s War</a:t>
            </a:r>
          </a:p>
        </p:txBody>
      </p:sp>
      <p:pic>
        <p:nvPicPr>
          <p:cNvPr id="6" name="Content Placeholder 5"/>
          <p:cNvPicPr>
            <a:picLocks noGrp="1" noChangeAspect="1"/>
          </p:cNvPicPr>
          <p:nvPr>
            <p:ph sz="half" idx="1"/>
          </p:nvPr>
        </p:nvPicPr>
        <p:blipFill>
          <a:blip r:embed="rId2"/>
          <a:stretch>
            <a:fillRect/>
          </a:stretch>
        </p:blipFill>
        <p:spPr>
          <a:xfrm>
            <a:off x="1238250" y="2362041"/>
            <a:ext cx="4457700" cy="3154680"/>
          </a:xfrm>
        </p:spPr>
      </p:pic>
      <p:sp>
        <p:nvSpPr>
          <p:cNvPr id="3" name="Content Placeholder 2"/>
          <p:cNvSpPr>
            <a:spLocks noGrp="1"/>
          </p:cNvSpPr>
          <p:nvPr>
            <p:ph sz="half" idx="2"/>
          </p:nvPr>
        </p:nvSpPr>
        <p:spPr/>
        <p:txBody>
          <a:bodyPr>
            <a:normAutofit fontScale="62500" lnSpcReduction="20000"/>
          </a:bodyPr>
          <a:lstStyle/>
          <a:p>
            <a:r>
              <a:rPr lang="en-US" dirty="0"/>
              <a:t>1688-1697</a:t>
            </a:r>
          </a:p>
          <a:p>
            <a:r>
              <a:rPr lang="en-US" dirty="0"/>
              <a:t>American component of the War of the League of Augsburg</a:t>
            </a:r>
          </a:p>
          <a:p>
            <a:r>
              <a:rPr lang="en-US" dirty="0"/>
              <a:t>Side-show to the larger European War,  almost no involvement from European regular forces</a:t>
            </a:r>
          </a:p>
          <a:p>
            <a:r>
              <a:rPr lang="en-US" dirty="0"/>
              <a:t>French colonials and native allies fought New York and New England along with the Iroquois Confederacy</a:t>
            </a:r>
          </a:p>
          <a:p>
            <a:r>
              <a:rPr lang="en-US" dirty="0"/>
              <a:t>Primarily raids and occasional unsuccessful attacks on major centers</a:t>
            </a:r>
          </a:p>
          <a:p>
            <a:r>
              <a:rPr lang="en-US" dirty="0"/>
              <a:t>War ended with the Treaty of Ryswick in 1697, resulting in </a:t>
            </a:r>
            <a:r>
              <a:rPr lang="en-US" i="1" dirty="0"/>
              <a:t>status quo ante bellum</a:t>
            </a:r>
            <a:endParaRPr lang="en-US" dirty="0"/>
          </a:p>
          <a:p>
            <a:r>
              <a:rPr lang="en-US" dirty="0"/>
              <a:t>Iroquois broke with the English, continued the war until 1701, and afterwards, adopted a policy of neutrality and playing the English and French off each other.</a:t>
            </a:r>
          </a:p>
          <a:p>
            <a:endParaRPr lang="en-US" dirty="0"/>
          </a:p>
        </p:txBody>
      </p:sp>
    </p:spTree>
    <p:extLst>
      <p:ext uri="{BB962C8B-B14F-4D97-AF65-F5344CB8AC3E}">
        <p14:creationId xmlns:p14="http://schemas.microsoft.com/office/powerpoint/2010/main" val="94765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Queen Anne’s War</a:t>
            </a:r>
          </a:p>
        </p:txBody>
      </p:sp>
      <p:pic>
        <p:nvPicPr>
          <p:cNvPr id="6" name="Content Placeholder 5"/>
          <p:cNvPicPr>
            <a:picLocks noGrp="1" noChangeAspect="1"/>
          </p:cNvPicPr>
          <p:nvPr>
            <p:ph sz="half" idx="1"/>
          </p:nvPr>
        </p:nvPicPr>
        <p:blipFill>
          <a:blip r:embed="rId2"/>
          <a:stretch>
            <a:fillRect/>
          </a:stretch>
        </p:blipFill>
        <p:spPr>
          <a:xfrm>
            <a:off x="1559052" y="2613501"/>
            <a:ext cx="3816096" cy="2651760"/>
          </a:xfrm>
        </p:spPr>
      </p:pic>
      <p:sp>
        <p:nvSpPr>
          <p:cNvPr id="5" name="Content Placeholder 4"/>
          <p:cNvSpPr>
            <a:spLocks noGrp="1"/>
          </p:cNvSpPr>
          <p:nvPr>
            <p:ph sz="half" idx="2"/>
          </p:nvPr>
        </p:nvSpPr>
        <p:spPr/>
        <p:txBody>
          <a:bodyPr>
            <a:normAutofit fontScale="77500" lnSpcReduction="20000"/>
          </a:bodyPr>
          <a:lstStyle/>
          <a:p>
            <a:r>
              <a:rPr lang="en-US" dirty="0"/>
              <a:t>1702-1713</a:t>
            </a:r>
          </a:p>
          <a:p>
            <a:r>
              <a:rPr lang="en-US" dirty="0"/>
              <a:t>American component of the War of the Spanish Succession</a:t>
            </a:r>
          </a:p>
          <a:p>
            <a:r>
              <a:rPr lang="en-US" dirty="0"/>
              <a:t>Fought in the Carolinas, along the Canadian frontier, and Newfoundland</a:t>
            </a:r>
          </a:p>
          <a:p>
            <a:r>
              <a:rPr lang="en-US" dirty="0"/>
              <a:t>Almost no regular involvement on either side</a:t>
            </a:r>
          </a:p>
          <a:p>
            <a:r>
              <a:rPr lang="en-US" dirty="0"/>
              <a:t>War primarily small raids conducted by English colonists on the French and their Indian Allies, and vice versa</a:t>
            </a:r>
          </a:p>
          <a:p>
            <a:r>
              <a:rPr lang="en-US" dirty="0"/>
              <a:t>War ended with the Treaty of Utrecht in 1713, which awarded Newfoundland and Nova Scotia to Great Britain</a:t>
            </a:r>
          </a:p>
          <a:p>
            <a:endParaRPr lang="en-US" dirty="0"/>
          </a:p>
          <a:p>
            <a:endParaRPr lang="en-US" dirty="0"/>
          </a:p>
        </p:txBody>
      </p:sp>
    </p:spTree>
    <p:extLst>
      <p:ext uri="{BB962C8B-B14F-4D97-AF65-F5344CB8AC3E}">
        <p14:creationId xmlns:p14="http://schemas.microsoft.com/office/powerpoint/2010/main" val="3714559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George’s War</a:t>
            </a:r>
          </a:p>
        </p:txBody>
      </p:sp>
      <p:sp>
        <p:nvSpPr>
          <p:cNvPr id="5" name="Content Placeholder 4"/>
          <p:cNvSpPr>
            <a:spLocks noGrp="1"/>
          </p:cNvSpPr>
          <p:nvPr>
            <p:ph sz="half" idx="2"/>
          </p:nvPr>
        </p:nvSpPr>
        <p:spPr/>
        <p:txBody>
          <a:bodyPr>
            <a:normAutofit fontScale="92500" lnSpcReduction="20000"/>
          </a:bodyPr>
          <a:lstStyle/>
          <a:p>
            <a:r>
              <a:rPr lang="en-US" dirty="0"/>
              <a:t>1744-1748</a:t>
            </a:r>
          </a:p>
          <a:p>
            <a:r>
              <a:rPr lang="en-US" dirty="0"/>
              <a:t>American component of the War of the Austrian Succession</a:t>
            </a:r>
          </a:p>
          <a:p>
            <a:r>
              <a:rPr lang="en-US" dirty="0"/>
              <a:t>Minor regular involvement on the British side, enabling the Colonial capture of the French fortress city of </a:t>
            </a:r>
            <a:r>
              <a:rPr lang="en-US" dirty="0" err="1"/>
              <a:t>Louisbourg</a:t>
            </a:r>
            <a:r>
              <a:rPr lang="en-US" dirty="0"/>
              <a:t> in 1745</a:t>
            </a:r>
          </a:p>
          <a:p>
            <a:r>
              <a:rPr lang="en-US" dirty="0"/>
              <a:t>Heavy raids and losses took a toll on New England</a:t>
            </a:r>
          </a:p>
          <a:p>
            <a:r>
              <a:rPr lang="en-US" dirty="0"/>
              <a:t>Ended with the Treaty of Aix-la-Chappelle 1748- </a:t>
            </a:r>
            <a:r>
              <a:rPr lang="en-US" i="1" dirty="0"/>
              <a:t>status quo ante bellum</a:t>
            </a:r>
            <a:endParaRPr lang="en-US" dirty="0"/>
          </a:p>
        </p:txBody>
      </p:sp>
      <p:pic>
        <p:nvPicPr>
          <p:cNvPr id="12" name="Content Placeholder 11"/>
          <p:cNvPicPr>
            <a:picLocks noGrp="1" noChangeAspect="1"/>
          </p:cNvPicPr>
          <p:nvPr>
            <p:ph sz="half" idx="1"/>
          </p:nvPr>
        </p:nvPicPr>
        <p:blipFill>
          <a:blip r:embed="rId2"/>
          <a:stretch>
            <a:fillRect/>
          </a:stretch>
        </p:blipFill>
        <p:spPr>
          <a:xfrm>
            <a:off x="1559052" y="2613501"/>
            <a:ext cx="3816096" cy="2651760"/>
          </a:xfrm>
        </p:spPr>
      </p:pic>
    </p:spTree>
    <p:extLst>
      <p:ext uri="{BB962C8B-B14F-4D97-AF65-F5344CB8AC3E}">
        <p14:creationId xmlns:p14="http://schemas.microsoft.com/office/powerpoint/2010/main" val="2480690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an American, and a World, War</a:t>
            </a:r>
          </a:p>
        </p:txBody>
      </p:sp>
      <p:pic>
        <p:nvPicPr>
          <p:cNvPr id="4" name="Content Placeholder 3"/>
          <p:cNvPicPr>
            <a:picLocks noGrp="1" noChangeAspect="1"/>
          </p:cNvPicPr>
          <p:nvPr>
            <p:ph sz="half" idx="1"/>
          </p:nvPr>
        </p:nvPicPr>
        <p:blipFill>
          <a:blip r:embed="rId2"/>
          <a:stretch>
            <a:fillRect/>
          </a:stretch>
        </p:blipFill>
        <p:spPr>
          <a:xfrm>
            <a:off x="2241813" y="2087563"/>
            <a:ext cx="2450573" cy="3703637"/>
          </a:xfrm>
        </p:spPr>
      </p:pic>
      <p:sp>
        <p:nvSpPr>
          <p:cNvPr id="3" name="Content Placeholder 2"/>
          <p:cNvSpPr>
            <a:spLocks noGrp="1"/>
          </p:cNvSpPr>
          <p:nvPr>
            <p:ph sz="half" idx="2"/>
          </p:nvPr>
        </p:nvSpPr>
        <p:spPr/>
        <p:txBody>
          <a:bodyPr>
            <a:normAutofit fontScale="62500" lnSpcReduction="20000"/>
          </a:bodyPr>
          <a:lstStyle/>
          <a:p>
            <a:r>
              <a:rPr lang="en-US" dirty="0"/>
              <a:t>The Treaty of Aix-la-Chappelle left imperial friction in North America unresolved</a:t>
            </a:r>
          </a:p>
          <a:p>
            <a:r>
              <a:rPr lang="en-US" dirty="0"/>
              <a:t>France wanted to build connections between New France and Louisiana, via the Ohio River and began establishing forts in what is now Western Pennsylvania</a:t>
            </a:r>
          </a:p>
          <a:p>
            <a:r>
              <a:rPr lang="en-US" dirty="0"/>
              <a:t>Meanwhile, the Iroquois are losing control of natives in the area due to French influence</a:t>
            </a:r>
          </a:p>
          <a:p>
            <a:r>
              <a:rPr lang="en-US" dirty="0"/>
              <a:t>1753- Virginia sends an expedition to a French fort to demand withdrawal from the Ohio valley, refused</a:t>
            </a:r>
          </a:p>
          <a:p>
            <a:r>
              <a:rPr lang="en-US" dirty="0"/>
              <a:t>1754- A Virginia force under Lt. Col. George Washington enters the area to destroy the new French Fort at the Ohio Forks (modern Pittsburgh). He attacks and defeats a French expedition (May 28) and is then itself defeated at the hastily built Fort Necessity (July 3)…War is effectively begun on the American frontier, but not in Europe</a:t>
            </a:r>
          </a:p>
        </p:txBody>
      </p:sp>
    </p:spTree>
    <p:extLst>
      <p:ext uri="{BB962C8B-B14F-4D97-AF65-F5344CB8AC3E}">
        <p14:creationId xmlns:p14="http://schemas.microsoft.com/office/powerpoint/2010/main" val="242735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an American, and a World, War</a:t>
            </a:r>
          </a:p>
        </p:txBody>
      </p:sp>
      <p:pic>
        <p:nvPicPr>
          <p:cNvPr id="4" name="Content Placeholder 3"/>
          <p:cNvPicPr>
            <a:picLocks noGrp="1" noChangeAspect="1"/>
          </p:cNvPicPr>
          <p:nvPr>
            <p:ph sz="half" idx="1"/>
          </p:nvPr>
        </p:nvPicPr>
        <p:blipFill>
          <a:blip r:embed="rId2"/>
          <a:stretch>
            <a:fillRect/>
          </a:stretch>
        </p:blipFill>
        <p:spPr>
          <a:xfrm>
            <a:off x="2241813" y="2087563"/>
            <a:ext cx="2450573" cy="3703637"/>
          </a:xfrm>
        </p:spPr>
      </p:pic>
      <p:sp>
        <p:nvSpPr>
          <p:cNvPr id="3" name="Content Placeholder 2"/>
          <p:cNvSpPr>
            <a:spLocks noGrp="1"/>
          </p:cNvSpPr>
          <p:nvPr>
            <p:ph sz="half" idx="2"/>
          </p:nvPr>
        </p:nvSpPr>
        <p:spPr/>
        <p:txBody>
          <a:bodyPr>
            <a:normAutofit fontScale="55000" lnSpcReduction="20000"/>
          </a:bodyPr>
          <a:lstStyle/>
          <a:p>
            <a:r>
              <a:rPr lang="en-US" dirty="0"/>
              <a:t>1755- Major General Edward Braddock arrives in Virginia from England with two regiments of British regulars. He has command of all British military forces in North America. Plans a multipronged attack against Fort Duquesne, the Canadian Frontier in New York, and Acadia.</a:t>
            </a:r>
          </a:p>
          <a:p>
            <a:r>
              <a:rPr lang="en-US" dirty="0"/>
              <a:t>1755- Braddock personally led the expedition against Fort Duquesne. His force is ambushed at the Battle of the Monongahela (July 9). Braddock is killed and 2/3 of his force are killed or wounded</a:t>
            </a:r>
          </a:p>
          <a:p>
            <a:r>
              <a:rPr lang="en-US" dirty="0"/>
              <a:t>1755- The Canadian expedition defeats the French at the Battle of Lake George (September 8) but stop advancing, achieving none of its objectives</a:t>
            </a:r>
          </a:p>
          <a:p>
            <a:r>
              <a:rPr lang="en-US" dirty="0"/>
              <a:t>1755- Acadia is effectively taken by British forces (1755)</a:t>
            </a:r>
          </a:p>
          <a:p>
            <a:r>
              <a:rPr lang="en-US" dirty="0"/>
              <a:t>There is also raiding action at sea in the Atlantic</a:t>
            </a:r>
          </a:p>
          <a:p>
            <a:r>
              <a:rPr lang="en-US" dirty="0"/>
              <a:t>Meanwhile, frictions left over from the last war led to the rupture of the Anglo-Austrian Alliance and the formation of one between Austria and France. Britain allies with Austria’s enemy Prussia. Austria and Prussia go to war in 1756 drawing England and France into a European War, of which the American War is now a part</a:t>
            </a:r>
          </a:p>
        </p:txBody>
      </p:sp>
    </p:spTree>
    <p:extLst>
      <p:ext uri="{BB962C8B-B14F-4D97-AF65-F5344CB8AC3E}">
        <p14:creationId xmlns:p14="http://schemas.microsoft.com/office/powerpoint/2010/main" val="3235110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Disastrous Early War</a:t>
            </a:r>
          </a:p>
        </p:txBody>
      </p:sp>
      <p:sp>
        <p:nvSpPr>
          <p:cNvPr id="3" name="Content Placeholder 2"/>
          <p:cNvSpPr>
            <a:spLocks noGrp="1"/>
          </p:cNvSpPr>
          <p:nvPr>
            <p:ph idx="1"/>
          </p:nvPr>
        </p:nvSpPr>
        <p:spPr/>
        <p:txBody>
          <a:bodyPr>
            <a:normAutofit fontScale="92500" lnSpcReduction="10000"/>
          </a:bodyPr>
          <a:lstStyle/>
          <a:p>
            <a:r>
              <a:rPr lang="en-US" dirty="0"/>
              <a:t>1756- Britain sends Lord Loudon to take command of British military efforts in North America, but he quickly alienates Colonial soldiers and colonial governments who increasingly refuse to cooperate with him</a:t>
            </a:r>
          </a:p>
          <a:p>
            <a:r>
              <a:rPr lang="en-US" dirty="0"/>
              <a:t>Loudon’s offensive plans are increasingly frustrated by this opposition, as France wins victories on the frontier</a:t>
            </a:r>
          </a:p>
          <a:p>
            <a:r>
              <a:rPr lang="en-US" dirty="0"/>
              <a:t>1757- France takes Fort William Henry on the New York frontier at the cost of destroying its alliances with the native Americans</a:t>
            </a:r>
          </a:p>
          <a:p>
            <a:r>
              <a:rPr lang="en-US" dirty="0"/>
              <a:t>In Europe, British and Hannover forces suffer repeated defeats and stalemates while Prussia fights Austria and Russia at the same time, winning at extreme cost (in lives and British money)</a:t>
            </a:r>
          </a:p>
          <a:p>
            <a:endParaRPr lang="en-US" dirty="0"/>
          </a:p>
        </p:txBody>
      </p:sp>
    </p:spTree>
    <p:extLst>
      <p:ext uri="{BB962C8B-B14F-4D97-AF65-F5344CB8AC3E}">
        <p14:creationId xmlns:p14="http://schemas.microsoft.com/office/powerpoint/2010/main" val="4193635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a:t>British Regular</a:t>
            </a:r>
          </a:p>
        </p:txBody>
      </p:sp>
      <p:sp>
        <p:nvSpPr>
          <p:cNvPr id="3" name="Content Placeholder 2"/>
          <p:cNvSpPr>
            <a:spLocks noGrp="1"/>
          </p:cNvSpPr>
          <p:nvPr>
            <p:ph sz="half" idx="2"/>
          </p:nvPr>
        </p:nvSpPr>
        <p:spPr/>
        <p:txBody>
          <a:bodyPr>
            <a:normAutofit fontScale="85000" lnSpcReduction="10000"/>
          </a:bodyPr>
          <a:lstStyle/>
          <a:p>
            <a:r>
              <a:rPr lang="en-US" dirty="0"/>
              <a:t>Average Height 5’4</a:t>
            </a:r>
          </a:p>
          <a:p>
            <a:r>
              <a:rPr lang="en-US" dirty="0"/>
              <a:t>Soldiers came from Urban poor, debtors, and criminals</a:t>
            </a:r>
          </a:p>
          <a:p>
            <a:r>
              <a:rPr lang="en-US" dirty="0"/>
              <a:t>Officers selected generally from Aristocracy</a:t>
            </a:r>
          </a:p>
          <a:p>
            <a:r>
              <a:rPr lang="en-US" dirty="0"/>
              <a:t>Brutal Discipline “</a:t>
            </a:r>
            <a:r>
              <a:rPr lang="en-US" dirty="0" err="1"/>
              <a:t>Bloodybacks</a:t>
            </a:r>
            <a:r>
              <a:rPr lang="en-US" dirty="0"/>
              <a:t>”</a:t>
            </a:r>
          </a:p>
          <a:p>
            <a:r>
              <a:rPr lang="en-US" dirty="0"/>
              <a:t>Poorly Paid</a:t>
            </a:r>
          </a:p>
          <a:p>
            <a:r>
              <a:rPr lang="en-US" dirty="0"/>
              <a:t>Term of Service: For the Duration (minimum)</a:t>
            </a:r>
          </a:p>
        </p:txBody>
      </p:sp>
      <p:sp>
        <p:nvSpPr>
          <p:cNvPr id="4" name="Content Placeholder 3"/>
          <p:cNvSpPr>
            <a:spLocks noGrp="1"/>
          </p:cNvSpPr>
          <p:nvPr>
            <p:ph sz="quarter" idx="4"/>
          </p:nvPr>
        </p:nvSpPr>
        <p:spPr/>
        <p:txBody>
          <a:bodyPr>
            <a:normAutofit fontScale="77500" lnSpcReduction="20000"/>
          </a:bodyPr>
          <a:lstStyle/>
          <a:p>
            <a:r>
              <a:rPr lang="en-US" dirty="0"/>
              <a:t>Average Height 5’7</a:t>
            </a:r>
          </a:p>
          <a:p>
            <a:r>
              <a:rPr lang="en-US" dirty="0"/>
              <a:t>Soldiers raised from towns as unit, community effort</a:t>
            </a:r>
          </a:p>
          <a:p>
            <a:r>
              <a:rPr lang="en-US" dirty="0"/>
              <a:t>Officers elected by their men, often local leaders</a:t>
            </a:r>
          </a:p>
          <a:p>
            <a:r>
              <a:rPr lang="en-US" dirty="0"/>
              <a:t>Men often questioned officers, difficult to discipline, men often came and went at pleasure</a:t>
            </a:r>
          </a:p>
          <a:p>
            <a:r>
              <a:rPr lang="en-US" dirty="0"/>
              <a:t>Paid equal with civilian laborers</a:t>
            </a:r>
          </a:p>
          <a:p>
            <a:r>
              <a:rPr lang="en-US" dirty="0"/>
              <a:t>Term of Service: 1 year</a:t>
            </a:r>
          </a:p>
        </p:txBody>
      </p:sp>
      <p:sp>
        <p:nvSpPr>
          <p:cNvPr id="5" name="Title 4"/>
          <p:cNvSpPr>
            <a:spLocks noGrp="1"/>
          </p:cNvSpPr>
          <p:nvPr>
            <p:ph type="title"/>
          </p:nvPr>
        </p:nvSpPr>
        <p:spPr/>
        <p:txBody>
          <a:bodyPr>
            <a:normAutofit/>
          </a:bodyPr>
          <a:lstStyle/>
          <a:p>
            <a:pPr algn="ctr"/>
            <a:r>
              <a:rPr lang="en-US" dirty="0"/>
              <a:t>The British Regular and the </a:t>
            </a:r>
            <a:r>
              <a:rPr lang="en-US"/>
              <a:t>American Provincial</a:t>
            </a:r>
          </a:p>
        </p:txBody>
      </p:sp>
      <p:sp>
        <p:nvSpPr>
          <p:cNvPr id="6" name="Text Placeholder 5"/>
          <p:cNvSpPr>
            <a:spLocks noGrp="1"/>
          </p:cNvSpPr>
          <p:nvPr>
            <p:ph type="body" idx="3"/>
          </p:nvPr>
        </p:nvSpPr>
        <p:spPr/>
        <p:txBody>
          <a:bodyPr/>
          <a:lstStyle/>
          <a:p>
            <a:pPr algn="ctr"/>
            <a:r>
              <a:rPr lang="en-US" dirty="0"/>
              <a:t>American Provincial</a:t>
            </a:r>
          </a:p>
        </p:txBody>
      </p:sp>
    </p:spTree>
    <p:extLst>
      <p:ext uri="{BB962C8B-B14F-4D97-AF65-F5344CB8AC3E}">
        <p14:creationId xmlns:p14="http://schemas.microsoft.com/office/powerpoint/2010/main" val="1919986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Reforms of William Pitt</a:t>
            </a:r>
          </a:p>
        </p:txBody>
      </p:sp>
      <p:sp>
        <p:nvSpPr>
          <p:cNvPr id="3" name="Content Placeholder 2"/>
          <p:cNvSpPr>
            <a:spLocks noGrp="1"/>
          </p:cNvSpPr>
          <p:nvPr>
            <p:ph idx="1"/>
          </p:nvPr>
        </p:nvSpPr>
        <p:spPr/>
        <p:txBody>
          <a:bodyPr>
            <a:normAutofit lnSpcReduction="10000"/>
          </a:bodyPr>
          <a:lstStyle/>
          <a:p>
            <a:r>
              <a:rPr lang="en-US" dirty="0"/>
              <a:t>In 1757, in the wake of repeated defeats, a new British government was formed. The central figure of which was William Pitt. He completely changed the direction of British war planning</a:t>
            </a:r>
          </a:p>
          <a:p>
            <a:r>
              <a:rPr lang="en-US" dirty="0"/>
              <a:t>He doubled-down on the support for Prussia</a:t>
            </a:r>
          </a:p>
          <a:p>
            <a:r>
              <a:rPr lang="en-US" dirty="0"/>
              <a:t>He began raids on the French coast (“</a:t>
            </a:r>
            <a:r>
              <a:rPr lang="en-US" dirty="0" err="1"/>
              <a:t>decents</a:t>
            </a:r>
            <a:r>
              <a:rPr lang="en-US" dirty="0"/>
              <a:t>”) </a:t>
            </a:r>
          </a:p>
          <a:p>
            <a:r>
              <a:rPr lang="en-US" dirty="0"/>
              <a:t>He reverses all of Loudon’s North American policies, treating the Colonists as partners, with almost immediate results. He recalls Loudon as well.</a:t>
            </a:r>
          </a:p>
          <a:p>
            <a:r>
              <a:rPr lang="en-US" dirty="0"/>
              <a:t>Strategy was to force stalemate in Europe while stripping France of its empire abroad. Each victory will make him more ambitious</a:t>
            </a:r>
          </a:p>
          <a:p>
            <a:endParaRPr lang="en-US" dirty="0"/>
          </a:p>
        </p:txBody>
      </p:sp>
    </p:spTree>
    <p:extLst>
      <p:ext uri="{BB962C8B-B14F-4D97-AF65-F5344CB8AC3E}">
        <p14:creationId xmlns:p14="http://schemas.microsoft.com/office/powerpoint/2010/main" val="3360086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Britannia Triumphant</a:t>
            </a:r>
          </a:p>
        </p:txBody>
      </p:sp>
      <p:sp>
        <p:nvSpPr>
          <p:cNvPr id="3" name="Content Placeholder 2"/>
          <p:cNvSpPr>
            <a:spLocks noGrp="1"/>
          </p:cNvSpPr>
          <p:nvPr>
            <p:ph idx="1"/>
          </p:nvPr>
        </p:nvSpPr>
        <p:spPr/>
        <p:txBody>
          <a:bodyPr>
            <a:normAutofit fontScale="85000" lnSpcReduction="10000"/>
          </a:bodyPr>
          <a:lstStyle/>
          <a:p>
            <a:r>
              <a:rPr lang="en-US" dirty="0"/>
              <a:t>1758- General Jeffrey Amherst takes </a:t>
            </a:r>
            <a:r>
              <a:rPr lang="en-US" dirty="0" err="1"/>
              <a:t>Louisbourg</a:t>
            </a:r>
            <a:r>
              <a:rPr lang="en-US" dirty="0"/>
              <a:t>. Loudon’s successor, General James </a:t>
            </a:r>
            <a:r>
              <a:rPr lang="en-US" dirty="0" err="1"/>
              <a:t>Abercombie</a:t>
            </a:r>
            <a:r>
              <a:rPr lang="en-US" dirty="0"/>
              <a:t>, is defeated by an inferior French force at Fort Carillon (July 6-8). He is replaced by Amherst (July 26). Fort Duquesne falls (November 24) . Britain builds a much larger post, Fort Pitt to replace it.</a:t>
            </a:r>
          </a:p>
          <a:p>
            <a:r>
              <a:rPr lang="en-US" dirty="0"/>
              <a:t>1759- </a:t>
            </a:r>
            <a:r>
              <a:rPr lang="en-US" i="1" dirty="0"/>
              <a:t>Anno </a:t>
            </a:r>
            <a:r>
              <a:rPr lang="en-US" i="1" dirty="0" err="1"/>
              <a:t>Mirablis</a:t>
            </a:r>
            <a:r>
              <a:rPr lang="en-US" dirty="0"/>
              <a:t>- French naval power is effectively destroyed at the Battle of Quiberon Bay (November 29). Fort Carillon falls, becomes Fort Ticonderoga under British control. Western Pennsylvania is cleared of French influence. New France is cut off from the southwest. Quebec falls to British forces (September 13)</a:t>
            </a:r>
          </a:p>
          <a:p>
            <a:r>
              <a:rPr lang="en-US" dirty="0"/>
              <a:t>1760- Montreal falls, effectively ending New France.</a:t>
            </a:r>
          </a:p>
          <a:p>
            <a:r>
              <a:rPr lang="en-US" dirty="0"/>
              <a:t>Britain will win other victories in the Caribbean, India, and the Philippines (Spain enters the war in 1762) while holding the line in Europe. Even the rupture between Prussia and Britain and the fall of Pitt does not stop the string of </a:t>
            </a:r>
            <a:r>
              <a:rPr lang="en-US" dirty="0" err="1"/>
              <a:t>sucesses</a:t>
            </a:r>
            <a:r>
              <a:rPr lang="en-US" dirty="0"/>
              <a:t>.</a:t>
            </a:r>
          </a:p>
        </p:txBody>
      </p:sp>
    </p:spTree>
    <p:extLst>
      <p:ext uri="{BB962C8B-B14F-4D97-AF65-F5344CB8AC3E}">
        <p14:creationId xmlns:p14="http://schemas.microsoft.com/office/powerpoint/2010/main" val="415397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 and Slavery in 16</a:t>
            </a:r>
            <a:r>
              <a:rPr lang="en-US" baseline="30000" dirty="0"/>
              <a:t>th</a:t>
            </a:r>
            <a:r>
              <a:rPr lang="en-US" dirty="0"/>
              <a:t> and 17</a:t>
            </a:r>
            <a:r>
              <a:rPr lang="en-US" baseline="30000" dirty="0"/>
              <a:t>th</a:t>
            </a:r>
            <a:r>
              <a:rPr lang="en-US" dirty="0"/>
              <a:t> Century English Thought</a:t>
            </a:r>
          </a:p>
        </p:txBody>
      </p:sp>
      <p:sp>
        <p:nvSpPr>
          <p:cNvPr id="3" name="Content Placeholder 2"/>
          <p:cNvSpPr>
            <a:spLocks noGrp="1"/>
          </p:cNvSpPr>
          <p:nvPr>
            <p:ph idx="1"/>
          </p:nvPr>
        </p:nvSpPr>
        <p:spPr/>
        <p:txBody>
          <a:bodyPr/>
          <a:lstStyle/>
          <a:p>
            <a:r>
              <a:rPr lang="en-US" dirty="0"/>
              <a:t>Sixteenth century Christian thought prohibited the enslavement of Christians</a:t>
            </a:r>
          </a:p>
          <a:p>
            <a:r>
              <a:rPr lang="en-US" dirty="0"/>
              <a:t>It did not prohibit slavery, under Just War theory</a:t>
            </a:r>
          </a:p>
          <a:p>
            <a:r>
              <a:rPr lang="en-US" dirty="0"/>
              <a:t>Christian theology, Protestant and Catholic, preached a hierarchical order of </a:t>
            </a:r>
            <a:r>
              <a:rPr lang="en-US" dirty="0" err="1"/>
              <a:t>existance</a:t>
            </a:r>
            <a:endParaRPr lang="en-US" dirty="0"/>
          </a:p>
        </p:txBody>
      </p:sp>
    </p:spTree>
    <p:extLst>
      <p:ext uri="{BB962C8B-B14F-4D97-AF65-F5344CB8AC3E}">
        <p14:creationId xmlns:p14="http://schemas.microsoft.com/office/powerpoint/2010/main" val="3196924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America After the 1763 Treaty of Paris</a:t>
            </a:r>
          </a:p>
        </p:txBody>
      </p:sp>
      <p:pic>
        <p:nvPicPr>
          <p:cNvPr id="4" name="Content Placeholder 3"/>
          <p:cNvPicPr>
            <a:picLocks noGrp="1" noChangeAspect="1"/>
          </p:cNvPicPr>
          <p:nvPr>
            <p:ph idx="1"/>
          </p:nvPr>
        </p:nvPicPr>
        <p:blipFill>
          <a:blip r:embed="rId2"/>
          <a:stretch>
            <a:fillRect/>
          </a:stretch>
        </p:blipFill>
        <p:spPr>
          <a:xfrm>
            <a:off x="4825218" y="2095500"/>
            <a:ext cx="2532039" cy="3695700"/>
          </a:xfrm>
        </p:spPr>
      </p:pic>
    </p:spTree>
    <p:extLst>
      <p:ext uri="{BB962C8B-B14F-4D97-AF65-F5344CB8AC3E}">
        <p14:creationId xmlns:p14="http://schemas.microsoft.com/office/powerpoint/2010/main" val="551539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 of the Other Left By the French and Indian War</a:t>
            </a:r>
          </a:p>
        </p:txBody>
      </p:sp>
      <p:sp>
        <p:nvSpPr>
          <p:cNvPr id="3" name="Text Placeholder 2"/>
          <p:cNvSpPr>
            <a:spLocks noGrp="1"/>
          </p:cNvSpPr>
          <p:nvPr>
            <p:ph type="body" idx="1"/>
          </p:nvPr>
        </p:nvSpPr>
        <p:spPr/>
        <p:txBody>
          <a:bodyPr/>
          <a:lstStyle/>
          <a:p>
            <a:pPr algn="ctr"/>
            <a:r>
              <a:rPr lang="en-US" dirty="0"/>
              <a:t>American Views of the British</a:t>
            </a:r>
          </a:p>
        </p:txBody>
      </p:sp>
      <p:sp>
        <p:nvSpPr>
          <p:cNvPr id="4" name="Content Placeholder 3"/>
          <p:cNvSpPr>
            <a:spLocks noGrp="1"/>
          </p:cNvSpPr>
          <p:nvPr>
            <p:ph sz="half" idx="2"/>
          </p:nvPr>
        </p:nvSpPr>
        <p:spPr/>
        <p:txBody>
          <a:bodyPr/>
          <a:lstStyle/>
          <a:p>
            <a:r>
              <a:rPr lang="en-US" dirty="0"/>
              <a:t>Tyrannical</a:t>
            </a:r>
          </a:p>
          <a:p>
            <a:r>
              <a:rPr lang="en-US" dirty="0"/>
              <a:t>Arrogant</a:t>
            </a:r>
          </a:p>
          <a:p>
            <a:r>
              <a:rPr lang="en-US" dirty="0"/>
              <a:t>Lacking virtue</a:t>
            </a:r>
          </a:p>
          <a:p>
            <a:r>
              <a:rPr lang="en-US" dirty="0"/>
              <a:t>Mercenary</a:t>
            </a:r>
          </a:p>
          <a:p>
            <a:r>
              <a:rPr lang="en-US"/>
              <a:t>Uneducated</a:t>
            </a:r>
            <a:endParaRPr lang="en-US" dirty="0"/>
          </a:p>
        </p:txBody>
      </p:sp>
      <p:sp>
        <p:nvSpPr>
          <p:cNvPr id="5" name="Text Placeholder 4"/>
          <p:cNvSpPr>
            <a:spLocks noGrp="1"/>
          </p:cNvSpPr>
          <p:nvPr>
            <p:ph type="body" sz="quarter" idx="3"/>
          </p:nvPr>
        </p:nvSpPr>
        <p:spPr/>
        <p:txBody>
          <a:bodyPr/>
          <a:lstStyle/>
          <a:p>
            <a:pPr algn="ctr"/>
            <a:r>
              <a:rPr lang="en-US" dirty="0"/>
              <a:t>British Views of Americans</a:t>
            </a:r>
          </a:p>
        </p:txBody>
      </p:sp>
      <p:sp>
        <p:nvSpPr>
          <p:cNvPr id="6" name="Content Placeholder 5"/>
          <p:cNvSpPr>
            <a:spLocks noGrp="1"/>
          </p:cNvSpPr>
          <p:nvPr>
            <p:ph sz="quarter" idx="4"/>
          </p:nvPr>
        </p:nvSpPr>
        <p:spPr/>
        <p:txBody>
          <a:bodyPr>
            <a:normAutofit lnSpcReduction="10000"/>
          </a:bodyPr>
          <a:lstStyle/>
          <a:p>
            <a:r>
              <a:rPr lang="en-US" dirty="0"/>
              <a:t>Arrogant</a:t>
            </a:r>
          </a:p>
          <a:p>
            <a:r>
              <a:rPr lang="en-US" dirty="0"/>
              <a:t>Disrespectful of rightful authority</a:t>
            </a:r>
          </a:p>
          <a:p>
            <a:r>
              <a:rPr lang="en-US" dirty="0"/>
              <a:t>Obsessed with money</a:t>
            </a:r>
          </a:p>
          <a:p>
            <a:r>
              <a:rPr lang="en-US" dirty="0"/>
              <a:t>Lacking virtue</a:t>
            </a:r>
          </a:p>
          <a:p>
            <a:r>
              <a:rPr lang="en-US" dirty="0"/>
              <a:t>Spoiled, Disobedient Children</a:t>
            </a:r>
          </a:p>
          <a:p>
            <a:r>
              <a:rPr lang="en-US" dirty="0"/>
              <a:t>Unwilling to sacrifice</a:t>
            </a:r>
          </a:p>
        </p:txBody>
      </p:sp>
    </p:spTree>
    <p:extLst>
      <p:ext uri="{BB962C8B-B14F-4D97-AF65-F5344CB8AC3E}">
        <p14:creationId xmlns:p14="http://schemas.microsoft.com/office/powerpoint/2010/main" val="71236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Native Americans and Africans in 16</a:t>
            </a:r>
            <a:r>
              <a:rPr lang="en-US" baseline="30000" dirty="0"/>
              <a:t>th</a:t>
            </a:r>
            <a:r>
              <a:rPr lang="en-US" dirty="0"/>
              <a:t> Century English Thought</a:t>
            </a:r>
          </a:p>
        </p:txBody>
      </p:sp>
      <p:sp>
        <p:nvSpPr>
          <p:cNvPr id="5" name="Text Placeholder 4"/>
          <p:cNvSpPr>
            <a:spLocks noGrp="1"/>
          </p:cNvSpPr>
          <p:nvPr>
            <p:ph type="body" idx="1"/>
          </p:nvPr>
        </p:nvSpPr>
        <p:spPr/>
        <p:txBody>
          <a:bodyPr/>
          <a:lstStyle/>
          <a:p>
            <a:pPr algn="ctr"/>
            <a:r>
              <a:rPr lang="en-US" dirty="0"/>
              <a:t>Native Americans</a:t>
            </a:r>
          </a:p>
        </p:txBody>
      </p:sp>
      <p:sp>
        <p:nvSpPr>
          <p:cNvPr id="6" name="Content Placeholder 5"/>
          <p:cNvSpPr>
            <a:spLocks noGrp="1"/>
          </p:cNvSpPr>
          <p:nvPr>
            <p:ph sz="half" idx="2"/>
          </p:nvPr>
        </p:nvSpPr>
        <p:spPr/>
        <p:txBody>
          <a:bodyPr/>
          <a:lstStyle/>
          <a:p>
            <a:r>
              <a:rPr lang="en-US" dirty="0"/>
              <a:t>Noble Savages</a:t>
            </a:r>
          </a:p>
          <a:p>
            <a:r>
              <a:rPr lang="en-US" dirty="0"/>
              <a:t>Religious Interpretation: Lost Tribe of Israel</a:t>
            </a:r>
          </a:p>
          <a:p>
            <a:r>
              <a:rPr lang="en-US" dirty="0"/>
              <a:t>Not Christian only because they were denied knowledge of Christ</a:t>
            </a:r>
          </a:p>
        </p:txBody>
      </p:sp>
      <p:sp>
        <p:nvSpPr>
          <p:cNvPr id="7" name="Text Placeholder 6"/>
          <p:cNvSpPr>
            <a:spLocks noGrp="1"/>
          </p:cNvSpPr>
          <p:nvPr>
            <p:ph type="body" sz="quarter" idx="3"/>
          </p:nvPr>
        </p:nvSpPr>
        <p:spPr/>
        <p:txBody>
          <a:bodyPr/>
          <a:lstStyle/>
          <a:p>
            <a:pPr algn="ctr"/>
            <a:r>
              <a:rPr lang="en-US" dirty="0"/>
              <a:t>Africans</a:t>
            </a:r>
          </a:p>
        </p:txBody>
      </p:sp>
      <p:sp>
        <p:nvSpPr>
          <p:cNvPr id="8" name="Content Placeholder 7"/>
          <p:cNvSpPr>
            <a:spLocks noGrp="1"/>
          </p:cNvSpPr>
          <p:nvPr>
            <p:ph sz="quarter" idx="4"/>
          </p:nvPr>
        </p:nvSpPr>
        <p:spPr/>
        <p:txBody>
          <a:bodyPr/>
          <a:lstStyle/>
          <a:p>
            <a:r>
              <a:rPr lang="en-US" dirty="0"/>
              <a:t>Blackness seen as sign of evil</a:t>
            </a:r>
          </a:p>
          <a:p>
            <a:r>
              <a:rPr lang="en-US" dirty="0"/>
              <a:t>Religious interpretation: Ham’s Curse</a:t>
            </a:r>
          </a:p>
          <a:p>
            <a:r>
              <a:rPr lang="en-US" dirty="0"/>
              <a:t>Irredeemable</a:t>
            </a:r>
          </a:p>
          <a:p>
            <a:r>
              <a:rPr lang="en-US" dirty="0"/>
              <a:t>Animals</a:t>
            </a:r>
          </a:p>
        </p:txBody>
      </p:sp>
    </p:spTree>
    <p:extLst>
      <p:ext uri="{BB962C8B-B14F-4D97-AF65-F5344CB8AC3E}">
        <p14:creationId xmlns:p14="http://schemas.microsoft.com/office/powerpoint/2010/main" val="131687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Unfree Labor in Virginia In the Early 16</a:t>
            </a:r>
            <a:r>
              <a:rPr lang="en-US" baseline="30000" dirty="0"/>
              <a:t>th</a:t>
            </a:r>
            <a:r>
              <a:rPr lang="en-US" dirty="0"/>
              <a:t> Century</a:t>
            </a:r>
          </a:p>
        </p:txBody>
      </p:sp>
      <p:sp>
        <p:nvSpPr>
          <p:cNvPr id="8" name="Content Placeholder 7"/>
          <p:cNvSpPr>
            <a:spLocks noGrp="1"/>
          </p:cNvSpPr>
          <p:nvPr>
            <p:ph idx="1"/>
          </p:nvPr>
        </p:nvSpPr>
        <p:spPr/>
        <p:txBody>
          <a:bodyPr>
            <a:normAutofit fontScale="92500" lnSpcReduction="20000"/>
          </a:bodyPr>
          <a:lstStyle/>
          <a:p>
            <a:r>
              <a:rPr lang="en-US" dirty="0"/>
              <a:t>In the early days of Virginia, Indentured Servitude, Indian Slavery, and African slavery existed simultaneously</a:t>
            </a:r>
          </a:p>
          <a:p>
            <a:r>
              <a:rPr lang="en-US" dirty="0"/>
              <a:t>Slavery was especially an informal affair in early Virginia. Formal slave codes do not develop until the early 18</a:t>
            </a:r>
            <a:r>
              <a:rPr lang="en-US" baseline="30000" dirty="0"/>
              <a:t>th</a:t>
            </a:r>
            <a:r>
              <a:rPr lang="en-US" dirty="0"/>
              <a:t> Century</a:t>
            </a:r>
          </a:p>
          <a:p>
            <a:r>
              <a:rPr lang="en-US" dirty="0"/>
              <a:t>The initial language of slavery was not racial, but religious. Heathen and Christian, not black and white</a:t>
            </a:r>
          </a:p>
          <a:p>
            <a:r>
              <a:rPr lang="en-US" dirty="0"/>
              <a:t>Religious-based slavery and Indian slavery increasingly led to problems keeping people in the institution</a:t>
            </a:r>
          </a:p>
          <a:p>
            <a:r>
              <a:rPr lang="en-US" dirty="0"/>
              <a:t>Indentured Servants and Slaves were often employed on the same plantations in the same jobs, which promoted connection and the development of a “class consciousness”</a:t>
            </a:r>
          </a:p>
          <a:p>
            <a:endParaRPr lang="en-US" dirty="0"/>
          </a:p>
        </p:txBody>
      </p:sp>
    </p:spTree>
    <p:extLst>
      <p:ext uri="{BB962C8B-B14F-4D97-AF65-F5344CB8AC3E}">
        <p14:creationId xmlns:p14="http://schemas.microsoft.com/office/powerpoint/2010/main" val="184380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Bacon’s Rebellion</a:t>
            </a:r>
          </a:p>
        </p:txBody>
      </p:sp>
      <p:sp>
        <p:nvSpPr>
          <p:cNvPr id="3" name="Content Placeholder 2"/>
          <p:cNvSpPr>
            <a:spLocks noGrp="1"/>
          </p:cNvSpPr>
          <p:nvPr>
            <p:ph idx="1"/>
          </p:nvPr>
        </p:nvSpPr>
        <p:spPr/>
        <p:txBody>
          <a:bodyPr>
            <a:normAutofit fontScale="70000" lnSpcReduction="20000"/>
          </a:bodyPr>
          <a:lstStyle/>
          <a:p>
            <a:r>
              <a:rPr lang="en-US" dirty="0"/>
              <a:t>1676</a:t>
            </a:r>
          </a:p>
          <a:p>
            <a:r>
              <a:rPr lang="en-US" dirty="0"/>
              <a:t>Turning point in racial roles and unfree labor in Virginia</a:t>
            </a:r>
          </a:p>
          <a:p>
            <a:r>
              <a:rPr lang="en-US" dirty="0"/>
              <a:t>Triggering issue was refusal of long-time Governor William Berkeley to respond to Indian attacks on the frontier</a:t>
            </a:r>
          </a:p>
          <a:p>
            <a:r>
              <a:rPr lang="en-US" dirty="0"/>
              <a:t>Triggered uprising led by Nathaniel Bacon, a young aristocrat, leading primarily an alliance of servants and slaves pressuring for action against Native Americans to open more land for settlement</a:t>
            </a:r>
          </a:p>
          <a:p>
            <a:r>
              <a:rPr lang="en-US" dirty="0"/>
              <a:t>Bacon’s forces burn the capital city of Jamestown before Bacon dies of disease and English naval forces arrive allowing Berkeley to regain control ending the revolt. More than 20 leaders of the revolt were executed</a:t>
            </a:r>
          </a:p>
          <a:p>
            <a:r>
              <a:rPr lang="en-US" dirty="0"/>
              <a:t>The Bi-racial nature of Bacon’s revolt alarmed the Virginia gentry, leading to the increasing hardening of racial lines socially and legally in Virginia, culminating in the Slave Code of 1705</a:t>
            </a:r>
          </a:p>
          <a:p>
            <a:r>
              <a:rPr lang="en-US" dirty="0"/>
              <a:t>The use of Indentured Servants in favor of African slaves accelerated after the revolt as well</a:t>
            </a:r>
          </a:p>
        </p:txBody>
      </p:sp>
    </p:spTree>
    <p:extLst>
      <p:ext uri="{BB962C8B-B14F-4D97-AF65-F5344CB8AC3E}">
        <p14:creationId xmlns:p14="http://schemas.microsoft.com/office/powerpoint/2010/main" val="9508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a:bodyPr>
          <a:lstStyle/>
          <a:p>
            <a:pPr algn="ctr"/>
            <a:r>
              <a:rPr lang="en-US" dirty="0"/>
              <a:t>Black Population in the Colonies (Total)</a:t>
            </a:r>
          </a:p>
        </p:txBody>
      </p:sp>
    </p:spTree>
    <p:extLst>
      <p:ext uri="{BB962C8B-B14F-4D97-AF65-F5344CB8AC3E}">
        <p14:creationId xmlns:p14="http://schemas.microsoft.com/office/powerpoint/2010/main" val="191278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iangular%20Trade%20Map%2008_03.jpg"/>
          <p:cNvPicPr>
            <a:picLocks noGrp="1" noChangeAspect="1"/>
          </p:cNvPicPr>
          <p:nvPr>
            <p:ph idx="1"/>
          </p:nvPr>
        </p:nvPicPr>
        <p:blipFill>
          <a:blip r:embed="rId2" cstate="print"/>
          <a:stretch>
            <a:fillRect/>
          </a:stretch>
        </p:blipFill>
        <p:spPr>
          <a:xfrm>
            <a:off x="2990850" y="1662113"/>
            <a:ext cx="6210300" cy="4295775"/>
          </a:xfrm>
        </p:spPr>
      </p:pic>
      <p:sp>
        <p:nvSpPr>
          <p:cNvPr id="3" name="Title 2"/>
          <p:cNvSpPr>
            <a:spLocks noGrp="1"/>
          </p:cNvSpPr>
          <p:nvPr>
            <p:ph type="title"/>
          </p:nvPr>
        </p:nvSpPr>
        <p:spPr/>
        <p:txBody>
          <a:bodyPr/>
          <a:lstStyle/>
          <a:p>
            <a:pPr algn="ctr"/>
            <a:r>
              <a:rPr lang="en-US" dirty="0"/>
              <a:t>Triangular Trade</a:t>
            </a:r>
          </a:p>
        </p:txBody>
      </p:sp>
    </p:spTree>
    <p:extLst>
      <p:ext uri="{BB962C8B-B14F-4D97-AF65-F5344CB8AC3E}">
        <p14:creationId xmlns:p14="http://schemas.microsoft.com/office/powerpoint/2010/main" val="3486950986"/>
      </p:ext>
    </p:extLst>
  </p:cSld>
  <p:clrMapOvr>
    <a:masterClrMapping/>
  </p:clrMapOvr>
</p:sld>
</file>

<file path=ppt/theme/_rels/theme1.xml.rels><?xml version="1.0" encoding="UTF-8"?>

<Relationships xmlns="http://schemas.openxmlformats.org/package/2006/relationships">
  <Relationship Id="rId1" Type="http://schemas.openxmlformats.org/officeDocument/2006/relationships/image" Target="../media/image1.jpeg"/>
</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
  <TotalTime>0</TotalTime>
  <Words>2080</Words>
  <Application/>
  <PresentationFormat>Widescreen</PresentationFormat>
  <Paragraphs>181</Paragraphs>
  <Slides>41</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Bookman Old Style</vt:lpstr>
      <vt:lpstr>Rockwell</vt:lpstr>
      <vt:lpstr>Damask</vt:lpstr>
      <vt:lpstr>Slavery, Empires, and American Identity</vt:lpstr>
      <vt:lpstr>The Origins of American Slavery</vt:lpstr>
      <vt:lpstr>Unfree Labor in England</vt:lpstr>
      <vt:lpstr>Religion and Slavery in 16th and 17th Century English Thought</vt:lpstr>
      <vt:lpstr>Native Americans and Africans in 16th Century English Thought</vt:lpstr>
      <vt:lpstr>Unfree Labor in Virginia In the Early 16th Century</vt:lpstr>
      <vt:lpstr>Bacon’s Rebellion</vt:lpstr>
      <vt:lpstr>Black Population in the Colonies (Total)</vt:lpstr>
      <vt:lpstr>Triangular Trade</vt:lpstr>
      <vt:lpstr>The Slave Ship</vt:lpstr>
      <vt:lpstr>The Middle Passage</vt:lpstr>
      <vt:lpstr>The Slave Auction</vt:lpstr>
      <vt:lpstr>Plantation Life</vt:lpstr>
      <vt:lpstr>Slave Quarters</vt:lpstr>
      <vt:lpstr>Slavery in the North</vt:lpstr>
      <vt:lpstr>Comparative Populations</vt:lpstr>
      <vt:lpstr>Comparative Populations</vt:lpstr>
      <vt:lpstr>The Anglicization of English America</vt:lpstr>
      <vt:lpstr>Early Colonial House</vt:lpstr>
      <vt:lpstr>Comparative Architecture: Homes</vt:lpstr>
      <vt:lpstr>Virginia’s Governor’s Mansions</vt:lpstr>
      <vt:lpstr>Comparative Architecture: Government</vt:lpstr>
      <vt:lpstr>18th Century Colonial Dress</vt:lpstr>
      <vt:lpstr>An Empire of Goods</vt:lpstr>
      <vt:lpstr>The Imperial Trade Network</vt:lpstr>
      <vt:lpstr>Education and The Enlightenment in Colonial America</vt:lpstr>
      <vt:lpstr>The Colonial Class Structure</vt:lpstr>
      <vt:lpstr>The First Great Awakening</vt:lpstr>
      <vt:lpstr>Benjamin Franklin</vt:lpstr>
      <vt:lpstr>The Contest of Empires</vt:lpstr>
      <vt:lpstr>King William’s War</vt:lpstr>
      <vt:lpstr>Queen Anne’s War</vt:lpstr>
      <vt:lpstr>King George’s War</vt:lpstr>
      <vt:lpstr>To an American, and a World, War</vt:lpstr>
      <vt:lpstr>To an American, and a World, War</vt:lpstr>
      <vt:lpstr>The Disastrous Early War</vt:lpstr>
      <vt:lpstr>The British Regular and the American Provincial</vt:lpstr>
      <vt:lpstr>The Reforms of William Pitt</vt:lpstr>
      <vt:lpstr>Britannia Triumphant</vt:lpstr>
      <vt:lpstr>North America After the 1763 Treaty of Paris</vt:lpstr>
      <vt:lpstr>Images of the Other Left By the French and Indian War</vt:lpstr>
    </vt:vector>
  </TitlesOfParts>
  <LinksUpToDate>false</LinksUpToDate>
  <SharedDoc>false</SharedDoc>
  <HyperlinksChanged>false</HyperlinksChanged>
  <AppVersion>16.0000</AppVersion>
  <Company/>
  <Manager/>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revision>0</revision>
</coreProperties>
</file>